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3" r:id="rId1"/>
  </p:sldMasterIdLst>
  <p:notesMasterIdLst>
    <p:notesMasterId r:id="rId46"/>
  </p:notesMasterIdLst>
  <p:handoutMasterIdLst>
    <p:handoutMasterId r:id="rId47"/>
  </p:handoutMasterIdLst>
  <p:sldIdLst>
    <p:sldId id="257" r:id="rId2"/>
    <p:sldId id="258" r:id="rId3"/>
    <p:sldId id="259" r:id="rId4"/>
    <p:sldId id="366" r:id="rId5"/>
    <p:sldId id="260" r:id="rId6"/>
    <p:sldId id="261" r:id="rId7"/>
    <p:sldId id="356" r:id="rId8"/>
    <p:sldId id="262" r:id="rId9"/>
    <p:sldId id="263" r:id="rId10"/>
    <p:sldId id="357" r:id="rId11"/>
    <p:sldId id="264" r:id="rId12"/>
    <p:sldId id="265" r:id="rId13"/>
    <p:sldId id="267" r:id="rId14"/>
    <p:sldId id="359" r:id="rId15"/>
    <p:sldId id="360" r:id="rId16"/>
    <p:sldId id="361" r:id="rId17"/>
    <p:sldId id="362" r:id="rId18"/>
    <p:sldId id="363" r:id="rId19"/>
    <p:sldId id="273" r:id="rId20"/>
    <p:sldId id="272" r:id="rId21"/>
    <p:sldId id="278" r:id="rId22"/>
    <p:sldId id="274" r:id="rId23"/>
    <p:sldId id="275" r:id="rId24"/>
    <p:sldId id="276" r:id="rId25"/>
    <p:sldId id="277" r:id="rId26"/>
    <p:sldId id="288" r:id="rId27"/>
    <p:sldId id="279" r:id="rId28"/>
    <p:sldId id="280" r:id="rId29"/>
    <p:sldId id="281" r:id="rId30"/>
    <p:sldId id="282" r:id="rId31"/>
    <p:sldId id="283" r:id="rId32"/>
    <p:sldId id="353" r:id="rId33"/>
    <p:sldId id="285" r:id="rId34"/>
    <p:sldId id="286" r:id="rId35"/>
    <p:sldId id="354" r:id="rId36"/>
    <p:sldId id="296" r:id="rId37"/>
    <p:sldId id="289" r:id="rId38"/>
    <p:sldId id="290" r:id="rId39"/>
    <p:sldId id="291" r:id="rId40"/>
    <p:sldId id="293" r:id="rId41"/>
    <p:sldId id="292" r:id="rId42"/>
    <p:sldId id="365" r:id="rId43"/>
    <p:sldId id="294" r:id="rId44"/>
    <p:sldId id="295" r:id="rId45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9933"/>
    <a:srgbClr val="261BFB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843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r>
              <a:rPr lang="en-US"/>
              <a:t>Chap 5.6: Binary Search Trees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4E70C74-474C-4686-8DD1-99B0B57DE324}" type="datetimeFigureOut">
              <a:rPr lang="en-US" altLang="zh-TW"/>
              <a:pPr>
                <a:defRPr/>
              </a:pPr>
              <a:t>10/23/2022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r>
              <a:rPr lang="en-US"/>
              <a:t>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44AC90B-77E1-446F-835A-F24AD24EC5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ea typeface="新細明體" charset="-120"/>
                <a:cs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Chap 5.6: Binary Search Trees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  <a:ea typeface="新細明體" charset="-120"/>
                <a:cs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  <a:endParaRPr lang="en-US" altLang="zh-TW" noProof="0"/>
          </a:p>
          <a:p>
            <a:pPr lvl="1"/>
            <a:r>
              <a:rPr lang="zh-TW" altLang="en-US" noProof="0"/>
              <a:t>第二層</a:t>
            </a:r>
            <a:endParaRPr lang="en-US" altLang="zh-TW" noProof="0"/>
          </a:p>
          <a:p>
            <a:pPr lvl="2"/>
            <a:r>
              <a:rPr lang="zh-TW" altLang="en-US" noProof="0"/>
              <a:t>第三層</a:t>
            </a:r>
            <a:endParaRPr lang="en-US" altLang="zh-TW" noProof="0"/>
          </a:p>
          <a:p>
            <a:pPr lvl="3"/>
            <a:r>
              <a:rPr lang="zh-TW" altLang="en-US" noProof="0"/>
              <a:t>第四層</a:t>
            </a:r>
            <a:endParaRPr lang="en-US" altLang="zh-TW" noProof="0"/>
          </a:p>
          <a:p>
            <a:pPr lvl="4"/>
            <a:r>
              <a:rPr lang="zh-TW" altLang="en-US" noProof="0"/>
              <a:t>第五層</a:t>
            </a:r>
            <a:endParaRPr lang="en-US" altLang="zh-TW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ea typeface="新細明體" charset="-120"/>
                <a:cs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Data Structures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/>
            </a:lvl1pPr>
          </a:lstStyle>
          <a:p>
            <a:pPr>
              <a:defRPr/>
            </a:pPr>
            <a:fld id="{3733CD23-7FC4-48C2-9B80-D581CFFBB13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DEF28310-DEB3-4BBD-926A-6993BA56E87B}" type="slidenum">
              <a:rPr lang="en-US" altLang="zh-TW" sz="1300"/>
              <a:pPr>
                <a:spcBef>
                  <a:spcPct val="0"/>
                </a:spcBef>
              </a:pPr>
              <a:t>1</a:t>
            </a:fld>
            <a:endParaRPr lang="en-US" altLang="zh-TW" sz="13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293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2294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D1FB84D-BDD5-4C96-B1A4-D069D8581316}" type="slidenum">
              <a:rPr lang="en-US" altLang="zh-TW" sz="1300"/>
              <a:pPr>
                <a:spcBef>
                  <a:spcPct val="0"/>
                </a:spcBef>
              </a:pPr>
              <a:t>11</a:t>
            </a:fld>
            <a:endParaRPr lang="en-US" altLang="zh-TW" sz="13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0725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30726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335BC7D-7E61-494C-930A-1DB3C6345E61}" type="slidenum">
              <a:rPr lang="en-US" altLang="zh-TW" sz="1300"/>
              <a:pPr>
                <a:spcBef>
                  <a:spcPct val="0"/>
                </a:spcBef>
              </a:pPr>
              <a:t>12</a:t>
            </a:fld>
            <a:endParaRPr lang="en-US" altLang="zh-TW" sz="13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2773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32774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DDDA4A57-517E-41EF-A16B-616E826D7666}" type="slidenum">
              <a:rPr lang="en-US" altLang="zh-TW" sz="1300"/>
              <a:pPr>
                <a:spcBef>
                  <a:spcPct val="0"/>
                </a:spcBef>
              </a:pPr>
              <a:t>13</a:t>
            </a:fld>
            <a:endParaRPr lang="en-US" altLang="zh-TW" sz="13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4821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34822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24DF6CC-8B98-40C9-B6D2-8ECB59DE2F8F}" type="slidenum">
              <a:rPr lang="en-US" altLang="zh-TW" sz="1300"/>
              <a:pPr eaLnBrk="1" hangingPunct="1"/>
              <a:t>15</a:t>
            </a:fld>
            <a:endParaRPr lang="en-US" altLang="zh-TW" sz="13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6868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300"/>
              <a:t>Chap 5.6: Binary Search Trees</a:t>
            </a:r>
          </a:p>
        </p:txBody>
      </p:sp>
      <p:sp>
        <p:nvSpPr>
          <p:cNvPr id="36869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30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866399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C9AA1F8-191D-4EB7-BB58-6B2FFBCB6972}" type="slidenum">
              <a:rPr lang="en-US" altLang="zh-TW" sz="1300"/>
              <a:pPr eaLnBrk="1" hangingPunct="1"/>
              <a:t>16</a:t>
            </a:fld>
            <a:endParaRPr lang="en-US" altLang="zh-TW" sz="130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8916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300"/>
              <a:t>Chap 5.6: Binary Search Trees</a:t>
            </a:r>
          </a:p>
        </p:txBody>
      </p:sp>
      <p:sp>
        <p:nvSpPr>
          <p:cNvPr id="38917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30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057379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43541D6-AF0D-4123-85A3-4489F08CD03E}" type="slidenum">
              <a:rPr lang="en-US" altLang="zh-TW" sz="1300"/>
              <a:pPr eaLnBrk="1" hangingPunct="1"/>
              <a:t>17</a:t>
            </a:fld>
            <a:endParaRPr lang="en-US" altLang="zh-TW" sz="13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0964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300"/>
              <a:t>Chap 5.6: Binary Search Trees</a:t>
            </a:r>
          </a:p>
        </p:txBody>
      </p:sp>
      <p:sp>
        <p:nvSpPr>
          <p:cNvPr id="40965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30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155307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23EC18B-916E-4163-B6B4-EB4FC719AF42}" type="slidenum">
              <a:rPr lang="en-US" altLang="zh-TW" sz="1300"/>
              <a:pPr eaLnBrk="1" hangingPunct="1"/>
              <a:t>18</a:t>
            </a:fld>
            <a:endParaRPr lang="en-US" altLang="zh-TW" sz="130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3012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300"/>
              <a:t>Chap 5.6: Binary Search Trees</a:t>
            </a:r>
          </a:p>
        </p:txBody>
      </p:sp>
      <p:sp>
        <p:nvSpPr>
          <p:cNvPr id="43013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30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756061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7881572-2C37-4279-ABEC-68845BC135B0}" type="slidenum">
              <a:rPr lang="en-US" altLang="zh-TW" sz="1300"/>
              <a:pPr>
                <a:spcBef>
                  <a:spcPct val="0"/>
                </a:spcBef>
              </a:pPr>
              <a:t>19</a:t>
            </a:fld>
            <a:endParaRPr lang="en-US" altLang="zh-TW" sz="13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6085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46086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80F0937-7C2C-413B-9BA3-28A2888B0857}" type="slidenum">
              <a:rPr lang="en-US" altLang="zh-TW" sz="1300"/>
              <a:pPr>
                <a:spcBef>
                  <a:spcPct val="0"/>
                </a:spcBef>
              </a:pPr>
              <a:t>20</a:t>
            </a:fld>
            <a:endParaRPr lang="en-US" altLang="zh-TW" sz="13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8133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48134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A2A4390-CED1-4BB0-ADD8-D7DA5B3E01BA}" type="slidenum">
              <a:rPr lang="en-US" altLang="zh-TW" sz="1300"/>
              <a:pPr>
                <a:spcBef>
                  <a:spcPct val="0"/>
                </a:spcBef>
              </a:pPr>
              <a:t>21</a:t>
            </a:fld>
            <a:endParaRPr lang="en-US" altLang="zh-TW" sz="13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0181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50182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D79E7957-12BF-47F4-B13B-F47AF9037FAF}" type="slidenum">
              <a:rPr lang="en-US" altLang="zh-TW" sz="1300"/>
              <a:pPr>
                <a:spcBef>
                  <a:spcPct val="0"/>
                </a:spcBef>
              </a:pPr>
              <a:t>2</a:t>
            </a:fld>
            <a:endParaRPr lang="en-US" altLang="zh-TW" sz="13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4341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4342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6B713C4-B00A-45D5-B4F8-D66CA5CFE26D}" type="slidenum">
              <a:rPr lang="en-US" altLang="zh-TW" sz="1300"/>
              <a:pPr>
                <a:spcBef>
                  <a:spcPct val="0"/>
                </a:spcBef>
              </a:pPr>
              <a:t>22</a:t>
            </a:fld>
            <a:endParaRPr lang="en-US" altLang="zh-TW" sz="13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2229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52230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2056E43-2651-4214-A237-F59B662FE375}" type="slidenum">
              <a:rPr lang="en-US" altLang="zh-TW" sz="1300"/>
              <a:pPr>
                <a:spcBef>
                  <a:spcPct val="0"/>
                </a:spcBef>
              </a:pPr>
              <a:t>23</a:t>
            </a:fld>
            <a:endParaRPr lang="en-US" altLang="zh-TW" sz="13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4277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54278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2C498DF-4746-4380-B500-46FCE1B2C5FC}" type="slidenum">
              <a:rPr lang="en-US" altLang="zh-TW" sz="1300"/>
              <a:pPr>
                <a:spcBef>
                  <a:spcPct val="0"/>
                </a:spcBef>
              </a:pPr>
              <a:t>24</a:t>
            </a:fld>
            <a:endParaRPr lang="en-US" altLang="zh-TW" sz="13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6325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56326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1868FE0-F723-4235-96DB-4DD9FBDD0503}" type="slidenum">
              <a:rPr lang="en-US" altLang="zh-TW" sz="1300"/>
              <a:pPr>
                <a:spcBef>
                  <a:spcPct val="0"/>
                </a:spcBef>
              </a:pPr>
              <a:t>25</a:t>
            </a:fld>
            <a:endParaRPr lang="en-US" altLang="zh-TW" sz="13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8373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58374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DAB2A83D-F814-4BF8-B1BC-271292F01290}" type="slidenum">
              <a:rPr lang="en-US" altLang="zh-TW" sz="1300"/>
              <a:pPr>
                <a:spcBef>
                  <a:spcPct val="0"/>
                </a:spcBef>
              </a:pPr>
              <a:t>26</a:t>
            </a:fld>
            <a:endParaRPr lang="en-US" altLang="zh-TW" sz="13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0421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60422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634213D-4A51-4E90-BEC8-502002DC7E92}" type="slidenum">
              <a:rPr lang="en-US" altLang="zh-TW" sz="1300"/>
              <a:pPr>
                <a:spcBef>
                  <a:spcPct val="0"/>
                </a:spcBef>
              </a:pPr>
              <a:t>27</a:t>
            </a:fld>
            <a:endParaRPr lang="en-US" altLang="zh-TW" sz="13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2469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62470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008248E9-55F3-4749-BAA4-03B25BF4A8E5}" type="slidenum">
              <a:rPr lang="en-US" altLang="zh-TW" sz="1300"/>
              <a:pPr>
                <a:spcBef>
                  <a:spcPct val="0"/>
                </a:spcBef>
              </a:pPr>
              <a:t>28</a:t>
            </a:fld>
            <a:endParaRPr lang="en-US" altLang="zh-TW" sz="13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4517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64518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811D2AB-7BF6-4FE1-83D2-4DCAF04DF4D0}" type="slidenum">
              <a:rPr lang="en-US" altLang="zh-TW" sz="1300"/>
              <a:pPr>
                <a:spcBef>
                  <a:spcPct val="0"/>
                </a:spcBef>
              </a:pPr>
              <a:t>29</a:t>
            </a:fld>
            <a:endParaRPr lang="en-US" altLang="zh-TW" sz="13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6565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66566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B05E3F3-6D05-43F6-86C6-334895E675F7}" type="slidenum">
              <a:rPr lang="en-US" altLang="zh-TW" sz="1300"/>
              <a:pPr>
                <a:spcBef>
                  <a:spcPct val="0"/>
                </a:spcBef>
              </a:pPr>
              <a:t>30</a:t>
            </a:fld>
            <a:endParaRPr lang="en-US" altLang="zh-TW" sz="13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8613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68614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D2BEDD1-A443-44AD-84A5-9D2922E7F374}" type="slidenum">
              <a:rPr lang="en-US" altLang="zh-TW" sz="1300"/>
              <a:pPr>
                <a:spcBef>
                  <a:spcPct val="0"/>
                </a:spcBef>
              </a:pPr>
              <a:t>31</a:t>
            </a:fld>
            <a:endParaRPr lang="en-US" altLang="zh-TW" sz="13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0661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70662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5371558-BF14-4484-A373-336E99C55F59}" type="slidenum">
              <a:rPr lang="en-US" altLang="zh-TW" sz="1300"/>
              <a:pPr>
                <a:spcBef>
                  <a:spcPct val="0"/>
                </a:spcBef>
              </a:pPr>
              <a:t>3</a:t>
            </a:fld>
            <a:endParaRPr lang="en-US" altLang="zh-TW" sz="13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389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6390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D5A0A04-B1A5-4410-B266-D5D3FFF20068}" type="slidenum">
              <a:rPr lang="en-US" altLang="zh-TW" sz="1300"/>
              <a:pPr>
                <a:spcBef>
                  <a:spcPct val="0"/>
                </a:spcBef>
              </a:pPr>
              <a:t>32</a:t>
            </a:fld>
            <a:endParaRPr lang="en-US" altLang="zh-TW" sz="13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2709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72710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0F89AE37-F931-499E-ADBE-B82AAC30FDD0}" type="slidenum">
              <a:rPr lang="en-US" altLang="zh-TW" sz="1300"/>
              <a:pPr>
                <a:spcBef>
                  <a:spcPct val="0"/>
                </a:spcBef>
              </a:pPr>
              <a:t>33</a:t>
            </a:fld>
            <a:endParaRPr lang="en-US" altLang="zh-TW" sz="13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4757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74758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ACB4DA6A-BFCA-4FCA-AA0C-5B9EFE265165}" type="slidenum">
              <a:rPr lang="en-US" altLang="zh-TW" sz="1300"/>
              <a:pPr>
                <a:spcBef>
                  <a:spcPct val="0"/>
                </a:spcBef>
              </a:pPr>
              <a:t>34</a:t>
            </a:fld>
            <a:endParaRPr lang="en-US" altLang="zh-TW" sz="13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5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76806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EACF045-256A-473D-80A5-E14E32DBA6CE}" type="slidenum">
              <a:rPr lang="en-US" altLang="zh-TW" sz="1300"/>
              <a:pPr>
                <a:spcBef>
                  <a:spcPct val="0"/>
                </a:spcBef>
              </a:pPr>
              <a:t>35</a:t>
            </a:fld>
            <a:endParaRPr lang="en-US" altLang="zh-TW" sz="13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3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78854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9CF28EB-AB94-4BA6-9627-9BFA220FAB81}" type="slidenum">
              <a:rPr lang="en-US" altLang="zh-TW" sz="1300"/>
              <a:pPr>
                <a:spcBef>
                  <a:spcPct val="0"/>
                </a:spcBef>
              </a:pPr>
              <a:t>36</a:t>
            </a:fld>
            <a:endParaRPr lang="en-US" altLang="zh-TW" sz="13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901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80902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DA538C1E-7D60-4345-A21C-83E7F8ECDB44}" type="slidenum">
              <a:rPr lang="en-US" altLang="zh-TW" sz="1300"/>
              <a:pPr>
                <a:spcBef>
                  <a:spcPct val="0"/>
                </a:spcBef>
              </a:pPr>
              <a:t>37</a:t>
            </a:fld>
            <a:endParaRPr lang="en-US" altLang="zh-TW" sz="13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2949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82950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6104728-49C6-4360-B304-D42A66E98317}" type="slidenum">
              <a:rPr lang="en-US" altLang="zh-TW" sz="1300"/>
              <a:pPr>
                <a:spcBef>
                  <a:spcPct val="0"/>
                </a:spcBef>
              </a:pPr>
              <a:t>38</a:t>
            </a:fld>
            <a:endParaRPr lang="en-US" altLang="zh-TW" sz="13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4997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84998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D4D504D-FC3C-4274-AB2D-350BD6B24709}" type="slidenum">
              <a:rPr lang="en-US" altLang="zh-TW" sz="1300"/>
              <a:pPr>
                <a:spcBef>
                  <a:spcPct val="0"/>
                </a:spcBef>
              </a:pPr>
              <a:t>39</a:t>
            </a:fld>
            <a:endParaRPr lang="en-US" altLang="zh-TW" sz="13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5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87046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8A3D324-AD67-4575-8DDE-EA67D895836C}" type="slidenum">
              <a:rPr lang="en-US" altLang="zh-TW" sz="1300"/>
              <a:pPr>
                <a:spcBef>
                  <a:spcPct val="0"/>
                </a:spcBef>
              </a:pPr>
              <a:t>40</a:t>
            </a:fld>
            <a:endParaRPr lang="en-US" altLang="zh-TW" sz="13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3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89094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7D60BAE-5649-4F4F-ABD2-19504BA1AAF7}" type="slidenum">
              <a:rPr lang="en-US" altLang="zh-TW" sz="1300"/>
              <a:pPr>
                <a:spcBef>
                  <a:spcPct val="0"/>
                </a:spcBef>
              </a:pPr>
              <a:t>41</a:t>
            </a:fld>
            <a:endParaRPr lang="en-US" altLang="zh-TW" sz="13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41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91142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D97B6ED5-4FC9-4114-9D74-97DBC7183F91}" type="slidenum">
              <a:rPr lang="en-US" altLang="zh-TW" sz="1300"/>
              <a:pPr>
                <a:spcBef>
                  <a:spcPct val="0"/>
                </a:spcBef>
              </a:pPr>
              <a:t>5</a:t>
            </a:fld>
            <a:endParaRPr lang="en-US" altLang="zh-TW" sz="13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8437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8438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8A3D324-AD67-4575-8DDE-EA67D895836C}" type="slidenum">
              <a:rPr lang="en-US" altLang="zh-TW" sz="1300"/>
              <a:pPr>
                <a:spcBef>
                  <a:spcPct val="0"/>
                </a:spcBef>
              </a:pPr>
              <a:t>42</a:t>
            </a:fld>
            <a:endParaRPr lang="en-US" altLang="zh-TW" sz="13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3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89094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3050695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B8F36CC-D31C-4FD4-84B2-56EC851BC8BC}" type="slidenum">
              <a:rPr lang="en-US" altLang="zh-TW" sz="1300"/>
              <a:pPr>
                <a:spcBef>
                  <a:spcPct val="0"/>
                </a:spcBef>
              </a:pPr>
              <a:t>43</a:t>
            </a:fld>
            <a:endParaRPr lang="en-US" altLang="zh-TW" sz="13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7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95238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E48E33F-B599-4047-8244-CF59933A9C47}" type="slidenum">
              <a:rPr lang="en-US" altLang="zh-TW" sz="1300"/>
              <a:pPr>
                <a:spcBef>
                  <a:spcPct val="0"/>
                </a:spcBef>
              </a:pPr>
              <a:t>44</a:t>
            </a:fld>
            <a:endParaRPr lang="en-US" altLang="zh-TW" sz="13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5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97286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0FB7445E-177C-473D-B5C5-29B8B40D57D0}" type="slidenum">
              <a:rPr lang="en-US" altLang="zh-TW" sz="1300"/>
              <a:pPr>
                <a:spcBef>
                  <a:spcPct val="0"/>
                </a:spcBef>
              </a:pPr>
              <a:t>6</a:t>
            </a:fld>
            <a:endParaRPr lang="en-US" altLang="zh-TW" sz="13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485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20486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8DA5706-8582-4F0B-BB9D-2683AF36586F}" type="slidenum">
              <a:rPr lang="en-US" altLang="zh-TW" sz="1300"/>
              <a:pPr>
                <a:spcBef>
                  <a:spcPct val="0"/>
                </a:spcBef>
              </a:pPr>
              <a:t>7</a:t>
            </a:fld>
            <a:endParaRPr lang="en-US" altLang="zh-TW" sz="13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4581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24582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5D82B81-9B52-4F9D-92A6-7929DF4A4A23}" type="slidenum">
              <a:rPr lang="en-US" altLang="zh-TW" sz="1300"/>
              <a:pPr>
                <a:spcBef>
                  <a:spcPct val="0"/>
                </a:spcBef>
              </a:pPr>
              <a:t>8</a:t>
            </a:fld>
            <a:endParaRPr lang="en-US" altLang="zh-TW" sz="13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6629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26630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3A49D41-BC81-4A4D-A403-AFD7CD25CE0A}" type="slidenum">
              <a:rPr lang="en-US" altLang="zh-TW" sz="1300"/>
              <a:pPr>
                <a:spcBef>
                  <a:spcPct val="0"/>
                </a:spcBef>
              </a:pPr>
              <a:t>9</a:t>
            </a:fld>
            <a:endParaRPr lang="en-US" altLang="zh-TW" sz="13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2533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22534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D5C4168-F57B-445A-A1D8-3B9037A78579}" type="slidenum">
              <a:rPr lang="en-US" altLang="zh-TW" sz="1300"/>
              <a:pPr>
                <a:spcBef>
                  <a:spcPct val="0"/>
                </a:spcBef>
              </a:pPr>
              <a:t>10</a:t>
            </a:fld>
            <a:endParaRPr lang="en-US" altLang="zh-TW" sz="13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8677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28678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5" name="Rectangle 9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Rectangle 10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Rectangle 1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2F1074C-B7AB-4742-BB74-70B85D68744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564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FE954-3029-4F71-889E-F9FC39F4F11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63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8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Straight Connector 10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390075-84B5-4F66-87D6-56E86E5A908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363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39929-70FB-4279-8FF3-15FF9EE916C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42347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5" name="Rectangle 9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D69F92-F34B-4A65-880E-07358BE2293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6617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9C1A8-14CA-4DAB-95F4-CEA76E8861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44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03752-17A2-4422-8AE2-ADD9BB125E2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995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8C6E8D-5014-40F9-A65C-41CBF3D34B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928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8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F0E087-7E0A-4D11-871A-9D45A5CBE95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984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8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" name="Straight Connector 9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Isosceles Triangle 10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5F6E7B-F1BB-4230-8C6E-6E21509E351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391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8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Rectangle 10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6B55ED-5CD2-4D4C-8485-65E7950F6E3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7668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charset="0"/>
                <a:ea typeface="新細明體" charset="-120"/>
                <a:cs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charset="0"/>
                <a:ea typeface="新細明體" charset="-120"/>
                <a:cs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01762FE-0DA1-4580-9FC8-CA522723D8F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86" r:id="rId2"/>
    <p:sldLayoutId id="2147483991" r:id="rId3"/>
    <p:sldLayoutId id="2147483987" r:id="rId4"/>
    <p:sldLayoutId id="2147483988" r:id="rId5"/>
    <p:sldLayoutId id="2147483992" r:id="rId6"/>
    <p:sldLayoutId id="2147483993" r:id="rId7"/>
    <p:sldLayoutId id="2147483994" r:id="rId8"/>
    <p:sldLayoutId id="2147483995" r:id="rId9"/>
    <p:sldLayoutId id="2147483989" r:id="rId10"/>
    <p:sldLayoutId id="2147483996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標楷體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標楷體" charset="-120"/>
          <a:cs typeface="標楷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標楷體" charset="-120"/>
          <a:cs typeface="標楷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標楷體" charset="-120"/>
          <a:cs typeface="標楷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標楷體" charset="-120"/>
          <a:cs typeface="標楷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標楷體" charset="-120"/>
          <a:cs typeface="標楷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標楷體" charset="-120"/>
          <a:cs typeface="標楷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標楷體" charset="-120"/>
          <a:cs typeface="標楷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標楷體" charset="-120"/>
          <a:cs typeface="標楷體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新細明體" charset="-120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新細明體" charset="-120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新細明體" charset="-120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新細明體" charset="-120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Trees</a:t>
            </a:r>
          </a:p>
        </p:txBody>
      </p:sp>
      <p:sp>
        <p:nvSpPr>
          <p:cNvPr id="15362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FF0000"/>
                </a:solidFill>
              </a:rPr>
              <a:t>Practice Time</a:t>
            </a:r>
            <a:endParaRPr lang="en-US" altLang="zh-TW" dirty="0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zh-TW" sz="2000" dirty="0"/>
              <a:t>The </a:t>
            </a:r>
            <a:r>
              <a:rPr lang="en-US" altLang="zh-TW" sz="2000" dirty="0">
                <a:solidFill>
                  <a:srgbClr val="FF0000"/>
                </a:solidFill>
              </a:rPr>
              <a:t>level</a:t>
            </a:r>
            <a:r>
              <a:rPr lang="en-US" altLang="zh-TW" sz="2000" dirty="0"/>
              <a:t> of E is 3</a:t>
            </a:r>
          </a:p>
          <a:p>
            <a:pPr eaLnBrk="1" hangingPunct="1"/>
            <a:r>
              <a:rPr lang="en-US" altLang="zh-TW" sz="2000" dirty="0"/>
              <a:t>The </a:t>
            </a:r>
            <a:r>
              <a:rPr lang="en-US" altLang="zh-TW" sz="2000" dirty="0">
                <a:solidFill>
                  <a:srgbClr val="FF0000"/>
                </a:solidFill>
              </a:rPr>
              <a:t>height</a:t>
            </a:r>
            <a:r>
              <a:rPr lang="en-US" altLang="zh-TW" sz="2000" dirty="0"/>
              <a:t> (depth) of the tree is 4</a:t>
            </a:r>
          </a:p>
          <a:p>
            <a:pPr eaLnBrk="1" hangingPunct="1"/>
            <a:r>
              <a:rPr lang="en-US" altLang="zh-TW" sz="2000" dirty="0"/>
              <a:t>The </a:t>
            </a:r>
            <a:r>
              <a:rPr lang="en-US" altLang="zh-TW" sz="2000" dirty="0">
                <a:solidFill>
                  <a:srgbClr val="FF0000"/>
                </a:solidFill>
              </a:rPr>
              <a:t>degree</a:t>
            </a:r>
            <a:r>
              <a:rPr lang="en-US" altLang="zh-TW" sz="2000" dirty="0"/>
              <a:t> of node B is 2</a:t>
            </a:r>
          </a:p>
          <a:p>
            <a:pPr eaLnBrk="1" hangingPunct="1"/>
            <a:r>
              <a:rPr lang="en-US" altLang="zh-TW" sz="2000" dirty="0"/>
              <a:t>The </a:t>
            </a:r>
            <a:r>
              <a:rPr lang="en-US" altLang="zh-TW" sz="2000" dirty="0">
                <a:solidFill>
                  <a:srgbClr val="FF0000"/>
                </a:solidFill>
              </a:rPr>
              <a:t>degree</a:t>
            </a:r>
            <a:r>
              <a:rPr lang="en-US" altLang="zh-TW" sz="2000" dirty="0"/>
              <a:t> of the tree is 3</a:t>
            </a:r>
          </a:p>
          <a:p>
            <a:pPr eaLnBrk="1" hangingPunct="1"/>
            <a:endParaRPr lang="en-US" altLang="zh-TW" sz="2000" dirty="0"/>
          </a:p>
          <a:p>
            <a:pPr eaLnBrk="1" hangingPunct="1"/>
            <a:r>
              <a:rPr lang="en-US" altLang="zh-TW" sz="2000" dirty="0"/>
              <a:t>The </a:t>
            </a:r>
            <a:r>
              <a:rPr lang="en-US" altLang="zh-TW" sz="2000" dirty="0">
                <a:solidFill>
                  <a:srgbClr val="FF0000"/>
                </a:solidFill>
              </a:rPr>
              <a:t>ancestors</a:t>
            </a:r>
            <a:r>
              <a:rPr lang="en-US" altLang="zh-TW" sz="2000" dirty="0"/>
              <a:t> of node I is A, C, H</a:t>
            </a:r>
          </a:p>
          <a:p>
            <a:pPr eaLnBrk="1" hangingPunct="1"/>
            <a:r>
              <a:rPr lang="en-US" altLang="zh-TW" sz="2000" dirty="0"/>
              <a:t>The </a:t>
            </a:r>
            <a:r>
              <a:rPr lang="en-US" altLang="zh-TW" sz="2000" dirty="0">
                <a:solidFill>
                  <a:srgbClr val="FF0000"/>
                </a:solidFill>
              </a:rPr>
              <a:t>descendants</a:t>
            </a:r>
            <a:r>
              <a:rPr lang="en-US" altLang="zh-TW" sz="2000" dirty="0"/>
              <a:t> of node C is F, G, H, I</a:t>
            </a:r>
          </a:p>
        </p:txBody>
      </p:sp>
      <p:grpSp>
        <p:nvGrpSpPr>
          <p:cNvPr id="27652" name="Group 1028"/>
          <p:cNvGrpSpPr>
            <a:grpSpLocks/>
          </p:cNvGrpSpPr>
          <p:nvPr/>
        </p:nvGrpSpPr>
        <p:grpSpPr bwMode="auto">
          <a:xfrm>
            <a:off x="5486400" y="2760663"/>
            <a:ext cx="3581400" cy="3335337"/>
            <a:chOff x="2700" y="1773"/>
            <a:chExt cx="2734" cy="2415"/>
          </a:xfrm>
        </p:grpSpPr>
        <p:sp>
          <p:nvSpPr>
            <p:cNvPr id="27654" name="Oval 1029"/>
            <p:cNvSpPr>
              <a:spLocks noChangeArrowheads="1"/>
            </p:cNvSpPr>
            <p:nvPr/>
          </p:nvSpPr>
          <p:spPr bwMode="auto">
            <a:xfrm>
              <a:off x="3610" y="2149"/>
              <a:ext cx="279" cy="296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27655" name="Oval 1030"/>
            <p:cNvSpPr>
              <a:spLocks noChangeArrowheads="1"/>
            </p:cNvSpPr>
            <p:nvPr/>
          </p:nvSpPr>
          <p:spPr bwMode="auto">
            <a:xfrm>
              <a:off x="3248" y="2612"/>
              <a:ext cx="279" cy="296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27656" name="Oval 1031"/>
            <p:cNvSpPr>
              <a:spLocks noChangeArrowheads="1"/>
            </p:cNvSpPr>
            <p:nvPr/>
          </p:nvSpPr>
          <p:spPr bwMode="auto">
            <a:xfrm>
              <a:off x="3982" y="2625"/>
              <a:ext cx="279" cy="295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27657" name="Oval 1032"/>
            <p:cNvSpPr>
              <a:spLocks noChangeArrowheads="1"/>
            </p:cNvSpPr>
            <p:nvPr/>
          </p:nvSpPr>
          <p:spPr bwMode="auto">
            <a:xfrm>
              <a:off x="2762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27658" name="Oval 1033"/>
            <p:cNvSpPr>
              <a:spLocks noChangeArrowheads="1"/>
            </p:cNvSpPr>
            <p:nvPr/>
          </p:nvSpPr>
          <p:spPr bwMode="auto">
            <a:xfrm>
              <a:off x="3196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27659" name="Oval 1034"/>
            <p:cNvSpPr>
              <a:spLocks noChangeArrowheads="1"/>
            </p:cNvSpPr>
            <p:nvPr/>
          </p:nvSpPr>
          <p:spPr bwMode="auto">
            <a:xfrm>
              <a:off x="3610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27660" name="Oval 1035"/>
            <p:cNvSpPr>
              <a:spLocks noChangeArrowheads="1"/>
            </p:cNvSpPr>
            <p:nvPr/>
          </p:nvSpPr>
          <p:spPr bwMode="auto">
            <a:xfrm>
              <a:off x="4013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27661" name="Oval 1036"/>
            <p:cNvSpPr>
              <a:spLocks noChangeArrowheads="1"/>
            </p:cNvSpPr>
            <p:nvPr/>
          </p:nvSpPr>
          <p:spPr bwMode="auto">
            <a:xfrm>
              <a:off x="4489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27662" name="Oval 1037"/>
            <p:cNvSpPr>
              <a:spLocks noChangeArrowheads="1"/>
            </p:cNvSpPr>
            <p:nvPr/>
          </p:nvSpPr>
          <p:spPr bwMode="auto">
            <a:xfrm>
              <a:off x="4499" y="3640"/>
              <a:ext cx="279" cy="296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27663" name="Line 1038"/>
            <p:cNvSpPr>
              <a:spLocks noChangeShapeType="1"/>
            </p:cNvSpPr>
            <p:nvPr/>
          </p:nvSpPr>
          <p:spPr bwMode="auto">
            <a:xfrm flipH="1">
              <a:off x="3424" y="2368"/>
              <a:ext cx="207" cy="2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64" name="Line 1039"/>
            <p:cNvSpPr>
              <a:spLocks noChangeShapeType="1"/>
            </p:cNvSpPr>
            <p:nvPr/>
          </p:nvSpPr>
          <p:spPr bwMode="auto">
            <a:xfrm>
              <a:off x="3889" y="2355"/>
              <a:ext cx="197" cy="28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65" name="Line 1040"/>
            <p:cNvSpPr>
              <a:spLocks noChangeShapeType="1"/>
            </p:cNvSpPr>
            <p:nvPr/>
          </p:nvSpPr>
          <p:spPr bwMode="auto">
            <a:xfrm flipH="1">
              <a:off x="2927" y="2856"/>
              <a:ext cx="342" cy="32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66" name="Line 1041"/>
            <p:cNvSpPr>
              <a:spLocks noChangeShapeType="1"/>
            </p:cNvSpPr>
            <p:nvPr/>
          </p:nvSpPr>
          <p:spPr bwMode="auto">
            <a:xfrm>
              <a:off x="3362" y="2908"/>
              <a:ext cx="0" cy="2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67" name="Line 1042"/>
            <p:cNvSpPr>
              <a:spLocks noChangeShapeType="1"/>
            </p:cNvSpPr>
            <p:nvPr/>
          </p:nvSpPr>
          <p:spPr bwMode="auto">
            <a:xfrm flipH="1">
              <a:off x="3734" y="2869"/>
              <a:ext cx="269" cy="30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68" name="Line 1043"/>
            <p:cNvSpPr>
              <a:spLocks noChangeShapeType="1"/>
            </p:cNvSpPr>
            <p:nvPr/>
          </p:nvSpPr>
          <p:spPr bwMode="auto">
            <a:xfrm>
              <a:off x="4148" y="2920"/>
              <a:ext cx="0" cy="2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69" name="Line 1044"/>
            <p:cNvSpPr>
              <a:spLocks noChangeShapeType="1"/>
            </p:cNvSpPr>
            <p:nvPr/>
          </p:nvSpPr>
          <p:spPr bwMode="auto">
            <a:xfrm>
              <a:off x="4261" y="2792"/>
              <a:ext cx="311" cy="39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70" name="Line 1045"/>
            <p:cNvSpPr>
              <a:spLocks noChangeShapeType="1"/>
            </p:cNvSpPr>
            <p:nvPr/>
          </p:nvSpPr>
          <p:spPr bwMode="auto">
            <a:xfrm>
              <a:off x="4634" y="3473"/>
              <a:ext cx="0" cy="16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71" name="Text Box 1046"/>
            <p:cNvSpPr txBox="1">
              <a:spLocks noChangeArrowheads="1"/>
            </p:cNvSpPr>
            <p:nvPr/>
          </p:nvSpPr>
          <p:spPr bwMode="auto">
            <a:xfrm>
              <a:off x="3881" y="2056"/>
              <a:ext cx="232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7672" name="Text Box 1047"/>
            <p:cNvSpPr txBox="1">
              <a:spLocks noChangeArrowheads="1"/>
            </p:cNvSpPr>
            <p:nvPr/>
          </p:nvSpPr>
          <p:spPr bwMode="auto">
            <a:xfrm>
              <a:off x="3064" y="2493"/>
              <a:ext cx="223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7673" name="Text Box 1048"/>
            <p:cNvSpPr txBox="1">
              <a:spLocks noChangeArrowheads="1"/>
            </p:cNvSpPr>
            <p:nvPr/>
          </p:nvSpPr>
          <p:spPr bwMode="auto">
            <a:xfrm>
              <a:off x="4243" y="2493"/>
              <a:ext cx="232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7674" name="Text Box 1049"/>
            <p:cNvSpPr txBox="1">
              <a:spLocks noChangeArrowheads="1"/>
            </p:cNvSpPr>
            <p:nvPr/>
          </p:nvSpPr>
          <p:spPr bwMode="auto">
            <a:xfrm>
              <a:off x="4739" y="3071"/>
              <a:ext cx="24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27675" name="Text Box 1050"/>
            <p:cNvSpPr txBox="1">
              <a:spLocks noChangeArrowheads="1"/>
            </p:cNvSpPr>
            <p:nvPr/>
          </p:nvSpPr>
          <p:spPr bwMode="auto">
            <a:xfrm>
              <a:off x="4769" y="3585"/>
              <a:ext cx="178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6699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7676" name="Text Box 1051"/>
            <p:cNvSpPr txBox="1">
              <a:spLocks noChangeArrowheads="1"/>
            </p:cNvSpPr>
            <p:nvPr/>
          </p:nvSpPr>
          <p:spPr bwMode="auto">
            <a:xfrm>
              <a:off x="2815" y="3457"/>
              <a:ext cx="232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6699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7677" name="Text Box 1052"/>
            <p:cNvSpPr txBox="1">
              <a:spLocks noChangeArrowheads="1"/>
            </p:cNvSpPr>
            <p:nvPr/>
          </p:nvSpPr>
          <p:spPr bwMode="auto">
            <a:xfrm>
              <a:off x="3239" y="3457"/>
              <a:ext cx="223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6699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7678" name="Text Box 1053"/>
            <p:cNvSpPr txBox="1">
              <a:spLocks noChangeArrowheads="1"/>
            </p:cNvSpPr>
            <p:nvPr/>
          </p:nvSpPr>
          <p:spPr bwMode="auto">
            <a:xfrm>
              <a:off x="3684" y="3457"/>
              <a:ext cx="214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6699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7679" name="Text Box 1054"/>
            <p:cNvSpPr txBox="1">
              <a:spLocks noChangeArrowheads="1"/>
            </p:cNvSpPr>
            <p:nvPr/>
          </p:nvSpPr>
          <p:spPr bwMode="auto">
            <a:xfrm>
              <a:off x="4067" y="3457"/>
              <a:ext cx="24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66990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7680" name="Text Box 1055"/>
            <p:cNvSpPr txBox="1">
              <a:spLocks noChangeArrowheads="1"/>
            </p:cNvSpPr>
            <p:nvPr/>
          </p:nvSpPr>
          <p:spPr bwMode="auto">
            <a:xfrm>
              <a:off x="4736" y="1773"/>
              <a:ext cx="69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Level</a:t>
              </a:r>
            </a:p>
          </p:txBody>
        </p:sp>
        <p:sp>
          <p:nvSpPr>
            <p:cNvPr id="27681" name="Line 1056"/>
            <p:cNvSpPr>
              <a:spLocks noChangeShapeType="1"/>
            </p:cNvSpPr>
            <p:nvPr/>
          </p:nvSpPr>
          <p:spPr bwMode="auto">
            <a:xfrm>
              <a:off x="2721" y="2278"/>
              <a:ext cx="238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82" name="Line 1057"/>
            <p:cNvSpPr>
              <a:spLocks noChangeShapeType="1"/>
            </p:cNvSpPr>
            <p:nvPr/>
          </p:nvSpPr>
          <p:spPr bwMode="auto">
            <a:xfrm>
              <a:off x="2721" y="2766"/>
              <a:ext cx="238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83" name="Line 1058"/>
            <p:cNvSpPr>
              <a:spLocks noChangeShapeType="1"/>
            </p:cNvSpPr>
            <p:nvPr/>
          </p:nvSpPr>
          <p:spPr bwMode="auto">
            <a:xfrm>
              <a:off x="2710" y="3332"/>
              <a:ext cx="2389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84" name="Line 1059"/>
            <p:cNvSpPr>
              <a:spLocks noChangeShapeType="1"/>
            </p:cNvSpPr>
            <p:nvPr/>
          </p:nvSpPr>
          <p:spPr bwMode="auto">
            <a:xfrm>
              <a:off x="2700" y="3820"/>
              <a:ext cx="2389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85" name="Text Box 1060"/>
            <p:cNvSpPr txBox="1">
              <a:spLocks noChangeArrowheads="1"/>
            </p:cNvSpPr>
            <p:nvPr/>
          </p:nvSpPr>
          <p:spPr bwMode="auto">
            <a:xfrm>
              <a:off x="5110" y="2133"/>
              <a:ext cx="19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7686" name="Text Box 1061"/>
            <p:cNvSpPr txBox="1">
              <a:spLocks noChangeArrowheads="1"/>
            </p:cNvSpPr>
            <p:nvPr/>
          </p:nvSpPr>
          <p:spPr bwMode="auto">
            <a:xfrm>
              <a:off x="5110" y="2634"/>
              <a:ext cx="19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7687" name="Text Box 1062"/>
            <p:cNvSpPr txBox="1">
              <a:spLocks noChangeArrowheads="1"/>
            </p:cNvSpPr>
            <p:nvPr/>
          </p:nvSpPr>
          <p:spPr bwMode="auto">
            <a:xfrm>
              <a:off x="5110" y="3187"/>
              <a:ext cx="19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7688" name="Text Box 1063"/>
            <p:cNvSpPr txBox="1">
              <a:spLocks noChangeArrowheads="1"/>
            </p:cNvSpPr>
            <p:nvPr/>
          </p:nvSpPr>
          <p:spPr bwMode="auto">
            <a:xfrm>
              <a:off x="5100" y="3676"/>
              <a:ext cx="19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17448" name="Text Box 1064"/>
          <p:cNvSpPr txBox="1">
            <a:spLocks noChangeArrowheads="1"/>
          </p:cNvSpPr>
          <p:nvPr/>
        </p:nvSpPr>
        <p:spPr bwMode="auto">
          <a:xfrm>
            <a:off x="5334000" y="5943600"/>
            <a:ext cx="3511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i="1">
                <a:solidFill>
                  <a:srgbClr val="FF0000"/>
                </a:solidFill>
                <a:latin typeface="Arial" panose="020B0604020202020204" pitchFamily="34" charset="0"/>
              </a:rPr>
              <a:t>(# edge</a:t>
            </a: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r>
              <a:rPr lang="en-US" altLang="zh-TW" sz="2400">
                <a:latin typeface="Arial" panose="020B0604020202020204" pitchFamily="34" charset="0"/>
              </a:rPr>
              <a:t>) = (</a:t>
            </a:r>
            <a:r>
              <a:rPr lang="en-US" altLang="zh-TW" sz="2400" i="1">
                <a:solidFill>
                  <a:srgbClr val="0000FF"/>
                </a:solidFill>
                <a:latin typeface="Arial" panose="020B0604020202020204" pitchFamily="34" charset="0"/>
              </a:rPr>
              <a:t>#node</a:t>
            </a:r>
            <a:r>
              <a:rPr lang="en-US" altLang="zh-TW" sz="2400">
                <a:solidFill>
                  <a:srgbClr val="3366FF"/>
                </a:solidFill>
                <a:latin typeface="Arial" panose="020B0604020202020204" pitchFamily="34" charset="0"/>
              </a:rPr>
              <a:t>s</a:t>
            </a:r>
            <a:r>
              <a:rPr lang="en-US" altLang="zh-TW" sz="2400">
                <a:latin typeface="Arial" panose="020B0604020202020204" pitchFamily="34" charset="0"/>
              </a:rPr>
              <a:t>) - 1</a:t>
            </a:r>
          </a:p>
        </p:txBody>
      </p:sp>
      <p:sp>
        <p:nvSpPr>
          <p:cNvPr id="41" name="矩形 40"/>
          <p:cNvSpPr/>
          <p:nvPr/>
        </p:nvSpPr>
        <p:spPr>
          <a:xfrm>
            <a:off x="2514600" y="1144621"/>
            <a:ext cx="304800" cy="4365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4191000" y="1581183"/>
            <a:ext cx="304800" cy="4365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352800" y="1905000"/>
            <a:ext cx="304800" cy="4365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3432175" y="2379325"/>
            <a:ext cx="304800" cy="4365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3534558" y="3101957"/>
            <a:ext cx="885041" cy="4365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3967349" y="3564459"/>
            <a:ext cx="930883" cy="4365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F16CAF6-7BA9-4A25-BB5F-5D89E91F0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39929-70FB-4279-8FF3-15FF9EE916CD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3" t="19800" r="7942" b="9981"/>
          <a:stretch>
            <a:fillRect/>
          </a:stretch>
        </p:blipFill>
        <p:spPr bwMode="auto">
          <a:xfrm>
            <a:off x="5260975" y="1219200"/>
            <a:ext cx="3646488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Tree Representations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066800"/>
            <a:ext cx="8305800" cy="4937125"/>
          </a:xfrm>
        </p:spPr>
        <p:txBody>
          <a:bodyPr/>
          <a:lstStyle/>
          <a:p>
            <a:pPr lvl="1" eaLnBrk="1" hangingPunct="1"/>
            <a:r>
              <a:rPr lang="en-US" altLang="zh-TW" dirty="0"/>
              <a:t>Graph Representation</a:t>
            </a:r>
          </a:p>
          <a:p>
            <a:pPr lvl="1" eaLnBrk="1" hangingPunct="1"/>
            <a:endParaRPr lang="en-US" altLang="zh-TW" dirty="0"/>
          </a:p>
          <a:p>
            <a:pPr lvl="1" eaLnBrk="1" hangingPunct="1"/>
            <a:endParaRPr lang="en-US" altLang="zh-TW" dirty="0"/>
          </a:p>
          <a:p>
            <a:pPr lvl="1" eaLnBrk="1" hangingPunct="1"/>
            <a:endParaRPr lang="en-US" altLang="zh-TW" dirty="0"/>
          </a:p>
          <a:p>
            <a:pPr lvl="1" eaLnBrk="1" hangingPunct="1"/>
            <a:endParaRPr lang="en-US" altLang="zh-TW" dirty="0"/>
          </a:p>
          <a:p>
            <a:pPr lvl="1" eaLnBrk="1" hangingPunct="1"/>
            <a:r>
              <a:rPr lang="en-US" altLang="zh-TW" dirty="0"/>
              <a:t>List Representation</a:t>
            </a:r>
          </a:p>
          <a:p>
            <a:pPr lvl="2" eaLnBrk="1" hangingPunct="1"/>
            <a:r>
              <a:rPr lang="en-US" altLang="zh-TW" dirty="0"/>
              <a:t>Each subtree is a </a:t>
            </a:r>
            <a:r>
              <a:rPr lang="en-US" altLang="zh-TW" dirty="0" err="1"/>
              <a:t>sublist</a:t>
            </a:r>
            <a:endParaRPr lang="en-US" altLang="zh-TW" dirty="0"/>
          </a:p>
          <a:p>
            <a:pPr lvl="2" algn="r" eaLnBrk="1" hangingPunct="1"/>
            <a:r>
              <a:rPr lang="en-US" altLang="zh-TW" dirty="0"/>
              <a:t>e.g.  </a:t>
            </a:r>
            <a:r>
              <a:rPr lang="en-US" altLang="zh-TW" sz="18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(A </a:t>
            </a:r>
            <a:r>
              <a:rPr lang="en-US" altLang="zh-TW" sz="1800" b="1" dirty="0">
                <a:solidFill>
                  <a:srgbClr val="FF0000"/>
                </a:solidFill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altLang="zh-TW" sz="18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B </a:t>
            </a:r>
            <a:r>
              <a:rPr lang="en-US" altLang="zh-TW" sz="1800" b="1" dirty="0">
                <a:solidFill>
                  <a:srgbClr val="00B0F0"/>
                </a:solidFill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altLang="zh-TW" sz="18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E </a:t>
            </a:r>
            <a:r>
              <a:rPr lang="en-US" altLang="zh-TW" sz="1800" b="1" dirty="0">
                <a:solidFill>
                  <a:srgbClr val="00B050"/>
                </a:solidFill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altLang="zh-TW" sz="18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K</a:t>
            </a:r>
            <a:r>
              <a:rPr lang="en-US" altLang="zh-TW" sz="1800" b="1" dirty="0">
                <a:solidFill>
                  <a:srgbClr val="00B050"/>
                </a:solidFill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)(</a:t>
            </a:r>
            <a:r>
              <a:rPr lang="en-US" altLang="zh-TW" sz="18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L</a:t>
            </a:r>
            <a:r>
              <a:rPr lang="en-US" altLang="zh-TW" sz="1800" b="1" dirty="0">
                <a:solidFill>
                  <a:srgbClr val="00B050"/>
                </a:solidFill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)</a:t>
            </a:r>
            <a:r>
              <a:rPr lang="en-US" altLang="zh-TW" sz="1800" b="1" dirty="0">
                <a:solidFill>
                  <a:srgbClr val="00B0F0"/>
                </a:solidFill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)</a:t>
            </a:r>
            <a:r>
              <a:rPr lang="en-US" altLang="zh-TW" sz="18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zh-TW" sz="1800" b="1" dirty="0">
                <a:solidFill>
                  <a:srgbClr val="00B0F0"/>
                </a:solidFill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altLang="zh-TW" sz="18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F</a:t>
            </a:r>
            <a:r>
              <a:rPr lang="en-US" altLang="zh-TW" sz="1800" b="1" dirty="0">
                <a:solidFill>
                  <a:srgbClr val="00B0F0"/>
                </a:solidFill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)</a:t>
            </a:r>
            <a:r>
              <a:rPr lang="en-US" altLang="zh-TW" sz="1800" b="1" dirty="0">
                <a:solidFill>
                  <a:srgbClr val="FF0000"/>
                </a:solidFill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)</a:t>
            </a:r>
            <a:r>
              <a:rPr lang="en-US" altLang="zh-TW" sz="18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zh-TW" sz="1800" b="1" dirty="0">
                <a:solidFill>
                  <a:srgbClr val="FF0000"/>
                </a:solidFill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altLang="zh-TW" sz="18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C </a:t>
            </a:r>
            <a:r>
              <a:rPr lang="en-US" altLang="zh-TW" sz="1800" b="1" dirty="0">
                <a:solidFill>
                  <a:srgbClr val="00B0F0"/>
                </a:solidFill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altLang="zh-TW" sz="18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G</a:t>
            </a:r>
            <a:r>
              <a:rPr lang="en-US" altLang="zh-TW" sz="1800" b="1" dirty="0">
                <a:solidFill>
                  <a:srgbClr val="00B0F0"/>
                </a:solidFill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)</a:t>
            </a:r>
            <a:r>
              <a:rPr lang="en-US" altLang="zh-TW" sz="1800" b="1" dirty="0">
                <a:solidFill>
                  <a:srgbClr val="FF0000"/>
                </a:solidFill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)</a:t>
            </a:r>
            <a:r>
              <a:rPr lang="en-US" altLang="zh-TW" sz="18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zh-TW" sz="1800" b="1" dirty="0">
                <a:solidFill>
                  <a:srgbClr val="FF0000"/>
                </a:solidFill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altLang="zh-TW" sz="18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D </a:t>
            </a:r>
            <a:r>
              <a:rPr lang="en-US" altLang="zh-TW" sz="1800" b="1" dirty="0">
                <a:solidFill>
                  <a:srgbClr val="00B0F0"/>
                </a:solidFill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altLang="zh-TW" sz="18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H </a:t>
            </a:r>
            <a:r>
              <a:rPr lang="en-US" altLang="zh-TW" sz="1800" b="1" dirty="0">
                <a:solidFill>
                  <a:srgbClr val="00B050"/>
                </a:solidFill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altLang="zh-TW" sz="18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M</a:t>
            </a:r>
            <a:r>
              <a:rPr lang="en-US" altLang="zh-TW" sz="1800" b="1" dirty="0">
                <a:solidFill>
                  <a:srgbClr val="00B050"/>
                </a:solidFill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)</a:t>
            </a:r>
            <a:r>
              <a:rPr lang="en-US" altLang="zh-TW" sz="1800" b="1" dirty="0">
                <a:solidFill>
                  <a:srgbClr val="00B0F0"/>
                </a:solidFill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)</a:t>
            </a:r>
            <a:r>
              <a:rPr lang="en-US" altLang="zh-TW" sz="18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zh-TW" sz="1800" b="1" dirty="0">
                <a:solidFill>
                  <a:srgbClr val="00B0F0"/>
                </a:solidFill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altLang="zh-TW" sz="18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lang="en-US" altLang="zh-TW" sz="1800" b="1" dirty="0">
                <a:solidFill>
                  <a:srgbClr val="00B0F0"/>
                </a:solidFill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)</a:t>
            </a:r>
            <a:r>
              <a:rPr lang="en-US" altLang="zh-TW" sz="18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zh-TW" sz="1800" b="1" dirty="0">
                <a:solidFill>
                  <a:srgbClr val="00B0F0"/>
                </a:solidFill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altLang="zh-TW" sz="18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J</a:t>
            </a:r>
            <a:r>
              <a:rPr lang="en-US" altLang="zh-TW" sz="1800" b="1" dirty="0">
                <a:solidFill>
                  <a:srgbClr val="00B0F0"/>
                </a:solidFill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)</a:t>
            </a:r>
            <a:r>
              <a:rPr lang="en-US" altLang="zh-TW" sz="1800" b="1" dirty="0">
                <a:solidFill>
                  <a:srgbClr val="FF0000"/>
                </a:solidFill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)</a:t>
            </a:r>
            <a:r>
              <a:rPr lang="en-US" altLang="zh-TW" sz="18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)</a:t>
            </a:r>
          </a:p>
          <a:p>
            <a:pPr lvl="1" eaLnBrk="1" hangingPunct="1"/>
            <a:endParaRPr lang="en-US" altLang="zh-TW" dirty="0"/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2209800" y="4724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32"/>
          <a:stretch>
            <a:fillRect/>
          </a:stretch>
        </p:blipFill>
        <p:spPr bwMode="auto">
          <a:xfrm>
            <a:off x="1905000" y="4491373"/>
            <a:ext cx="5334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247900" y="3942945"/>
            <a:ext cx="2476500" cy="32425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838700" y="3962400"/>
            <a:ext cx="1028700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981700" y="3962400"/>
            <a:ext cx="2552700" cy="32425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362200" y="4476977"/>
            <a:ext cx="914400" cy="40488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746763" y="4471918"/>
            <a:ext cx="914400" cy="40488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953000" y="4471918"/>
            <a:ext cx="914400" cy="40488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359374" y="1883332"/>
            <a:ext cx="1041426" cy="146946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315200" y="1883332"/>
            <a:ext cx="1295400" cy="146946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563506" y="1856066"/>
            <a:ext cx="523094" cy="96333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D47D742-B6B1-40AD-8166-5D9595FEBC17}"/>
              </a:ext>
            </a:extLst>
          </p:cNvPr>
          <p:cNvSpPr/>
          <p:nvPr/>
        </p:nvSpPr>
        <p:spPr>
          <a:xfrm>
            <a:off x="2971800" y="5106032"/>
            <a:ext cx="457200" cy="421829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BCEE8AF-C641-4A23-B79A-B2E4B29D8C6B}"/>
              </a:ext>
            </a:extLst>
          </p:cNvPr>
          <p:cNvSpPr/>
          <p:nvPr/>
        </p:nvSpPr>
        <p:spPr>
          <a:xfrm>
            <a:off x="3486150" y="5109827"/>
            <a:ext cx="457200" cy="421829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0057DE3-09FD-41ED-B180-3A783F4CBB13}"/>
              </a:ext>
            </a:extLst>
          </p:cNvPr>
          <p:cNvSpPr/>
          <p:nvPr/>
        </p:nvSpPr>
        <p:spPr>
          <a:xfrm>
            <a:off x="4573270" y="5109827"/>
            <a:ext cx="457200" cy="421829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A7EA066-213E-4D96-88DC-2702EC6E53EF}"/>
              </a:ext>
            </a:extLst>
          </p:cNvPr>
          <p:cNvSpPr/>
          <p:nvPr/>
        </p:nvSpPr>
        <p:spPr>
          <a:xfrm>
            <a:off x="6172200" y="5096482"/>
            <a:ext cx="457200" cy="421829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A3CED1-C9A9-48E5-8D78-8EC455475484}"/>
              </a:ext>
            </a:extLst>
          </p:cNvPr>
          <p:cNvSpPr/>
          <p:nvPr/>
        </p:nvSpPr>
        <p:spPr>
          <a:xfrm>
            <a:off x="5651487" y="5106032"/>
            <a:ext cx="457200" cy="421829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A40A331-6F2E-4A68-B293-72975BF94A37}"/>
              </a:ext>
            </a:extLst>
          </p:cNvPr>
          <p:cNvSpPr/>
          <p:nvPr/>
        </p:nvSpPr>
        <p:spPr>
          <a:xfrm>
            <a:off x="6781800" y="5106032"/>
            <a:ext cx="457200" cy="421829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F4631F4-C592-4B24-9E66-4D1E6940EFE3}"/>
              </a:ext>
            </a:extLst>
          </p:cNvPr>
          <p:cNvSpPr/>
          <p:nvPr/>
        </p:nvSpPr>
        <p:spPr>
          <a:xfrm>
            <a:off x="3518163" y="5817648"/>
            <a:ext cx="457200" cy="421829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2329DB2-E2FA-4DC3-9A85-415DBFA03E94}"/>
              </a:ext>
            </a:extLst>
          </p:cNvPr>
          <p:cNvSpPr/>
          <p:nvPr/>
        </p:nvSpPr>
        <p:spPr>
          <a:xfrm>
            <a:off x="4041140" y="5827155"/>
            <a:ext cx="457200" cy="421829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AA5D749-B6D7-49DD-82FB-02F8A1BD533B}"/>
              </a:ext>
            </a:extLst>
          </p:cNvPr>
          <p:cNvSpPr/>
          <p:nvPr/>
        </p:nvSpPr>
        <p:spPr>
          <a:xfrm>
            <a:off x="6172200" y="5786814"/>
            <a:ext cx="457200" cy="421829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5AA53FA-48F9-4865-8C37-C897DD56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39929-70FB-4279-8FF3-15FF9EE916CD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Fixed-Node-Size Representation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zh-TW"/>
              <a:t>Fixed-Node-Size: must have fix number of branches</a:t>
            </a:r>
          </a:p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Left Child-Right Sibling </a:t>
            </a:r>
            <a:r>
              <a:rPr lang="en-US" altLang="zh-TW"/>
              <a:t>Representation</a:t>
            </a:r>
          </a:p>
          <a:p>
            <a:pPr lvl="1" eaLnBrk="1" hangingPunct="1"/>
            <a:r>
              <a:rPr lang="en-US" altLang="zh-TW"/>
              <a:t>A binary tree</a:t>
            </a:r>
          </a:p>
        </p:txBody>
      </p:sp>
      <p:pic>
        <p:nvPicPr>
          <p:cNvPr id="31747" name="Picture 5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8" t="7782" r="7982" b="12241"/>
          <a:stretch>
            <a:fillRect/>
          </a:stretch>
        </p:blipFill>
        <p:spPr bwMode="auto">
          <a:xfrm>
            <a:off x="4751388" y="2838450"/>
            <a:ext cx="4392612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6" descr="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3" t="19800" r="15213" b="9981"/>
          <a:stretch>
            <a:fillRect/>
          </a:stretch>
        </p:blipFill>
        <p:spPr bwMode="auto">
          <a:xfrm>
            <a:off x="250825" y="3200400"/>
            <a:ext cx="4176713" cy="258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群組 15"/>
          <p:cNvGrpSpPr/>
          <p:nvPr/>
        </p:nvGrpSpPr>
        <p:grpSpPr>
          <a:xfrm>
            <a:off x="533400" y="3530972"/>
            <a:ext cx="1588016" cy="2060778"/>
            <a:chOff x="533400" y="3530972"/>
            <a:chExt cx="1588016" cy="2060778"/>
          </a:xfrm>
        </p:grpSpPr>
        <p:cxnSp>
          <p:nvCxnSpPr>
            <p:cNvPr id="4" name="直線接點 3"/>
            <p:cNvCxnSpPr/>
            <p:nvPr/>
          </p:nvCxnSpPr>
          <p:spPr>
            <a:xfrm flipH="1">
              <a:off x="1090283" y="3530972"/>
              <a:ext cx="1031133" cy="53502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flipH="1">
              <a:off x="685800" y="4314825"/>
              <a:ext cx="228600" cy="48577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H="1">
              <a:off x="533400" y="5026735"/>
              <a:ext cx="152400" cy="56501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>
            <a:off x="685800" y="4171545"/>
            <a:ext cx="1425103" cy="1477778"/>
            <a:chOff x="685800" y="4171545"/>
            <a:chExt cx="1425103" cy="1477778"/>
          </a:xfrm>
        </p:grpSpPr>
        <p:cxnSp>
          <p:nvCxnSpPr>
            <p:cNvPr id="10" name="直線接點 9"/>
            <p:cNvCxnSpPr/>
            <p:nvPr/>
          </p:nvCxnSpPr>
          <p:spPr>
            <a:xfrm flipH="1">
              <a:off x="1106235" y="4171545"/>
              <a:ext cx="1004668" cy="14591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 flipH="1" flipV="1">
              <a:off x="800100" y="4903349"/>
              <a:ext cx="571500" cy="1398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>
              <a:off x="685800" y="5634546"/>
              <a:ext cx="228600" cy="14777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0AB6FB-AC73-41B7-B623-8DE8ADD6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39929-70FB-4279-8FF3-15FF9EE916CD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Fixed-Node-Size Representations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FF0000"/>
                </a:solidFill>
              </a:rPr>
              <a:t>Left Child-Right Sibling </a:t>
            </a:r>
            <a:r>
              <a:rPr lang="en-US" altLang="zh-TW" dirty="0"/>
              <a:t>tree representation</a:t>
            </a:r>
          </a:p>
          <a:p>
            <a:pPr lvl="1" eaLnBrk="1" hangingPunct="1"/>
            <a:r>
              <a:rPr lang="en-US" altLang="zh-TW" dirty="0"/>
              <a:t>a binary tree</a:t>
            </a:r>
          </a:p>
        </p:txBody>
      </p:sp>
      <p:pic>
        <p:nvPicPr>
          <p:cNvPr id="33796" name="Picture 5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3" t="19800" r="15213" b="9981"/>
          <a:stretch>
            <a:fillRect/>
          </a:stretch>
        </p:blipFill>
        <p:spPr bwMode="auto">
          <a:xfrm>
            <a:off x="533400" y="2286000"/>
            <a:ext cx="2797175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8" t="7303" r="16888" b="10986"/>
          <a:stretch>
            <a:fillRect/>
          </a:stretch>
        </p:blipFill>
        <p:spPr bwMode="auto">
          <a:xfrm>
            <a:off x="4716463" y="2276475"/>
            <a:ext cx="3959225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5" descr="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8" t="7782" r="7982" b="12241"/>
          <a:stretch>
            <a:fillRect/>
          </a:stretch>
        </p:blipFill>
        <p:spPr bwMode="auto">
          <a:xfrm>
            <a:off x="609600" y="4267200"/>
            <a:ext cx="2514600" cy="169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向下箭號 1"/>
          <p:cNvSpPr/>
          <p:nvPr/>
        </p:nvSpPr>
        <p:spPr>
          <a:xfrm>
            <a:off x="2209800" y="4191000"/>
            <a:ext cx="228600" cy="304800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3" name="向右箭號 2"/>
          <p:cNvSpPr/>
          <p:nvPr/>
        </p:nvSpPr>
        <p:spPr>
          <a:xfrm>
            <a:off x="3733800" y="5029200"/>
            <a:ext cx="609600" cy="2286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B2FB82C-AA17-4247-AFE8-46041582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39929-70FB-4279-8FF3-15FF9EE916CD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Practice Time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4400" cy="4937760"/>
          </a:xfrm>
        </p:spPr>
        <p:txBody>
          <a:bodyPr/>
          <a:lstStyle/>
          <a:p>
            <a:pPr eaLnBrk="1" hangingPunct="1"/>
            <a:r>
              <a:rPr lang="en-US" altLang="zh-TW" dirty="0"/>
              <a:t>Please show the Left Child-Right Sibling tree representation for the following tree</a:t>
            </a:r>
          </a:p>
        </p:txBody>
      </p:sp>
      <p:pic>
        <p:nvPicPr>
          <p:cNvPr id="225282" name="Picture 2" descr="https://4.bp.blogspot.com/-hWCiKw9Syb8/VLoZhPLzKmI/AAAAAAAAlQU/41nRk6lr6xg/s1600/%E8%9E%A2%E5%B9%95%E5%BF%AB%E7%85%A7%2B2014-12-14%2B%E4%B8%8B%E5%8D%884.29.53-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4191000" cy="196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57200" y="5485802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2000" dirty="0"/>
              <a:t>Any tree can be transformed into binary tree by left child-right sibling representation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BB9C14-CFDD-4C78-A866-84FF22F3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39929-70FB-4279-8FF3-15FF9EE916CD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99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Binary Trees</a:t>
            </a:r>
          </a:p>
        </p:txBody>
      </p:sp>
      <p:sp>
        <p:nvSpPr>
          <p:cNvPr id="35842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ADT, Properties, Representations</a:t>
            </a:r>
          </a:p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972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1009650"/>
          </a:xfrm>
        </p:spPr>
        <p:txBody>
          <a:bodyPr/>
          <a:lstStyle/>
          <a:p>
            <a:pPr eaLnBrk="1" hangingPunct="1"/>
            <a:r>
              <a:rPr lang="en-US" altLang="zh-TW" dirty="0"/>
              <a:t>Binary Trees Definition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43718" y="1215932"/>
            <a:ext cx="8226425" cy="3162300"/>
          </a:xfrm>
        </p:spPr>
        <p:txBody>
          <a:bodyPr/>
          <a:lstStyle/>
          <a:p>
            <a:pPr eaLnBrk="1" hangingPunct="1"/>
            <a:r>
              <a:rPr lang="en-US" altLang="zh-TW" dirty="0"/>
              <a:t>Binary trees </a:t>
            </a:r>
          </a:p>
          <a:p>
            <a:pPr lvl="1" eaLnBrk="1" hangingPunct="1"/>
            <a:r>
              <a:rPr lang="en-US" altLang="zh-TW" sz="2400" dirty="0"/>
              <a:t>any node can have at most two branches</a:t>
            </a:r>
          </a:p>
          <a:p>
            <a:pPr eaLnBrk="1" hangingPunct="1"/>
            <a:endParaRPr lang="en-US" altLang="zh-TW" b="1" dirty="0"/>
          </a:p>
          <a:p>
            <a:pPr eaLnBrk="1" hangingPunct="1"/>
            <a:r>
              <a:rPr lang="en-US" altLang="zh-TW" b="1" dirty="0"/>
              <a:t>Definition </a:t>
            </a:r>
            <a:r>
              <a:rPr lang="en-US" altLang="zh-TW" dirty="0"/>
              <a:t>(recursive):</a:t>
            </a:r>
          </a:p>
          <a:p>
            <a:pPr lvl="1" eaLnBrk="1" hangingPunct="1"/>
            <a:r>
              <a:rPr lang="en-US" altLang="zh-TW" sz="2400" dirty="0"/>
              <a:t>A </a:t>
            </a:r>
            <a:r>
              <a:rPr lang="en-US" altLang="zh-TW" sz="2400" i="1" dirty="0"/>
              <a:t>binary tree </a:t>
            </a:r>
            <a:r>
              <a:rPr lang="en-US" altLang="zh-TW" sz="2400" dirty="0"/>
              <a:t>is a finite set of nodes</a:t>
            </a:r>
          </a:p>
          <a:p>
            <a:pPr lvl="2" eaLnBrk="1" hangingPunct="1"/>
            <a:r>
              <a:rPr lang="en-US" altLang="zh-TW" sz="2400" dirty="0">
                <a:solidFill>
                  <a:srgbClr val="FF0000"/>
                </a:solidFill>
              </a:rPr>
              <a:t>empty</a:t>
            </a:r>
            <a:r>
              <a:rPr lang="en-US" altLang="zh-TW" sz="2400" dirty="0"/>
              <a:t> or </a:t>
            </a:r>
          </a:p>
          <a:p>
            <a:pPr lvl="2" eaLnBrk="1" hangingPunct="1"/>
            <a:r>
              <a:rPr lang="en-US" altLang="zh-TW" sz="2400" dirty="0"/>
              <a:t>consists of a </a:t>
            </a:r>
            <a:r>
              <a:rPr lang="en-US" altLang="zh-TW" sz="2400" dirty="0">
                <a:solidFill>
                  <a:srgbClr val="FF0000"/>
                </a:solidFill>
              </a:rPr>
              <a:t>root</a:t>
            </a:r>
            <a:r>
              <a:rPr lang="en-US" altLang="zh-TW" sz="2400" dirty="0"/>
              <a:t> and up to </a:t>
            </a:r>
            <a:r>
              <a:rPr lang="en-US" altLang="zh-TW" sz="2400" dirty="0">
                <a:solidFill>
                  <a:srgbClr val="FF0000"/>
                </a:solidFill>
              </a:rPr>
              <a:t>two disjoint binary trees </a:t>
            </a:r>
          </a:p>
          <a:p>
            <a:pPr lvl="3" eaLnBrk="1" hangingPunct="1"/>
            <a:r>
              <a:rPr lang="en-US" altLang="zh-TW" sz="2400" dirty="0"/>
              <a:t>called the </a:t>
            </a:r>
            <a:r>
              <a:rPr lang="en-US" altLang="zh-TW" sz="2400" dirty="0">
                <a:solidFill>
                  <a:schemeClr val="tx2"/>
                </a:solidFill>
              </a:rPr>
              <a:t>left subtree</a:t>
            </a:r>
            <a:r>
              <a:rPr lang="en-US" altLang="zh-TW" sz="2400" dirty="0"/>
              <a:t> and the</a:t>
            </a:r>
            <a:r>
              <a:rPr lang="en-US" altLang="zh-TW" sz="2400" dirty="0">
                <a:solidFill>
                  <a:schemeClr val="tx2"/>
                </a:solidFill>
              </a:rPr>
              <a:t> right subtree</a:t>
            </a:r>
          </a:p>
          <a:p>
            <a:pPr lvl="1" eaLnBrk="1" hangingPunct="1"/>
            <a:endParaRPr lang="en-US" altLang="zh-TW" sz="2200" dirty="0"/>
          </a:p>
          <a:p>
            <a:pPr lvl="1" eaLnBrk="1" hangingPunct="1"/>
            <a:endParaRPr lang="en-US" altLang="zh-TW" sz="2200" dirty="0"/>
          </a:p>
          <a:p>
            <a:pPr lvl="1" eaLnBrk="1" hangingPunct="1"/>
            <a:endParaRPr lang="en-US" altLang="zh-TW" sz="2200" dirty="0"/>
          </a:p>
        </p:txBody>
      </p:sp>
      <p:grpSp>
        <p:nvGrpSpPr>
          <p:cNvPr id="2" name="群組 1"/>
          <p:cNvGrpSpPr/>
          <p:nvPr/>
        </p:nvGrpSpPr>
        <p:grpSpPr>
          <a:xfrm>
            <a:off x="3387725" y="5029200"/>
            <a:ext cx="1411287" cy="1216025"/>
            <a:chOff x="3132138" y="4038600"/>
            <a:chExt cx="1411287" cy="1216025"/>
          </a:xfrm>
        </p:grpSpPr>
        <p:grpSp>
          <p:nvGrpSpPr>
            <p:cNvPr id="37891" name="Group 4"/>
            <p:cNvGrpSpPr>
              <a:grpSpLocks/>
            </p:cNvGrpSpPr>
            <p:nvPr/>
          </p:nvGrpSpPr>
          <p:grpSpPr bwMode="auto">
            <a:xfrm>
              <a:off x="3132138" y="4038600"/>
              <a:ext cx="850900" cy="1211263"/>
              <a:chOff x="1379" y="1530"/>
              <a:chExt cx="536" cy="763"/>
            </a:xfrm>
          </p:grpSpPr>
          <p:sp>
            <p:nvSpPr>
              <p:cNvPr id="37896" name="Oval 5"/>
              <p:cNvSpPr>
                <a:spLocks noChangeArrowheads="1"/>
              </p:cNvSpPr>
              <p:nvPr/>
            </p:nvSpPr>
            <p:spPr bwMode="auto">
              <a:xfrm>
                <a:off x="1735" y="1530"/>
                <a:ext cx="180" cy="1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800">
                    <a:latin typeface="Comic Sans MS" panose="030F0702030302020204" pitchFamily="66" charset="0"/>
                  </a:rPr>
                  <a:t>A</a:t>
                </a:r>
              </a:p>
            </p:txBody>
          </p:sp>
          <p:sp>
            <p:nvSpPr>
              <p:cNvPr id="37897" name="Oval 6"/>
              <p:cNvSpPr>
                <a:spLocks noChangeArrowheads="1"/>
              </p:cNvSpPr>
              <p:nvPr/>
            </p:nvSpPr>
            <p:spPr bwMode="auto">
              <a:xfrm>
                <a:off x="1379" y="2103"/>
                <a:ext cx="179" cy="1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800" dirty="0">
                    <a:latin typeface="Comic Sans MS" panose="030F0702030302020204" pitchFamily="66" charset="0"/>
                  </a:rPr>
                  <a:t>B</a:t>
                </a:r>
              </a:p>
            </p:txBody>
          </p:sp>
          <p:sp>
            <p:nvSpPr>
              <p:cNvPr id="37898" name="Line 7"/>
              <p:cNvSpPr>
                <a:spLocks noChangeShapeType="1"/>
              </p:cNvSpPr>
              <p:nvPr/>
            </p:nvSpPr>
            <p:spPr bwMode="auto">
              <a:xfrm flipH="1">
                <a:off x="1474" y="1698"/>
                <a:ext cx="294" cy="3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7892" name="Group 8"/>
            <p:cNvGrpSpPr>
              <a:grpSpLocks/>
            </p:cNvGrpSpPr>
            <p:nvPr/>
          </p:nvGrpSpPr>
          <p:grpSpPr bwMode="auto">
            <a:xfrm flipH="1">
              <a:off x="3692525" y="4043363"/>
              <a:ext cx="850900" cy="1211262"/>
              <a:chOff x="1379" y="1530"/>
              <a:chExt cx="536" cy="763"/>
            </a:xfrm>
          </p:grpSpPr>
          <p:sp>
            <p:nvSpPr>
              <p:cNvPr id="37893" name="Oval 9"/>
              <p:cNvSpPr>
                <a:spLocks noChangeArrowheads="1"/>
              </p:cNvSpPr>
              <p:nvPr/>
            </p:nvSpPr>
            <p:spPr bwMode="auto">
              <a:xfrm>
                <a:off x="1735" y="1530"/>
                <a:ext cx="180" cy="1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800" dirty="0">
                    <a:latin typeface="Comic Sans MS" panose="030F0702030302020204" pitchFamily="66" charset="0"/>
                  </a:rPr>
                  <a:t>A</a:t>
                </a:r>
              </a:p>
            </p:txBody>
          </p:sp>
          <p:sp>
            <p:nvSpPr>
              <p:cNvPr id="37894" name="Oval 10"/>
              <p:cNvSpPr>
                <a:spLocks noChangeArrowheads="1"/>
              </p:cNvSpPr>
              <p:nvPr/>
            </p:nvSpPr>
            <p:spPr bwMode="auto">
              <a:xfrm>
                <a:off x="1379" y="2103"/>
                <a:ext cx="179" cy="1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800">
                    <a:latin typeface="Comic Sans MS" panose="030F0702030302020204" pitchFamily="66" charset="0"/>
                  </a:rPr>
                  <a:t>C</a:t>
                </a:r>
              </a:p>
            </p:txBody>
          </p:sp>
          <p:sp>
            <p:nvSpPr>
              <p:cNvPr id="37895" name="Line 11"/>
              <p:cNvSpPr>
                <a:spLocks noChangeShapeType="1"/>
              </p:cNvSpPr>
              <p:nvPr/>
            </p:nvSpPr>
            <p:spPr bwMode="auto">
              <a:xfrm flipH="1">
                <a:off x="1474" y="1698"/>
                <a:ext cx="294" cy="3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7E71075-6C67-4B67-B84B-9DAD2376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39929-70FB-4279-8FF3-15FF9EE916CD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579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792162"/>
          </a:xfrm>
        </p:spPr>
        <p:txBody>
          <a:bodyPr/>
          <a:lstStyle/>
          <a:p>
            <a:pPr eaLnBrk="1" hangingPunct="1"/>
            <a:r>
              <a:rPr lang="en-US" altLang="zh-TW"/>
              <a:t>Binary Tree ADT</a:t>
            </a:r>
          </a:p>
        </p:txBody>
      </p:sp>
      <p:pic>
        <p:nvPicPr>
          <p:cNvPr id="39938" name="Picture 4" descr="S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" t="5978" r="5661" b="12256"/>
          <a:stretch>
            <a:fillRect/>
          </a:stretch>
        </p:blipFill>
        <p:spPr bwMode="auto">
          <a:xfrm>
            <a:off x="71438" y="1341438"/>
            <a:ext cx="9072562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55613" y="2743200"/>
            <a:ext cx="8535987" cy="381000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86093" y="4800600"/>
            <a:ext cx="8535987" cy="1676400"/>
          </a:xfrm>
          <a:prstGeom prst="rect">
            <a:avLst/>
          </a:prstGeom>
          <a:noFill/>
          <a:ln w="317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55613" y="3162300"/>
            <a:ext cx="8535987" cy="473785"/>
          </a:xfrm>
          <a:prstGeom prst="rect">
            <a:avLst/>
          </a:prstGeom>
          <a:noFill/>
          <a:ln w="317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5613" y="3674185"/>
            <a:ext cx="8535987" cy="1126415"/>
          </a:xfrm>
          <a:prstGeom prst="rect">
            <a:avLst/>
          </a:prstGeom>
          <a:noFill/>
          <a:ln w="317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0C6A555-F002-4404-91DA-F254451D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39929-70FB-4279-8FF3-15FF9EE916CD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620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87325"/>
            <a:ext cx="8226425" cy="955675"/>
          </a:xfrm>
        </p:spPr>
        <p:txBody>
          <a:bodyPr/>
          <a:lstStyle/>
          <a:p>
            <a:pPr eaLnBrk="1" hangingPunct="1"/>
            <a:r>
              <a:rPr lang="en-US" altLang="zh-TW"/>
              <a:t>Special Binary Trees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9750" y="1341438"/>
            <a:ext cx="7488238" cy="1935162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zh-TW" sz="2400" i="1" dirty="0">
                <a:solidFill>
                  <a:srgbClr val="0070C0"/>
                </a:solidFill>
              </a:rPr>
              <a:t>skewed tree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zh-TW" sz="2200" dirty="0"/>
              <a:t>Tree is slanted to one side, only one leaf node.</a:t>
            </a:r>
          </a:p>
          <a:p>
            <a:pPr lvl="1" eaLnBrk="1" hangingPunct="1">
              <a:lnSpc>
                <a:spcPct val="70000"/>
              </a:lnSpc>
            </a:pPr>
            <a:endParaRPr lang="en-US" altLang="zh-TW" sz="2000" dirty="0"/>
          </a:p>
          <a:p>
            <a:pPr eaLnBrk="1" hangingPunct="1">
              <a:lnSpc>
                <a:spcPct val="70000"/>
              </a:lnSpc>
            </a:pPr>
            <a:r>
              <a:rPr lang="en-US" altLang="zh-TW" sz="2400" i="1" dirty="0">
                <a:solidFill>
                  <a:srgbClr val="FF0000"/>
                </a:solidFill>
              </a:rPr>
              <a:t>complete binary tree</a:t>
            </a:r>
            <a:r>
              <a:rPr lang="en-US" altLang="zh-TW" sz="2400" i="1" dirty="0"/>
              <a:t> (of n levels)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zh-TW" sz="2200" dirty="0"/>
              <a:t>Nodes up to level </a:t>
            </a:r>
            <a:r>
              <a:rPr lang="en-US" altLang="zh-TW" sz="2200" i="1" dirty="0"/>
              <a:t>n-1</a:t>
            </a:r>
            <a:r>
              <a:rPr lang="en-US" altLang="zh-TW" sz="2200" dirty="0"/>
              <a:t> all exist (</a:t>
            </a:r>
            <a:r>
              <a:rPr lang="en-US" altLang="zh-TW" sz="2200" i="1" dirty="0"/>
              <a:t>2</a:t>
            </a:r>
            <a:r>
              <a:rPr lang="en-US" altLang="zh-TW" sz="2200" i="1" baseline="30000" dirty="0"/>
              <a:t>n</a:t>
            </a:r>
            <a:r>
              <a:rPr lang="en-US" altLang="zh-TW" sz="2200" i="1" dirty="0"/>
              <a:t>-1</a:t>
            </a:r>
            <a:r>
              <a:rPr lang="en-US" altLang="zh-TW" sz="2200" dirty="0"/>
              <a:t> nodes)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zh-TW" sz="2200" dirty="0"/>
              <a:t>Nodes at level </a:t>
            </a:r>
            <a:r>
              <a:rPr lang="en-US" altLang="zh-TW" sz="2200" i="1" dirty="0"/>
              <a:t>n</a:t>
            </a:r>
            <a:r>
              <a:rPr lang="en-US" altLang="zh-TW" sz="2200" dirty="0"/>
              <a:t> exist in order from left to right.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3" y="3379396"/>
            <a:ext cx="2572109" cy="281026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3552365"/>
            <a:ext cx="3467584" cy="2638793"/>
          </a:xfrm>
          <a:prstGeom prst="rect">
            <a:avLst/>
          </a:prstGeom>
        </p:spPr>
      </p:pic>
      <p:sp>
        <p:nvSpPr>
          <p:cNvPr id="4" name="等腰三角形 3"/>
          <p:cNvSpPr/>
          <p:nvPr/>
        </p:nvSpPr>
        <p:spPr>
          <a:xfrm>
            <a:off x="3810000" y="3276600"/>
            <a:ext cx="3276600" cy="1905000"/>
          </a:xfrm>
          <a:prstGeom prst="triangle">
            <a:avLst>
              <a:gd name="adj" fmla="val 48099"/>
            </a:avLst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右箭號 4"/>
          <p:cNvSpPr/>
          <p:nvPr/>
        </p:nvSpPr>
        <p:spPr>
          <a:xfrm>
            <a:off x="4111625" y="5638800"/>
            <a:ext cx="457200" cy="30480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8EE37C-24CF-4EAE-9422-725D2B1D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39929-70FB-4279-8FF3-15FF9EE916CD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034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9" t="9160" r="5013" b="17361"/>
          <a:stretch>
            <a:fillRect/>
          </a:stretch>
        </p:blipFill>
        <p:spPr bwMode="auto">
          <a:xfrm>
            <a:off x="704850" y="3962400"/>
            <a:ext cx="42481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6624638" cy="898525"/>
          </a:xfrm>
        </p:spPr>
        <p:txBody>
          <a:bodyPr/>
          <a:lstStyle/>
          <a:p>
            <a:pPr eaLnBrk="1" hangingPunct="1"/>
            <a:r>
              <a:rPr lang="en-US" altLang="zh-TW"/>
              <a:t>Complete Binary Tree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288" y="1252538"/>
            <a:ext cx="8353425" cy="31670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A </a:t>
            </a:r>
            <a:r>
              <a:rPr lang="en-US" altLang="zh-TW" sz="2400" i="1" dirty="0">
                <a:solidFill>
                  <a:srgbClr val="FF0000"/>
                </a:solidFill>
              </a:rPr>
              <a:t>full binary tree</a:t>
            </a:r>
            <a:r>
              <a:rPr lang="en-US" altLang="zh-TW" sz="2400" dirty="0"/>
              <a:t> of depth </a:t>
            </a:r>
            <a:r>
              <a:rPr lang="en-US" altLang="zh-TW" sz="2400" i="1" dirty="0">
                <a:solidFill>
                  <a:srgbClr val="FF0000"/>
                </a:solidFill>
              </a:rPr>
              <a:t>k</a:t>
            </a:r>
            <a:r>
              <a:rPr lang="en-US" altLang="zh-TW" sz="2400" dirty="0"/>
              <a:t>  is a binary tree of depth </a:t>
            </a:r>
            <a:r>
              <a:rPr lang="en-US" altLang="zh-TW" sz="2400" i="1" dirty="0">
                <a:solidFill>
                  <a:srgbClr val="FF0000"/>
                </a:solidFill>
              </a:rPr>
              <a:t>k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having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TW" sz="2400" i="1" dirty="0">
                <a:solidFill>
                  <a:srgbClr val="FF0000"/>
                </a:solidFill>
              </a:rPr>
              <a:t>   2</a:t>
            </a:r>
            <a:r>
              <a:rPr lang="en-US" altLang="zh-TW" sz="2400" i="1" baseline="30000" dirty="0">
                <a:solidFill>
                  <a:srgbClr val="FF0000"/>
                </a:solidFill>
              </a:rPr>
              <a:t>k</a:t>
            </a:r>
            <a:r>
              <a:rPr lang="en-US" altLang="zh-TW" sz="2400" i="1" dirty="0">
                <a:solidFill>
                  <a:srgbClr val="FF0000"/>
                </a:solidFill>
              </a:rPr>
              <a:t>-1 nodes</a:t>
            </a:r>
            <a:r>
              <a:rPr lang="en-US" altLang="zh-TW" sz="2400" dirty="0">
                <a:solidFill>
                  <a:schemeClr val="tx2"/>
                </a:solidFill>
              </a:rPr>
              <a:t>, </a:t>
            </a:r>
            <a:r>
              <a:rPr lang="en-US" altLang="zh-TW" sz="2400" i="1" dirty="0">
                <a:solidFill>
                  <a:schemeClr val="tx2"/>
                </a:solidFill>
              </a:rPr>
              <a:t>k</a:t>
            </a:r>
            <a:r>
              <a:rPr lang="en-US" altLang="zh-TW" sz="2400" dirty="0">
                <a:solidFill>
                  <a:schemeClr val="tx2"/>
                </a:solidFill>
              </a:rPr>
              <a:t> </a:t>
            </a:r>
            <a:r>
              <a:rPr lang="en-US" altLang="zh-TW" sz="2400" dirty="0">
                <a:solidFill>
                  <a:schemeClr val="tx2"/>
                </a:solidFill>
                <a:sym typeface="Symbol" panose="05050102010706020507" pitchFamily="18" charset="2"/>
              </a:rPr>
              <a:t>&gt;</a:t>
            </a:r>
            <a:r>
              <a:rPr lang="en-US" altLang="zh-TW" sz="2400" dirty="0">
                <a:solidFill>
                  <a:schemeClr val="tx2"/>
                </a:solidFill>
              </a:rPr>
              <a:t> 0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A binary tree with </a:t>
            </a:r>
            <a:r>
              <a:rPr lang="en-US" altLang="zh-TW" sz="2400" i="1" dirty="0"/>
              <a:t>n</a:t>
            </a:r>
            <a:r>
              <a:rPr lang="en-US" altLang="zh-TW" sz="2400" dirty="0"/>
              <a:t> nodes and depth </a:t>
            </a:r>
            <a:r>
              <a:rPr lang="en-US" altLang="zh-TW" sz="2400" i="1" dirty="0"/>
              <a:t>k</a:t>
            </a:r>
            <a:r>
              <a:rPr lang="en-US" altLang="zh-TW" sz="2400" dirty="0"/>
              <a:t> is </a:t>
            </a:r>
            <a:r>
              <a:rPr lang="en-US" altLang="zh-TW" sz="2400" i="1" dirty="0">
                <a:solidFill>
                  <a:srgbClr val="FF0000"/>
                </a:solidFill>
              </a:rPr>
              <a:t>complete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200" i="1" dirty="0" err="1"/>
              <a:t>iff</a:t>
            </a:r>
            <a:r>
              <a:rPr lang="en-US" altLang="zh-TW" sz="2200" i="1" dirty="0"/>
              <a:t> </a:t>
            </a:r>
            <a:r>
              <a:rPr lang="en-US" altLang="zh-TW" sz="2200" dirty="0"/>
              <a:t>its nodes correspond to the nodes </a:t>
            </a:r>
            <a:r>
              <a:rPr lang="en-US" altLang="zh-TW" sz="2200" i="1" dirty="0">
                <a:solidFill>
                  <a:srgbClr val="FF0000"/>
                </a:solidFill>
              </a:rPr>
              <a:t>numbered from 1 to n in the full binary tree</a:t>
            </a:r>
            <a:r>
              <a:rPr lang="en-US" altLang="zh-TW" sz="2200" dirty="0"/>
              <a:t> of depth </a:t>
            </a:r>
            <a:r>
              <a:rPr lang="en-US" altLang="zh-TW" sz="2200" i="1" dirty="0"/>
              <a:t>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200" dirty="0"/>
              <a:t>The height of a complete binary tree  with </a:t>
            </a:r>
            <a:r>
              <a:rPr lang="en-US" altLang="zh-TW" sz="2200" i="1" dirty="0"/>
              <a:t>n</a:t>
            </a:r>
            <a:r>
              <a:rPr lang="en-US" altLang="zh-TW" sz="2200" dirty="0"/>
              <a:t> nodes: </a:t>
            </a:r>
            <a:r>
              <a:rPr lang="en-US" altLang="zh-TW" sz="2200" dirty="0">
                <a:solidFill>
                  <a:srgbClr val="FF0000"/>
                </a:solidFill>
              </a:rPr>
              <a:t>?</a:t>
            </a:r>
            <a:endParaRPr lang="en-US" altLang="zh-TW" sz="2200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grpSp>
        <p:nvGrpSpPr>
          <p:cNvPr id="45061" name="Group 7"/>
          <p:cNvGrpSpPr>
            <a:grpSpLocks/>
          </p:cNvGrpSpPr>
          <p:nvPr/>
        </p:nvGrpSpPr>
        <p:grpSpPr bwMode="auto">
          <a:xfrm>
            <a:off x="5292725" y="4038600"/>
            <a:ext cx="3313113" cy="2220913"/>
            <a:chOff x="385" y="2795"/>
            <a:chExt cx="2087" cy="1399"/>
          </a:xfrm>
        </p:grpSpPr>
        <p:pic>
          <p:nvPicPr>
            <p:cNvPr id="4506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57" t="17799" r="8321" b="30649"/>
            <a:stretch>
              <a:fillRect/>
            </a:stretch>
          </p:blipFill>
          <p:spPr bwMode="auto">
            <a:xfrm>
              <a:off x="521" y="2840"/>
              <a:ext cx="1951" cy="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64" name="Text Box 6"/>
            <p:cNvSpPr txBox="1">
              <a:spLocks noChangeArrowheads="1"/>
            </p:cNvSpPr>
            <p:nvPr/>
          </p:nvSpPr>
          <p:spPr bwMode="auto">
            <a:xfrm>
              <a:off x="385" y="2795"/>
              <a:ext cx="454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   </a:t>
              </a:r>
            </a:p>
          </p:txBody>
        </p:sp>
      </p:grpSp>
      <p:sp>
        <p:nvSpPr>
          <p:cNvPr id="2" name="手繪多邊形 1"/>
          <p:cNvSpPr/>
          <p:nvPr/>
        </p:nvSpPr>
        <p:spPr>
          <a:xfrm>
            <a:off x="457200" y="3910519"/>
            <a:ext cx="4396902" cy="2490281"/>
          </a:xfrm>
          <a:custGeom>
            <a:avLst/>
            <a:gdLst>
              <a:gd name="connsiteX0" fmla="*/ 2295728 w 4396902"/>
              <a:gd name="connsiteY0" fmla="*/ 19455 h 2490281"/>
              <a:gd name="connsiteX1" fmla="*/ 2208179 w 4396902"/>
              <a:gd name="connsiteY1" fmla="*/ 38911 h 2490281"/>
              <a:gd name="connsiteX2" fmla="*/ 2149813 w 4396902"/>
              <a:gd name="connsiteY2" fmla="*/ 58366 h 2490281"/>
              <a:gd name="connsiteX3" fmla="*/ 2120630 w 4396902"/>
              <a:gd name="connsiteY3" fmla="*/ 68094 h 2490281"/>
              <a:gd name="connsiteX4" fmla="*/ 2091447 w 4396902"/>
              <a:gd name="connsiteY4" fmla="*/ 77821 h 2490281"/>
              <a:gd name="connsiteX5" fmla="*/ 2033081 w 4396902"/>
              <a:gd name="connsiteY5" fmla="*/ 107004 h 2490281"/>
              <a:gd name="connsiteX6" fmla="*/ 2003898 w 4396902"/>
              <a:gd name="connsiteY6" fmla="*/ 126460 h 2490281"/>
              <a:gd name="connsiteX7" fmla="*/ 1964987 w 4396902"/>
              <a:gd name="connsiteY7" fmla="*/ 145915 h 2490281"/>
              <a:gd name="connsiteX8" fmla="*/ 1935804 w 4396902"/>
              <a:gd name="connsiteY8" fmla="*/ 165370 h 2490281"/>
              <a:gd name="connsiteX9" fmla="*/ 1916349 w 4396902"/>
              <a:gd name="connsiteY9" fmla="*/ 184826 h 2490281"/>
              <a:gd name="connsiteX10" fmla="*/ 1887166 w 4396902"/>
              <a:gd name="connsiteY10" fmla="*/ 194553 h 2490281"/>
              <a:gd name="connsiteX11" fmla="*/ 1838528 w 4396902"/>
              <a:gd name="connsiteY11" fmla="*/ 233464 h 2490281"/>
              <a:gd name="connsiteX12" fmla="*/ 1819072 w 4396902"/>
              <a:gd name="connsiteY12" fmla="*/ 252919 h 2490281"/>
              <a:gd name="connsiteX13" fmla="*/ 1789889 w 4396902"/>
              <a:gd name="connsiteY13" fmla="*/ 262647 h 2490281"/>
              <a:gd name="connsiteX14" fmla="*/ 1770434 w 4396902"/>
              <a:gd name="connsiteY14" fmla="*/ 291830 h 2490281"/>
              <a:gd name="connsiteX15" fmla="*/ 1712068 w 4396902"/>
              <a:gd name="connsiteY15" fmla="*/ 311285 h 2490281"/>
              <a:gd name="connsiteX16" fmla="*/ 1682885 w 4396902"/>
              <a:gd name="connsiteY16" fmla="*/ 330741 h 2490281"/>
              <a:gd name="connsiteX17" fmla="*/ 1653702 w 4396902"/>
              <a:gd name="connsiteY17" fmla="*/ 359924 h 2490281"/>
              <a:gd name="connsiteX18" fmla="*/ 1595336 w 4396902"/>
              <a:gd name="connsiteY18" fmla="*/ 379379 h 2490281"/>
              <a:gd name="connsiteX19" fmla="*/ 1566153 w 4396902"/>
              <a:gd name="connsiteY19" fmla="*/ 408562 h 2490281"/>
              <a:gd name="connsiteX20" fmla="*/ 1507787 w 4396902"/>
              <a:gd name="connsiteY20" fmla="*/ 428017 h 2490281"/>
              <a:gd name="connsiteX21" fmla="*/ 1449421 w 4396902"/>
              <a:gd name="connsiteY21" fmla="*/ 476655 h 2490281"/>
              <a:gd name="connsiteX22" fmla="*/ 1420238 w 4396902"/>
              <a:gd name="connsiteY22" fmla="*/ 486383 h 2490281"/>
              <a:gd name="connsiteX23" fmla="*/ 1361872 w 4396902"/>
              <a:gd name="connsiteY23" fmla="*/ 525294 h 2490281"/>
              <a:gd name="connsiteX24" fmla="*/ 1303506 w 4396902"/>
              <a:gd name="connsiteY24" fmla="*/ 564204 h 2490281"/>
              <a:gd name="connsiteX25" fmla="*/ 1245140 w 4396902"/>
              <a:gd name="connsiteY25" fmla="*/ 603115 h 2490281"/>
              <a:gd name="connsiteX26" fmla="*/ 1215957 w 4396902"/>
              <a:gd name="connsiteY26" fmla="*/ 622570 h 2490281"/>
              <a:gd name="connsiteX27" fmla="*/ 1147864 w 4396902"/>
              <a:gd name="connsiteY27" fmla="*/ 651753 h 2490281"/>
              <a:gd name="connsiteX28" fmla="*/ 1118681 w 4396902"/>
              <a:gd name="connsiteY28" fmla="*/ 680936 h 2490281"/>
              <a:gd name="connsiteX29" fmla="*/ 1079770 w 4396902"/>
              <a:gd name="connsiteY29" fmla="*/ 700392 h 2490281"/>
              <a:gd name="connsiteX30" fmla="*/ 992221 w 4396902"/>
              <a:gd name="connsiteY30" fmla="*/ 758758 h 2490281"/>
              <a:gd name="connsiteX31" fmla="*/ 963038 w 4396902"/>
              <a:gd name="connsiteY31" fmla="*/ 778213 h 2490281"/>
              <a:gd name="connsiteX32" fmla="*/ 904672 w 4396902"/>
              <a:gd name="connsiteY32" fmla="*/ 817124 h 2490281"/>
              <a:gd name="connsiteX33" fmla="*/ 865762 w 4396902"/>
              <a:gd name="connsiteY33" fmla="*/ 846307 h 2490281"/>
              <a:gd name="connsiteX34" fmla="*/ 846306 w 4396902"/>
              <a:gd name="connsiteY34" fmla="*/ 865762 h 2490281"/>
              <a:gd name="connsiteX35" fmla="*/ 787940 w 4396902"/>
              <a:gd name="connsiteY35" fmla="*/ 904672 h 2490281"/>
              <a:gd name="connsiteX36" fmla="*/ 758757 w 4396902"/>
              <a:gd name="connsiteY36" fmla="*/ 924128 h 2490281"/>
              <a:gd name="connsiteX37" fmla="*/ 710119 w 4396902"/>
              <a:gd name="connsiteY37" fmla="*/ 963038 h 2490281"/>
              <a:gd name="connsiteX38" fmla="*/ 690664 w 4396902"/>
              <a:gd name="connsiteY38" fmla="*/ 982494 h 2490281"/>
              <a:gd name="connsiteX39" fmla="*/ 632298 w 4396902"/>
              <a:gd name="connsiteY39" fmla="*/ 1021404 h 2490281"/>
              <a:gd name="connsiteX40" fmla="*/ 564204 w 4396902"/>
              <a:gd name="connsiteY40" fmla="*/ 1079770 h 2490281"/>
              <a:gd name="connsiteX41" fmla="*/ 525294 w 4396902"/>
              <a:gd name="connsiteY41" fmla="*/ 1128409 h 2490281"/>
              <a:gd name="connsiteX42" fmla="*/ 476655 w 4396902"/>
              <a:gd name="connsiteY42" fmla="*/ 1167319 h 2490281"/>
              <a:gd name="connsiteX43" fmla="*/ 457200 w 4396902"/>
              <a:gd name="connsiteY43" fmla="*/ 1186775 h 2490281"/>
              <a:gd name="connsiteX44" fmla="*/ 437745 w 4396902"/>
              <a:gd name="connsiteY44" fmla="*/ 1215958 h 2490281"/>
              <a:gd name="connsiteX45" fmla="*/ 418289 w 4396902"/>
              <a:gd name="connsiteY45" fmla="*/ 1235413 h 2490281"/>
              <a:gd name="connsiteX46" fmla="*/ 369651 w 4396902"/>
              <a:gd name="connsiteY46" fmla="*/ 1293779 h 2490281"/>
              <a:gd name="connsiteX47" fmla="*/ 330740 w 4396902"/>
              <a:gd name="connsiteY47" fmla="*/ 1352145 h 2490281"/>
              <a:gd name="connsiteX48" fmla="*/ 291830 w 4396902"/>
              <a:gd name="connsiteY48" fmla="*/ 1410511 h 2490281"/>
              <a:gd name="connsiteX49" fmla="*/ 272374 w 4396902"/>
              <a:gd name="connsiteY49" fmla="*/ 1439694 h 2490281"/>
              <a:gd name="connsiteX50" fmla="*/ 252919 w 4396902"/>
              <a:gd name="connsiteY50" fmla="*/ 1468877 h 2490281"/>
              <a:gd name="connsiteX51" fmla="*/ 223736 w 4396902"/>
              <a:gd name="connsiteY51" fmla="*/ 1507787 h 2490281"/>
              <a:gd name="connsiteX52" fmla="*/ 204281 w 4396902"/>
              <a:gd name="connsiteY52" fmla="*/ 1527243 h 2490281"/>
              <a:gd name="connsiteX53" fmla="*/ 165370 w 4396902"/>
              <a:gd name="connsiteY53" fmla="*/ 1595336 h 2490281"/>
              <a:gd name="connsiteX54" fmla="*/ 107004 w 4396902"/>
              <a:gd name="connsiteY54" fmla="*/ 1673158 h 2490281"/>
              <a:gd name="connsiteX55" fmla="*/ 87549 w 4396902"/>
              <a:gd name="connsiteY55" fmla="*/ 1712068 h 2490281"/>
              <a:gd name="connsiteX56" fmla="*/ 77821 w 4396902"/>
              <a:gd name="connsiteY56" fmla="*/ 1750979 h 2490281"/>
              <a:gd name="connsiteX57" fmla="*/ 58366 w 4396902"/>
              <a:gd name="connsiteY57" fmla="*/ 1780162 h 2490281"/>
              <a:gd name="connsiteX58" fmla="*/ 29183 w 4396902"/>
              <a:gd name="connsiteY58" fmla="*/ 1838528 h 2490281"/>
              <a:gd name="connsiteX59" fmla="*/ 0 w 4396902"/>
              <a:gd name="connsiteY59" fmla="*/ 1974715 h 2490281"/>
              <a:gd name="connsiteX60" fmla="*/ 9728 w 4396902"/>
              <a:gd name="connsiteY60" fmla="*/ 2198451 h 2490281"/>
              <a:gd name="connsiteX61" fmla="*/ 38911 w 4396902"/>
              <a:gd name="connsiteY61" fmla="*/ 2247090 h 2490281"/>
              <a:gd name="connsiteX62" fmla="*/ 77821 w 4396902"/>
              <a:gd name="connsiteY62" fmla="*/ 2295728 h 2490281"/>
              <a:gd name="connsiteX63" fmla="*/ 136187 w 4396902"/>
              <a:gd name="connsiteY63" fmla="*/ 2334638 h 2490281"/>
              <a:gd name="connsiteX64" fmla="*/ 165370 w 4396902"/>
              <a:gd name="connsiteY64" fmla="*/ 2344366 h 2490281"/>
              <a:gd name="connsiteX65" fmla="*/ 233464 w 4396902"/>
              <a:gd name="connsiteY65" fmla="*/ 2363821 h 2490281"/>
              <a:gd name="connsiteX66" fmla="*/ 330740 w 4396902"/>
              <a:gd name="connsiteY66" fmla="*/ 2393004 h 2490281"/>
              <a:gd name="connsiteX67" fmla="*/ 359923 w 4396902"/>
              <a:gd name="connsiteY67" fmla="*/ 2402732 h 2490281"/>
              <a:gd name="connsiteX68" fmla="*/ 418289 w 4396902"/>
              <a:gd name="connsiteY68" fmla="*/ 2412460 h 2490281"/>
              <a:gd name="connsiteX69" fmla="*/ 466928 w 4396902"/>
              <a:gd name="connsiteY69" fmla="*/ 2422187 h 2490281"/>
              <a:gd name="connsiteX70" fmla="*/ 739302 w 4396902"/>
              <a:gd name="connsiteY70" fmla="*/ 2431915 h 2490281"/>
              <a:gd name="connsiteX71" fmla="*/ 768485 w 4396902"/>
              <a:gd name="connsiteY71" fmla="*/ 2441643 h 2490281"/>
              <a:gd name="connsiteX72" fmla="*/ 894945 w 4396902"/>
              <a:gd name="connsiteY72" fmla="*/ 2461098 h 2490281"/>
              <a:gd name="connsiteX73" fmla="*/ 943583 w 4396902"/>
              <a:gd name="connsiteY73" fmla="*/ 2470826 h 2490281"/>
              <a:gd name="connsiteX74" fmla="*/ 972766 w 4396902"/>
              <a:gd name="connsiteY74" fmla="*/ 2480553 h 2490281"/>
              <a:gd name="connsiteX75" fmla="*/ 1031132 w 4396902"/>
              <a:gd name="connsiteY75" fmla="*/ 2490281 h 2490281"/>
              <a:gd name="connsiteX76" fmla="*/ 1293779 w 4396902"/>
              <a:gd name="connsiteY76" fmla="*/ 2480553 h 2490281"/>
              <a:gd name="connsiteX77" fmla="*/ 1322962 w 4396902"/>
              <a:gd name="connsiteY77" fmla="*/ 2470826 h 2490281"/>
              <a:gd name="connsiteX78" fmla="*/ 1342417 w 4396902"/>
              <a:gd name="connsiteY78" fmla="*/ 2451370 h 2490281"/>
              <a:gd name="connsiteX79" fmla="*/ 1361872 w 4396902"/>
              <a:gd name="connsiteY79" fmla="*/ 2393004 h 2490281"/>
              <a:gd name="connsiteX80" fmla="*/ 1371600 w 4396902"/>
              <a:gd name="connsiteY80" fmla="*/ 2276272 h 2490281"/>
              <a:gd name="connsiteX81" fmla="*/ 1381328 w 4396902"/>
              <a:gd name="connsiteY81" fmla="*/ 2071992 h 2490281"/>
              <a:gd name="connsiteX82" fmla="*/ 1410511 w 4396902"/>
              <a:gd name="connsiteY82" fmla="*/ 1945532 h 2490281"/>
              <a:gd name="connsiteX83" fmla="*/ 1439694 w 4396902"/>
              <a:gd name="connsiteY83" fmla="*/ 1896894 h 2490281"/>
              <a:gd name="connsiteX84" fmla="*/ 1507787 w 4396902"/>
              <a:gd name="connsiteY84" fmla="*/ 1877438 h 2490281"/>
              <a:gd name="connsiteX85" fmla="*/ 1673157 w 4396902"/>
              <a:gd name="connsiteY85" fmla="*/ 1887166 h 2490281"/>
              <a:gd name="connsiteX86" fmla="*/ 1770434 w 4396902"/>
              <a:gd name="connsiteY86" fmla="*/ 1896894 h 2490281"/>
              <a:gd name="connsiteX87" fmla="*/ 2227634 w 4396902"/>
              <a:gd name="connsiteY87" fmla="*/ 1906621 h 2490281"/>
              <a:gd name="connsiteX88" fmla="*/ 2334638 w 4396902"/>
              <a:gd name="connsiteY88" fmla="*/ 1916349 h 2490281"/>
              <a:gd name="connsiteX89" fmla="*/ 2723745 w 4396902"/>
              <a:gd name="connsiteY89" fmla="*/ 1935804 h 2490281"/>
              <a:gd name="connsiteX90" fmla="*/ 2908570 w 4396902"/>
              <a:gd name="connsiteY90" fmla="*/ 1955260 h 2490281"/>
              <a:gd name="connsiteX91" fmla="*/ 3482502 w 4396902"/>
              <a:gd name="connsiteY91" fmla="*/ 1945532 h 2490281"/>
              <a:gd name="connsiteX92" fmla="*/ 3638145 w 4396902"/>
              <a:gd name="connsiteY92" fmla="*/ 1926077 h 2490281"/>
              <a:gd name="connsiteX93" fmla="*/ 3677055 w 4396902"/>
              <a:gd name="connsiteY93" fmla="*/ 1916349 h 2490281"/>
              <a:gd name="connsiteX94" fmla="*/ 3764604 w 4396902"/>
              <a:gd name="connsiteY94" fmla="*/ 1906621 h 2490281"/>
              <a:gd name="connsiteX95" fmla="*/ 3929974 w 4396902"/>
              <a:gd name="connsiteY95" fmla="*/ 1887166 h 2490281"/>
              <a:gd name="connsiteX96" fmla="*/ 4066162 w 4396902"/>
              <a:gd name="connsiteY96" fmla="*/ 1867711 h 2490281"/>
              <a:gd name="connsiteX97" fmla="*/ 4114800 w 4396902"/>
              <a:gd name="connsiteY97" fmla="*/ 1857983 h 2490281"/>
              <a:gd name="connsiteX98" fmla="*/ 4202349 w 4396902"/>
              <a:gd name="connsiteY98" fmla="*/ 1848255 h 2490281"/>
              <a:gd name="connsiteX99" fmla="*/ 4241260 w 4396902"/>
              <a:gd name="connsiteY99" fmla="*/ 1838528 h 2490281"/>
              <a:gd name="connsiteX100" fmla="*/ 4280170 w 4396902"/>
              <a:gd name="connsiteY100" fmla="*/ 1819072 h 2490281"/>
              <a:gd name="connsiteX101" fmla="*/ 4309353 w 4396902"/>
              <a:gd name="connsiteY101" fmla="*/ 1809345 h 2490281"/>
              <a:gd name="connsiteX102" fmla="*/ 4338536 w 4396902"/>
              <a:gd name="connsiteY102" fmla="*/ 1770434 h 2490281"/>
              <a:gd name="connsiteX103" fmla="*/ 4357991 w 4396902"/>
              <a:gd name="connsiteY103" fmla="*/ 1741251 h 2490281"/>
              <a:gd name="connsiteX104" fmla="*/ 4377447 w 4396902"/>
              <a:gd name="connsiteY104" fmla="*/ 1721796 h 2490281"/>
              <a:gd name="connsiteX105" fmla="*/ 4387174 w 4396902"/>
              <a:gd name="connsiteY105" fmla="*/ 1673158 h 2490281"/>
              <a:gd name="connsiteX106" fmla="*/ 4396902 w 4396902"/>
              <a:gd name="connsiteY106" fmla="*/ 1634247 h 2490281"/>
              <a:gd name="connsiteX107" fmla="*/ 4387174 w 4396902"/>
              <a:gd name="connsiteY107" fmla="*/ 1478604 h 2490281"/>
              <a:gd name="connsiteX108" fmla="*/ 4377447 w 4396902"/>
              <a:gd name="connsiteY108" fmla="*/ 1429966 h 2490281"/>
              <a:gd name="connsiteX109" fmla="*/ 4319081 w 4396902"/>
              <a:gd name="connsiteY109" fmla="*/ 1371600 h 2490281"/>
              <a:gd name="connsiteX110" fmla="*/ 4299626 w 4396902"/>
              <a:gd name="connsiteY110" fmla="*/ 1342417 h 2490281"/>
              <a:gd name="connsiteX111" fmla="*/ 4270443 w 4396902"/>
              <a:gd name="connsiteY111" fmla="*/ 1322962 h 2490281"/>
              <a:gd name="connsiteX112" fmla="*/ 4250987 w 4396902"/>
              <a:gd name="connsiteY112" fmla="*/ 1303507 h 2490281"/>
              <a:gd name="connsiteX113" fmla="*/ 4221804 w 4396902"/>
              <a:gd name="connsiteY113" fmla="*/ 1284051 h 2490281"/>
              <a:gd name="connsiteX114" fmla="*/ 4124528 w 4396902"/>
              <a:gd name="connsiteY114" fmla="*/ 1186775 h 2490281"/>
              <a:gd name="connsiteX115" fmla="*/ 4075889 w 4396902"/>
              <a:gd name="connsiteY115" fmla="*/ 1138136 h 2490281"/>
              <a:gd name="connsiteX116" fmla="*/ 4017523 w 4396902"/>
              <a:gd name="connsiteY116" fmla="*/ 1099226 h 2490281"/>
              <a:gd name="connsiteX117" fmla="*/ 3988340 w 4396902"/>
              <a:gd name="connsiteY117" fmla="*/ 1079770 h 2490281"/>
              <a:gd name="connsiteX118" fmla="*/ 3939702 w 4396902"/>
              <a:gd name="connsiteY118" fmla="*/ 1031132 h 2490281"/>
              <a:gd name="connsiteX119" fmla="*/ 3900791 w 4396902"/>
              <a:gd name="connsiteY119" fmla="*/ 992221 h 2490281"/>
              <a:gd name="connsiteX120" fmla="*/ 3871609 w 4396902"/>
              <a:gd name="connsiteY120" fmla="*/ 972766 h 2490281"/>
              <a:gd name="connsiteX121" fmla="*/ 3832698 w 4396902"/>
              <a:gd name="connsiteY121" fmla="*/ 924128 h 2490281"/>
              <a:gd name="connsiteX122" fmla="*/ 3803515 w 4396902"/>
              <a:gd name="connsiteY122" fmla="*/ 894945 h 2490281"/>
              <a:gd name="connsiteX123" fmla="*/ 3774332 w 4396902"/>
              <a:gd name="connsiteY123" fmla="*/ 875490 h 2490281"/>
              <a:gd name="connsiteX124" fmla="*/ 3754877 w 4396902"/>
              <a:gd name="connsiteY124" fmla="*/ 856034 h 2490281"/>
              <a:gd name="connsiteX125" fmla="*/ 3725694 w 4396902"/>
              <a:gd name="connsiteY125" fmla="*/ 836579 h 2490281"/>
              <a:gd name="connsiteX126" fmla="*/ 3677055 w 4396902"/>
              <a:gd name="connsiteY126" fmla="*/ 787941 h 2490281"/>
              <a:gd name="connsiteX127" fmla="*/ 3647872 w 4396902"/>
              <a:gd name="connsiteY127" fmla="*/ 758758 h 2490281"/>
              <a:gd name="connsiteX128" fmla="*/ 3628417 w 4396902"/>
              <a:gd name="connsiteY128" fmla="*/ 729575 h 2490281"/>
              <a:gd name="connsiteX129" fmla="*/ 3599234 w 4396902"/>
              <a:gd name="connsiteY129" fmla="*/ 710119 h 2490281"/>
              <a:gd name="connsiteX130" fmla="*/ 3540868 w 4396902"/>
              <a:gd name="connsiteY130" fmla="*/ 651753 h 2490281"/>
              <a:gd name="connsiteX131" fmla="*/ 3511685 w 4396902"/>
              <a:gd name="connsiteY131" fmla="*/ 622570 h 2490281"/>
              <a:gd name="connsiteX132" fmla="*/ 3472774 w 4396902"/>
              <a:gd name="connsiteY132" fmla="*/ 593387 h 2490281"/>
              <a:gd name="connsiteX133" fmla="*/ 3414409 w 4396902"/>
              <a:gd name="connsiteY133" fmla="*/ 535021 h 2490281"/>
              <a:gd name="connsiteX134" fmla="*/ 3356043 w 4396902"/>
              <a:gd name="connsiteY134" fmla="*/ 496111 h 2490281"/>
              <a:gd name="connsiteX135" fmla="*/ 3278221 w 4396902"/>
              <a:gd name="connsiteY135" fmla="*/ 437745 h 2490281"/>
              <a:gd name="connsiteX136" fmla="*/ 3249038 w 4396902"/>
              <a:gd name="connsiteY136" fmla="*/ 418290 h 2490281"/>
              <a:gd name="connsiteX137" fmla="*/ 3190672 w 4396902"/>
              <a:gd name="connsiteY137" fmla="*/ 379379 h 2490281"/>
              <a:gd name="connsiteX138" fmla="*/ 3132306 w 4396902"/>
              <a:gd name="connsiteY138" fmla="*/ 330741 h 2490281"/>
              <a:gd name="connsiteX139" fmla="*/ 3103123 w 4396902"/>
              <a:gd name="connsiteY139" fmla="*/ 321013 h 2490281"/>
              <a:gd name="connsiteX140" fmla="*/ 3064213 w 4396902"/>
              <a:gd name="connsiteY140" fmla="*/ 301558 h 2490281"/>
              <a:gd name="connsiteX141" fmla="*/ 3035030 w 4396902"/>
              <a:gd name="connsiteY141" fmla="*/ 282102 h 2490281"/>
              <a:gd name="connsiteX142" fmla="*/ 2976664 w 4396902"/>
              <a:gd name="connsiteY142" fmla="*/ 262647 h 2490281"/>
              <a:gd name="connsiteX143" fmla="*/ 2947481 w 4396902"/>
              <a:gd name="connsiteY143" fmla="*/ 252919 h 2490281"/>
              <a:gd name="connsiteX144" fmla="*/ 2928026 w 4396902"/>
              <a:gd name="connsiteY144" fmla="*/ 223736 h 2490281"/>
              <a:gd name="connsiteX145" fmla="*/ 2889115 w 4396902"/>
              <a:gd name="connsiteY145" fmla="*/ 214009 h 2490281"/>
              <a:gd name="connsiteX146" fmla="*/ 2830749 w 4396902"/>
              <a:gd name="connsiteY146" fmla="*/ 194553 h 2490281"/>
              <a:gd name="connsiteX147" fmla="*/ 2801566 w 4396902"/>
              <a:gd name="connsiteY147" fmla="*/ 184826 h 2490281"/>
              <a:gd name="connsiteX148" fmla="*/ 2752928 w 4396902"/>
              <a:gd name="connsiteY148" fmla="*/ 155643 h 2490281"/>
              <a:gd name="connsiteX149" fmla="*/ 2655651 w 4396902"/>
              <a:gd name="connsiteY149" fmla="*/ 116732 h 2490281"/>
              <a:gd name="connsiteX150" fmla="*/ 2626468 w 4396902"/>
              <a:gd name="connsiteY150" fmla="*/ 107004 h 2490281"/>
              <a:gd name="connsiteX151" fmla="*/ 2568102 w 4396902"/>
              <a:gd name="connsiteY151" fmla="*/ 77821 h 2490281"/>
              <a:gd name="connsiteX152" fmla="*/ 2538919 w 4396902"/>
              <a:gd name="connsiteY152" fmla="*/ 58366 h 2490281"/>
              <a:gd name="connsiteX153" fmla="*/ 2480553 w 4396902"/>
              <a:gd name="connsiteY153" fmla="*/ 38911 h 2490281"/>
              <a:gd name="connsiteX154" fmla="*/ 2422187 w 4396902"/>
              <a:gd name="connsiteY154" fmla="*/ 19455 h 2490281"/>
              <a:gd name="connsiteX155" fmla="*/ 2393004 w 4396902"/>
              <a:gd name="connsiteY155" fmla="*/ 9728 h 2490281"/>
              <a:gd name="connsiteX156" fmla="*/ 2354094 w 4396902"/>
              <a:gd name="connsiteY156" fmla="*/ 0 h 2490281"/>
              <a:gd name="connsiteX157" fmla="*/ 2295728 w 4396902"/>
              <a:gd name="connsiteY157" fmla="*/ 19455 h 249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4396902" h="2490281">
                <a:moveTo>
                  <a:pt x="2295728" y="19455"/>
                </a:moveTo>
                <a:cubicBezTo>
                  <a:pt x="2271409" y="25940"/>
                  <a:pt x="2235660" y="30667"/>
                  <a:pt x="2208179" y="38911"/>
                </a:cubicBezTo>
                <a:cubicBezTo>
                  <a:pt x="2188536" y="44804"/>
                  <a:pt x="2169268" y="51881"/>
                  <a:pt x="2149813" y="58366"/>
                </a:cubicBezTo>
                <a:lnTo>
                  <a:pt x="2120630" y="68094"/>
                </a:lnTo>
                <a:lnTo>
                  <a:pt x="2091447" y="77821"/>
                </a:lnTo>
                <a:cubicBezTo>
                  <a:pt x="2007812" y="133580"/>
                  <a:pt x="2113630" y="66730"/>
                  <a:pt x="2033081" y="107004"/>
                </a:cubicBezTo>
                <a:cubicBezTo>
                  <a:pt x="2022624" y="112233"/>
                  <a:pt x="2014049" y="120659"/>
                  <a:pt x="2003898" y="126460"/>
                </a:cubicBezTo>
                <a:cubicBezTo>
                  <a:pt x="1991307" y="133655"/>
                  <a:pt x="1977578" y="138721"/>
                  <a:pt x="1964987" y="145915"/>
                </a:cubicBezTo>
                <a:cubicBezTo>
                  <a:pt x="1954836" y="151715"/>
                  <a:pt x="1944933" y="158067"/>
                  <a:pt x="1935804" y="165370"/>
                </a:cubicBezTo>
                <a:cubicBezTo>
                  <a:pt x="1928642" y="171099"/>
                  <a:pt x="1924213" y="180107"/>
                  <a:pt x="1916349" y="184826"/>
                </a:cubicBezTo>
                <a:cubicBezTo>
                  <a:pt x="1907556" y="190102"/>
                  <a:pt x="1896894" y="191311"/>
                  <a:pt x="1887166" y="194553"/>
                </a:cubicBezTo>
                <a:cubicBezTo>
                  <a:pt x="1840200" y="241521"/>
                  <a:pt x="1899873" y="184389"/>
                  <a:pt x="1838528" y="233464"/>
                </a:cubicBezTo>
                <a:cubicBezTo>
                  <a:pt x="1831366" y="239193"/>
                  <a:pt x="1826936" y="248200"/>
                  <a:pt x="1819072" y="252919"/>
                </a:cubicBezTo>
                <a:cubicBezTo>
                  <a:pt x="1810279" y="258195"/>
                  <a:pt x="1799617" y="259404"/>
                  <a:pt x="1789889" y="262647"/>
                </a:cubicBezTo>
                <a:cubicBezTo>
                  <a:pt x="1783404" y="272375"/>
                  <a:pt x="1780348" y="285634"/>
                  <a:pt x="1770434" y="291830"/>
                </a:cubicBezTo>
                <a:cubicBezTo>
                  <a:pt x="1753044" y="302699"/>
                  <a:pt x="1712068" y="311285"/>
                  <a:pt x="1712068" y="311285"/>
                </a:cubicBezTo>
                <a:cubicBezTo>
                  <a:pt x="1702340" y="317770"/>
                  <a:pt x="1691866" y="323256"/>
                  <a:pt x="1682885" y="330741"/>
                </a:cubicBezTo>
                <a:cubicBezTo>
                  <a:pt x="1672317" y="339548"/>
                  <a:pt x="1665728" y="353243"/>
                  <a:pt x="1653702" y="359924"/>
                </a:cubicBezTo>
                <a:cubicBezTo>
                  <a:pt x="1635775" y="369883"/>
                  <a:pt x="1595336" y="379379"/>
                  <a:pt x="1595336" y="379379"/>
                </a:cubicBezTo>
                <a:cubicBezTo>
                  <a:pt x="1585608" y="389107"/>
                  <a:pt x="1578179" y="401881"/>
                  <a:pt x="1566153" y="408562"/>
                </a:cubicBezTo>
                <a:cubicBezTo>
                  <a:pt x="1548226" y="418521"/>
                  <a:pt x="1507787" y="428017"/>
                  <a:pt x="1507787" y="428017"/>
                </a:cubicBezTo>
                <a:cubicBezTo>
                  <a:pt x="1486272" y="449532"/>
                  <a:pt x="1476508" y="463111"/>
                  <a:pt x="1449421" y="476655"/>
                </a:cubicBezTo>
                <a:cubicBezTo>
                  <a:pt x="1440250" y="481241"/>
                  <a:pt x="1429966" y="483140"/>
                  <a:pt x="1420238" y="486383"/>
                </a:cubicBezTo>
                <a:cubicBezTo>
                  <a:pt x="1327142" y="579479"/>
                  <a:pt x="1446340" y="468982"/>
                  <a:pt x="1361872" y="525294"/>
                </a:cubicBezTo>
                <a:cubicBezTo>
                  <a:pt x="1289009" y="573870"/>
                  <a:pt x="1372893" y="541077"/>
                  <a:pt x="1303506" y="564204"/>
                </a:cubicBezTo>
                <a:lnTo>
                  <a:pt x="1245140" y="603115"/>
                </a:lnTo>
                <a:cubicBezTo>
                  <a:pt x="1235412" y="609600"/>
                  <a:pt x="1227048" y="618873"/>
                  <a:pt x="1215957" y="622570"/>
                </a:cubicBezTo>
                <a:cubicBezTo>
                  <a:pt x="1192143" y="630508"/>
                  <a:pt x="1168899" y="636728"/>
                  <a:pt x="1147864" y="651753"/>
                </a:cubicBezTo>
                <a:cubicBezTo>
                  <a:pt x="1136669" y="659749"/>
                  <a:pt x="1129875" y="672940"/>
                  <a:pt x="1118681" y="680936"/>
                </a:cubicBezTo>
                <a:cubicBezTo>
                  <a:pt x="1106881" y="689365"/>
                  <a:pt x="1092205" y="692931"/>
                  <a:pt x="1079770" y="700392"/>
                </a:cubicBezTo>
                <a:cubicBezTo>
                  <a:pt x="1079728" y="700417"/>
                  <a:pt x="1006833" y="749017"/>
                  <a:pt x="992221" y="758758"/>
                </a:cubicBezTo>
                <a:cubicBezTo>
                  <a:pt x="982493" y="765243"/>
                  <a:pt x="971305" y="769946"/>
                  <a:pt x="963038" y="778213"/>
                </a:cubicBezTo>
                <a:cubicBezTo>
                  <a:pt x="926604" y="814647"/>
                  <a:pt x="946906" y="803046"/>
                  <a:pt x="904672" y="817124"/>
                </a:cubicBezTo>
                <a:cubicBezTo>
                  <a:pt x="891702" y="826852"/>
                  <a:pt x="878217" y="835928"/>
                  <a:pt x="865762" y="846307"/>
                </a:cubicBezTo>
                <a:cubicBezTo>
                  <a:pt x="858716" y="852178"/>
                  <a:pt x="853643" y="860259"/>
                  <a:pt x="846306" y="865762"/>
                </a:cubicBezTo>
                <a:cubicBezTo>
                  <a:pt x="827600" y="879791"/>
                  <a:pt x="807395" y="891702"/>
                  <a:pt x="787940" y="904672"/>
                </a:cubicBezTo>
                <a:lnTo>
                  <a:pt x="758757" y="924128"/>
                </a:lnTo>
                <a:cubicBezTo>
                  <a:pt x="720007" y="982253"/>
                  <a:pt x="762327" y="931713"/>
                  <a:pt x="710119" y="963038"/>
                </a:cubicBezTo>
                <a:cubicBezTo>
                  <a:pt x="702255" y="967757"/>
                  <a:pt x="698001" y="976991"/>
                  <a:pt x="690664" y="982494"/>
                </a:cubicBezTo>
                <a:cubicBezTo>
                  <a:pt x="671958" y="996523"/>
                  <a:pt x="648832" y="1004870"/>
                  <a:pt x="632298" y="1021404"/>
                </a:cubicBezTo>
                <a:cubicBezTo>
                  <a:pt x="538621" y="1115081"/>
                  <a:pt x="638286" y="1020503"/>
                  <a:pt x="564204" y="1079770"/>
                </a:cubicBezTo>
                <a:cubicBezTo>
                  <a:pt x="538108" y="1100647"/>
                  <a:pt x="547764" y="1100321"/>
                  <a:pt x="525294" y="1128409"/>
                </a:cubicBezTo>
                <a:cubicBezTo>
                  <a:pt x="504417" y="1154505"/>
                  <a:pt x="504743" y="1144849"/>
                  <a:pt x="476655" y="1167319"/>
                </a:cubicBezTo>
                <a:cubicBezTo>
                  <a:pt x="469493" y="1173048"/>
                  <a:pt x="462929" y="1179613"/>
                  <a:pt x="457200" y="1186775"/>
                </a:cubicBezTo>
                <a:cubicBezTo>
                  <a:pt x="449897" y="1195904"/>
                  <a:pt x="445048" y="1206829"/>
                  <a:pt x="437745" y="1215958"/>
                </a:cubicBezTo>
                <a:cubicBezTo>
                  <a:pt x="432016" y="1223120"/>
                  <a:pt x="424018" y="1228251"/>
                  <a:pt x="418289" y="1235413"/>
                </a:cubicBezTo>
                <a:cubicBezTo>
                  <a:pt x="364110" y="1303135"/>
                  <a:pt x="438981" y="1224449"/>
                  <a:pt x="369651" y="1293779"/>
                </a:cubicBezTo>
                <a:cubicBezTo>
                  <a:pt x="351046" y="1349592"/>
                  <a:pt x="373247" y="1297493"/>
                  <a:pt x="330740" y="1352145"/>
                </a:cubicBezTo>
                <a:cubicBezTo>
                  <a:pt x="316385" y="1370602"/>
                  <a:pt x="304800" y="1391056"/>
                  <a:pt x="291830" y="1410511"/>
                </a:cubicBezTo>
                <a:lnTo>
                  <a:pt x="272374" y="1439694"/>
                </a:lnTo>
                <a:cubicBezTo>
                  <a:pt x="265889" y="1449422"/>
                  <a:pt x="259934" y="1459524"/>
                  <a:pt x="252919" y="1468877"/>
                </a:cubicBezTo>
                <a:cubicBezTo>
                  <a:pt x="243191" y="1481847"/>
                  <a:pt x="234115" y="1495332"/>
                  <a:pt x="223736" y="1507787"/>
                </a:cubicBezTo>
                <a:cubicBezTo>
                  <a:pt x="217865" y="1514833"/>
                  <a:pt x="209368" y="1519612"/>
                  <a:pt x="204281" y="1527243"/>
                </a:cubicBezTo>
                <a:cubicBezTo>
                  <a:pt x="164335" y="1587164"/>
                  <a:pt x="205175" y="1545579"/>
                  <a:pt x="165370" y="1595336"/>
                </a:cubicBezTo>
                <a:cubicBezTo>
                  <a:pt x="128893" y="1640933"/>
                  <a:pt x="152248" y="1582670"/>
                  <a:pt x="107004" y="1673158"/>
                </a:cubicBezTo>
                <a:cubicBezTo>
                  <a:pt x="100519" y="1686128"/>
                  <a:pt x="92641" y="1698490"/>
                  <a:pt x="87549" y="1712068"/>
                </a:cubicBezTo>
                <a:cubicBezTo>
                  <a:pt x="82855" y="1724586"/>
                  <a:pt x="83087" y="1738690"/>
                  <a:pt x="77821" y="1750979"/>
                </a:cubicBezTo>
                <a:cubicBezTo>
                  <a:pt x="73216" y="1761725"/>
                  <a:pt x="63594" y="1769705"/>
                  <a:pt x="58366" y="1780162"/>
                </a:cubicBezTo>
                <a:cubicBezTo>
                  <a:pt x="18092" y="1860710"/>
                  <a:pt x="84938" y="1754894"/>
                  <a:pt x="29183" y="1838528"/>
                </a:cubicBezTo>
                <a:cubicBezTo>
                  <a:pt x="7106" y="1948914"/>
                  <a:pt x="17748" y="1903724"/>
                  <a:pt x="0" y="1974715"/>
                </a:cubicBezTo>
                <a:cubicBezTo>
                  <a:pt x="3243" y="2049294"/>
                  <a:pt x="4003" y="2124022"/>
                  <a:pt x="9728" y="2198451"/>
                </a:cubicBezTo>
                <a:cubicBezTo>
                  <a:pt x="12244" y="2231160"/>
                  <a:pt x="21248" y="2225012"/>
                  <a:pt x="38911" y="2247090"/>
                </a:cubicBezTo>
                <a:cubicBezTo>
                  <a:pt x="58052" y="2271016"/>
                  <a:pt x="54337" y="2278115"/>
                  <a:pt x="77821" y="2295728"/>
                </a:cubicBezTo>
                <a:cubicBezTo>
                  <a:pt x="96527" y="2309757"/>
                  <a:pt x="114005" y="2327244"/>
                  <a:pt x="136187" y="2334638"/>
                </a:cubicBezTo>
                <a:cubicBezTo>
                  <a:pt x="145915" y="2337881"/>
                  <a:pt x="155511" y="2341549"/>
                  <a:pt x="165370" y="2344366"/>
                </a:cubicBezTo>
                <a:cubicBezTo>
                  <a:pt x="250899" y="2368803"/>
                  <a:pt x="163473" y="2340492"/>
                  <a:pt x="233464" y="2363821"/>
                </a:cubicBezTo>
                <a:cubicBezTo>
                  <a:pt x="286699" y="2399312"/>
                  <a:pt x="241317" y="2375120"/>
                  <a:pt x="330740" y="2393004"/>
                </a:cubicBezTo>
                <a:cubicBezTo>
                  <a:pt x="340795" y="2395015"/>
                  <a:pt x="349913" y="2400508"/>
                  <a:pt x="359923" y="2402732"/>
                </a:cubicBezTo>
                <a:cubicBezTo>
                  <a:pt x="379177" y="2407011"/>
                  <a:pt x="398883" y="2408932"/>
                  <a:pt x="418289" y="2412460"/>
                </a:cubicBezTo>
                <a:cubicBezTo>
                  <a:pt x="434556" y="2415418"/>
                  <a:pt x="450424" y="2421187"/>
                  <a:pt x="466928" y="2422187"/>
                </a:cubicBezTo>
                <a:cubicBezTo>
                  <a:pt x="557611" y="2427683"/>
                  <a:pt x="648511" y="2428672"/>
                  <a:pt x="739302" y="2431915"/>
                </a:cubicBezTo>
                <a:cubicBezTo>
                  <a:pt x="749030" y="2435158"/>
                  <a:pt x="758475" y="2439419"/>
                  <a:pt x="768485" y="2441643"/>
                </a:cubicBezTo>
                <a:cubicBezTo>
                  <a:pt x="800770" y="2448817"/>
                  <a:pt x="863936" y="2455930"/>
                  <a:pt x="894945" y="2461098"/>
                </a:cubicBezTo>
                <a:cubicBezTo>
                  <a:pt x="911254" y="2463816"/>
                  <a:pt x="927543" y="2466816"/>
                  <a:pt x="943583" y="2470826"/>
                </a:cubicBezTo>
                <a:cubicBezTo>
                  <a:pt x="953531" y="2473313"/>
                  <a:pt x="962756" y="2478329"/>
                  <a:pt x="972766" y="2480553"/>
                </a:cubicBezTo>
                <a:cubicBezTo>
                  <a:pt x="992020" y="2484832"/>
                  <a:pt x="1011677" y="2487038"/>
                  <a:pt x="1031132" y="2490281"/>
                </a:cubicBezTo>
                <a:cubicBezTo>
                  <a:pt x="1118681" y="2487038"/>
                  <a:pt x="1206364" y="2486381"/>
                  <a:pt x="1293779" y="2480553"/>
                </a:cubicBezTo>
                <a:cubicBezTo>
                  <a:pt x="1304010" y="2479871"/>
                  <a:pt x="1314169" y="2476102"/>
                  <a:pt x="1322962" y="2470826"/>
                </a:cubicBezTo>
                <a:cubicBezTo>
                  <a:pt x="1330826" y="2466107"/>
                  <a:pt x="1335932" y="2457855"/>
                  <a:pt x="1342417" y="2451370"/>
                </a:cubicBezTo>
                <a:cubicBezTo>
                  <a:pt x="1348902" y="2431915"/>
                  <a:pt x="1360169" y="2413441"/>
                  <a:pt x="1361872" y="2393004"/>
                </a:cubicBezTo>
                <a:cubicBezTo>
                  <a:pt x="1365115" y="2354093"/>
                  <a:pt x="1369238" y="2315246"/>
                  <a:pt x="1371600" y="2276272"/>
                </a:cubicBezTo>
                <a:cubicBezTo>
                  <a:pt x="1375724" y="2208226"/>
                  <a:pt x="1376471" y="2139989"/>
                  <a:pt x="1381328" y="2071992"/>
                </a:cubicBezTo>
                <a:cubicBezTo>
                  <a:pt x="1385920" y="2007697"/>
                  <a:pt x="1390991" y="2004093"/>
                  <a:pt x="1410511" y="1945532"/>
                </a:cubicBezTo>
                <a:cubicBezTo>
                  <a:pt x="1418163" y="1922575"/>
                  <a:pt x="1417437" y="1910248"/>
                  <a:pt x="1439694" y="1896894"/>
                </a:cubicBezTo>
                <a:cubicBezTo>
                  <a:pt x="1449663" y="1890913"/>
                  <a:pt x="1500518" y="1879255"/>
                  <a:pt x="1507787" y="1877438"/>
                </a:cubicBezTo>
                <a:lnTo>
                  <a:pt x="1673157" y="1887166"/>
                </a:lnTo>
                <a:cubicBezTo>
                  <a:pt x="1705655" y="1889573"/>
                  <a:pt x="1737867" y="1895751"/>
                  <a:pt x="1770434" y="1896894"/>
                </a:cubicBezTo>
                <a:cubicBezTo>
                  <a:pt x="1922775" y="1902239"/>
                  <a:pt x="2075234" y="1903379"/>
                  <a:pt x="2227634" y="1906621"/>
                </a:cubicBezTo>
                <a:cubicBezTo>
                  <a:pt x="2263302" y="1909864"/>
                  <a:pt x="2298885" y="1914246"/>
                  <a:pt x="2334638" y="1916349"/>
                </a:cubicBezTo>
                <a:lnTo>
                  <a:pt x="2723745" y="1935804"/>
                </a:lnTo>
                <a:cubicBezTo>
                  <a:pt x="2766481" y="1941146"/>
                  <a:pt x="2872287" y="1955260"/>
                  <a:pt x="2908570" y="1955260"/>
                </a:cubicBezTo>
                <a:cubicBezTo>
                  <a:pt x="3099908" y="1955260"/>
                  <a:pt x="3291191" y="1948775"/>
                  <a:pt x="3482502" y="1945532"/>
                </a:cubicBezTo>
                <a:cubicBezTo>
                  <a:pt x="3602530" y="1921525"/>
                  <a:pt x="3436106" y="1953015"/>
                  <a:pt x="3638145" y="1926077"/>
                </a:cubicBezTo>
                <a:cubicBezTo>
                  <a:pt x="3651397" y="1924310"/>
                  <a:pt x="3663841" y="1918382"/>
                  <a:pt x="3677055" y="1916349"/>
                </a:cubicBezTo>
                <a:cubicBezTo>
                  <a:pt x="3706076" y="1911884"/>
                  <a:pt x="3735421" y="1909864"/>
                  <a:pt x="3764604" y="1906621"/>
                </a:cubicBezTo>
                <a:cubicBezTo>
                  <a:pt x="3855412" y="1883921"/>
                  <a:pt x="3755774" y="1906522"/>
                  <a:pt x="3929974" y="1887166"/>
                </a:cubicBezTo>
                <a:cubicBezTo>
                  <a:pt x="3975550" y="1882102"/>
                  <a:pt x="4020766" y="1874196"/>
                  <a:pt x="4066162" y="1867711"/>
                </a:cubicBezTo>
                <a:cubicBezTo>
                  <a:pt x="4082530" y="1865373"/>
                  <a:pt x="4098432" y="1860321"/>
                  <a:pt x="4114800" y="1857983"/>
                </a:cubicBezTo>
                <a:cubicBezTo>
                  <a:pt x="4143867" y="1853830"/>
                  <a:pt x="4173166" y="1851498"/>
                  <a:pt x="4202349" y="1848255"/>
                </a:cubicBezTo>
                <a:cubicBezTo>
                  <a:pt x="4215319" y="1845013"/>
                  <a:pt x="4228742" y="1843222"/>
                  <a:pt x="4241260" y="1838528"/>
                </a:cubicBezTo>
                <a:cubicBezTo>
                  <a:pt x="4254838" y="1833436"/>
                  <a:pt x="4266841" y="1824784"/>
                  <a:pt x="4280170" y="1819072"/>
                </a:cubicBezTo>
                <a:cubicBezTo>
                  <a:pt x="4289595" y="1815033"/>
                  <a:pt x="4299625" y="1812587"/>
                  <a:pt x="4309353" y="1809345"/>
                </a:cubicBezTo>
                <a:cubicBezTo>
                  <a:pt x="4319081" y="1796375"/>
                  <a:pt x="4329113" y="1783627"/>
                  <a:pt x="4338536" y="1770434"/>
                </a:cubicBezTo>
                <a:cubicBezTo>
                  <a:pt x="4345331" y="1760920"/>
                  <a:pt x="4350688" y="1750380"/>
                  <a:pt x="4357991" y="1741251"/>
                </a:cubicBezTo>
                <a:cubicBezTo>
                  <a:pt x="4363720" y="1734089"/>
                  <a:pt x="4370962" y="1728281"/>
                  <a:pt x="4377447" y="1721796"/>
                </a:cubicBezTo>
                <a:cubicBezTo>
                  <a:pt x="4380689" y="1705583"/>
                  <a:pt x="4383587" y="1689298"/>
                  <a:pt x="4387174" y="1673158"/>
                </a:cubicBezTo>
                <a:cubicBezTo>
                  <a:pt x="4390074" y="1660107"/>
                  <a:pt x="4396902" y="1647617"/>
                  <a:pt x="4396902" y="1634247"/>
                </a:cubicBezTo>
                <a:cubicBezTo>
                  <a:pt x="4396902" y="1582265"/>
                  <a:pt x="4392102" y="1530352"/>
                  <a:pt x="4387174" y="1478604"/>
                </a:cubicBezTo>
                <a:cubicBezTo>
                  <a:pt x="4385606" y="1462145"/>
                  <a:pt x="4383252" y="1445447"/>
                  <a:pt x="4377447" y="1429966"/>
                </a:cubicBezTo>
                <a:cubicBezTo>
                  <a:pt x="4363692" y="1393287"/>
                  <a:pt x="4346966" y="1399486"/>
                  <a:pt x="4319081" y="1371600"/>
                </a:cubicBezTo>
                <a:cubicBezTo>
                  <a:pt x="4310814" y="1363333"/>
                  <a:pt x="4307893" y="1350684"/>
                  <a:pt x="4299626" y="1342417"/>
                </a:cubicBezTo>
                <a:cubicBezTo>
                  <a:pt x="4291359" y="1334150"/>
                  <a:pt x="4279572" y="1330265"/>
                  <a:pt x="4270443" y="1322962"/>
                </a:cubicBezTo>
                <a:cubicBezTo>
                  <a:pt x="4263281" y="1317233"/>
                  <a:pt x="4258149" y="1309236"/>
                  <a:pt x="4250987" y="1303507"/>
                </a:cubicBezTo>
                <a:cubicBezTo>
                  <a:pt x="4241858" y="1296204"/>
                  <a:pt x="4230542" y="1291818"/>
                  <a:pt x="4221804" y="1284051"/>
                </a:cubicBezTo>
                <a:lnTo>
                  <a:pt x="4124528" y="1186775"/>
                </a:lnTo>
                <a:lnTo>
                  <a:pt x="4075889" y="1138136"/>
                </a:lnTo>
                <a:lnTo>
                  <a:pt x="4017523" y="1099226"/>
                </a:lnTo>
                <a:lnTo>
                  <a:pt x="3988340" y="1079770"/>
                </a:lnTo>
                <a:cubicBezTo>
                  <a:pt x="3950871" y="1023566"/>
                  <a:pt x="3990142" y="1074366"/>
                  <a:pt x="3939702" y="1031132"/>
                </a:cubicBezTo>
                <a:cubicBezTo>
                  <a:pt x="3925775" y="1019195"/>
                  <a:pt x="3914718" y="1004158"/>
                  <a:pt x="3900791" y="992221"/>
                </a:cubicBezTo>
                <a:cubicBezTo>
                  <a:pt x="3891915" y="984613"/>
                  <a:pt x="3880738" y="980069"/>
                  <a:pt x="3871609" y="972766"/>
                </a:cubicBezTo>
                <a:cubicBezTo>
                  <a:pt x="3843304" y="950122"/>
                  <a:pt x="3857982" y="954469"/>
                  <a:pt x="3832698" y="924128"/>
                </a:cubicBezTo>
                <a:cubicBezTo>
                  <a:pt x="3823891" y="913560"/>
                  <a:pt x="3814083" y="903752"/>
                  <a:pt x="3803515" y="894945"/>
                </a:cubicBezTo>
                <a:cubicBezTo>
                  <a:pt x="3794534" y="887461"/>
                  <a:pt x="3783461" y="882793"/>
                  <a:pt x="3774332" y="875490"/>
                </a:cubicBezTo>
                <a:cubicBezTo>
                  <a:pt x="3767170" y="869761"/>
                  <a:pt x="3762039" y="861763"/>
                  <a:pt x="3754877" y="856034"/>
                </a:cubicBezTo>
                <a:cubicBezTo>
                  <a:pt x="3745748" y="848731"/>
                  <a:pt x="3734493" y="844278"/>
                  <a:pt x="3725694" y="836579"/>
                </a:cubicBezTo>
                <a:cubicBezTo>
                  <a:pt x="3708438" y="821481"/>
                  <a:pt x="3693268" y="804154"/>
                  <a:pt x="3677055" y="787941"/>
                </a:cubicBezTo>
                <a:cubicBezTo>
                  <a:pt x="3667327" y="778213"/>
                  <a:pt x="3655503" y="770205"/>
                  <a:pt x="3647872" y="758758"/>
                </a:cubicBezTo>
                <a:cubicBezTo>
                  <a:pt x="3641387" y="749030"/>
                  <a:pt x="3636684" y="737842"/>
                  <a:pt x="3628417" y="729575"/>
                </a:cubicBezTo>
                <a:cubicBezTo>
                  <a:pt x="3620150" y="721308"/>
                  <a:pt x="3607972" y="717886"/>
                  <a:pt x="3599234" y="710119"/>
                </a:cubicBezTo>
                <a:cubicBezTo>
                  <a:pt x="3578670" y="691840"/>
                  <a:pt x="3560323" y="671208"/>
                  <a:pt x="3540868" y="651753"/>
                </a:cubicBezTo>
                <a:cubicBezTo>
                  <a:pt x="3531140" y="642025"/>
                  <a:pt x="3522691" y="630824"/>
                  <a:pt x="3511685" y="622570"/>
                </a:cubicBezTo>
                <a:cubicBezTo>
                  <a:pt x="3498715" y="612842"/>
                  <a:pt x="3484825" y="604233"/>
                  <a:pt x="3472774" y="593387"/>
                </a:cubicBezTo>
                <a:cubicBezTo>
                  <a:pt x="3452323" y="574981"/>
                  <a:pt x="3437302" y="550283"/>
                  <a:pt x="3414409" y="535021"/>
                </a:cubicBezTo>
                <a:cubicBezTo>
                  <a:pt x="3394954" y="522051"/>
                  <a:pt x="3372577" y="512645"/>
                  <a:pt x="3356043" y="496111"/>
                </a:cubicBezTo>
                <a:cubicBezTo>
                  <a:pt x="3320053" y="460121"/>
                  <a:pt x="3344218" y="481742"/>
                  <a:pt x="3278221" y="437745"/>
                </a:cubicBezTo>
                <a:cubicBezTo>
                  <a:pt x="3268493" y="431260"/>
                  <a:pt x="3257305" y="426557"/>
                  <a:pt x="3249038" y="418290"/>
                </a:cubicBezTo>
                <a:cubicBezTo>
                  <a:pt x="3219329" y="388580"/>
                  <a:pt x="3237786" y="402935"/>
                  <a:pt x="3190672" y="379379"/>
                </a:cubicBezTo>
                <a:cubicBezTo>
                  <a:pt x="3169157" y="357864"/>
                  <a:pt x="3159393" y="344285"/>
                  <a:pt x="3132306" y="330741"/>
                </a:cubicBezTo>
                <a:cubicBezTo>
                  <a:pt x="3123135" y="326155"/>
                  <a:pt x="3112548" y="325052"/>
                  <a:pt x="3103123" y="321013"/>
                </a:cubicBezTo>
                <a:cubicBezTo>
                  <a:pt x="3089795" y="315301"/>
                  <a:pt x="3076803" y="308753"/>
                  <a:pt x="3064213" y="301558"/>
                </a:cubicBezTo>
                <a:cubicBezTo>
                  <a:pt x="3054062" y="295757"/>
                  <a:pt x="3045714" y="286850"/>
                  <a:pt x="3035030" y="282102"/>
                </a:cubicBezTo>
                <a:cubicBezTo>
                  <a:pt x="3016290" y="273773"/>
                  <a:pt x="2996119" y="269132"/>
                  <a:pt x="2976664" y="262647"/>
                </a:cubicBezTo>
                <a:lnTo>
                  <a:pt x="2947481" y="252919"/>
                </a:lnTo>
                <a:cubicBezTo>
                  <a:pt x="2940996" y="243191"/>
                  <a:pt x="2937754" y="230221"/>
                  <a:pt x="2928026" y="223736"/>
                </a:cubicBezTo>
                <a:cubicBezTo>
                  <a:pt x="2916902" y="216320"/>
                  <a:pt x="2901921" y="217851"/>
                  <a:pt x="2889115" y="214009"/>
                </a:cubicBezTo>
                <a:cubicBezTo>
                  <a:pt x="2869472" y="208116"/>
                  <a:pt x="2850204" y="201038"/>
                  <a:pt x="2830749" y="194553"/>
                </a:cubicBezTo>
                <a:lnTo>
                  <a:pt x="2801566" y="184826"/>
                </a:lnTo>
                <a:cubicBezTo>
                  <a:pt x="2769212" y="152471"/>
                  <a:pt x="2797127" y="174585"/>
                  <a:pt x="2752928" y="155643"/>
                </a:cubicBezTo>
                <a:cubicBezTo>
                  <a:pt x="2652721" y="112697"/>
                  <a:pt x="2788518" y="161021"/>
                  <a:pt x="2655651" y="116732"/>
                </a:cubicBezTo>
                <a:cubicBezTo>
                  <a:pt x="2645923" y="113489"/>
                  <a:pt x="2635000" y="112692"/>
                  <a:pt x="2626468" y="107004"/>
                </a:cubicBezTo>
                <a:cubicBezTo>
                  <a:pt x="2542834" y="51249"/>
                  <a:pt x="2648650" y="118095"/>
                  <a:pt x="2568102" y="77821"/>
                </a:cubicBezTo>
                <a:cubicBezTo>
                  <a:pt x="2557645" y="72593"/>
                  <a:pt x="2549603" y="63114"/>
                  <a:pt x="2538919" y="58366"/>
                </a:cubicBezTo>
                <a:cubicBezTo>
                  <a:pt x="2520179" y="50037"/>
                  <a:pt x="2500008" y="45396"/>
                  <a:pt x="2480553" y="38911"/>
                </a:cubicBezTo>
                <a:lnTo>
                  <a:pt x="2422187" y="19455"/>
                </a:lnTo>
                <a:cubicBezTo>
                  <a:pt x="2412459" y="16213"/>
                  <a:pt x="2402952" y="12215"/>
                  <a:pt x="2393004" y="9728"/>
                </a:cubicBezTo>
                <a:lnTo>
                  <a:pt x="2354094" y="0"/>
                </a:lnTo>
                <a:cubicBezTo>
                  <a:pt x="2306286" y="11952"/>
                  <a:pt x="2320047" y="12970"/>
                  <a:pt x="2295728" y="19455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D7B75A6-4CAE-40DC-950A-7282FD3E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39929-70FB-4279-8FF3-15FF9EE916CD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Outline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Tree Definition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/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Binary Trees and Traversals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/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Binary Tree Operations and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100"/>
              <a:t>Threaded Binary Trees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100"/>
              <a:t>Heaps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100"/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Different Types of Trees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100"/>
              <a:t>Binary Search Trees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100"/>
              <a:t>Selection (Winner/Loser)Trees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100"/>
              <a:t>Forests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EEE779C-FC33-452C-B6C0-CEDF8B77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39929-70FB-4279-8FF3-15FF9EE916CD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88913"/>
            <a:ext cx="7429500" cy="936625"/>
          </a:xfrm>
        </p:spPr>
        <p:txBody>
          <a:bodyPr/>
          <a:lstStyle/>
          <a:p>
            <a:pPr eaLnBrk="1" hangingPunct="1"/>
            <a:r>
              <a:rPr lang="en-US" altLang="zh-TW"/>
              <a:t>Properties of Binary Trees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268413"/>
            <a:ext cx="8208962" cy="230505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zh-TW" b="1" dirty="0"/>
              <a:t>Lemma 5.1 [</a:t>
            </a:r>
            <a:r>
              <a:rPr lang="en-US" altLang="zh-TW" sz="2200" b="1" i="1" dirty="0"/>
              <a:t>Maximum number of nodes</a:t>
            </a:r>
            <a:r>
              <a:rPr lang="en-US" altLang="zh-TW" b="1" dirty="0"/>
              <a:t>]: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zh-TW" sz="2200" dirty="0"/>
              <a:t>The maximum number of nodes on </a:t>
            </a:r>
            <a:r>
              <a:rPr lang="en-US" altLang="zh-TW" sz="2200" dirty="0">
                <a:solidFill>
                  <a:srgbClr val="FF0000"/>
                </a:solidFill>
              </a:rPr>
              <a:t>level </a:t>
            </a:r>
            <a:r>
              <a:rPr lang="en-US" altLang="zh-TW" sz="2200" i="1" dirty="0" err="1">
                <a:solidFill>
                  <a:srgbClr val="FF0000"/>
                </a:solidFill>
              </a:rPr>
              <a:t>i</a:t>
            </a:r>
            <a:r>
              <a:rPr lang="en-US" altLang="zh-TW" sz="2200" dirty="0"/>
              <a:t> of a binary tree is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      2</a:t>
            </a:r>
            <a:r>
              <a:rPr lang="en-US" altLang="zh-TW" sz="2200" i="1" baseline="30000" dirty="0">
                <a:solidFill>
                  <a:srgbClr val="FF0000"/>
                </a:solidFill>
              </a:rPr>
              <a:t>i</a:t>
            </a:r>
            <a:r>
              <a:rPr lang="en-US" altLang="zh-TW" sz="2200" baseline="30000" dirty="0">
                <a:solidFill>
                  <a:srgbClr val="FF0000"/>
                </a:solidFill>
              </a:rPr>
              <a:t>-1</a:t>
            </a:r>
            <a:r>
              <a:rPr lang="en-US" altLang="zh-TW" sz="2200" dirty="0"/>
              <a:t>, </a:t>
            </a:r>
            <a:r>
              <a:rPr lang="en-US" altLang="zh-TW" sz="2200" i="1" dirty="0" err="1"/>
              <a:t>i</a:t>
            </a:r>
            <a:r>
              <a:rPr lang="en-US" altLang="zh-TW" sz="2200" dirty="0"/>
              <a:t> </a:t>
            </a:r>
            <a:r>
              <a:rPr lang="en-US" altLang="zh-TW" sz="2200" dirty="0">
                <a:sym typeface="Symbol" panose="05050102010706020507" pitchFamily="18" charset="2"/>
              </a:rPr>
              <a:t>&gt;=</a:t>
            </a:r>
            <a:r>
              <a:rPr lang="en-US" altLang="zh-TW" sz="2200" dirty="0"/>
              <a:t>1.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zh-TW" sz="2200" dirty="0"/>
              <a:t>The maximum number of nodes in a </a:t>
            </a:r>
            <a:r>
              <a:rPr lang="en-US" altLang="zh-TW" sz="2200" dirty="0">
                <a:solidFill>
                  <a:srgbClr val="FF0000"/>
                </a:solidFill>
              </a:rPr>
              <a:t>binary tree of depth k</a:t>
            </a:r>
            <a:r>
              <a:rPr lang="en-US" altLang="zh-TW" sz="2200" dirty="0"/>
              <a:t> is </a:t>
            </a:r>
            <a:r>
              <a:rPr lang="en-US" altLang="zh-TW" sz="2200" dirty="0">
                <a:solidFill>
                  <a:srgbClr val="FF0000"/>
                </a:solidFill>
              </a:rPr>
              <a:t>2</a:t>
            </a:r>
            <a:r>
              <a:rPr lang="en-US" altLang="zh-TW" sz="2200" i="1" baseline="30000" dirty="0">
                <a:solidFill>
                  <a:srgbClr val="FF0000"/>
                </a:solidFill>
              </a:rPr>
              <a:t>k</a:t>
            </a:r>
            <a:r>
              <a:rPr lang="en-US" altLang="zh-TW" sz="2200" dirty="0">
                <a:solidFill>
                  <a:srgbClr val="FF0000"/>
                </a:solidFill>
              </a:rPr>
              <a:t>-1</a:t>
            </a:r>
            <a:r>
              <a:rPr lang="en-US" altLang="zh-TW" sz="2200" dirty="0"/>
              <a:t>, </a:t>
            </a:r>
            <a:r>
              <a:rPr lang="en-US" altLang="zh-TW" sz="2200" i="1" dirty="0"/>
              <a:t>k </a:t>
            </a:r>
            <a:r>
              <a:rPr lang="en-US" altLang="zh-TW" sz="2200" dirty="0">
                <a:sym typeface="Symbol" panose="05050102010706020507" pitchFamily="18" charset="2"/>
              </a:rPr>
              <a:t>&gt;=</a:t>
            </a:r>
            <a:r>
              <a:rPr lang="en-US" altLang="zh-TW" sz="2200" dirty="0"/>
              <a:t>1.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200" dirty="0"/>
          </a:p>
        </p:txBody>
      </p:sp>
      <p:pic>
        <p:nvPicPr>
          <p:cNvPr id="47108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9" t="9160" r="5013" b="17361"/>
          <a:stretch>
            <a:fillRect/>
          </a:stretch>
        </p:blipFill>
        <p:spPr bwMode="auto">
          <a:xfrm>
            <a:off x="1403350" y="3789363"/>
            <a:ext cx="42481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403350" y="2057400"/>
            <a:ext cx="501650" cy="3048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403350" y="2765340"/>
            <a:ext cx="501650" cy="3048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D7EB573-EA44-40F5-8377-0FB47337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39929-70FB-4279-8FF3-15FF9EE916CD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5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8" t="7303" r="16888" b="10986"/>
          <a:stretch>
            <a:fillRect/>
          </a:stretch>
        </p:blipFill>
        <p:spPr bwMode="auto">
          <a:xfrm>
            <a:off x="5580063" y="3213100"/>
            <a:ext cx="3252787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88913"/>
            <a:ext cx="7429500" cy="936625"/>
          </a:xfrm>
        </p:spPr>
        <p:txBody>
          <a:bodyPr/>
          <a:lstStyle/>
          <a:p>
            <a:pPr eaLnBrk="1" hangingPunct="1"/>
            <a:r>
              <a:rPr lang="en-US" altLang="zh-TW"/>
              <a:t>Properties of Binary Trees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268413"/>
            <a:ext cx="8208962" cy="5132387"/>
          </a:xfrm>
        </p:spPr>
        <p:txBody>
          <a:bodyPr/>
          <a:lstStyle/>
          <a:p>
            <a:pPr marL="533400" indent="-533400" eaLnBrk="1" hangingPunct="1"/>
            <a:r>
              <a:rPr lang="en-US" altLang="zh-TW" b="1" dirty="0"/>
              <a:t>Lemma 5.2 [</a:t>
            </a:r>
            <a:r>
              <a:rPr lang="en-US" altLang="zh-TW" b="1" i="1" dirty="0"/>
              <a:t>Relation between number of leaf nodes and degree-2 nodes</a:t>
            </a:r>
            <a:r>
              <a:rPr lang="en-US" altLang="zh-TW" b="1" dirty="0"/>
              <a:t>]:</a:t>
            </a:r>
          </a:p>
          <a:p>
            <a:pPr marL="914400" lvl="1" indent="-457200" eaLnBrk="1" hangingPunct="1"/>
            <a:r>
              <a:rPr lang="en-US" altLang="zh-TW" dirty="0"/>
              <a:t>For any nonempty binary tree, T</a:t>
            </a:r>
          </a:p>
          <a:p>
            <a:pPr marL="1295400" lvl="2" indent="-381000" eaLnBrk="1" hangingPunct="1"/>
            <a:r>
              <a:rPr lang="en-US" altLang="zh-TW" dirty="0">
                <a:solidFill>
                  <a:srgbClr val="FF0000"/>
                </a:solidFill>
              </a:rPr>
              <a:t> n</a:t>
            </a:r>
            <a:r>
              <a:rPr lang="en-US" altLang="zh-TW" baseline="-25000" dirty="0">
                <a:solidFill>
                  <a:srgbClr val="FF0000"/>
                </a:solidFill>
              </a:rPr>
              <a:t>0</a:t>
            </a:r>
            <a:r>
              <a:rPr lang="en-US" altLang="zh-TW" dirty="0"/>
              <a:t> is the number of </a:t>
            </a:r>
            <a:r>
              <a:rPr lang="en-US" altLang="zh-TW" dirty="0">
                <a:solidFill>
                  <a:srgbClr val="FF0000"/>
                </a:solidFill>
              </a:rPr>
              <a:t>leaf nodes</a:t>
            </a:r>
            <a:r>
              <a:rPr lang="en-US" altLang="zh-TW" dirty="0"/>
              <a:t> </a:t>
            </a:r>
          </a:p>
          <a:p>
            <a:pPr marL="1295400" lvl="2" indent="-381000" eaLnBrk="1" hangingPunct="1"/>
            <a:r>
              <a:rPr lang="en-US" altLang="zh-TW" dirty="0">
                <a:solidFill>
                  <a:srgbClr val="FF0000"/>
                </a:solidFill>
              </a:rPr>
              <a:t> n</a:t>
            </a:r>
            <a:r>
              <a:rPr lang="en-US" altLang="zh-TW" baseline="-25000" dirty="0">
                <a:solidFill>
                  <a:srgbClr val="FF0000"/>
                </a:solidFill>
              </a:rPr>
              <a:t>2</a:t>
            </a:r>
            <a:r>
              <a:rPr lang="en-US" altLang="zh-TW" dirty="0"/>
              <a:t> is the number of nodes of </a:t>
            </a:r>
            <a:r>
              <a:rPr lang="en-US" altLang="zh-TW" dirty="0">
                <a:solidFill>
                  <a:srgbClr val="FF0000"/>
                </a:solidFill>
              </a:rPr>
              <a:t>degree 2</a:t>
            </a:r>
          </a:p>
          <a:p>
            <a:pPr marL="1295400" lvl="2" indent="-381000" eaLnBrk="1" hangingPunct="1"/>
            <a:r>
              <a:rPr lang="en-US" altLang="zh-TW" dirty="0"/>
              <a:t>then </a:t>
            </a:r>
            <a:r>
              <a:rPr lang="en-US" altLang="zh-TW" dirty="0">
                <a:solidFill>
                  <a:srgbClr val="FF0000"/>
                </a:solidFill>
              </a:rPr>
              <a:t>n</a:t>
            </a:r>
            <a:r>
              <a:rPr lang="en-US" altLang="zh-TW" baseline="-25000" dirty="0">
                <a:solidFill>
                  <a:srgbClr val="FF0000"/>
                </a:solidFill>
              </a:rPr>
              <a:t>0</a:t>
            </a:r>
            <a:r>
              <a:rPr lang="en-US" altLang="zh-TW" dirty="0">
                <a:solidFill>
                  <a:srgbClr val="FF0000"/>
                </a:solidFill>
              </a:rPr>
              <a:t> = n</a:t>
            </a:r>
            <a:r>
              <a:rPr lang="en-US" altLang="zh-TW" baseline="-25000" dirty="0">
                <a:solidFill>
                  <a:srgbClr val="FF0000"/>
                </a:solidFill>
              </a:rPr>
              <a:t>2</a:t>
            </a:r>
            <a:r>
              <a:rPr lang="en-US" altLang="zh-TW" dirty="0">
                <a:solidFill>
                  <a:srgbClr val="FF0000"/>
                </a:solidFill>
              </a:rPr>
              <a:t> + 1</a:t>
            </a:r>
          </a:p>
          <a:p>
            <a:pPr marL="1295400" lvl="2" indent="-381000" eaLnBrk="1" hangingPunct="1"/>
            <a:endParaRPr lang="en-US" altLang="zh-TW" dirty="0">
              <a:solidFill>
                <a:srgbClr val="FF0000"/>
              </a:solidFill>
            </a:endParaRPr>
          </a:p>
          <a:p>
            <a:pPr marL="1295400" lvl="2" indent="-381000" eaLnBrk="1" hangingPunct="1"/>
            <a:r>
              <a:rPr lang="en-US" altLang="zh-TW" dirty="0">
                <a:solidFill>
                  <a:srgbClr val="FF0000"/>
                </a:solidFill>
              </a:rPr>
              <a:t>Proof by induction</a:t>
            </a:r>
          </a:p>
          <a:p>
            <a:pPr marL="1714500" lvl="3" indent="-342900" eaLnBrk="1" hangingPunct="1"/>
            <a:r>
              <a:rPr lang="en-US" altLang="zh-TW" dirty="0"/>
              <a:t>True for up to 3 nodes</a:t>
            </a:r>
          </a:p>
          <a:p>
            <a:pPr marL="1714500" lvl="3" indent="-342900" eaLnBrk="1" hangingPunct="1"/>
            <a:r>
              <a:rPr lang="en-US" altLang="zh-TW" dirty="0"/>
              <a:t>Assume true for n nodes</a:t>
            </a:r>
          </a:p>
          <a:p>
            <a:pPr marL="1714500" lvl="3" indent="-342900" eaLnBrk="1" hangingPunct="1"/>
            <a:r>
              <a:rPr lang="en-US" altLang="zh-TW" dirty="0"/>
              <a:t>Show true for n+1 nodes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62200" y="3352800"/>
            <a:ext cx="1219200" cy="3048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9757B18-4D98-4718-907A-A8A4C1C8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39929-70FB-4279-8FF3-15FF9EE916CD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88913"/>
            <a:ext cx="7429500" cy="954087"/>
          </a:xfrm>
        </p:spPr>
        <p:txBody>
          <a:bodyPr/>
          <a:lstStyle/>
          <a:p>
            <a:pPr eaLnBrk="1" hangingPunct="1"/>
            <a:r>
              <a:rPr lang="en-US" altLang="zh-TW"/>
              <a:t>Array Representation of B.T. (1)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850" y="1238250"/>
            <a:ext cx="7902575" cy="348615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TW" sz="2400" b="1" dirty="0"/>
              <a:t>Lemma 5.3:</a:t>
            </a:r>
            <a:r>
              <a:rPr lang="en-US" altLang="zh-TW" sz="2400" dirty="0"/>
              <a:t> If a complete binary tree with </a:t>
            </a:r>
            <a:r>
              <a:rPr lang="en-US" altLang="zh-TW" sz="2400" i="1" dirty="0"/>
              <a:t>n</a:t>
            </a:r>
            <a:r>
              <a:rPr lang="en-US" altLang="zh-TW" sz="2400" dirty="0"/>
              <a:t> nodes is represented sequentially, then for any node with index </a:t>
            </a:r>
            <a:r>
              <a:rPr lang="en-US" altLang="zh-TW" sz="2400" i="1" dirty="0" err="1"/>
              <a:t>i</a:t>
            </a:r>
            <a:r>
              <a:rPr lang="en-US" altLang="zh-TW" sz="2400" dirty="0"/>
              <a:t>, </a:t>
            </a:r>
            <a:br>
              <a:rPr lang="en-US" altLang="zh-TW" sz="2400" dirty="0"/>
            </a:br>
            <a:r>
              <a:rPr lang="en-US" altLang="zh-TW" sz="2400" dirty="0"/>
              <a:t>1 </a:t>
            </a:r>
            <a:r>
              <a:rPr lang="en-US" altLang="zh-TW" sz="2400" dirty="0">
                <a:sym typeface="Symbol" panose="05050102010706020507" pitchFamily="18" charset="2"/>
              </a:rPr>
              <a:t>&lt;=</a:t>
            </a:r>
            <a:r>
              <a:rPr lang="en-US" altLang="zh-TW" sz="2400" dirty="0"/>
              <a:t> </a:t>
            </a:r>
            <a:r>
              <a:rPr lang="en-US" altLang="zh-TW" sz="2400" i="1" dirty="0" err="1"/>
              <a:t>i</a:t>
            </a:r>
            <a:r>
              <a:rPr lang="en-US" altLang="zh-TW" sz="2400" i="1" dirty="0"/>
              <a:t> </a:t>
            </a:r>
            <a:r>
              <a:rPr lang="en-US" altLang="zh-TW" sz="2400" dirty="0">
                <a:sym typeface="Symbol" panose="05050102010706020507" pitchFamily="18" charset="2"/>
              </a:rPr>
              <a:t>&lt;=</a:t>
            </a:r>
            <a:r>
              <a:rPr lang="en-US" altLang="zh-TW" sz="2400" dirty="0"/>
              <a:t> </a:t>
            </a:r>
            <a:r>
              <a:rPr lang="en-US" altLang="zh-TW" sz="2400" i="1" dirty="0"/>
              <a:t>n</a:t>
            </a:r>
            <a:r>
              <a:rPr lang="en-US" altLang="zh-TW" sz="2400" dirty="0"/>
              <a:t>, we have</a:t>
            </a:r>
          </a:p>
          <a:p>
            <a:pPr marL="990600" lvl="1" indent="-533400" eaLnBrk="1" hangingPunct="1">
              <a:buFont typeface="Wingdings" panose="05000000000000000000" pitchFamily="2" charset="2"/>
              <a:buChar char="§"/>
            </a:pPr>
            <a:r>
              <a:rPr lang="en-US" altLang="zh-TW" sz="2000" i="1" dirty="0">
                <a:solidFill>
                  <a:srgbClr val="FF0000"/>
                </a:solidFill>
              </a:rPr>
              <a:t>Parent(</a:t>
            </a:r>
            <a:r>
              <a:rPr lang="en-US" altLang="zh-TW" sz="2000" i="1" dirty="0" err="1">
                <a:solidFill>
                  <a:srgbClr val="FF0000"/>
                </a:solidFill>
              </a:rPr>
              <a:t>i</a:t>
            </a:r>
            <a:r>
              <a:rPr lang="en-US" altLang="zh-TW" sz="2000" i="1" dirty="0">
                <a:solidFill>
                  <a:srgbClr val="FF0000"/>
                </a:solidFill>
              </a:rPr>
              <a:t>)</a:t>
            </a:r>
            <a:r>
              <a:rPr lang="en-US" altLang="zh-TW" sz="2000" dirty="0"/>
              <a:t> has index          </a:t>
            </a:r>
            <a:r>
              <a:rPr lang="en-US" altLang="zh-TW" sz="2000" dirty="0">
                <a:sym typeface="Symbol" panose="05050102010706020507" pitchFamily="18" charset="2"/>
              </a:rPr>
              <a:t> if </a:t>
            </a:r>
            <a:r>
              <a:rPr lang="en-US" altLang="zh-TW" sz="2000" i="1" dirty="0" err="1">
                <a:sym typeface="Symbol" panose="05050102010706020507" pitchFamily="18" charset="2"/>
              </a:rPr>
              <a:t>i</a:t>
            </a:r>
            <a:r>
              <a:rPr lang="en-US" altLang="zh-TW" sz="2000" i="1" dirty="0">
                <a:sym typeface="Symbol" panose="05050102010706020507" pitchFamily="18" charset="2"/>
              </a:rPr>
              <a:t> &gt;=</a:t>
            </a:r>
            <a:r>
              <a:rPr lang="en-US" altLang="zh-TW" sz="2000" dirty="0">
                <a:sym typeface="Symbol" panose="05050102010706020507" pitchFamily="18" charset="2"/>
              </a:rPr>
              <a:t>2. </a:t>
            </a:r>
            <a:br>
              <a:rPr lang="en-US" altLang="zh-TW" sz="2000" dirty="0">
                <a:sym typeface="Symbol" panose="05050102010706020507" pitchFamily="18" charset="2"/>
              </a:rPr>
            </a:br>
            <a:endParaRPr lang="en-US" altLang="zh-TW" sz="2000" dirty="0">
              <a:sym typeface="Symbol" panose="05050102010706020507" pitchFamily="18" charset="2"/>
            </a:endParaRPr>
          </a:p>
          <a:p>
            <a:pPr marL="990600" lvl="1" indent="-533400" eaLnBrk="1" hangingPunct="1">
              <a:buFont typeface="Wingdings" panose="05000000000000000000" pitchFamily="2" charset="2"/>
              <a:buChar char="§"/>
            </a:pPr>
            <a:r>
              <a:rPr lang="en-US" altLang="zh-TW" sz="2000" i="1" dirty="0" err="1">
                <a:solidFill>
                  <a:srgbClr val="FF0000"/>
                </a:solidFill>
                <a:sym typeface="Symbol" panose="05050102010706020507" pitchFamily="18" charset="2"/>
              </a:rPr>
              <a:t>LeftChild</a:t>
            </a:r>
            <a:r>
              <a:rPr lang="en-US" altLang="zh-TW" sz="2000" i="1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TW" sz="2000" i="1" dirty="0" err="1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zh-TW" sz="2000" i="1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TW" sz="2000" dirty="0">
                <a:sym typeface="Symbol" panose="05050102010706020507" pitchFamily="18" charset="2"/>
              </a:rPr>
              <a:t> has index </a:t>
            </a:r>
            <a:r>
              <a:rPr lang="en-US" altLang="zh-TW" sz="2000" i="1" dirty="0">
                <a:solidFill>
                  <a:srgbClr val="FF0000"/>
                </a:solidFill>
                <a:sym typeface="Symbol" panose="05050102010706020507" pitchFamily="18" charset="2"/>
              </a:rPr>
              <a:t>2i</a:t>
            </a:r>
            <a:r>
              <a:rPr lang="en-US" altLang="zh-TW" sz="2000" dirty="0">
                <a:sym typeface="Symbol" panose="05050102010706020507" pitchFamily="18" charset="2"/>
              </a:rPr>
              <a:t> if 2</a:t>
            </a:r>
            <a:r>
              <a:rPr lang="en-US" altLang="zh-TW" sz="2000" i="1" dirty="0">
                <a:sym typeface="Symbol" panose="05050102010706020507" pitchFamily="18" charset="2"/>
              </a:rPr>
              <a:t>i &lt;</a:t>
            </a:r>
            <a:r>
              <a:rPr lang="en-US" altLang="zh-TW" sz="2000" dirty="0">
                <a:sym typeface="Symbol" panose="05050102010706020507" pitchFamily="18" charset="2"/>
              </a:rPr>
              <a:t>= </a:t>
            </a:r>
            <a:r>
              <a:rPr lang="en-US" altLang="zh-TW" sz="2000" i="1" dirty="0">
                <a:sym typeface="Symbol" panose="05050102010706020507" pitchFamily="18" charset="2"/>
              </a:rPr>
              <a:t>n</a:t>
            </a:r>
            <a:r>
              <a:rPr lang="en-US" altLang="zh-TW" sz="2000" dirty="0">
                <a:sym typeface="Symbol" panose="05050102010706020507" pitchFamily="18" charset="2"/>
              </a:rPr>
              <a:t>. </a:t>
            </a:r>
            <a:br>
              <a:rPr lang="en-US" altLang="zh-TW" sz="2000" dirty="0">
                <a:sym typeface="Symbol" panose="05050102010706020507" pitchFamily="18" charset="2"/>
              </a:rPr>
            </a:br>
            <a:endParaRPr lang="en-US" altLang="zh-TW" sz="2000" dirty="0">
              <a:sym typeface="Symbol" panose="05050102010706020507" pitchFamily="18" charset="2"/>
            </a:endParaRPr>
          </a:p>
          <a:p>
            <a:pPr marL="990600" lvl="1" indent="-533400" eaLnBrk="1" hangingPunct="1">
              <a:buFont typeface="Wingdings" panose="05000000000000000000" pitchFamily="2" charset="2"/>
              <a:buChar char="§"/>
            </a:pPr>
            <a:r>
              <a:rPr lang="en-US" altLang="zh-TW" sz="2000" i="1" dirty="0" err="1">
                <a:solidFill>
                  <a:srgbClr val="FF0000"/>
                </a:solidFill>
                <a:sym typeface="Symbol" panose="05050102010706020507" pitchFamily="18" charset="2"/>
              </a:rPr>
              <a:t>RightChild</a:t>
            </a:r>
            <a:r>
              <a:rPr lang="en-US" altLang="zh-TW" sz="2000" i="1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TW" sz="2000" i="1" dirty="0" err="1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zh-TW" sz="2000" i="1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TW" sz="2000" dirty="0">
                <a:sym typeface="Symbol" panose="05050102010706020507" pitchFamily="18" charset="2"/>
              </a:rPr>
              <a:t> has index </a:t>
            </a:r>
            <a:r>
              <a:rPr lang="en-US" altLang="zh-TW" sz="2000" i="1" dirty="0">
                <a:solidFill>
                  <a:srgbClr val="FF0000"/>
                </a:solidFill>
                <a:sym typeface="Symbol" panose="05050102010706020507" pitchFamily="18" charset="2"/>
              </a:rPr>
              <a:t>2i+1</a:t>
            </a:r>
            <a:r>
              <a:rPr lang="en-US" altLang="zh-TW" sz="2000" dirty="0">
                <a:sym typeface="Symbol" panose="05050102010706020507" pitchFamily="18" charset="2"/>
              </a:rPr>
              <a:t> if </a:t>
            </a:r>
            <a:r>
              <a:rPr lang="en-US" altLang="zh-TW" sz="2000" i="1" dirty="0">
                <a:sym typeface="Symbol" panose="05050102010706020507" pitchFamily="18" charset="2"/>
              </a:rPr>
              <a:t>2i+1</a:t>
            </a:r>
            <a:r>
              <a:rPr lang="en-US" altLang="zh-TW" sz="2000" dirty="0">
                <a:sym typeface="Symbol" panose="05050102010706020507" pitchFamily="18" charset="2"/>
              </a:rPr>
              <a:t> &lt;= </a:t>
            </a:r>
            <a:r>
              <a:rPr lang="en-US" altLang="zh-TW" sz="2000" i="1" dirty="0">
                <a:sym typeface="Symbol" panose="05050102010706020507" pitchFamily="18" charset="2"/>
              </a:rPr>
              <a:t>n</a:t>
            </a:r>
            <a:r>
              <a:rPr lang="en-US" altLang="zh-TW" sz="2000" dirty="0">
                <a:sym typeface="Symbol" panose="05050102010706020507" pitchFamily="18" charset="2"/>
              </a:rPr>
              <a:t>. </a:t>
            </a:r>
            <a:br>
              <a:rPr lang="en-US" altLang="zh-TW" sz="2000" dirty="0">
                <a:sym typeface="Symbol" panose="05050102010706020507" pitchFamily="18" charset="2"/>
              </a:rPr>
            </a:br>
            <a:endParaRPr lang="en-US" altLang="zh-TW" sz="2000" dirty="0">
              <a:sym typeface="Symbol" panose="05050102010706020507" pitchFamily="18" charset="2"/>
            </a:endParaRPr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971550" y="4724400"/>
            <a:ext cx="3676650" cy="1616075"/>
            <a:chOff x="686" y="1053"/>
            <a:chExt cx="2028" cy="1018"/>
          </a:xfrm>
        </p:grpSpPr>
        <p:sp>
          <p:nvSpPr>
            <p:cNvPr id="51235" name="Rectangle 5"/>
            <p:cNvSpPr>
              <a:spLocks noChangeArrowheads="1"/>
            </p:cNvSpPr>
            <p:nvPr/>
          </p:nvSpPr>
          <p:spPr bwMode="auto">
            <a:xfrm>
              <a:off x="840" y="1296"/>
              <a:ext cx="264" cy="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1236" name="Text Box 6"/>
            <p:cNvSpPr txBox="1">
              <a:spLocks noChangeArrowheads="1"/>
            </p:cNvSpPr>
            <p:nvPr/>
          </p:nvSpPr>
          <p:spPr bwMode="auto">
            <a:xfrm>
              <a:off x="818" y="1053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[1]</a:t>
              </a:r>
            </a:p>
          </p:txBody>
        </p:sp>
        <p:sp>
          <p:nvSpPr>
            <p:cNvPr id="51237" name="Rectangle 7"/>
            <p:cNvSpPr>
              <a:spLocks noChangeArrowheads="1"/>
            </p:cNvSpPr>
            <p:nvPr/>
          </p:nvSpPr>
          <p:spPr bwMode="auto">
            <a:xfrm>
              <a:off x="1104" y="1296"/>
              <a:ext cx="264" cy="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1238" name="Text Box 8"/>
            <p:cNvSpPr txBox="1">
              <a:spLocks noChangeArrowheads="1"/>
            </p:cNvSpPr>
            <p:nvPr/>
          </p:nvSpPr>
          <p:spPr bwMode="auto">
            <a:xfrm>
              <a:off x="1082" y="1053"/>
              <a:ext cx="2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[2]</a:t>
              </a:r>
            </a:p>
          </p:txBody>
        </p:sp>
        <p:sp>
          <p:nvSpPr>
            <p:cNvPr id="51239" name="Rectangle 9"/>
            <p:cNvSpPr>
              <a:spLocks noChangeArrowheads="1"/>
            </p:cNvSpPr>
            <p:nvPr/>
          </p:nvSpPr>
          <p:spPr bwMode="auto">
            <a:xfrm>
              <a:off x="1368" y="1296"/>
              <a:ext cx="264" cy="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1240" name="Text Box 10"/>
            <p:cNvSpPr txBox="1">
              <a:spLocks noChangeArrowheads="1"/>
            </p:cNvSpPr>
            <p:nvPr/>
          </p:nvSpPr>
          <p:spPr bwMode="auto">
            <a:xfrm>
              <a:off x="1346" y="1053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[3]</a:t>
              </a:r>
            </a:p>
          </p:txBody>
        </p:sp>
        <p:sp>
          <p:nvSpPr>
            <p:cNvPr id="51241" name="Rectangle 11"/>
            <p:cNvSpPr>
              <a:spLocks noChangeArrowheads="1"/>
            </p:cNvSpPr>
            <p:nvPr/>
          </p:nvSpPr>
          <p:spPr bwMode="auto">
            <a:xfrm>
              <a:off x="1632" y="1296"/>
              <a:ext cx="264" cy="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1242" name="Text Box 12"/>
            <p:cNvSpPr txBox="1">
              <a:spLocks noChangeArrowheads="1"/>
            </p:cNvSpPr>
            <p:nvPr/>
          </p:nvSpPr>
          <p:spPr bwMode="auto">
            <a:xfrm>
              <a:off x="1610" y="1053"/>
              <a:ext cx="2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[4]</a:t>
              </a:r>
            </a:p>
          </p:txBody>
        </p:sp>
        <p:sp>
          <p:nvSpPr>
            <p:cNvPr id="51243" name="Rectangle 13"/>
            <p:cNvSpPr>
              <a:spLocks noChangeArrowheads="1"/>
            </p:cNvSpPr>
            <p:nvPr/>
          </p:nvSpPr>
          <p:spPr bwMode="auto">
            <a:xfrm>
              <a:off x="1896" y="1296"/>
              <a:ext cx="264" cy="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1244" name="Text Box 14"/>
            <p:cNvSpPr txBox="1">
              <a:spLocks noChangeArrowheads="1"/>
            </p:cNvSpPr>
            <p:nvPr/>
          </p:nvSpPr>
          <p:spPr bwMode="auto">
            <a:xfrm>
              <a:off x="1874" y="1053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[5]</a:t>
              </a:r>
            </a:p>
          </p:txBody>
        </p:sp>
        <p:sp>
          <p:nvSpPr>
            <p:cNvPr id="51245" name="Rectangle 15"/>
            <p:cNvSpPr>
              <a:spLocks noChangeArrowheads="1"/>
            </p:cNvSpPr>
            <p:nvPr/>
          </p:nvSpPr>
          <p:spPr bwMode="auto">
            <a:xfrm>
              <a:off x="2160" y="1296"/>
              <a:ext cx="264" cy="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1246" name="Text Box 16"/>
            <p:cNvSpPr txBox="1">
              <a:spLocks noChangeArrowheads="1"/>
            </p:cNvSpPr>
            <p:nvPr/>
          </p:nvSpPr>
          <p:spPr bwMode="auto">
            <a:xfrm>
              <a:off x="2138" y="1053"/>
              <a:ext cx="2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[6]</a:t>
              </a:r>
            </a:p>
          </p:txBody>
        </p:sp>
        <p:sp>
          <p:nvSpPr>
            <p:cNvPr id="51247" name="Rectangle 17"/>
            <p:cNvSpPr>
              <a:spLocks noChangeArrowheads="1"/>
            </p:cNvSpPr>
            <p:nvPr/>
          </p:nvSpPr>
          <p:spPr bwMode="auto">
            <a:xfrm>
              <a:off x="2424" y="1296"/>
              <a:ext cx="264" cy="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1248" name="Text Box 18"/>
            <p:cNvSpPr txBox="1">
              <a:spLocks noChangeArrowheads="1"/>
            </p:cNvSpPr>
            <p:nvPr/>
          </p:nvSpPr>
          <p:spPr bwMode="auto">
            <a:xfrm>
              <a:off x="2402" y="1053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[7]</a:t>
              </a:r>
            </a:p>
          </p:txBody>
        </p:sp>
        <p:sp>
          <p:nvSpPr>
            <p:cNvPr id="51249" name="Text Box 19"/>
            <p:cNvSpPr txBox="1">
              <a:spLocks noChangeArrowheads="1"/>
            </p:cNvSpPr>
            <p:nvPr/>
          </p:nvSpPr>
          <p:spPr bwMode="auto">
            <a:xfrm>
              <a:off x="854" y="1293"/>
              <a:ext cx="17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A     B     C    —    D    —    E</a:t>
              </a:r>
            </a:p>
          </p:txBody>
        </p:sp>
        <p:sp>
          <p:nvSpPr>
            <p:cNvPr id="51250" name="Line 20"/>
            <p:cNvSpPr>
              <a:spLocks noChangeShapeType="1"/>
            </p:cNvSpPr>
            <p:nvPr/>
          </p:nvSpPr>
          <p:spPr bwMode="auto">
            <a:xfrm>
              <a:off x="960" y="1560"/>
              <a:ext cx="0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51" name="Text Box 21"/>
            <p:cNvSpPr txBox="1">
              <a:spLocks noChangeArrowheads="1"/>
            </p:cNvSpPr>
            <p:nvPr/>
          </p:nvSpPr>
          <p:spPr bwMode="auto">
            <a:xfrm>
              <a:off x="686" y="1605"/>
              <a:ext cx="5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Level 1</a:t>
              </a:r>
            </a:p>
          </p:txBody>
        </p:sp>
        <p:sp>
          <p:nvSpPr>
            <p:cNvPr id="51252" name="AutoShape 22"/>
            <p:cNvSpPr>
              <a:spLocks/>
            </p:cNvSpPr>
            <p:nvPr/>
          </p:nvSpPr>
          <p:spPr bwMode="auto">
            <a:xfrm rot="-5395057">
              <a:off x="1320" y="1368"/>
              <a:ext cx="94" cy="514"/>
            </a:xfrm>
            <a:prstGeom prst="leftBrace">
              <a:avLst>
                <a:gd name="adj1" fmla="val 45567"/>
                <a:gd name="adj2" fmla="val 5346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1253" name="Line 23"/>
            <p:cNvSpPr>
              <a:spLocks noChangeShapeType="1"/>
            </p:cNvSpPr>
            <p:nvPr/>
          </p:nvSpPr>
          <p:spPr bwMode="auto">
            <a:xfrm>
              <a:off x="1380" y="1668"/>
              <a:ext cx="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54" name="Text Box 24"/>
            <p:cNvSpPr txBox="1">
              <a:spLocks noChangeArrowheads="1"/>
            </p:cNvSpPr>
            <p:nvPr/>
          </p:nvSpPr>
          <p:spPr bwMode="auto">
            <a:xfrm>
              <a:off x="1118" y="1809"/>
              <a:ext cx="5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Level 2</a:t>
              </a:r>
            </a:p>
          </p:txBody>
        </p:sp>
        <p:sp>
          <p:nvSpPr>
            <p:cNvPr id="51255" name="AutoShape 25"/>
            <p:cNvSpPr>
              <a:spLocks/>
            </p:cNvSpPr>
            <p:nvPr/>
          </p:nvSpPr>
          <p:spPr bwMode="auto">
            <a:xfrm rot="-5393005">
              <a:off x="2130" y="1104"/>
              <a:ext cx="115" cy="1052"/>
            </a:xfrm>
            <a:prstGeom prst="leftBrace">
              <a:avLst>
                <a:gd name="adj1" fmla="val 76232"/>
                <a:gd name="adj2" fmla="val 5211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1256" name="Line 26"/>
            <p:cNvSpPr>
              <a:spLocks noChangeShapeType="1"/>
            </p:cNvSpPr>
            <p:nvPr/>
          </p:nvSpPr>
          <p:spPr bwMode="auto">
            <a:xfrm>
              <a:off x="2220" y="1680"/>
              <a:ext cx="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57" name="Text Box 27"/>
            <p:cNvSpPr txBox="1">
              <a:spLocks noChangeArrowheads="1"/>
            </p:cNvSpPr>
            <p:nvPr/>
          </p:nvSpPr>
          <p:spPr bwMode="auto">
            <a:xfrm>
              <a:off x="1958" y="1821"/>
              <a:ext cx="5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Level 3</a:t>
              </a:r>
            </a:p>
          </p:txBody>
        </p:sp>
      </p:grpSp>
      <p:grpSp>
        <p:nvGrpSpPr>
          <p:cNvPr id="51205" name="Group 28"/>
          <p:cNvGrpSpPr>
            <a:grpSpLocks/>
          </p:cNvGrpSpPr>
          <p:nvPr/>
        </p:nvGrpSpPr>
        <p:grpSpPr bwMode="auto">
          <a:xfrm>
            <a:off x="5329238" y="3781425"/>
            <a:ext cx="3635375" cy="2514600"/>
            <a:chOff x="3446" y="744"/>
            <a:chExt cx="2101" cy="1863"/>
          </a:xfrm>
        </p:grpSpPr>
        <p:sp>
          <p:nvSpPr>
            <p:cNvPr id="51208" name="Oval 29"/>
            <p:cNvSpPr>
              <a:spLocks noChangeArrowheads="1"/>
            </p:cNvSpPr>
            <p:nvPr/>
          </p:nvSpPr>
          <p:spPr bwMode="auto">
            <a:xfrm>
              <a:off x="4423" y="744"/>
              <a:ext cx="230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1209" name="Oval 30"/>
            <p:cNvSpPr>
              <a:spLocks noChangeArrowheads="1"/>
            </p:cNvSpPr>
            <p:nvPr/>
          </p:nvSpPr>
          <p:spPr bwMode="auto">
            <a:xfrm>
              <a:off x="3881" y="1368"/>
              <a:ext cx="231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1210" name="Line 31"/>
            <p:cNvSpPr>
              <a:spLocks noChangeShapeType="1"/>
            </p:cNvSpPr>
            <p:nvPr/>
          </p:nvSpPr>
          <p:spPr bwMode="auto">
            <a:xfrm flipH="1">
              <a:off x="4046" y="1008"/>
              <a:ext cx="422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11" name="Line 32"/>
            <p:cNvSpPr>
              <a:spLocks noChangeShapeType="1"/>
            </p:cNvSpPr>
            <p:nvPr/>
          </p:nvSpPr>
          <p:spPr bwMode="auto">
            <a:xfrm>
              <a:off x="4632" y="984"/>
              <a:ext cx="43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12" name="Text Box 33"/>
            <p:cNvSpPr txBox="1">
              <a:spLocks noChangeArrowheads="1"/>
            </p:cNvSpPr>
            <p:nvPr/>
          </p:nvSpPr>
          <p:spPr bwMode="auto">
            <a:xfrm>
              <a:off x="4375" y="744"/>
              <a:ext cx="278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</a:rPr>
                <a:t> </a:t>
              </a:r>
              <a:r>
                <a:rPr lang="en-US" altLang="zh-TW" sz="2400" b="1">
                  <a:latin typeface="Times New Roman" panose="02020603050405020304" pitchFamily="18" charset="0"/>
                </a:rPr>
                <a:t>A</a:t>
              </a:r>
              <a:endParaRPr lang="en-US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51213" name="Text Box 34"/>
            <p:cNvSpPr txBox="1">
              <a:spLocks noChangeArrowheads="1"/>
            </p:cNvSpPr>
            <p:nvPr/>
          </p:nvSpPr>
          <p:spPr bwMode="auto">
            <a:xfrm>
              <a:off x="3818" y="1396"/>
              <a:ext cx="267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latin typeface="Times New Roman" panose="02020603050405020304" pitchFamily="18" charset="0"/>
                </a:rPr>
                <a:t> B</a:t>
              </a:r>
            </a:p>
          </p:txBody>
        </p:sp>
        <p:sp>
          <p:nvSpPr>
            <p:cNvPr id="51214" name="Oval 35"/>
            <p:cNvSpPr>
              <a:spLocks noChangeArrowheads="1"/>
            </p:cNvSpPr>
            <p:nvPr/>
          </p:nvSpPr>
          <p:spPr bwMode="auto">
            <a:xfrm>
              <a:off x="3509" y="1992"/>
              <a:ext cx="231" cy="336"/>
            </a:xfrm>
            <a:prstGeom prst="ellips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1215" name="Oval 36"/>
            <p:cNvSpPr>
              <a:spLocks noChangeArrowheads="1"/>
            </p:cNvSpPr>
            <p:nvPr/>
          </p:nvSpPr>
          <p:spPr bwMode="auto">
            <a:xfrm>
              <a:off x="4233" y="1992"/>
              <a:ext cx="230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1216" name="Line 37"/>
            <p:cNvSpPr>
              <a:spLocks noChangeShapeType="1"/>
            </p:cNvSpPr>
            <p:nvPr/>
          </p:nvSpPr>
          <p:spPr bwMode="auto">
            <a:xfrm flipH="1">
              <a:off x="3674" y="1656"/>
              <a:ext cx="230" cy="3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17" name="Line 38"/>
            <p:cNvSpPr>
              <a:spLocks noChangeShapeType="1"/>
            </p:cNvSpPr>
            <p:nvPr/>
          </p:nvSpPr>
          <p:spPr bwMode="auto">
            <a:xfrm>
              <a:off x="4068" y="1656"/>
              <a:ext cx="19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18" name="Text Box 39"/>
            <p:cNvSpPr txBox="1">
              <a:spLocks noChangeArrowheads="1"/>
            </p:cNvSpPr>
            <p:nvPr/>
          </p:nvSpPr>
          <p:spPr bwMode="auto">
            <a:xfrm>
              <a:off x="4187" y="2015"/>
              <a:ext cx="278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</a:rPr>
                <a:t> </a:t>
              </a:r>
              <a:r>
                <a:rPr lang="en-US" altLang="zh-TW" sz="2400" b="1">
                  <a:latin typeface="Times New Roman" panose="02020603050405020304" pitchFamily="18" charset="0"/>
                </a:rPr>
                <a:t>D</a:t>
              </a:r>
              <a:endParaRPr lang="en-US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51219" name="Text Box 40"/>
            <p:cNvSpPr txBox="1">
              <a:spLocks noChangeArrowheads="1"/>
            </p:cNvSpPr>
            <p:nvPr/>
          </p:nvSpPr>
          <p:spPr bwMode="auto">
            <a:xfrm>
              <a:off x="3446" y="2017"/>
              <a:ext cx="150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1220" name="Oval 41"/>
            <p:cNvSpPr>
              <a:spLocks noChangeArrowheads="1"/>
            </p:cNvSpPr>
            <p:nvPr/>
          </p:nvSpPr>
          <p:spPr bwMode="auto">
            <a:xfrm>
              <a:off x="4951" y="1380"/>
              <a:ext cx="230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1221" name="Oval 42"/>
            <p:cNvSpPr>
              <a:spLocks noChangeArrowheads="1"/>
            </p:cNvSpPr>
            <p:nvPr/>
          </p:nvSpPr>
          <p:spPr bwMode="auto">
            <a:xfrm>
              <a:off x="4589" y="2004"/>
              <a:ext cx="231" cy="336"/>
            </a:xfrm>
            <a:prstGeom prst="ellips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1222" name="Oval 43"/>
            <p:cNvSpPr>
              <a:spLocks noChangeArrowheads="1"/>
            </p:cNvSpPr>
            <p:nvPr/>
          </p:nvSpPr>
          <p:spPr bwMode="auto">
            <a:xfrm>
              <a:off x="5313" y="2004"/>
              <a:ext cx="230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51223" name="Line 44"/>
            <p:cNvSpPr>
              <a:spLocks noChangeShapeType="1"/>
            </p:cNvSpPr>
            <p:nvPr/>
          </p:nvSpPr>
          <p:spPr bwMode="auto">
            <a:xfrm flipH="1">
              <a:off x="4754" y="1668"/>
              <a:ext cx="230" cy="33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24" name="Line 45"/>
            <p:cNvSpPr>
              <a:spLocks noChangeShapeType="1"/>
            </p:cNvSpPr>
            <p:nvPr/>
          </p:nvSpPr>
          <p:spPr bwMode="auto">
            <a:xfrm>
              <a:off x="5148" y="1668"/>
              <a:ext cx="19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25" name="Text Box 46"/>
            <p:cNvSpPr txBox="1">
              <a:spLocks noChangeArrowheads="1"/>
            </p:cNvSpPr>
            <p:nvPr/>
          </p:nvSpPr>
          <p:spPr bwMode="auto">
            <a:xfrm>
              <a:off x="4903" y="1404"/>
              <a:ext cx="278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</a:rPr>
                <a:t> </a:t>
              </a:r>
              <a:r>
                <a:rPr lang="en-US" altLang="zh-TW" sz="2400" b="1">
                  <a:latin typeface="Times New Roman" panose="02020603050405020304" pitchFamily="18" charset="0"/>
                </a:rPr>
                <a:t>C</a:t>
              </a:r>
              <a:endParaRPr lang="en-US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51226" name="Text Box 47"/>
            <p:cNvSpPr txBox="1">
              <a:spLocks noChangeArrowheads="1"/>
            </p:cNvSpPr>
            <p:nvPr/>
          </p:nvSpPr>
          <p:spPr bwMode="auto">
            <a:xfrm>
              <a:off x="5279" y="2015"/>
              <a:ext cx="268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</a:rPr>
                <a:t> </a:t>
              </a:r>
              <a:r>
                <a:rPr lang="en-US" altLang="zh-TW" sz="2400" b="1">
                  <a:latin typeface="Times New Roman" panose="02020603050405020304" pitchFamily="18" charset="0"/>
                </a:rPr>
                <a:t>E</a:t>
              </a:r>
              <a:endParaRPr lang="en-US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51227" name="Text Box 48"/>
            <p:cNvSpPr txBox="1">
              <a:spLocks noChangeArrowheads="1"/>
            </p:cNvSpPr>
            <p:nvPr/>
          </p:nvSpPr>
          <p:spPr bwMode="auto">
            <a:xfrm>
              <a:off x="4526" y="2030"/>
              <a:ext cx="150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1228" name="Text Box 49"/>
            <p:cNvSpPr txBox="1">
              <a:spLocks noChangeArrowheads="1"/>
            </p:cNvSpPr>
            <p:nvPr/>
          </p:nvSpPr>
          <p:spPr bwMode="auto">
            <a:xfrm>
              <a:off x="4670" y="765"/>
              <a:ext cx="157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1229" name="Text Box 50"/>
            <p:cNvSpPr txBox="1">
              <a:spLocks noChangeArrowheads="1"/>
            </p:cNvSpPr>
            <p:nvPr/>
          </p:nvSpPr>
          <p:spPr bwMode="auto">
            <a:xfrm>
              <a:off x="4106" y="1412"/>
              <a:ext cx="179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1230" name="Text Box 51"/>
            <p:cNvSpPr txBox="1">
              <a:spLocks noChangeArrowheads="1"/>
            </p:cNvSpPr>
            <p:nvPr/>
          </p:nvSpPr>
          <p:spPr bwMode="auto">
            <a:xfrm>
              <a:off x="5186" y="1412"/>
              <a:ext cx="180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1231" name="Text Box 52"/>
            <p:cNvSpPr txBox="1">
              <a:spLocks noChangeArrowheads="1"/>
            </p:cNvSpPr>
            <p:nvPr/>
          </p:nvSpPr>
          <p:spPr bwMode="auto">
            <a:xfrm>
              <a:off x="3506" y="2313"/>
              <a:ext cx="179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1232" name="Text Box 53"/>
            <p:cNvSpPr txBox="1">
              <a:spLocks noChangeArrowheads="1"/>
            </p:cNvSpPr>
            <p:nvPr/>
          </p:nvSpPr>
          <p:spPr bwMode="auto">
            <a:xfrm>
              <a:off x="4250" y="2313"/>
              <a:ext cx="180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1233" name="Text Box 54"/>
            <p:cNvSpPr txBox="1">
              <a:spLocks noChangeArrowheads="1"/>
            </p:cNvSpPr>
            <p:nvPr/>
          </p:nvSpPr>
          <p:spPr bwMode="auto">
            <a:xfrm>
              <a:off x="4598" y="2313"/>
              <a:ext cx="180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1234" name="Text Box 55"/>
            <p:cNvSpPr txBox="1">
              <a:spLocks noChangeArrowheads="1"/>
            </p:cNvSpPr>
            <p:nvPr/>
          </p:nvSpPr>
          <p:spPr bwMode="auto">
            <a:xfrm>
              <a:off x="5342" y="2313"/>
              <a:ext cx="180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</p:grpSp>
      <p:sp>
        <p:nvSpPr>
          <p:cNvPr id="51206" name="Freeform 56"/>
          <p:cNvSpPr>
            <a:spLocks/>
          </p:cNvSpPr>
          <p:nvPr/>
        </p:nvSpPr>
        <p:spPr bwMode="auto">
          <a:xfrm rot="-207581">
            <a:off x="5237163" y="3825875"/>
            <a:ext cx="3144837" cy="2308225"/>
          </a:xfrm>
          <a:custGeom>
            <a:avLst/>
            <a:gdLst>
              <a:gd name="T0" fmla="*/ 2147483646 w 1568"/>
              <a:gd name="T1" fmla="*/ 0 h 1382"/>
              <a:gd name="T2" fmla="*/ 2147483646 w 1568"/>
              <a:gd name="T3" fmla="*/ 2147483646 h 1382"/>
              <a:gd name="T4" fmla="*/ 2147483646 w 1568"/>
              <a:gd name="T5" fmla="*/ 2147483646 h 1382"/>
              <a:gd name="T6" fmla="*/ 2147483646 w 1568"/>
              <a:gd name="T7" fmla="*/ 2147483646 h 1382"/>
              <a:gd name="T8" fmla="*/ 2147483646 w 1568"/>
              <a:gd name="T9" fmla="*/ 2147483646 h 13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68"/>
              <a:gd name="T16" fmla="*/ 0 h 1382"/>
              <a:gd name="T17" fmla="*/ 1568 w 1568"/>
              <a:gd name="T18" fmla="*/ 1382 h 13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68" h="1382">
                <a:moveTo>
                  <a:pt x="1052" y="0"/>
                </a:moveTo>
                <a:cubicBezTo>
                  <a:pt x="791" y="166"/>
                  <a:pt x="530" y="332"/>
                  <a:pt x="548" y="408"/>
                </a:cubicBezTo>
                <a:cubicBezTo>
                  <a:pt x="566" y="484"/>
                  <a:pt x="1240" y="318"/>
                  <a:pt x="1160" y="456"/>
                </a:cubicBezTo>
                <a:cubicBezTo>
                  <a:pt x="1080" y="594"/>
                  <a:pt x="0" y="1090"/>
                  <a:pt x="68" y="1236"/>
                </a:cubicBezTo>
                <a:cubicBezTo>
                  <a:pt x="136" y="1382"/>
                  <a:pt x="1318" y="1316"/>
                  <a:pt x="1568" y="1332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51207" name="Object 2"/>
          <p:cNvGraphicFramePr>
            <a:graphicFrameLocks noChangeAspect="1"/>
          </p:cNvGraphicFramePr>
          <p:nvPr/>
        </p:nvGraphicFramePr>
        <p:xfrm>
          <a:off x="3287713" y="2438400"/>
          <a:ext cx="7461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3" name="Equation" r:id="rId4" imgW="406400" imgH="228600" progId="Equation.DSMT4">
                  <p:embed/>
                </p:oleObj>
              </mc:Choice>
              <mc:Fallback>
                <p:oleObj name="Equation" r:id="rId4" imgW="4064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2438400"/>
                        <a:ext cx="7461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矩形 57"/>
          <p:cNvSpPr/>
          <p:nvPr/>
        </p:nvSpPr>
        <p:spPr>
          <a:xfrm>
            <a:off x="3287713" y="2449512"/>
            <a:ext cx="1512887" cy="40798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3471096" y="3057608"/>
            <a:ext cx="1253303" cy="40798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3621424" y="3733088"/>
            <a:ext cx="1811632" cy="40798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AC27760-50D5-41AB-9172-42ED42E5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39929-70FB-4279-8FF3-15FF9EE916CD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73050"/>
            <a:ext cx="7416800" cy="779463"/>
          </a:xfrm>
        </p:spPr>
        <p:txBody>
          <a:bodyPr/>
          <a:lstStyle/>
          <a:p>
            <a:pPr eaLnBrk="1" hangingPunct="1"/>
            <a:r>
              <a:rPr lang="en-US" altLang="zh-TW"/>
              <a:t>Array Representation of B.T. (2)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7950" y="1268413"/>
            <a:ext cx="7848600" cy="5400675"/>
          </a:xfrm>
        </p:spPr>
        <p:txBody>
          <a:bodyPr/>
          <a:lstStyle/>
          <a:p>
            <a:pPr lvl="1" eaLnBrk="1" hangingPunct="1"/>
            <a:r>
              <a:rPr lang="en-US" altLang="zh-TW" dirty="0"/>
              <a:t>Waste spaces: in the worst case, a skewed tree of depth </a:t>
            </a:r>
            <a:r>
              <a:rPr lang="en-US" altLang="zh-TW" i="1" dirty="0"/>
              <a:t>k</a:t>
            </a:r>
            <a:r>
              <a:rPr lang="en-US" altLang="zh-TW" dirty="0"/>
              <a:t> requires 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i="1" baseline="30000" dirty="0">
                <a:solidFill>
                  <a:srgbClr val="FF0000"/>
                </a:solidFill>
              </a:rPr>
              <a:t>k</a:t>
            </a:r>
            <a:r>
              <a:rPr lang="en-US" altLang="zh-TW" dirty="0">
                <a:solidFill>
                  <a:srgbClr val="FF0000"/>
                </a:solidFill>
              </a:rPr>
              <a:t>-1</a:t>
            </a:r>
            <a:r>
              <a:rPr lang="en-US" altLang="zh-TW" dirty="0"/>
              <a:t> spaces. </a:t>
            </a:r>
            <a:r>
              <a:rPr lang="en-US" altLang="zh-TW" dirty="0">
                <a:solidFill>
                  <a:srgbClr val="FF0000"/>
                </a:solidFill>
              </a:rPr>
              <a:t>Only </a:t>
            </a:r>
            <a:r>
              <a:rPr lang="en-US" altLang="zh-TW" i="1" dirty="0">
                <a:solidFill>
                  <a:srgbClr val="FF0000"/>
                </a:solidFill>
              </a:rPr>
              <a:t>k</a:t>
            </a:r>
            <a:r>
              <a:rPr lang="en-US" altLang="zh-TW" dirty="0">
                <a:solidFill>
                  <a:srgbClr val="FF0000"/>
                </a:solidFill>
              </a:rPr>
              <a:t> spaces</a:t>
            </a:r>
            <a:r>
              <a:rPr lang="en-US" altLang="zh-TW" dirty="0">
                <a:solidFill>
                  <a:schemeClr val="accent1"/>
                </a:solidFill>
              </a:rPr>
              <a:t> </a:t>
            </a:r>
            <a:r>
              <a:rPr lang="en-US" altLang="zh-TW" dirty="0"/>
              <a:t>will be occupied</a:t>
            </a:r>
          </a:p>
          <a:p>
            <a:pPr lvl="1" eaLnBrk="1" hangingPunct="1"/>
            <a:endParaRPr lang="en-US" altLang="zh-TW" dirty="0"/>
          </a:p>
          <a:p>
            <a:pPr lvl="1" eaLnBrk="1" hangingPunct="1"/>
            <a:r>
              <a:rPr lang="en-US" altLang="zh-TW" dirty="0"/>
              <a:t>Hard to visualize</a:t>
            </a:r>
          </a:p>
          <a:p>
            <a:pPr lvl="1" eaLnBrk="1" hangingPunct="1"/>
            <a:endParaRPr lang="en-US" altLang="zh-TW" dirty="0"/>
          </a:p>
          <a:p>
            <a:pPr lvl="1" eaLnBrk="1" hangingPunct="1"/>
            <a:r>
              <a:rPr lang="en-US" altLang="zh-TW" dirty="0"/>
              <a:t>Insertion or deletion of nodes </a:t>
            </a:r>
            <a:br>
              <a:rPr lang="en-US" altLang="zh-TW" dirty="0"/>
            </a:br>
            <a:r>
              <a:rPr lang="en-US" altLang="zh-TW" dirty="0"/>
              <a:t>from the middle of a tree </a:t>
            </a:r>
          </a:p>
          <a:p>
            <a:pPr lvl="2" eaLnBrk="1" hangingPunct="1"/>
            <a:r>
              <a:rPr lang="en-US" altLang="zh-TW" dirty="0"/>
              <a:t>requires the </a:t>
            </a:r>
            <a:r>
              <a:rPr lang="en-US" altLang="zh-TW" dirty="0">
                <a:solidFill>
                  <a:srgbClr val="FF0000"/>
                </a:solidFill>
              </a:rPr>
              <a:t>movement of 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potentially many nodes</a:t>
            </a:r>
          </a:p>
        </p:txBody>
      </p:sp>
      <p:pic>
        <p:nvPicPr>
          <p:cNvPr id="53252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3" t="7359" r="65479" b="9744"/>
          <a:stretch>
            <a:fillRect/>
          </a:stretch>
        </p:blipFill>
        <p:spPr bwMode="auto">
          <a:xfrm>
            <a:off x="5715000" y="2057400"/>
            <a:ext cx="143827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6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39" t="7359" r="19987" b="9744"/>
          <a:stretch>
            <a:fillRect/>
          </a:stretch>
        </p:blipFill>
        <p:spPr bwMode="auto">
          <a:xfrm>
            <a:off x="7467600" y="2057400"/>
            <a:ext cx="12954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75B4470-0981-4657-9D9F-456A3E5E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39929-70FB-4279-8FF3-15FF9EE916CD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Linked List rep. of B.T. (1)</a:t>
            </a:r>
          </a:p>
        </p:txBody>
      </p:sp>
      <p:sp>
        <p:nvSpPr>
          <p:cNvPr id="55299" name="Content Placeholder 10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2286000"/>
          </a:xfrm>
        </p:spPr>
        <p:txBody>
          <a:bodyPr/>
          <a:lstStyle/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node *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tree_pointer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Wingdings 3" panose="05040102010807070707" pitchFamily="18" charset="2"/>
              <a:buNone/>
            </a:pP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node {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treePointer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leftChild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rightChild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};</a:t>
            </a:r>
          </a:p>
        </p:txBody>
      </p:sp>
      <p:pic>
        <p:nvPicPr>
          <p:cNvPr id="55300" name="Picture 5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" t="15520" r="4858" b="19774"/>
          <a:stretch>
            <a:fillRect/>
          </a:stretch>
        </p:blipFill>
        <p:spPr bwMode="auto">
          <a:xfrm>
            <a:off x="684213" y="3716338"/>
            <a:ext cx="7866062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Text Box 7"/>
          <p:cNvSpPr txBox="1">
            <a:spLocks noChangeArrowheads="1"/>
          </p:cNvSpPr>
          <p:nvPr/>
        </p:nvSpPr>
        <p:spPr bwMode="auto">
          <a:xfrm>
            <a:off x="887413" y="4791075"/>
            <a:ext cx="1406525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i="1">
                <a:solidFill>
                  <a:srgbClr val="000000"/>
                </a:solidFill>
                <a:latin typeface="Arial" panose="020B0604020202020204" pitchFamily="34" charset="0"/>
              </a:rPr>
              <a:t>leftChild</a:t>
            </a:r>
            <a:r>
              <a:rPr lang="en-US" altLang="zh-TW" sz="1600" b="1" i="1">
                <a:latin typeface="Arial" panose="020B0604020202020204" pitchFamily="34" charset="0"/>
              </a:rPr>
              <a:t>    </a:t>
            </a:r>
            <a:r>
              <a:rPr lang="en-US" altLang="zh-TW" sz="1600" i="1">
                <a:latin typeface="Arial" panose="020B0604020202020204" pitchFamily="34" charset="0"/>
              </a:rPr>
              <a:t> </a:t>
            </a:r>
            <a:r>
              <a:rPr lang="en-US" altLang="zh-TW" sz="1600">
                <a:latin typeface="Arial" panose="020B0604020202020204" pitchFamily="34" charset="0"/>
              </a:rPr>
              <a:t>                        </a:t>
            </a:r>
          </a:p>
        </p:txBody>
      </p:sp>
      <p:sp>
        <p:nvSpPr>
          <p:cNvPr id="55302" name="Text Box 8"/>
          <p:cNvSpPr txBox="1">
            <a:spLocks noChangeArrowheads="1"/>
          </p:cNvSpPr>
          <p:nvPr/>
        </p:nvSpPr>
        <p:spPr bwMode="auto">
          <a:xfrm>
            <a:off x="3198813" y="4791075"/>
            <a:ext cx="1546225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i="1">
                <a:solidFill>
                  <a:srgbClr val="000000"/>
                </a:solidFill>
                <a:latin typeface="Arial" panose="020B0604020202020204" pitchFamily="34" charset="0"/>
              </a:rPr>
              <a:t>rightChild</a:t>
            </a:r>
            <a:r>
              <a:rPr lang="en-US" altLang="zh-TW" sz="1600" b="1" i="1">
                <a:latin typeface="Arial" panose="020B0604020202020204" pitchFamily="34" charset="0"/>
              </a:rPr>
              <a:t>    </a:t>
            </a:r>
            <a:r>
              <a:rPr lang="en-US" altLang="zh-TW" sz="1600" i="1">
                <a:latin typeface="Arial" panose="020B0604020202020204" pitchFamily="34" charset="0"/>
              </a:rPr>
              <a:t> </a:t>
            </a:r>
            <a:r>
              <a:rPr lang="en-US" altLang="zh-TW" sz="1600">
                <a:latin typeface="Arial" panose="020B0604020202020204" pitchFamily="34" charset="0"/>
              </a:rPr>
              <a:t>                        </a:t>
            </a:r>
          </a:p>
        </p:txBody>
      </p:sp>
      <p:sp>
        <p:nvSpPr>
          <p:cNvPr id="55303" name="Text Box 9"/>
          <p:cNvSpPr txBox="1">
            <a:spLocks noChangeArrowheads="1"/>
          </p:cNvSpPr>
          <p:nvPr/>
        </p:nvSpPr>
        <p:spPr bwMode="auto">
          <a:xfrm>
            <a:off x="5486400" y="5654675"/>
            <a:ext cx="1408113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i="1">
                <a:solidFill>
                  <a:srgbClr val="000000"/>
                </a:solidFill>
                <a:latin typeface="Arial" panose="020B0604020202020204" pitchFamily="34" charset="0"/>
              </a:rPr>
              <a:t>leftChild</a:t>
            </a:r>
            <a:r>
              <a:rPr lang="en-US" altLang="zh-TW" sz="1600" b="1" i="1">
                <a:latin typeface="Arial" panose="020B0604020202020204" pitchFamily="34" charset="0"/>
              </a:rPr>
              <a:t>    </a:t>
            </a:r>
            <a:r>
              <a:rPr lang="en-US" altLang="zh-TW" sz="1600" i="1">
                <a:latin typeface="Arial" panose="020B0604020202020204" pitchFamily="34" charset="0"/>
              </a:rPr>
              <a:t> </a:t>
            </a:r>
            <a:r>
              <a:rPr lang="en-US" altLang="zh-TW" sz="1600">
                <a:latin typeface="Arial" panose="020B0604020202020204" pitchFamily="34" charset="0"/>
              </a:rPr>
              <a:t>                        </a:t>
            </a:r>
          </a:p>
        </p:txBody>
      </p:sp>
      <p:sp>
        <p:nvSpPr>
          <p:cNvPr id="55304" name="Text Box 10"/>
          <p:cNvSpPr txBox="1">
            <a:spLocks noChangeArrowheads="1"/>
          </p:cNvSpPr>
          <p:nvPr/>
        </p:nvSpPr>
        <p:spPr bwMode="auto">
          <a:xfrm>
            <a:off x="7058025" y="5654675"/>
            <a:ext cx="1546225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i="1">
                <a:solidFill>
                  <a:srgbClr val="000000"/>
                </a:solidFill>
                <a:latin typeface="Arial" panose="020B0604020202020204" pitchFamily="34" charset="0"/>
              </a:rPr>
              <a:t>rightChild</a:t>
            </a:r>
            <a:r>
              <a:rPr lang="en-US" altLang="zh-TW" sz="1600" b="1" i="1">
                <a:latin typeface="Arial" panose="020B0604020202020204" pitchFamily="34" charset="0"/>
              </a:rPr>
              <a:t>    </a:t>
            </a:r>
            <a:r>
              <a:rPr lang="en-US" altLang="zh-TW" sz="1600" i="1">
                <a:latin typeface="Arial" panose="020B0604020202020204" pitchFamily="34" charset="0"/>
              </a:rPr>
              <a:t> </a:t>
            </a:r>
            <a:r>
              <a:rPr lang="en-US" altLang="zh-TW" sz="1600">
                <a:latin typeface="Arial" panose="020B0604020202020204" pitchFamily="34" charset="0"/>
              </a:rPr>
              <a:t>                        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CC9A0DB-DFAE-4F7F-8B8D-90147EEF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39929-70FB-4279-8FF3-15FF9EE916CD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1" t="6636" r="6221" b="16179"/>
          <a:stretch>
            <a:fillRect/>
          </a:stretch>
        </p:blipFill>
        <p:spPr bwMode="auto">
          <a:xfrm>
            <a:off x="323850" y="1482725"/>
            <a:ext cx="8280400" cy="507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60350"/>
            <a:ext cx="7500937" cy="806450"/>
          </a:xfrm>
        </p:spPr>
        <p:txBody>
          <a:bodyPr/>
          <a:lstStyle/>
          <a:p>
            <a:pPr eaLnBrk="1" hangingPunct="1"/>
            <a:r>
              <a:rPr lang="en-US" altLang="zh-TW"/>
              <a:t>Examples:  Linked List rep. of B.T.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7A5F5C3-CA6F-4B09-A129-B6E71C4D0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39929-70FB-4279-8FF3-15FF9EE916CD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Binary Tree Traversals</a:t>
            </a:r>
          </a:p>
        </p:txBody>
      </p:sp>
      <p:sp>
        <p:nvSpPr>
          <p:cNvPr id="58370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98438"/>
            <a:ext cx="8226425" cy="944562"/>
          </a:xfrm>
        </p:spPr>
        <p:txBody>
          <a:bodyPr/>
          <a:lstStyle/>
          <a:p>
            <a:pPr eaLnBrk="1" hangingPunct="1"/>
            <a:r>
              <a:rPr lang="en-US" altLang="zh-TW"/>
              <a:t>Traversal Orders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5613" y="1219199"/>
            <a:ext cx="8226425" cy="2892425"/>
          </a:xfrm>
        </p:spPr>
        <p:txBody>
          <a:bodyPr/>
          <a:lstStyle/>
          <a:p>
            <a:pPr lvl="1" eaLnBrk="1" hangingPunct="1"/>
            <a:r>
              <a:rPr lang="en-US" altLang="zh-TW" sz="3000" dirty="0"/>
              <a:t>How to visit all nodes?</a:t>
            </a:r>
            <a:endParaRPr lang="en-US" altLang="zh-TW" dirty="0"/>
          </a:p>
          <a:p>
            <a:pPr lvl="2" eaLnBrk="1" hangingPunct="1"/>
            <a:r>
              <a:rPr lang="en-US" altLang="zh-TW" sz="2400" dirty="0"/>
              <a:t>six possible combinations of traversal</a:t>
            </a:r>
          </a:p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TW" sz="2400" dirty="0"/>
              <a:t>LVR, LRV, VLR, VRL, RVL, RLV</a:t>
            </a:r>
          </a:p>
          <a:p>
            <a:pPr lvl="2" eaLnBrk="1" hangingPunct="1"/>
            <a:endParaRPr lang="en-US" altLang="zh-TW" sz="2400" dirty="0"/>
          </a:p>
          <a:p>
            <a:pPr lvl="2" eaLnBrk="1" hangingPunct="1"/>
            <a:r>
              <a:rPr lang="en-US" altLang="zh-TW" sz="2400" dirty="0"/>
              <a:t>If </a:t>
            </a:r>
            <a:r>
              <a:rPr lang="en-US" altLang="zh-TW" sz="2400" dirty="0">
                <a:solidFill>
                  <a:srgbClr val="00B0F0"/>
                </a:solidFill>
              </a:rPr>
              <a:t>left before right</a:t>
            </a:r>
            <a:r>
              <a:rPr lang="en-US" altLang="zh-TW" sz="2400" dirty="0"/>
              <a:t>, only 3 traversals remain</a:t>
            </a:r>
          </a:p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TW" sz="2400" dirty="0"/>
              <a:t>L</a:t>
            </a:r>
            <a:r>
              <a:rPr lang="en-US" altLang="zh-TW" sz="2400" dirty="0">
                <a:solidFill>
                  <a:srgbClr val="FF0000"/>
                </a:solidFill>
              </a:rPr>
              <a:t>V</a:t>
            </a:r>
            <a:r>
              <a:rPr lang="en-US" altLang="zh-TW" sz="2400" dirty="0"/>
              <a:t>R (</a:t>
            </a:r>
            <a:r>
              <a:rPr lang="en-US" altLang="zh-TW" sz="2400" dirty="0" err="1">
                <a:solidFill>
                  <a:srgbClr val="FF0000"/>
                </a:solidFill>
              </a:rPr>
              <a:t>in</a:t>
            </a:r>
            <a:r>
              <a:rPr lang="en-US" altLang="zh-TW" sz="2400" dirty="0" err="1"/>
              <a:t>order</a:t>
            </a:r>
            <a:r>
              <a:rPr lang="en-US" altLang="zh-TW" sz="2400" dirty="0"/>
              <a:t>), LR</a:t>
            </a:r>
            <a:r>
              <a:rPr lang="en-US" altLang="zh-TW" sz="2400" dirty="0">
                <a:solidFill>
                  <a:srgbClr val="FF0000"/>
                </a:solidFill>
              </a:rPr>
              <a:t>V</a:t>
            </a:r>
            <a:r>
              <a:rPr lang="en-US" altLang="zh-TW" sz="2400" dirty="0"/>
              <a:t> (</a:t>
            </a:r>
            <a:r>
              <a:rPr lang="en-US" altLang="zh-TW" sz="2400" dirty="0" err="1">
                <a:solidFill>
                  <a:srgbClr val="FF0000"/>
                </a:solidFill>
              </a:rPr>
              <a:t>post</a:t>
            </a:r>
            <a:r>
              <a:rPr lang="en-US" altLang="zh-TW" sz="2400" dirty="0" err="1"/>
              <a:t>order</a:t>
            </a:r>
            <a:r>
              <a:rPr lang="en-US" altLang="zh-TW" sz="2400" dirty="0"/>
              <a:t>), </a:t>
            </a:r>
            <a:r>
              <a:rPr lang="en-US" altLang="zh-TW" sz="2400" dirty="0">
                <a:solidFill>
                  <a:srgbClr val="FF0000"/>
                </a:solidFill>
              </a:rPr>
              <a:t>V</a:t>
            </a:r>
            <a:r>
              <a:rPr lang="en-US" altLang="zh-TW" sz="2400" dirty="0"/>
              <a:t>LR (</a:t>
            </a:r>
            <a:r>
              <a:rPr lang="en-US" altLang="zh-TW" sz="2400" dirty="0">
                <a:solidFill>
                  <a:srgbClr val="FF0000"/>
                </a:solidFill>
              </a:rPr>
              <a:t>pre</a:t>
            </a:r>
            <a:r>
              <a:rPr lang="en-US" altLang="zh-TW" sz="2400" dirty="0"/>
              <a:t>order)</a:t>
            </a:r>
          </a:p>
        </p:txBody>
      </p:sp>
      <p:grpSp>
        <p:nvGrpSpPr>
          <p:cNvPr id="61444" name="Group 4"/>
          <p:cNvGrpSpPr>
            <a:grpSpLocks/>
          </p:cNvGrpSpPr>
          <p:nvPr/>
        </p:nvGrpSpPr>
        <p:grpSpPr bwMode="auto">
          <a:xfrm>
            <a:off x="1546225" y="4343400"/>
            <a:ext cx="5732463" cy="1406525"/>
            <a:chOff x="974" y="751"/>
            <a:chExt cx="3611" cy="886"/>
          </a:xfrm>
        </p:grpSpPr>
        <p:grpSp>
          <p:nvGrpSpPr>
            <p:cNvPr id="61445" name="Group 5"/>
            <p:cNvGrpSpPr>
              <a:grpSpLocks/>
            </p:cNvGrpSpPr>
            <p:nvPr/>
          </p:nvGrpSpPr>
          <p:grpSpPr bwMode="auto">
            <a:xfrm>
              <a:off x="1700" y="751"/>
              <a:ext cx="2063" cy="449"/>
              <a:chOff x="848" y="2251"/>
              <a:chExt cx="2063" cy="449"/>
            </a:xfrm>
          </p:grpSpPr>
          <p:sp>
            <p:nvSpPr>
              <p:cNvPr id="61449" name="Line 6"/>
              <p:cNvSpPr>
                <a:spLocks noChangeShapeType="1"/>
              </p:cNvSpPr>
              <p:nvPr/>
            </p:nvSpPr>
            <p:spPr bwMode="auto">
              <a:xfrm flipH="1">
                <a:off x="1006" y="2485"/>
                <a:ext cx="278" cy="2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1450" name="Line 7"/>
              <p:cNvSpPr>
                <a:spLocks noChangeShapeType="1"/>
              </p:cNvSpPr>
              <p:nvPr/>
            </p:nvSpPr>
            <p:spPr bwMode="auto">
              <a:xfrm>
                <a:off x="2474" y="2491"/>
                <a:ext cx="320" cy="1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1451" name="Text Box 8"/>
              <p:cNvSpPr txBox="1">
                <a:spLocks noChangeArrowheads="1"/>
              </p:cNvSpPr>
              <p:nvPr/>
            </p:nvSpPr>
            <p:spPr bwMode="auto">
              <a:xfrm>
                <a:off x="1648" y="2252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latin typeface="Arial" panose="020B0604020202020204" pitchFamily="34" charset="0"/>
                  </a:rPr>
                  <a:t> data</a:t>
                </a:r>
              </a:p>
            </p:txBody>
          </p:sp>
          <p:sp>
            <p:nvSpPr>
              <p:cNvPr id="61452" name="Rectangle 9"/>
              <p:cNvSpPr>
                <a:spLocks noChangeArrowheads="1"/>
              </p:cNvSpPr>
              <p:nvPr/>
            </p:nvSpPr>
            <p:spPr bwMode="auto">
              <a:xfrm>
                <a:off x="1684" y="2256"/>
                <a:ext cx="388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453" name="Rectangle 10"/>
              <p:cNvSpPr>
                <a:spLocks noChangeArrowheads="1"/>
              </p:cNvSpPr>
              <p:nvPr/>
            </p:nvSpPr>
            <p:spPr bwMode="auto">
              <a:xfrm>
                <a:off x="2072" y="2256"/>
                <a:ext cx="832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TW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454" name="Text Box 11"/>
              <p:cNvSpPr txBox="1">
                <a:spLocks noChangeArrowheads="1"/>
              </p:cNvSpPr>
              <p:nvPr/>
            </p:nvSpPr>
            <p:spPr bwMode="auto">
              <a:xfrm>
                <a:off x="2066" y="2251"/>
                <a:ext cx="84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latin typeface="Arial" panose="020B0604020202020204" pitchFamily="34" charset="0"/>
                  </a:rPr>
                  <a:t>right_child</a:t>
                </a:r>
              </a:p>
            </p:txBody>
          </p:sp>
          <p:sp>
            <p:nvSpPr>
              <p:cNvPr id="61455" name="Text Box 12"/>
              <p:cNvSpPr txBox="1">
                <a:spLocks noChangeArrowheads="1"/>
              </p:cNvSpPr>
              <p:nvPr/>
            </p:nvSpPr>
            <p:spPr bwMode="auto">
              <a:xfrm>
                <a:off x="890" y="2263"/>
                <a:ext cx="74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latin typeface="Arial" panose="020B0604020202020204" pitchFamily="34" charset="0"/>
                  </a:rPr>
                  <a:t>left_child</a:t>
                </a:r>
              </a:p>
            </p:txBody>
          </p:sp>
          <p:sp>
            <p:nvSpPr>
              <p:cNvPr id="61456" name="Rectangle 13"/>
              <p:cNvSpPr>
                <a:spLocks noChangeArrowheads="1"/>
              </p:cNvSpPr>
              <p:nvPr/>
            </p:nvSpPr>
            <p:spPr bwMode="auto">
              <a:xfrm>
                <a:off x="848" y="2256"/>
                <a:ext cx="832" cy="2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TW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1446" name="Text Box 14"/>
            <p:cNvSpPr txBox="1">
              <a:spLocks noChangeArrowheads="1"/>
            </p:cNvSpPr>
            <p:nvPr/>
          </p:nvSpPr>
          <p:spPr bwMode="auto">
            <a:xfrm>
              <a:off x="974" y="1147"/>
              <a:ext cx="9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rgbClr val="FF0000"/>
                  </a:solidFill>
                  <a:latin typeface="Arial" panose="020B0604020202020204" pitchFamily="34" charset="0"/>
                </a:rPr>
                <a:t>L</a:t>
              </a:r>
              <a:r>
                <a:rPr lang="en-US" altLang="zh-TW" sz="2000">
                  <a:latin typeface="Arial" panose="020B0604020202020204" pitchFamily="34" charset="0"/>
                </a:rPr>
                <a:t>: move left</a:t>
              </a:r>
            </a:p>
          </p:txBody>
        </p:sp>
        <p:sp>
          <p:nvSpPr>
            <p:cNvPr id="61447" name="Text Box 15"/>
            <p:cNvSpPr txBox="1">
              <a:spLocks noChangeArrowheads="1"/>
            </p:cNvSpPr>
            <p:nvPr/>
          </p:nvSpPr>
          <p:spPr bwMode="auto">
            <a:xfrm>
              <a:off x="3518" y="1147"/>
              <a:ext cx="10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rgbClr val="FF0000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TW" sz="2000">
                  <a:latin typeface="Arial" panose="020B0604020202020204" pitchFamily="34" charset="0"/>
                </a:rPr>
                <a:t>: move right</a:t>
              </a:r>
            </a:p>
          </p:txBody>
        </p:sp>
        <p:sp>
          <p:nvSpPr>
            <p:cNvPr id="61448" name="Text Box 16"/>
            <p:cNvSpPr txBox="1">
              <a:spLocks noChangeArrowheads="1"/>
            </p:cNvSpPr>
            <p:nvPr/>
          </p:nvSpPr>
          <p:spPr bwMode="auto">
            <a:xfrm>
              <a:off x="2497" y="1003"/>
              <a:ext cx="47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rgbClr val="FF0000"/>
                  </a:solidFill>
                  <a:latin typeface="Arial" panose="020B0604020202020204" pitchFamily="34" charset="0"/>
                </a:rPr>
                <a:t>V</a:t>
              </a:r>
              <a:endParaRPr lang="en-US" altLang="zh-TW" sz="2000">
                <a:latin typeface="Arial" panose="020B0604020202020204" pitchFamily="34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</a:rPr>
                <a:t>visit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</a:rPr>
                <a:t>node</a:t>
              </a: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101A091-1699-43A7-AB10-12434F43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39929-70FB-4279-8FF3-15FF9EE916CD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14154" r="23068" b="17752"/>
          <a:stretch>
            <a:fillRect/>
          </a:stretch>
        </p:blipFill>
        <p:spPr bwMode="auto">
          <a:xfrm>
            <a:off x="4089400" y="2819400"/>
            <a:ext cx="5054600" cy="343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7572375" cy="1027112"/>
          </a:xfrm>
        </p:spPr>
        <p:txBody>
          <a:bodyPr/>
          <a:lstStyle/>
          <a:p>
            <a:pPr eaLnBrk="1" hangingPunct="1"/>
            <a:r>
              <a:rPr lang="en-US" altLang="zh-TW" sz="3400"/>
              <a:t>Arithmetic Expression as a B.T.</a:t>
            </a:r>
            <a:endParaRPr lang="en-US" altLang="zh-TW" sz="2900"/>
          </a:p>
        </p:txBody>
      </p:sp>
      <p:sp>
        <p:nvSpPr>
          <p:cNvPr id="63492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503238" y="1557338"/>
            <a:ext cx="7308850" cy="43926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chemeClr val="tx2"/>
                </a:solidFill>
              </a:rPr>
              <a:t>Represent arithmetic expression as a binary tree such that </a:t>
            </a:r>
          </a:p>
          <a:p>
            <a:pPr lvl="1" eaLnBrk="1" hangingPunct="1"/>
            <a:r>
              <a:rPr lang="en-US" altLang="zh-TW" sz="2200" dirty="0" err="1"/>
              <a:t>inorder</a:t>
            </a:r>
            <a:r>
              <a:rPr lang="en-US" altLang="zh-TW" sz="2200" dirty="0"/>
              <a:t> traversal </a:t>
            </a:r>
            <a:r>
              <a:rPr lang="en-US" altLang="zh-TW" sz="2200" dirty="0">
                <a:solidFill>
                  <a:schemeClr val="accent1"/>
                </a:solidFill>
              </a:rPr>
              <a:t>(</a:t>
            </a:r>
            <a:r>
              <a:rPr lang="en-US" altLang="zh-TW" sz="2200" dirty="0">
                <a:solidFill>
                  <a:srgbClr val="FF0000"/>
                </a:solidFill>
              </a:rPr>
              <a:t>infix expression</a:t>
            </a:r>
            <a:r>
              <a:rPr lang="en-US" altLang="zh-TW" sz="2200" dirty="0">
                <a:solidFill>
                  <a:schemeClr val="accent1"/>
                </a:solidFill>
              </a:rPr>
              <a:t>) </a:t>
            </a:r>
            <a:r>
              <a:rPr lang="en-US" altLang="zh-TW" sz="2200" dirty="0"/>
              <a:t>yields</a:t>
            </a:r>
            <a:endParaRPr lang="en-US" altLang="zh-TW" sz="2200" dirty="0">
              <a:solidFill>
                <a:schemeClr val="accent1"/>
              </a:solidFill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TW" sz="2100" dirty="0"/>
              <a:t>	</a:t>
            </a:r>
            <a:r>
              <a:rPr lang="en-US" altLang="zh-TW" sz="2100" dirty="0">
                <a:latin typeface="Verdana" panose="020B0604030504040204" pitchFamily="34" charset="0"/>
              </a:rPr>
              <a:t>A / B * C * D + E</a:t>
            </a:r>
          </a:p>
          <a:p>
            <a:pPr lvl="1" eaLnBrk="1" hangingPunct="1"/>
            <a:r>
              <a:rPr lang="en-US" altLang="zh-TW" sz="2200" dirty="0"/>
              <a:t>preorder traversal </a:t>
            </a:r>
            <a:r>
              <a:rPr lang="en-US" altLang="zh-TW" sz="2200" dirty="0">
                <a:solidFill>
                  <a:schemeClr val="accent1"/>
                </a:solidFill>
              </a:rPr>
              <a:t>(</a:t>
            </a:r>
            <a:r>
              <a:rPr lang="en-US" altLang="zh-TW" sz="2200" dirty="0">
                <a:solidFill>
                  <a:srgbClr val="FF0000"/>
                </a:solidFill>
              </a:rPr>
              <a:t>prefix expression</a:t>
            </a:r>
            <a:r>
              <a:rPr lang="en-US" altLang="zh-TW" sz="2200" dirty="0">
                <a:solidFill>
                  <a:schemeClr val="accent1"/>
                </a:solidFill>
              </a:rPr>
              <a:t>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TW" sz="2100" dirty="0"/>
              <a:t>	</a:t>
            </a:r>
            <a:r>
              <a:rPr lang="en-US" altLang="zh-TW" sz="2100" dirty="0">
                <a:latin typeface="Verdana" panose="020B0604030504040204" pitchFamily="34" charset="0"/>
              </a:rPr>
              <a:t>+ * * / A B C D E</a:t>
            </a:r>
          </a:p>
          <a:p>
            <a:pPr lvl="1" eaLnBrk="1" hangingPunct="1"/>
            <a:r>
              <a:rPr lang="en-US" altLang="zh-TW" sz="2200" dirty="0" err="1"/>
              <a:t>postorder</a:t>
            </a:r>
            <a:r>
              <a:rPr lang="en-US" altLang="zh-TW" sz="2200" dirty="0"/>
              <a:t> traversal </a:t>
            </a:r>
            <a:br>
              <a:rPr lang="en-US" altLang="zh-TW" sz="2200" dirty="0"/>
            </a:br>
            <a:r>
              <a:rPr lang="en-US" altLang="zh-TW" sz="2200" dirty="0">
                <a:solidFill>
                  <a:schemeClr val="accent1"/>
                </a:solidFill>
              </a:rPr>
              <a:t>(</a:t>
            </a:r>
            <a:r>
              <a:rPr lang="en-US" altLang="zh-TW" sz="2200" dirty="0">
                <a:solidFill>
                  <a:srgbClr val="FF0000"/>
                </a:solidFill>
              </a:rPr>
              <a:t>postfix expression</a:t>
            </a:r>
            <a:r>
              <a:rPr lang="en-US" altLang="zh-TW" sz="2200" dirty="0">
                <a:solidFill>
                  <a:schemeClr val="accent1"/>
                </a:solidFill>
              </a:rPr>
              <a:t>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TW" sz="2100" dirty="0"/>
              <a:t>	</a:t>
            </a:r>
            <a:r>
              <a:rPr lang="en-US" altLang="zh-TW" sz="2100" dirty="0">
                <a:latin typeface="Verdana" panose="020B0604030504040204" pitchFamily="34" charset="0"/>
              </a:rPr>
              <a:t>A B / C * D * E +</a:t>
            </a:r>
            <a:endParaRPr lang="en-US" altLang="zh-TW" sz="2100" dirty="0">
              <a:solidFill>
                <a:srgbClr val="003399"/>
              </a:solidFill>
              <a:latin typeface="Verdana" panose="020B0604030504040204" pitchFamily="34" charset="0"/>
            </a:endParaRPr>
          </a:p>
          <a:p>
            <a:pPr lvl="1" eaLnBrk="1" hangingPunct="1"/>
            <a:r>
              <a:rPr lang="en-US" altLang="zh-TW" sz="2200" dirty="0">
                <a:solidFill>
                  <a:srgbClr val="FF0000"/>
                </a:solidFill>
              </a:rPr>
              <a:t>level order traversal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TW" sz="2100" dirty="0"/>
              <a:t>	</a:t>
            </a:r>
            <a:r>
              <a:rPr lang="en-US" altLang="zh-TW" sz="2100" dirty="0">
                <a:latin typeface="Verdana" panose="020B0604030504040204" pitchFamily="34" charset="0"/>
              </a:rPr>
              <a:t>+ * E * D / C A B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647A0CF-D33B-4549-A2E0-DEA180AE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39929-70FB-4279-8FF3-15FF9EE916CD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9"/>
          <p:cNvSpPr txBox="1">
            <a:spLocks noChangeArrowheads="1"/>
          </p:cNvSpPr>
          <p:nvPr/>
        </p:nvSpPr>
        <p:spPr bwMode="auto">
          <a:xfrm>
            <a:off x="228600" y="2286000"/>
            <a:ext cx="5654675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Courier New" panose="02070309020205020404" pitchFamily="49" charset="0"/>
              </a:rPr>
              <a:t>void </a:t>
            </a:r>
            <a:r>
              <a:rPr lang="en-US" altLang="zh-TW" sz="2000" dirty="0" err="1">
                <a:latin typeface="Courier New" panose="02070309020205020404" pitchFamily="49" charset="0"/>
              </a:rPr>
              <a:t>inorder</a:t>
            </a:r>
            <a:r>
              <a:rPr lang="en-US" altLang="zh-TW" sz="2000" dirty="0">
                <a:latin typeface="Courier New" panose="02070309020205020404" pitchFamily="49" charset="0"/>
              </a:rPr>
              <a:t> (</a:t>
            </a:r>
            <a:r>
              <a:rPr lang="en-US" altLang="zh-TW" sz="2000" dirty="0" err="1">
                <a:latin typeface="Courier New" panose="02070309020205020404" pitchFamily="49" charset="0"/>
              </a:rPr>
              <a:t>treePointer</a:t>
            </a:r>
            <a:r>
              <a:rPr lang="en-US" altLang="zh-TW" sz="2000" dirty="0"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latin typeface="Courier New" panose="02070309020205020404" pitchFamily="49" charset="0"/>
              </a:rPr>
              <a:t>ptr</a:t>
            </a:r>
            <a:r>
              <a:rPr lang="en-US" altLang="zh-TW" sz="20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Courier New" panose="02070309020205020404" pitchFamily="49" charset="0"/>
              </a:rPr>
              <a:t>if (</a:t>
            </a:r>
            <a:r>
              <a:rPr lang="en-US" altLang="zh-TW" sz="2000" dirty="0" err="1">
                <a:latin typeface="Courier New" panose="02070309020205020404" pitchFamily="49" charset="0"/>
              </a:rPr>
              <a:t>ptr</a:t>
            </a:r>
            <a:r>
              <a:rPr lang="en-US" altLang="zh-TW" sz="2000" dirty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Courier New" panose="02070309020205020404" pitchFamily="49" charset="0"/>
              </a:rPr>
              <a:t>     </a:t>
            </a:r>
            <a:r>
              <a:rPr lang="en-US" altLang="zh-TW" sz="2000" dirty="0" err="1">
                <a:latin typeface="Courier New" panose="02070309020205020404" pitchFamily="49" charset="0"/>
              </a:rPr>
              <a:t>inorder</a:t>
            </a:r>
            <a:r>
              <a:rPr lang="en-US" altLang="zh-TW" sz="2000" dirty="0">
                <a:latin typeface="Courier New" panose="02070309020205020404" pitchFamily="49" charset="0"/>
              </a:rPr>
              <a:t> (</a:t>
            </a:r>
            <a:r>
              <a:rPr lang="en-US" altLang="zh-TW" sz="2000" dirty="0" err="1">
                <a:latin typeface="Courier New" panose="02070309020205020404" pitchFamily="49" charset="0"/>
              </a:rPr>
              <a:t>ptr</a:t>
            </a:r>
            <a:r>
              <a:rPr lang="en-US" altLang="zh-TW" sz="2000" dirty="0">
                <a:latin typeface="Courier New" panose="02070309020205020404" pitchFamily="49" charset="0"/>
              </a:rPr>
              <a:t>-&gt;</a:t>
            </a:r>
            <a:r>
              <a:rPr lang="en-US" altLang="zh-TW" sz="2000" b="1" dirty="0" err="1">
                <a:latin typeface="Courier New" panose="02070309020205020404" pitchFamily="49" charset="0"/>
              </a:rPr>
              <a:t>left</a:t>
            </a:r>
            <a:r>
              <a:rPr lang="en-US" altLang="zh-TW" sz="2000" dirty="0" err="1">
                <a:latin typeface="Courier New" panose="02070309020205020404" pitchFamily="49" charset="0"/>
              </a:rPr>
              <a:t>Child</a:t>
            </a:r>
            <a:r>
              <a:rPr lang="en-US" altLang="zh-TW" sz="20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Courier New" panose="02070309020205020404" pitchFamily="49" charset="0"/>
              </a:rPr>
              <a:t>     </a:t>
            </a:r>
            <a:r>
              <a:rPr lang="en-US" altLang="zh-TW" sz="2000" dirty="0" err="1">
                <a:latin typeface="Courier New" panose="02070309020205020404" pitchFamily="49" charset="0"/>
              </a:rPr>
              <a:t>printf</a:t>
            </a:r>
            <a:r>
              <a:rPr lang="en-US" altLang="zh-TW" sz="2000" dirty="0">
                <a:latin typeface="Courier New" panose="02070309020205020404" pitchFamily="49" charset="0"/>
              </a:rPr>
              <a:t> (</a:t>
            </a:r>
            <a:r>
              <a:rPr lang="en-US" altLang="en-US" sz="2000" dirty="0">
                <a:latin typeface="Courier New" panose="02070309020205020404" pitchFamily="49" charset="0"/>
              </a:rPr>
              <a:t>“</a:t>
            </a:r>
            <a:r>
              <a:rPr lang="en-US" altLang="zh-TW" sz="2000" dirty="0">
                <a:latin typeface="Courier New" panose="02070309020205020404" pitchFamily="49" charset="0"/>
              </a:rPr>
              <a:t>%d</a:t>
            </a:r>
            <a:r>
              <a:rPr lang="en-US" altLang="en-US" sz="2000" dirty="0">
                <a:latin typeface="Courier New" panose="02070309020205020404" pitchFamily="49" charset="0"/>
              </a:rPr>
              <a:t>”</a:t>
            </a:r>
            <a:r>
              <a:rPr lang="en-US" altLang="zh-TW" sz="2000" dirty="0">
                <a:latin typeface="Courier New" panose="02070309020205020404" pitchFamily="49" charset="0"/>
              </a:rPr>
              <a:t>, </a:t>
            </a:r>
            <a:r>
              <a:rPr lang="en-US" altLang="zh-TW" sz="2000" dirty="0" err="1">
                <a:latin typeface="Courier New" panose="02070309020205020404" pitchFamily="49" charset="0"/>
              </a:rPr>
              <a:t>ptr</a:t>
            </a:r>
            <a:r>
              <a:rPr lang="en-US" altLang="zh-TW" sz="2000" dirty="0">
                <a:latin typeface="Courier New" panose="02070309020205020404" pitchFamily="49" charset="0"/>
              </a:rPr>
              <a:t>-&gt;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data</a:t>
            </a:r>
            <a:r>
              <a:rPr lang="en-US" altLang="zh-TW" sz="20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Courier New" panose="02070309020205020404" pitchFamily="49" charset="0"/>
              </a:rPr>
              <a:t>     </a:t>
            </a:r>
            <a:r>
              <a:rPr lang="en-US" altLang="zh-TW" sz="2000" dirty="0" err="1">
                <a:latin typeface="Courier New" panose="02070309020205020404" pitchFamily="49" charset="0"/>
              </a:rPr>
              <a:t>inorder</a:t>
            </a:r>
            <a:r>
              <a:rPr lang="en-US" altLang="zh-TW" sz="2000" dirty="0">
                <a:latin typeface="Courier New" panose="02070309020205020404" pitchFamily="49" charset="0"/>
              </a:rPr>
              <a:t> (</a:t>
            </a:r>
            <a:r>
              <a:rPr lang="en-US" altLang="zh-TW" sz="2000" dirty="0" err="1">
                <a:latin typeface="Courier New" panose="02070309020205020404" pitchFamily="49" charset="0"/>
              </a:rPr>
              <a:t>ptr</a:t>
            </a:r>
            <a:r>
              <a:rPr lang="en-US" altLang="zh-TW" sz="2000" dirty="0">
                <a:latin typeface="Courier New" panose="02070309020205020404" pitchFamily="49" charset="0"/>
              </a:rPr>
              <a:t>-&gt;</a:t>
            </a:r>
            <a:r>
              <a:rPr lang="en-US" altLang="zh-TW" sz="2000" b="1" dirty="0" err="1">
                <a:latin typeface="Courier New" panose="02070309020205020404" pitchFamily="49" charset="0"/>
              </a:rPr>
              <a:t>right</a:t>
            </a:r>
            <a:r>
              <a:rPr lang="en-US" altLang="zh-TW" sz="2000" dirty="0" err="1">
                <a:latin typeface="Courier New" panose="02070309020205020404" pitchFamily="49" charset="0"/>
              </a:rPr>
              <a:t>Child</a:t>
            </a:r>
            <a:r>
              <a:rPr lang="en-US" altLang="zh-TW" sz="20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Courier New" panose="02070309020205020404" pitchFamily="49" charset="0"/>
              </a:rPr>
              <a:t>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Courier New" panose="02070309020205020404" pitchFamily="49" charset="0"/>
              </a:rPr>
              <a:t>}</a:t>
            </a:r>
            <a:endParaRPr lang="en-US" altLang="zh-TW" sz="1800" dirty="0">
              <a:latin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1027112"/>
          </a:xfrm>
        </p:spPr>
        <p:txBody>
          <a:bodyPr/>
          <a:lstStyle/>
          <a:p>
            <a:pPr eaLnBrk="1" hangingPunct="1"/>
            <a:r>
              <a:rPr lang="en-US" altLang="zh-TW" dirty="0" err="1"/>
              <a:t>Inorder</a:t>
            </a:r>
            <a:r>
              <a:rPr lang="en-US" altLang="zh-TW" dirty="0"/>
              <a:t> Traversal</a:t>
            </a:r>
          </a:p>
        </p:txBody>
      </p:sp>
      <p:pic>
        <p:nvPicPr>
          <p:cNvPr id="65540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7" t="12238" r="24049" b="17751"/>
          <a:stretch>
            <a:fillRect/>
          </a:stretch>
        </p:blipFill>
        <p:spPr bwMode="auto">
          <a:xfrm>
            <a:off x="4984750" y="2781300"/>
            <a:ext cx="423545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1" name="Line 6"/>
          <p:cNvSpPr>
            <a:spLocks noChangeShapeType="1"/>
          </p:cNvSpPr>
          <p:nvPr/>
        </p:nvSpPr>
        <p:spPr bwMode="auto">
          <a:xfrm flipH="1">
            <a:off x="5103813" y="3429000"/>
            <a:ext cx="2714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42" name="Line 7"/>
          <p:cNvSpPr>
            <a:spLocks noChangeShapeType="1"/>
          </p:cNvSpPr>
          <p:nvPr/>
        </p:nvSpPr>
        <p:spPr bwMode="auto">
          <a:xfrm flipH="1">
            <a:off x="5103813" y="3657600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43" name="Line 8"/>
          <p:cNvSpPr>
            <a:spLocks noChangeShapeType="1"/>
          </p:cNvSpPr>
          <p:nvPr/>
        </p:nvSpPr>
        <p:spPr bwMode="auto">
          <a:xfrm flipH="1">
            <a:off x="5103813" y="39624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44" name="Text Box 9"/>
          <p:cNvSpPr txBox="1">
            <a:spLocks noChangeArrowheads="1"/>
          </p:cNvSpPr>
          <p:nvPr/>
        </p:nvSpPr>
        <p:spPr bwMode="auto">
          <a:xfrm>
            <a:off x="5375275" y="3213100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accent2"/>
                </a:solidFill>
                <a:latin typeface="Verdana" panose="020B0604030504040204" pitchFamily="34" charset="0"/>
              </a:rPr>
              <a:t>L</a:t>
            </a:r>
          </a:p>
        </p:txBody>
      </p:sp>
      <p:sp>
        <p:nvSpPr>
          <p:cNvPr id="65545" name="Text Box 10"/>
          <p:cNvSpPr txBox="1">
            <a:spLocks noChangeArrowheads="1"/>
          </p:cNvSpPr>
          <p:nvPr/>
        </p:nvSpPr>
        <p:spPr bwMode="auto">
          <a:xfrm>
            <a:off x="5375275" y="3494088"/>
            <a:ext cx="287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accent2"/>
                </a:solidFill>
                <a:latin typeface="Verdana" panose="020B0604030504040204" pitchFamily="34" charset="0"/>
              </a:rPr>
              <a:t>V</a:t>
            </a:r>
          </a:p>
        </p:txBody>
      </p:sp>
      <p:sp>
        <p:nvSpPr>
          <p:cNvPr id="65546" name="Text Box 11"/>
          <p:cNvSpPr txBox="1">
            <a:spLocks noChangeArrowheads="1"/>
          </p:cNvSpPr>
          <p:nvPr/>
        </p:nvSpPr>
        <p:spPr bwMode="auto">
          <a:xfrm>
            <a:off x="5375275" y="3810000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accent2"/>
                </a:solidFill>
                <a:latin typeface="Verdana" panose="020B0604030504040204" pitchFamily="34" charset="0"/>
              </a:rPr>
              <a:t>R</a:t>
            </a:r>
          </a:p>
        </p:txBody>
      </p:sp>
      <p:sp>
        <p:nvSpPr>
          <p:cNvPr id="63500" name="Oval 12"/>
          <p:cNvSpPr>
            <a:spLocks noChangeArrowheads="1"/>
          </p:cNvSpPr>
          <p:nvPr/>
        </p:nvSpPr>
        <p:spPr bwMode="auto">
          <a:xfrm>
            <a:off x="7715250" y="2874963"/>
            <a:ext cx="360363" cy="360362"/>
          </a:xfrm>
          <a:prstGeom prst="ellipse">
            <a:avLst/>
          </a:prstGeom>
          <a:noFill/>
          <a:ln w="1905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63501" name="Oval 13"/>
          <p:cNvSpPr>
            <a:spLocks noChangeArrowheads="1"/>
          </p:cNvSpPr>
          <p:nvPr/>
        </p:nvSpPr>
        <p:spPr bwMode="auto">
          <a:xfrm>
            <a:off x="8326438" y="3429000"/>
            <a:ext cx="360362" cy="360363"/>
          </a:xfrm>
          <a:prstGeom prst="ellipse">
            <a:avLst/>
          </a:prstGeom>
          <a:noFill/>
          <a:ln w="1905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63502" name="Oval 14"/>
          <p:cNvSpPr>
            <a:spLocks noChangeArrowheads="1"/>
          </p:cNvSpPr>
          <p:nvPr/>
        </p:nvSpPr>
        <p:spPr bwMode="auto">
          <a:xfrm>
            <a:off x="7138988" y="3392488"/>
            <a:ext cx="360362" cy="360362"/>
          </a:xfrm>
          <a:prstGeom prst="ellipse">
            <a:avLst/>
          </a:prstGeom>
          <a:noFill/>
          <a:ln w="1905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63503" name="Oval 15"/>
          <p:cNvSpPr>
            <a:spLocks noChangeArrowheads="1"/>
          </p:cNvSpPr>
          <p:nvPr/>
        </p:nvSpPr>
        <p:spPr bwMode="auto">
          <a:xfrm>
            <a:off x="7732713" y="3932238"/>
            <a:ext cx="360362" cy="360362"/>
          </a:xfrm>
          <a:prstGeom prst="ellipse">
            <a:avLst/>
          </a:prstGeom>
          <a:noFill/>
          <a:ln w="1905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63504" name="Oval 16"/>
          <p:cNvSpPr>
            <a:spLocks noChangeArrowheads="1"/>
          </p:cNvSpPr>
          <p:nvPr/>
        </p:nvSpPr>
        <p:spPr bwMode="auto">
          <a:xfrm>
            <a:off x="6527800" y="3897313"/>
            <a:ext cx="360363" cy="360362"/>
          </a:xfrm>
          <a:prstGeom prst="ellipse">
            <a:avLst/>
          </a:prstGeom>
          <a:noFill/>
          <a:ln w="1905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63505" name="Oval 17"/>
          <p:cNvSpPr>
            <a:spLocks noChangeArrowheads="1"/>
          </p:cNvSpPr>
          <p:nvPr/>
        </p:nvSpPr>
        <p:spPr bwMode="auto">
          <a:xfrm>
            <a:off x="5930900" y="4418013"/>
            <a:ext cx="360363" cy="360362"/>
          </a:xfrm>
          <a:prstGeom prst="ellipse">
            <a:avLst/>
          </a:prstGeom>
          <a:noFill/>
          <a:ln w="1905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63506" name="Oval 18"/>
          <p:cNvSpPr>
            <a:spLocks noChangeArrowheads="1"/>
          </p:cNvSpPr>
          <p:nvPr/>
        </p:nvSpPr>
        <p:spPr bwMode="auto">
          <a:xfrm>
            <a:off x="7121525" y="4462463"/>
            <a:ext cx="360363" cy="360362"/>
          </a:xfrm>
          <a:prstGeom prst="ellipse">
            <a:avLst/>
          </a:prstGeom>
          <a:noFill/>
          <a:ln w="1905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63507" name="Oval 19"/>
          <p:cNvSpPr>
            <a:spLocks noChangeArrowheads="1"/>
          </p:cNvSpPr>
          <p:nvPr/>
        </p:nvSpPr>
        <p:spPr bwMode="auto">
          <a:xfrm>
            <a:off x="5303838" y="4940300"/>
            <a:ext cx="360362" cy="360363"/>
          </a:xfrm>
          <a:prstGeom prst="ellipse">
            <a:avLst/>
          </a:prstGeom>
          <a:noFill/>
          <a:ln w="1905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63508" name="Oval 20"/>
          <p:cNvSpPr>
            <a:spLocks noChangeArrowheads="1"/>
          </p:cNvSpPr>
          <p:nvPr/>
        </p:nvSpPr>
        <p:spPr bwMode="auto">
          <a:xfrm>
            <a:off x="6526213" y="5013325"/>
            <a:ext cx="360362" cy="360363"/>
          </a:xfrm>
          <a:prstGeom prst="ellipse">
            <a:avLst/>
          </a:prstGeom>
          <a:noFill/>
          <a:ln w="1905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65556" name="Text Box 21"/>
          <p:cNvSpPr txBox="1">
            <a:spLocks noChangeArrowheads="1"/>
          </p:cNvSpPr>
          <p:nvPr/>
        </p:nvSpPr>
        <p:spPr bwMode="auto">
          <a:xfrm>
            <a:off x="6172200" y="2590800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accent1"/>
                </a:solidFill>
                <a:latin typeface="Arial" panose="020B0604020202020204" pitchFamily="34" charset="0"/>
              </a:rPr>
              <a:t>ptr</a:t>
            </a:r>
          </a:p>
        </p:txBody>
      </p:sp>
      <p:sp>
        <p:nvSpPr>
          <p:cNvPr id="63510" name="Line 22"/>
          <p:cNvSpPr>
            <a:spLocks noChangeShapeType="1"/>
          </p:cNvSpPr>
          <p:nvPr/>
        </p:nvSpPr>
        <p:spPr bwMode="auto">
          <a:xfrm>
            <a:off x="6527800" y="2997200"/>
            <a:ext cx="11509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3511" name="Line 23"/>
          <p:cNvSpPr>
            <a:spLocks noChangeShapeType="1"/>
          </p:cNvSpPr>
          <p:nvPr/>
        </p:nvSpPr>
        <p:spPr bwMode="auto">
          <a:xfrm>
            <a:off x="6527800" y="2997200"/>
            <a:ext cx="719138" cy="43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3512" name="Line 24"/>
          <p:cNvSpPr>
            <a:spLocks noChangeShapeType="1"/>
          </p:cNvSpPr>
          <p:nvPr/>
        </p:nvSpPr>
        <p:spPr bwMode="auto">
          <a:xfrm>
            <a:off x="6527800" y="2997200"/>
            <a:ext cx="142875" cy="863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3513" name="Line 25"/>
          <p:cNvSpPr>
            <a:spLocks noChangeShapeType="1"/>
          </p:cNvSpPr>
          <p:nvPr/>
        </p:nvSpPr>
        <p:spPr bwMode="auto">
          <a:xfrm flipH="1">
            <a:off x="6094413" y="2997200"/>
            <a:ext cx="433387" cy="14398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3514" name="Line 26"/>
          <p:cNvSpPr>
            <a:spLocks noChangeShapeType="1"/>
          </p:cNvSpPr>
          <p:nvPr/>
        </p:nvSpPr>
        <p:spPr bwMode="auto">
          <a:xfrm flipH="1">
            <a:off x="5446713" y="2997200"/>
            <a:ext cx="1081087" cy="19446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3515" name="Line 27"/>
          <p:cNvSpPr>
            <a:spLocks noChangeShapeType="1"/>
          </p:cNvSpPr>
          <p:nvPr/>
        </p:nvSpPr>
        <p:spPr bwMode="auto">
          <a:xfrm>
            <a:off x="6527800" y="2997200"/>
            <a:ext cx="142875" cy="20161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3516" name="Line 28"/>
          <p:cNvSpPr>
            <a:spLocks noChangeShapeType="1"/>
          </p:cNvSpPr>
          <p:nvPr/>
        </p:nvSpPr>
        <p:spPr bwMode="auto">
          <a:xfrm>
            <a:off x="6527800" y="2997200"/>
            <a:ext cx="792163" cy="14398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3517" name="Line 29"/>
          <p:cNvSpPr>
            <a:spLocks noChangeShapeType="1"/>
          </p:cNvSpPr>
          <p:nvPr/>
        </p:nvSpPr>
        <p:spPr bwMode="auto">
          <a:xfrm>
            <a:off x="6527800" y="2997200"/>
            <a:ext cx="1223963" cy="10080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3518" name="Line 30"/>
          <p:cNvSpPr>
            <a:spLocks noChangeShapeType="1"/>
          </p:cNvSpPr>
          <p:nvPr/>
        </p:nvSpPr>
        <p:spPr bwMode="auto">
          <a:xfrm>
            <a:off x="6527800" y="2997200"/>
            <a:ext cx="1800225" cy="5032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3519" name="Rectangle 31"/>
          <p:cNvSpPr>
            <a:spLocks noChangeArrowheads="1"/>
          </p:cNvSpPr>
          <p:nvPr/>
        </p:nvSpPr>
        <p:spPr bwMode="auto">
          <a:xfrm>
            <a:off x="755650" y="2895600"/>
            <a:ext cx="768350" cy="38893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65567" name="Text Box 32"/>
          <p:cNvSpPr txBox="1">
            <a:spLocks noChangeArrowheads="1"/>
          </p:cNvSpPr>
          <p:nvPr/>
        </p:nvSpPr>
        <p:spPr bwMode="auto">
          <a:xfrm>
            <a:off x="4786313" y="1844675"/>
            <a:ext cx="1233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Output:</a:t>
            </a:r>
          </a:p>
        </p:txBody>
      </p:sp>
      <p:sp>
        <p:nvSpPr>
          <p:cNvPr id="63521" name="Rectangle 33"/>
          <p:cNvSpPr>
            <a:spLocks noChangeArrowheads="1"/>
          </p:cNvSpPr>
          <p:nvPr/>
        </p:nvSpPr>
        <p:spPr bwMode="auto">
          <a:xfrm>
            <a:off x="5867400" y="18446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63522" name="Rectangle 34"/>
          <p:cNvSpPr>
            <a:spLocks noChangeArrowheads="1"/>
          </p:cNvSpPr>
          <p:nvPr/>
        </p:nvSpPr>
        <p:spPr bwMode="auto">
          <a:xfrm>
            <a:off x="6227763" y="1844675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/</a:t>
            </a:r>
          </a:p>
        </p:txBody>
      </p:sp>
      <p:sp>
        <p:nvSpPr>
          <p:cNvPr id="63523" name="Rectangle 35"/>
          <p:cNvSpPr>
            <a:spLocks noChangeArrowheads="1"/>
          </p:cNvSpPr>
          <p:nvPr/>
        </p:nvSpPr>
        <p:spPr bwMode="auto">
          <a:xfrm>
            <a:off x="6416675" y="18446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63524" name="Rectangle 36"/>
          <p:cNvSpPr>
            <a:spLocks noChangeArrowheads="1"/>
          </p:cNvSpPr>
          <p:nvPr/>
        </p:nvSpPr>
        <p:spPr bwMode="auto">
          <a:xfrm>
            <a:off x="6659563" y="184467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*</a:t>
            </a:r>
          </a:p>
        </p:txBody>
      </p:sp>
      <p:sp>
        <p:nvSpPr>
          <p:cNvPr id="63525" name="Rectangle 37"/>
          <p:cNvSpPr>
            <a:spLocks noChangeArrowheads="1"/>
          </p:cNvSpPr>
          <p:nvPr/>
        </p:nvSpPr>
        <p:spPr bwMode="auto">
          <a:xfrm>
            <a:off x="6875463" y="184467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63526" name="Rectangle 38"/>
          <p:cNvSpPr>
            <a:spLocks noChangeArrowheads="1"/>
          </p:cNvSpPr>
          <p:nvPr/>
        </p:nvSpPr>
        <p:spPr bwMode="auto">
          <a:xfrm>
            <a:off x="7159625" y="1844675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*</a:t>
            </a:r>
          </a:p>
        </p:txBody>
      </p:sp>
      <p:sp>
        <p:nvSpPr>
          <p:cNvPr id="63527" name="Rectangle 39"/>
          <p:cNvSpPr>
            <a:spLocks noChangeArrowheads="1"/>
          </p:cNvSpPr>
          <p:nvPr/>
        </p:nvSpPr>
        <p:spPr bwMode="auto">
          <a:xfrm>
            <a:off x="7362825" y="184467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63528" name="Rectangle 40"/>
          <p:cNvSpPr>
            <a:spLocks noChangeArrowheads="1"/>
          </p:cNvSpPr>
          <p:nvPr/>
        </p:nvSpPr>
        <p:spPr bwMode="auto">
          <a:xfrm>
            <a:off x="7667625" y="1844675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63530" name="Rectangle 42"/>
          <p:cNvSpPr>
            <a:spLocks noChangeArrowheads="1"/>
          </p:cNvSpPr>
          <p:nvPr/>
        </p:nvSpPr>
        <p:spPr bwMode="auto">
          <a:xfrm>
            <a:off x="7929563" y="18446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63532" name="Rectangle 44"/>
          <p:cNvSpPr>
            <a:spLocks noChangeArrowheads="1"/>
          </p:cNvSpPr>
          <p:nvPr/>
        </p:nvSpPr>
        <p:spPr bwMode="auto">
          <a:xfrm>
            <a:off x="1042988" y="3860800"/>
            <a:ext cx="3986212" cy="3302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63534" name="Rectangle 46"/>
          <p:cNvSpPr>
            <a:spLocks noChangeArrowheads="1"/>
          </p:cNvSpPr>
          <p:nvPr/>
        </p:nvSpPr>
        <p:spPr bwMode="auto">
          <a:xfrm>
            <a:off x="1042988" y="3200400"/>
            <a:ext cx="3833812" cy="34131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63535" name="Rectangle 47"/>
          <p:cNvSpPr>
            <a:spLocks noChangeArrowheads="1"/>
          </p:cNvSpPr>
          <p:nvPr/>
        </p:nvSpPr>
        <p:spPr bwMode="auto">
          <a:xfrm>
            <a:off x="1066800" y="3505200"/>
            <a:ext cx="3810000" cy="3429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19200" y="1650591"/>
            <a:ext cx="9031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000" dirty="0"/>
              <a:t>L</a:t>
            </a:r>
            <a:r>
              <a:rPr lang="en-US" altLang="zh-TW" sz="3000" dirty="0">
                <a:solidFill>
                  <a:srgbClr val="FF0000"/>
                </a:solidFill>
              </a:rPr>
              <a:t>V</a:t>
            </a:r>
            <a:r>
              <a:rPr lang="en-US" altLang="zh-TW" sz="3000" dirty="0"/>
              <a:t>R</a:t>
            </a:r>
            <a:endParaRPr lang="zh-TW" altLang="en-US" sz="3000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EB3A7B8-CAA2-4C18-9984-2A228C521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39929-70FB-4279-8FF3-15FF9EE916CD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500" fill="hold"/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500" fill="hold"/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7" dur="500" fill="hold"/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7" dur="500" fill="hold"/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8" dur="500" fill="hold"/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xit" presetSubtype="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presetSubtype="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6" dur="500" fill="hold"/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7" dur="500" fill="hold"/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 nodeType="clickPar">
                      <p:stCondLst>
                        <p:cond delay="indefinite"/>
                      </p:stCondLst>
                      <p:childTnLst>
                        <p:par>
                          <p:cTn id="3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xit" presetSubtype="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 nodeType="clickPar">
                      <p:stCondLst>
                        <p:cond delay="indefinite"/>
                      </p:stCondLst>
                      <p:childTnLst>
                        <p:par>
                          <p:cTn id="3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 nodeType="clickPar">
                      <p:stCondLst>
                        <p:cond delay="indefinite"/>
                      </p:stCondLst>
                      <p:childTnLst>
                        <p:par>
                          <p:cTn id="3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7" dur="500" fill="hold"/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8" dur="500" fill="hold"/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 nodeType="clickPar">
                      <p:stCondLst>
                        <p:cond delay="indefinite"/>
                      </p:stCondLst>
                      <p:childTnLst>
                        <p:par>
                          <p:cTn id="3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</p:stCondLst>
                      <p:childTnLst>
                        <p:par>
                          <p:cTn id="3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ntr" presetSubtype="0" fill="hold" grpId="2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 nodeType="clickPar">
                      <p:stCondLst>
                        <p:cond delay="indefinite"/>
                      </p:stCondLst>
                      <p:childTnLst>
                        <p:par>
                          <p:cTn id="3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xit" presetSubtype="0" fill="hold" grpId="2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 nodeType="clickPar">
                      <p:stCondLst>
                        <p:cond delay="indefinite"/>
                      </p:stCondLst>
                      <p:childTnLst>
                        <p:par>
                          <p:cTn id="3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 nodeType="clickPar">
                      <p:stCondLst>
                        <p:cond delay="indefinite"/>
                      </p:stCondLst>
                      <p:childTnLst>
                        <p:par>
                          <p:cTn id="3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xit" presetSubtype="0" fill="hold" grpId="2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 nodeType="clickPar">
                      <p:stCondLst>
                        <p:cond delay="indefinite"/>
                      </p:stCondLst>
                      <p:childTnLst>
                        <p:par>
                          <p:cTn id="3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6" dur="500" fill="hold"/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7" dur="500" fill="hold"/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 nodeType="clickPar">
                      <p:stCondLst>
                        <p:cond delay="indefinite"/>
                      </p:stCondLst>
                      <p:childTnLst>
                        <p:par>
                          <p:cTn id="3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 nodeType="clickPar">
                      <p:stCondLst>
                        <p:cond delay="indefinite"/>
                      </p:stCondLst>
                      <p:childTnLst>
                        <p:par>
                          <p:cTn id="3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0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ntr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 nodeType="clickPar">
                      <p:stCondLst>
                        <p:cond delay="indefinite"/>
                      </p:stCondLst>
                      <p:childTnLst>
                        <p:par>
                          <p:cTn id="3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6" presetID="1" presetClass="exit" presetSubtype="0" fill="hold" grpId="3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 nodeType="clickPar">
                      <p:stCondLst>
                        <p:cond delay="indefinite"/>
                      </p:stCondLst>
                      <p:childTnLst>
                        <p:par>
                          <p:cTn id="4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 nodeType="clickPar">
                      <p:stCondLst>
                        <p:cond delay="indefinite"/>
                      </p:stCondLst>
                      <p:childTnLst>
                        <p:par>
                          <p:cTn id="4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 nodeType="clickPar">
                      <p:stCondLst>
                        <p:cond delay="indefinite"/>
                      </p:stCondLst>
                      <p:childTnLst>
                        <p:par>
                          <p:cTn id="4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4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7" dur="500" fill="hold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8" dur="500" fill="hold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 nodeType="clickPar">
                      <p:stCondLst>
                        <p:cond delay="indefinite"/>
                      </p:stCondLst>
                      <p:childTnLst>
                        <p:par>
                          <p:cTn id="4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3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 nodeType="clickPar">
                      <p:stCondLst>
                        <p:cond delay="indefinite"/>
                      </p:stCondLst>
                      <p:childTnLst>
                        <p:par>
                          <p:cTn id="4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 nodeType="clickPar">
                      <p:stCondLst>
                        <p:cond delay="indefinite"/>
                      </p:stCondLst>
                      <p:childTnLst>
                        <p:par>
                          <p:cTn id="4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ntr" presetSubtype="0" fill="hold" grpId="3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 nodeType="clickPar">
                      <p:stCondLst>
                        <p:cond delay="indefinite"/>
                      </p:stCondLst>
                      <p:childTnLst>
                        <p:par>
                          <p:cTn id="4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xit" presetSubtype="0" fill="hold" grpId="3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 nodeType="clickPar">
                      <p:stCondLst>
                        <p:cond delay="indefinite"/>
                      </p:stCondLst>
                      <p:childTnLst>
                        <p:par>
                          <p:cTn id="4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1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 nodeType="clickPar">
                      <p:stCondLst>
                        <p:cond delay="indefinite"/>
                      </p:stCondLst>
                      <p:childTnLst>
                        <p:par>
                          <p:cTn id="4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7" presetID="1" presetClass="exit" presetSubtype="0" fill="hold" grpId="3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 nodeType="clickPar">
                      <p:stCondLst>
                        <p:cond delay="indefinite"/>
                      </p:stCondLst>
                      <p:childTnLst>
                        <p:par>
                          <p:cTn id="4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6" dur="5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7" dur="5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 nodeType="clickPar">
                      <p:stCondLst>
                        <p:cond delay="indefinite"/>
                      </p:stCondLst>
                      <p:childTnLst>
                        <p:par>
                          <p:cTn id="4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2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 nodeType="clickPar">
                      <p:stCondLst>
                        <p:cond delay="indefinite"/>
                      </p:stCondLst>
                      <p:childTnLst>
                        <p:par>
                          <p:cTn id="4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0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 nodeType="clickPar">
                      <p:stCondLst>
                        <p:cond delay="indefinite"/>
                      </p:stCondLst>
                      <p:childTnLst>
                        <p:par>
                          <p:cTn id="4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6" presetID="1" presetClass="exit" presetSubtype="0" fill="hold" grpId="3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 nodeType="clickPar">
                      <p:stCondLst>
                        <p:cond delay="indefinite"/>
                      </p:stCondLst>
                      <p:childTnLst>
                        <p:par>
                          <p:cTn id="4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 nodeType="clickPar">
                      <p:stCondLst>
                        <p:cond delay="indefinite"/>
                      </p:stCondLst>
                      <p:childTnLst>
                        <p:par>
                          <p:cTn id="4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1" grpId="0" animBg="1"/>
      <p:bldP spid="63502" grpId="0" animBg="1"/>
      <p:bldP spid="63503" grpId="0" animBg="1"/>
      <p:bldP spid="63504" grpId="0" animBg="1"/>
      <p:bldP spid="63505" grpId="0" animBg="1"/>
      <p:bldP spid="63506" grpId="0" animBg="1"/>
      <p:bldP spid="63507" grpId="0" animBg="1"/>
      <p:bldP spid="63508" grpId="0" animBg="1"/>
      <p:bldP spid="63519" grpId="0" animBg="1"/>
      <p:bldP spid="63519" grpId="1" animBg="1"/>
      <p:bldP spid="63519" grpId="2" animBg="1"/>
      <p:bldP spid="63519" grpId="3" animBg="1"/>
      <p:bldP spid="63519" grpId="4" animBg="1"/>
      <p:bldP spid="63519" grpId="5" animBg="1"/>
      <p:bldP spid="63519" grpId="6" animBg="1"/>
      <p:bldP spid="63519" grpId="7" animBg="1"/>
      <p:bldP spid="63519" grpId="8" animBg="1"/>
      <p:bldP spid="63519" grpId="9" animBg="1"/>
      <p:bldP spid="63519" grpId="10" animBg="1"/>
      <p:bldP spid="63519" grpId="11" animBg="1"/>
      <p:bldP spid="63519" grpId="12" animBg="1"/>
      <p:bldP spid="63519" grpId="13" animBg="1"/>
      <p:bldP spid="63519" grpId="14" animBg="1"/>
      <p:bldP spid="63519" grpId="15" animBg="1"/>
      <p:bldP spid="63519" grpId="16" animBg="1"/>
      <p:bldP spid="63519" grpId="17" animBg="1"/>
      <p:bldP spid="63519" grpId="18" animBg="1"/>
      <p:bldP spid="63519" grpId="19" animBg="1"/>
      <p:bldP spid="63519" grpId="20" animBg="1"/>
      <p:bldP spid="63519" grpId="21" animBg="1"/>
      <p:bldP spid="63519" grpId="22" animBg="1"/>
      <p:bldP spid="63519" grpId="23" animBg="1"/>
      <p:bldP spid="63519" grpId="24" animBg="1"/>
      <p:bldP spid="63519" grpId="25" animBg="1"/>
      <p:bldP spid="63519" grpId="26" animBg="1"/>
      <p:bldP spid="63519" grpId="27" animBg="1"/>
      <p:bldP spid="63519" grpId="28" animBg="1"/>
      <p:bldP spid="63519" grpId="29" animBg="1"/>
      <p:bldP spid="63519" grpId="30" animBg="1"/>
      <p:bldP spid="63519" grpId="31" animBg="1"/>
      <p:bldP spid="63519" grpId="32" animBg="1"/>
      <p:bldP spid="63519" grpId="33" animBg="1"/>
      <p:bldP spid="63519" grpId="34" animBg="1"/>
      <p:bldP spid="63519" grpId="35" animBg="1"/>
      <p:bldP spid="63519" grpId="36" animBg="1"/>
      <p:bldP spid="63519" grpId="37" animBg="1"/>
      <p:bldP spid="63521" grpId="0"/>
      <p:bldP spid="63522" grpId="0"/>
      <p:bldP spid="63523" grpId="0"/>
      <p:bldP spid="63524" grpId="0"/>
      <p:bldP spid="63525" grpId="0"/>
      <p:bldP spid="63526" grpId="0"/>
      <p:bldP spid="63527" grpId="0"/>
      <p:bldP spid="63528" grpId="0"/>
      <p:bldP spid="63530" grpId="0"/>
      <p:bldP spid="63532" grpId="0" animBg="1"/>
      <p:bldP spid="63532" grpId="1" animBg="1"/>
      <p:bldP spid="63532" grpId="2" animBg="1"/>
      <p:bldP spid="63532" grpId="3" animBg="1"/>
      <p:bldP spid="63532" grpId="4" animBg="1"/>
      <p:bldP spid="63532" grpId="5" animBg="1"/>
      <p:bldP spid="63532" grpId="6" animBg="1"/>
      <p:bldP spid="63532" grpId="7" animBg="1"/>
      <p:bldP spid="63532" grpId="8" animBg="1"/>
      <p:bldP spid="63532" grpId="9" animBg="1"/>
      <p:bldP spid="63532" grpId="10" animBg="1"/>
      <p:bldP spid="63532" grpId="11" animBg="1"/>
      <p:bldP spid="63532" grpId="12" animBg="1"/>
      <p:bldP spid="63532" grpId="13" animBg="1"/>
      <p:bldP spid="63532" grpId="14" animBg="1"/>
      <p:bldP spid="63532" grpId="15" animBg="1"/>
      <p:bldP spid="63532" grpId="16" animBg="1"/>
      <p:bldP spid="63532" grpId="17" animBg="1"/>
      <p:bldP spid="63534" grpId="0" animBg="1"/>
      <p:bldP spid="63534" grpId="1" animBg="1"/>
      <p:bldP spid="63534" grpId="2" animBg="1"/>
      <p:bldP spid="63534" grpId="3" animBg="1"/>
      <p:bldP spid="63534" grpId="4" animBg="1"/>
      <p:bldP spid="63534" grpId="5" animBg="1"/>
      <p:bldP spid="63534" grpId="6" animBg="1"/>
      <p:bldP spid="63534" grpId="7" animBg="1"/>
      <p:bldP spid="63534" grpId="8" animBg="1"/>
      <p:bldP spid="63534" grpId="9" animBg="1"/>
      <p:bldP spid="63534" grpId="10" animBg="1"/>
      <p:bldP spid="63534" grpId="11" animBg="1"/>
      <p:bldP spid="63534" grpId="12" animBg="1"/>
      <p:bldP spid="63534" grpId="13" animBg="1"/>
      <p:bldP spid="63534" grpId="14" animBg="1"/>
      <p:bldP spid="63534" grpId="15" animBg="1"/>
      <p:bldP spid="63534" grpId="16" animBg="1"/>
      <p:bldP spid="63534" grpId="17" animBg="1"/>
      <p:bldP spid="63535" grpId="0" animBg="1"/>
      <p:bldP spid="63535" grpId="1" animBg="1"/>
      <p:bldP spid="63535" grpId="2" animBg="1"/>
      <p:bldP spid="63535" grpId="3" animBg="1"/>
      <p:bldP spid="63535" grpId="4" animBg="1"/>
      <p:bldP spid="63535" grpId="5" animBg="1"/>
      <p:bldP spid="63535" grpId="6" animBg="1"/>
      <p:bldP spid="63535" grpId="7" animBg="1"/>
      <p:bldP spid="63535" grpId="8" animBg="1"/>
      <p:bldP spid="63535" grpId="9" animBg="1"/>
      <p:bldP spid="63535" grpId="10" animBg="1"/>
      <p:bldP spid="63535" grpId="11" animBg="1"/>
      <p:bldP spid="63535" grpId="12" animBg="1"/>
      <p:bldP spid="63535" grpId="13" animBg="1"/>
      <p:bldP spid="63535" grpId="14" animBg="1"/>
      <p:bldP spid="63535" grpId="15" animBg="1"/>
      <p:bldP spid="63535" grpId="16" animBg="1"/>
      <p:bldP spid="63535" grpId="17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58333"/>
          <a:stretch>
            <a:fillRect/>
          </a:stretch>
        </p:blipFill>
        <p:spPr bwMode="auto">
          <a:xfrm>
            <a:off x="971550" y="1773238"/>
            <a:ext cx="7416800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What is a Tree Structure?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554038"/>
          </a:xfrm>
        </p:spPr>
        <p:txBody>
          <a:bodyPr/>
          <a:lstStyle/>
          <a:p>
            <a:pPr eaLnBrk="1" hangingPunct="1"/>
            <a:r>
              <a:rPr lang="en-US" altLang="zh-TW" dirty="0"/>
              <a:t>A tree structure data are organized by branches</a:t>
            </a:r>
          </a:p>
          <a:p>
            <a:pPr eaLnBrk="1" hangingPunct="1"/>
            <a:r>
              <a:rPr lang="en-US" altLang="zh-TW" dirty="0"/>
              <a:t>Examples:</a:t>
            </a:r>
          </a:p>
        </p:txBody>
      </p:sp>
      <p:pic>
        <p:nvPicPr>
          <p:cNvPr id="6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62" b="14551"/>
          <a:stretch>
            <a:fillRect/>
          </a:stretch>
        </p:blipFill>
        <p:spPr bwMode="auto">
          <a:xfrm>
            <a:off x="863600" y="4191000"/>
            <a:ext cx="7416800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4C5EDE8-515D-405E-AC7D-31DA9CD1A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39929-70FB-4279-8FF3-15FF9EE916CD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1027112"/>
          </a:xfrm>
        </p:spPr>
        <p:txBody>
          <a:bodyPr/>
          <a:lstStyle/>
          <a:p>
            <a:pPr eaLnBrk="1" hangingPunct="1"/>
            <a:r>
              <a:rPr lang="en-US" altLang="zh-TW" dirty="0"/>
              <a:t>Preorder Traversal</a:t>
            </a:r>
          </a:p>
        </p:txBody>
      </p:sp>
      <p:pic>
        <p:nvPicPr>
          <p:cNvPr id="67587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77" t="9502" r="23068" b="19363"/>
          <a:stretch>
            <a:fillRect/>
          </a:stretch>
        </p:blipFill>
        <p:spPr bwMode="auto">
          <a:xfrm>
            <a:off x="4716463" y="2657475"/>
            <a:ext cx="4306887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Text Box 9"/>
          <p:cNvSpPr txBox="1">
            <a:spLocks noChangeArrowheads="1"/>
          </p:cNvSpPr>
          <p:nvPr/>
        </p:nvSpPr>
        <p:spPr bwMode="auto">
          <a:xfrm>
            <a:off x="4786313" y="1844675"/>
            <a:ext cx="1233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Arial" panose="020B0604020202020204" pitchFamily="34" charset="0"/>
              </a:rPr>
              <a:t>Output:</a:t>
            </a:r>
          </a:p>
        </p:txBody>
      </p:sp>
      <p:sp>
        <p:nvSpPr>
          <p:cNvPr id="67589" name="Rectangle 10"/>
          <p:cNvSpPr>
            <a:spLocks noChangeArrowheads="1"/>
          </p:cNvSpPr>
          <p:nvPr/>
        </p:nvSpPr>
        <p:spPr bwMode="auto">
          <a:xfrm>
            <a:off x="6705600" y="18446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67590" name="Rectangle 11"/>
          <p:cNvSpPr>
            <a:spLocks noChangeArrowheads="1"/>
          </p:cNvSpPr>
          <p:nvPr/>
        </p:nvSpPr>
        <p:spPr bwMode="auto">
          <a:xfrm>
            <a:off x="6535738" y="1844675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/</a:t>
            </a:r>
          </a:p>
        </p:txBody>
      </p:sp>
      <p:sp>
        <p:nvSpPr>
          <p:cNvPr id="67591" name="Rectangle 12"/>
          <p:cNvSpPr>
            <a:spLocks noChangeArrowheads="1"/>
          </p:cNvSpPr>
          <p:nvPr/>
        </p:nvSpPr>
        <p:spPr bwMode="auto">
          <a:xfrm>
            <a:off x="6992938" y="18446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67592" name="Rectangle 13"/>
          <p:cNvSpPr>
            <a:spLocks noChangeArrowheads="1"/>
          </p:cNvSpPr>
          <p:nvPr/>
        </p:nvSpPr>
        <p:spPr bwMode="auto">
          <a:xfrm>
            <a:off x="6069013" y="184467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*</a:t>
            </a:r>
          </a:p>
        </p:txBody>
      </p:sp>
      <p:sp>
        <p:nvSpPr>
          <p:cNvPr id="67593" name="Rectangle 14"/>
          <p:cNvSpPr>
            <a:spLocks noChangeArrowheads="1"/>
          </p:cNvSpPr>
          <p:nvPr/>
        </p:nvSpPr>
        <p:spPr bwMode="auto">
          <a:xfrm>
            <a:off x="7308850" y="184467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67594" name="Rectangle 15"/>
          <p:cNvSpPr>
            <a:spLocks noChangeArrowheads="1"/>
          </p:cNvSpPr>
          <p:nvPr/>
        </p:nvSpPr>
        <p:spPr bwMode="auto">
          <a:xfrm>
            <a:off x="6284913" y="184467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*</a:t>
            </a:r>
          </a:p>
        </p:txBody>
      </p:sp>
      <p:sp>
        <p:nvSpPr>
          <p:cNvPr id="67595" name="Rectangle 16"/>
          <p:cNvSpPr>
            <a:spLocks noChangeArrowheads="1"/>
          </p:cNvSpPr>
          <p:nvPr/>
        </p:nvSpPr>
        <p:spPr bwMode="auto">
          <a:xfrm>
            <a:off x="7623175" y="184467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67596" name="Rectangle 17"/>
          <p:cNvSpPr>
            <a:spLocks noChangeArrowheads="1"/>
          </p:cNvSpPr>
          <p:nvPr/>
        </p:nvSpPr>
        <p:spPr bwMode="auto">
          <a:xfrm>
            <a:off x="5795963" y="1844675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67597" name="Rectangle 18"/>
          <p:cNvSpPr>
            <a:spLocks noChangeArrowheads="1"/>
          </p:cNvSpPr>
          <p:nvPr/>
        </p:nvSpPr>
        <p:spPr bwMode="auto">
          <a:xfrm>
            <a:off x="7929563" y="18446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67598" name="Text Box 26"/>
          <p:cNvSpPr txBox="1">
            <a:spLocks noChangeArrowheads="1"/>
          </p:cNvSpPr>
          <p:nvPr/>
        </p:nvSpPr>
        <p:spPr bwMode="auto">
          <a:xfrm>
            <a:off x="228600" y="2438400"/>
            <a:ext cx="5654675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Courier New" panose="02070309020205020404" pitchFamily="49" charset="0"/>
              </a:rPr>
              <a:t>void preorder (</a:t>
            </a:r>
            <a:r>
              <a:rPr lang="en-US" altLang="zh-TW" sz="2000" dirty="0" err="1">
                <a:latin typeface="Courier New" panose="02070309020205020404" pitchFamily="49" charset="0"/>
              </a:rPr>
              <a:t>treePointer</a:t>
            </a:r>
            <a:r>
              <a:rPr lang="en-US" altLang="zh-TW" sz="2000" dirty="0"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latin typeface="Courier New" panose="02070309020205020404" pitchFamily="49" charset="0"/>
              </a:rPr>
              <a:t>ptr</a:t>
            </a:r>
            <a:r>
              <a:rPr lang="en-US" altLang="zh-TW" sz="20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Courier New" panose="02070309020205020404" pitchFamily="49" charset="0"/>
              </a:rPr>
              <a:t>if (</a:t>
            </a:r>
            <a:r>
              <a:rPr lang="en-US" altLang="zh-TW" sz="2000" dirty="0" err="1">
                <a:latin typeface="Courier New" panose="02070309020205020404" pitchFamily="49" charset="0"/>
              </a:rPr>
              <a:t>ptr</a:t>
            </a:r>
            <a:r>
              <a:rPr lang="en-US" altLang="zh-TW" sz="2000" dirty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Courier New" panose="02070309020205020404" pitchFamily="49" charset="0"/>
              </a:rPr>
              <a:t>     </a:t>
            </a:r>
            <a:r>
              <a:rPr lang="en-US" altLang="zh-TW" sz="2000" dirty="0" err="1">
                <a:latin typeface="Courier New" panose="02070309020205020404" pitchFamily="49" charset="0"/>
              </a:rPr>
              <a:t>printf</a:t>
            </a:r>
            <a:r>
              <a:rPr lang="en-US" altLang="zh-TW" sz="2000" dirty="0">
                <a:latin typeface="Courier New" panose="02070309020205020404" pitchFamily="49" charset="0"/>
              </a:rPr>
              <a:t> (</a:t>
            </a:r>
            <a:r>
              <a:rPr lang="en-US" altLang="en-US" sz="2000" dirty="0">
                <a:latin typeface="Courier New" panose="02070309020205020404" pitchFamily="49" charset="0"/>
              </a:rPr>
              <a:t>“</a:t>
            </a:r>
            <a:r>
              <a:rPr lang="en-US" altLang="zh-TW" sz="2000" dirty="0">
                <a:latin typeface="Courier New" panose="02070309020205020404" pitchFamily="49" charset="0"/>
              </a:rPr>
              <a:t>%d</a:t>
            </a:r>
            <a:r>
              <a:rPr lang="en-US" altLang="en-US" sz="2000" dirty="0">
                <a:latin typeface="Courier New" panose="02070309020205020404" pitchFamily="49" charset="0"/>
              </a:rPr>
              <a:t>”</a:t>
            </a:r>
            <a:r>
              <a:rPr lang="en-US" altLang="zh-TW" sz="2000" dirty="0">
                <a:latin typeface="Courier New" panose="02070309020205020404" pitchFamily="49" charset="0"/>
              </a:rPr>
              <a:t>, </a:t>
            </a:r>
            <a:r>
              <a:rPr lang="en-US" altLang="zh-TW" sz="2000" dirty="0" err="1">
                <a:latin typeface="Courier New" panose="02070309020205020404" pitchFamily="49" charset="0"/>
              </a:rPr>
              <a:t>ptr</a:t>
            </a:r>
            <a:r>
              <a:rPr lang="en-US" altLang="zh-TW" sz="2000" dirty="0">
                <a:latin typeface="Courier New" panose="02070309020205020404" pitchFamily="49" charset="0"/>
              </a:rPr>
              <a:t>-&gt;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data</a:t>
            </a:r>
            <a:r>
              <a:rPr lang="en-US" altLang="zh-TW" sz="2000" dirty="0">
                <a:latin typeface="Courier New" panose="02070309020205020404" pitchFamily="49" charset="0"/>
              </a:rPr>
              <a:t>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Courier New" panose="02070309020205020404" pitchFamily="49" charset="0"/>
              </a:rPr>
              <a:t>     preorder (</a:t>
            </a:r>
            <a:r>
              <a:rPr lang="en-US" altLang="zh-TW" sz="2000" dirty="0" err="1">
                <a:latin typeface="Courier New" panose="02070309020205020404" pitchFamily="49" charset="0"/>
              </a:rPr>
              <a:t>ptr</a:t>
            </a:r>
            <a:r>
              <a:rPr lang="en-US" altLang="zh-TW" sz="2000" dirty="0">
                <a:latin typeface="Courier New" panose="02070309020205020404" pitchFamily="49" charset="0"/>
              </a:rPr>
              <a:t>-&gt;</a:t>
            </a:r>
            <a:r>
              <a:rPr lang="en-US" altLang="zh-TW" sz="2000" b="1" dirty="0" err="1">
                <a:latin typeface="Courier New" panose="02070309020205020404" pitchFamily="49" charset="0"/>
              </a:rPr>
              <a:t>left</a:t>
            </a:r>
            <a:r>
              <a:rPr lang="en-US" altLang="zh-TW" sz="2000" dirty="0" err="1">
                <a:latin typeface="Courier New" panose="02070309020205020404" pitchFamily="49" charset="0"/>
              </a:rPr>
              <a:t>Child</a:t>
            </a:r>
            <a:r>
              <a:rPr lang="en-US" altLang="zh-TW" sz="20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Courier New" panose="02070309020205020404" pitchFamily="49" charset="0"/>
              </a:rPr>
              <a:t>     preorder (</a:t>
            </a:r>
            <a:r>
              <a:rPr lang="en-US" altLang="zh-TW" sz="2000" dirty="0" err="1">
                <a:latin typeface="Courier New" panose="02070309020205020404" pitchFamily="49" charset="0"/>
              </a:rPr>
              <a:t>ptr</a:t>
            </a:r>
            <a:r>
              <a:rPr lang="en-US" altLang="zh-TW" sz="2000" dirty="0">
                <a:latin typeface="Courier New" panose="02070309020205020404" pitchFamily="49" charset="0"/>
              </a:rPr>
              <a:t>-&gt;</a:t>
            </a:r>
            <a:r>
              <a:rPr lang="en-US" altLang="zh-TW" sz="2000" b="1" dirty="0" err="1">
                <a:latin typeface="Courier New" panose="02070309020205020404" pitchFamily="49" charset="0"/>
              </a:rPr>
              <a:t>right</a:t>
            </a:r>
            <a:r>
              <a:rPr lang="en-US" altLang="zh-TW" sz="2000" dirty="0" err="1">
                <a:latin typeface="Courier New" panose="02070309020205020404" pitchFamily="49" charset="0"/>
              </a:rPr>
              <a:t>Child</a:t>
            </a:r>
            <a:r>
              <a:rPr lang="en-US" altLang="zh-TW" sz="20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Courier New" panose="02070309020205020404" pitchFamily="49" charset="0"/>
              </a:rPr>
              <a:t>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5" name="矩形 14"/>
          <p:cNvSpPr/>
          <p:nvPr/>
        </p:nvSpPr>
        <p:spPr>
          <a:xfrm>
            <a:off x="1009041" y="3730556"/>
            <a:ext cx="4219575" cy="274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009041" y="4012656"/>
            <a:ext cx="4219575" cy="274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045993" y="1758384"/>
            <a:ext cx="93166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000" dirty="0">
                <a:solidFill>
                  <a:srgbClr val="FF0000"/>
                </a:solidFill>
              </a:rPr>
              <a:t>V</a:t>
            </a:r>
            <a:r>
              <a:rPr lang="en-US" altLang="zh-TW" sz="3000" dirty="0"/>
              <a:t>LR</a:t>
            </a:r>
            <a:endParaRPr lang="zh-TW" altLang="en-US" sz="3000" dirty="0"/>
          </a:p>
        </p:txBody>
      </p:sp>
      <p:sp>
        <p:nvSpPr>
          <p:cNvPr id="3" name="矩形 2"/>
          <p:cNvSpPr/>
          <p:nvPr/>
        </p:nvSpPr>
        <p:spPr>
          <a:xfrm>
            <a:off x="5883275" y="1844675"/>
            <a:ext cx="2498725" cy="4572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D221E2-BC58-49E2-B00B-7AC4C319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39929-70FB-4279-8FF3-15FF9EE916CD}" type="slidenum">
              <a:rPr lang="en-US" altLang="zh-TW" smtClean="0"/>
              <a:pPr>
                <a:defRPr/>
              </a:pPr>
              <a:t>30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1027112"/>
          </a:xfrm>
        </p:spPr>
        <p:txBody>
          <a:bodyPr/>
          <a:lstStyle/>
          <a:p>
            <a:pPr eaLnBrk="1" hangingPunct="1"/>
            <a:r>
              <a:rPr lang="en-US" altLang="zh-TW"/>
              <a:t>Postorder Traversal</a:t>
            </a:r>
          </a:p>
        </p:txBody>
      </p:sp>
      <p:pic>
        <p:nvPicPr>
          <p:cNvPr id="69635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7" t="9502" r="23068" b="17738"/>
          <a:stretch>
            <a:fillRect/>
          </a:stretch>
        </p:blipFill>
        <p:spPr bwMode="auto">
          <a:xfrm>
            <a:off x="4787900" y="2657475"/>
            <a:ext cx="423545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6" name="Text Box 10"/>
          <p:cNvSpPr txBox="1">
            <a:spLocks noChangeArrowheads="1"/>
          </p:cNvSpPr>
          <p:nvPr/>
        </p:nvSpPr>
        <p:spPr bwMode="auto">
          <a:xfrm>
            <a:off x="5146675" y="1844675"/>
            <a:ext cx="1177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Arial" panose="020B0604020202020204" pitchFamily="34" charset="0"/>
              </a:rPr>
              <a:t>Output:</a:t>
            </a:r>
          </a:p>
        </p:txBody>
      </p:sp>
      <p:sp>
        <p:nvSpPr>
          <p:cNvPr id="69637" name="Rectangle 11"/>
          <p:cNvSpPr>
            <a:spLocks noChangeArrowheads="1"/>
          </p:cNvSpPr>
          <p:nvPr/>
        </p:nvSpPr>
        <p:spPr bwMode="auto">
          <a:xfrm>
            <a:off x="6227763" y="18446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69638" name="Rectangle 12"/>
          <p:cNvSpPr>
            <a:spLocks noChangeArrowheads="1"/>
          </p:cNvSpPr>
          <p:nvPr/>
        </p:nvSpPr>
        <p:spPr bwMode="auto">
          <a:xfrm>
            <a:off x="6877050" y="18446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/</a:t>
            </a:r>
          </a:p>
        </p:txBody>
      </p:sp>
      <p:sp>
        <p:nvSpPr>
          <p:cNvPr id="69639" name="Rectangle 13"/>
          <p:cNvSpPr>
            <a:spLocks noChangeArrowheads="1"/>
          </p:cNvSpPr>
          <p:nvPr/>
        </p:nvSpPr>
        <p:spPr bwMode="auto">
          <a:xfrm>
            <a:off x="6561138" y="18446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69640" name="Rectangle 14"/>
          <p:cNvSpPr>
            <a:spLocks noChangeArrowheads="1"/>
          </p:cNvSpPr>
          <p:nvPr/>
        </p:nvSpPr>
        <p:spPr bwMode="auto">
          <a:xfrm>
            <a:off x="7885113" y="184467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*</a:t>
            </a:r>
          </a:p>
        </p:txBody>
      </p:sp>
      <p:sp>
        <p:nvSpPr>
          <p:cNvPr id="69641" name="Rectangle 15"/>
          <p:cNvSpPr>
            <a:spLocks noChangeArrowheads="1"/>
          </p:cNvSpPr>
          <p:nvPr/>
        </p:nvSpPr>
        <p:spPr bwMode="auto">
          <a:xfrm>
            <a:off x="7092950" y="184467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69642" name="Rectangle 16"/>
          <p:cNvSpPr>
            <a:spLocks noChangeArrowheads="1"/>
          </p:cNvSpPr>
          <p:nvPr/>
        </p:nvSpPr>
        <p:spPr bwMode="auto">
          <a:xfrm>
            <a:off x="7380288" y="184467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*</a:t>
            </a:r>
          </a:p>
        </p:txBody>
      </p:sp>
      <p:sp>
        <p:nvSpPr>
          <p:cNvPr id="69643" name="Rectangle 17"/>
          <p:cNvSpPr>
            <a:spLocks noChangeArrowheads="1"/>
          </p:cNvSpPr>
          <p:nvPr/>
        </p:nvSpPr>
        <p:spPr bwMode="auto">
          <a:xfrm>
            <a:off x="7596188" y="184467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69644" name="Rectangle 18"/>
          <p:cNvSpPr>
            <a:spLocks noChangeArrowheads="1"/>
          </p:cNvSpPr>
          <p:nvPr/>
        </p:nvSpPr>
        <p:spPr bwMode="auto">
          <a:xfrm>
            <a:off x="8386763" y="1844675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69645" name="Rectangle 19"/>
          <p:cNvSpPr>
            <a:spLocks noChangeArrowheads="1"/>
          </p:cNvSpPr>
          <p:nvPr/>
        </p:nvSpPr>
        <p:spPr bwMode="auto">
          <a:xfrm>
            <a:off x="8101013" y="18446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69646" name="Text Box 27"/>
          <p:cNvSpPr txBox="1">
            <a:spLocks noChangeArrowheads="1"/>
          </p:cNvSpPr>
          <p:nvPr/>
        </p:nvSpPr>
        <p:spPr bwMode="auto">
          <a:xfrm>
            <a:off x="228600" y="2438400"/>
            <a:ext cx="5654675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Courier New" panose="02070309020205020404" pitchFamily="49" charset="0"/>
              </a:rPr>
              <a:t>void </a:t>
            </a:r>
            <a:r>
              <a:rPr lang="en-US" altLang="zh-TW" sz="2000" dirty="0" err="1">
                <a:latin typeface="Courier New" panose="02070309020205020404" pitchFamily="49" charset="0"/>
              </a:rPr>
              <a:t>postorder</a:t>
            </a:r>
            <a:r>
              <a:rPr lang="en-US" altLang="zh-TW" sz="2000" dirty="0">
                <a:latin typeface="Courier New" panose="02070309020205020404" pitchFamily="49" charset="0"/>
              </a:rPr>
              <a:t> (</a:t>
            </a:r>
            <a:r>
              <a:rPr lang="en-US" altLang="zh-TW" sz="2000" dirty="0" err="1">
                <a:latin typeface="Courier New" panose="02070309020205020404" pitchFamily="49" charset="0"/>
              </a:rPr>
              <a:t>treePointer</a:t>
            </a:r>
            <a:r>
              <a:rPr lang="en-US" altLang="zh-TW" sz="2000" dirty="0"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latin typeface="Courier New" panose="02070309020205020404" pitchFamily="49" charset="0"/>
              </a:rPr>
              <a:t>ptr</a:t>
            </a:r>
            <a:r>
              <a:rPr lang="en-US" altLang="zh-TW" sz="20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Courier New" panose="02070309020205020404" pitchFamily="49" charset="0"/>
              </a:rPr>
              <a:t>if (</a:t>
            </a:r>
            <a:r>
              <a:rPr lang="en-US" altLang="zh-TW" sz="2000" dirty="0" err="1">
                <a:latin typeface="Courier New" panose="02070309020205020404" pitchFamily="49" charset="0"/>
              </a:rPr>
              <a:t>ptr</a:t>
            </a:r>
            <a:r>
              <a:rPr lang="en-US" altLang="zh-TW" sz="2000" dirty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Courier New" panose="02070309020205020404" pitchFamily="49" charset="0"/>
              </a:rPr>
              <a:t>     </a:t>
            </a:r>
            <a:r>
              <a:rPr lang="en-US" altLang="zh-TW" sz="2000" dirty="0" err="1">
                <a:latin typeface="Courier New" panose="02070309020205020404" pitchFamily="49" charset="0"/>
              </a:rPr>
              <a:t>postorder</a:t>
            </a:r>
            <a:r>
              <a:rPr lang="en-US" altLang="zh-TW" sz="2000" dirty="0">
                <a:latin typeface="Courier New" panose="02070309020205020404" pitchFamily="49" charset="0"/>
              </a:rPr>
              <a:t> (</a:t>
            </a:r>
            <a:r>
              <a:rPr lang="en-US" altLang="zh-TW" sz="2000" dirty="0" err="1">
                <a:latin typeface="Courier New" panose="02070309020205020404" pitchFamily="49" charset="0"/>
              </a:rPr>
              <a:t>ptr</a:t>
            </a:r>
            <a:r>
              <a:rPr lang="en-US" altLang="zh-TW" sz="2000" dirty="0">
                <a:latin typeface="Courier New" panose="02070309020205020404" pitchFamily="49" charset="0"/>
              </a:rPr>
              <a:t>-&gt;</a:t>
            </a:r>
            <a:r>
              <a:rPr lang="en-US" altLang="zh-TW" sz="2000" b="1" dirty="0" err="1">
                <a:latin typeface="Courier New" panose="02070309020205020404" pitchFamily="49" charset="0"/>
              </a:rPr>
              <a:t>left</a:t>
            </a:r>
            <a:r>
              <a:rPr lang="en-US" altLang="zh-TW" sz="2000" dirty="0" err="1">
                <a:latin typeface="Courier New" panose="02070309020205020404" pitchFamily="49" charset="0"/>
              </a:rPr>
              <a:t>Child</a:t>
            </a:r>
            <a:r>
              <a:rPr lang="en-US" altLang="zh-TW" sz="20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Courier New" panose="02070309020205020404" pitchFamily="49" charset="0"/>
              </a:rPr>
              <a:t>     </a:t>
            </a:r>
            <a:r>
              <a:rPr lang="en-US" altLang="zh-TW" sz="2000" dirty="0" err="1">
                <a:latin typeface="Courier New" panose="02070309020205020404" pitchFamily="49" charset="0"/>
              </a:rPr>
              <a:t>postorder</a:t>
            </a:r>
            <a:r>
              <a:rPr lang="en-US" altLang="zh-TW" sz="2000" dirty="0">
                <a:latin typeface="Courier New" panose="02070309020205020404" pitchFamily="49" charset="0"/>
              </a:rPr>
              <a:t> (</a:t>
            </a:r>
            <a:r>
              <a:rPr lang="en-US" altLang="zh-TW" sz="2000" dirty="0" err="1">
                <a:latin typeface="Courier New" panose="02070309020205020404" pitchFamily="49" charset="0"/>
              </a:rPr>
              <a:t>ptr</a:t>
            </a:r>
            <a:r>
              <a:rPr lang="en-US" altLang="zh-TW" sz="2000" dirty="0">
                <a:latin typeface="Courier New" panose="02070309020205020404" pitchFamily="49" charset="0"/>
              </a:rPr>
              <a:t>-&gt;</a:t>
            </a:r>
            <a:r>
              <a:rPr lang="en-US" altLang="zh-TW" sz="2000" b="1" dirty="0" err="1">
                <a:latin typeface="Courier New" panose="02070309020205020404" pitchFamily="49" charset="0"/>
              </a:rPr>
              <a:t>right</a:t>
            </a:r>
            <a:r>
              <a:rPr lang="en-US" altLang="zh-TW" sz="2000" dirty="0" err="1">
                <a:latin typeface="Courier New" panose="02070309020205020404" pitchFamily="49" charset="0"/>
              </a:rPr>
              <a:t>Child</a:t>
            </a:r>
            <a:r>
              <a:rPr lang="en-US" altLang="zh-TW" sz="20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Courier New" panose="02070309020205020404" pitchFamily="49" charset="0"/>
              </a:rPr>
              <a:t>     </a:t>
            </a:r>
            <a:r>
              <a:rPr lang="en-US" altLang="zh-TW" sz="2000" dirty="0" err="1">
                <a:latin typeface="Courier New" panose="02070309020205020404" pitchFamily="49" charset="0"/>
              </a:rPr>
              <a:t>printf</a:t>
            </a:r>
            <a:r>
              <a:rPr lang="en-US" altLang="zh-TW" sz="2000" dirty="0">
                <a:latin typeface="Courier New" panose="02070309020205020404" pitchFamily="49" charset="0"/>
              </a:rPr>
              <a:t> (</a:t>
            </a:r>
            <a:r>
              <a:rPr lang="en-US" altLang="en-US" sz="2000" dirty="0">
                <a:latin typeface="Courier New" panose="02070309020205020404" pitchFamily="49" charset="0"/>
              </a:rPr>
              <a:t>“</a:t>
            </a:r>
            <a:r>
              <a:rPr lang="en-US" altLang="zh-TW" sz="2000" dirty="0">
                <a:latin typeface="Courier New" panose="02070309020205020404" pitchFamily="49" charset="0"/>
              </a:rPr>
              <a:t>%d</a:t>
            </a:r>
            <a:r>
              <a:rPr lang="en-US" altLang="en-US" sz="2000" dirty="0">
                <a:latin typeface="Courier New" panose="02070309020205020404" pitchFamily="49" charset="0"/>
              </a:rPr>
              <a:t>”</a:t>
            </a:r>
            <a:r>
              <a:rPr lang="en-US" altLang="zh-TW" sz="2000" dirty="0">
                <a:latin typeface="Courier New" panose="02070309020205020404" pitchFamily="49" charset="0"/>
              </a:rPr>
              <a:t>, </a:t>
            </a:r>
            <a:r>
              <a:rPr lang="en-US" altLang="zh-TW" sz="2000" dirty="0" err="1">
                <a:latin typeface="Courier New" panose="02070309020205020404" pitchFamily="49" charset="0"/>
              </a:rPr>
              <a:t>ptr</a:t>
            </a:r>
            <a:r>
              <a:rPr lang="en-US" altLang="zh-TW" sz="2000" dirty="0">
                <a:latin typeface="Courier New" panose="02070309020205020404" pitchFamily="49" charset="0"/>
              </a:rPr>
              <a:t>-&gt;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data</a:t>
            </a:r>
            <a:r>
              <a:rPr lang="en-US" altLang="zh-TW" sz="2000" dirty="0">
                <a:latin typeface="Courier New" panose="02070309020205020404" pitchFamily="49" charset="0"/>
              </a:rPr>
              <a:t>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Courier New" panose="02070309020205020404" pitchFamily="49" charset="0"/>
              </a:rPr>
              <a:t>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5" name="矩形 14"/>
          <p:cNvSpPr/>
          <p:nvPr/>
        </p:nvSpPr>
        <p:spPr>
          <a:xfrm>
            <a:off x="1038224" y="3428999"/>
            <a:ext cx="4219575" cy="274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038224" y="3711099"/>
            <a:ext cx="4219575" cy="274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295400" y="1729858"/>
            <a:ext cx="9755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LR</a:t>
            </a:r>
            <a:r>
              <a:rPr lang="en-US" altLang="zh-TW" sz="3200" dirty="0">
                <a:solidFill>
                  <a:srgbClr val="FF0000"/>
                </a:solidFill>
              </a:rPr>
              <a:t>V</a:t>
            </a:r>
            <a:endParaRPr lang="zh-TW" altLang="en-US" sz="3000" dirty="0"/>
          </a:p>
        </p:txBody>
      </p:sp>
      <p:sp>
        <p:nvSpPr>
          <p:cNvPr id="18" name="矩形 17"/>
          <p:cNvSpPr/>
          <p:nvPr/>
        </p:nvSpPr>
        <p:spPr>
          <a:xfrm>
            <a:off x="6249988" y="1857433"/>
            <a:ext cx="2498725" cy="4572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87DED82-A34F-4C72-84E6-31719673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39929-70FB-4279-8FF3-15FF9EE916CD}" type="slidenum">
              <a:rPr lang="en-US" altLang="zh-TW" smtClean="0"/>
              <a:pPr>
                <a:defRPr/>
              </a:pPr>
              <a:t>31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9" t="9502" r="23068" b="12405"/>
          <a:stretch>
            <a:fillRect/>
          </a:stretch>
        </p:blipFill>
        <p:spPr bwMode="auto">
          <a:xfrm>
            <a:off x="4724400" y="2730500"/>
            <a:ext cx="429895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3" name="Text Box 92"/>
          <p:cNvSpPr txBox="1">
            <a:spLocks noChangeArrowheads="1"/>
          </p:cNvSpPr>
          <p:nvPr/>
        </p:nvSpPr>
        <p:spPr bwMode="auto">
          <a:xfrm>
            <a:off x="228600" y="1752600"/>
            <a:ext cx="6873875" cy="3937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</a:rPr>
              <a:t>void </a:t>
            </a:r>
            <a:r>
              <a:rPr lang="en-US" altLang="zh-TW" sz="1800" dirty="0" err="1">
                <a:latin typeface="Courier New" panose="02070309020205020404" pitchFamily="49" charset="0"/>
              </a:rPr>
              <a:t>iterInorder</a:t>
            </a:r>
            <a:r>
              <a:rPr lang="en-US" altLang="zh-TW" sz="1800" dirty="0">
                <a:latin typeface="Courier New" panose="02070309020205020404" pitchFamily="49" charset="0"/>
              </a:rPr>
              <a:t> (</a:t>
            </a:r>
            <a:r>
              <a:rPr lang="en-US" altLang="zh-TW" sz="1800" dirty="0" err="1">
                <a:latin typeface="Courier New" panose="02070309020205020404" pitchFamily="49" charset="0"/>
              </a:rPr>
              <a:t>treePointer</a:t>
            </a:r>
            <a:r>
              <a:rPr lang="en-US" altLang="zh-TW" sz="1800" dirty="0">
                <a:latin typeface="Courier New" panose="02070309020205020404" pitchFamily="49" charset="0"/>
              </a:rPr>
              <a:t> node)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</a:rPr>
              <a:t>   </a:t>
            </a:r>
            <a:r>
              <a:rPr lang="en-US" altLang="zh-TW" sz="1800" dirty="0" err="1">
                <a:latin typeface="Courier New" panose="02070309020205020404" pitchFamily="49" charset="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</a:rPr>
              <a:t> top = -1; /* </a:t>
            </a:r>
            <a:r>
              <a:rPr lang="en-US" altLang="zh-TW" sz="1800" dirty="0" err="1">
                <a:latin typeface="Courier New" panose="02070309020205020404" pitchFamily="49" charset="0"/>
              </a:rPr>
              <a:t>init</a:t>
            </a:r>
            <a:r>
              <a:rPr lang="en-US" altLang="zh-TW" sz="1800" dirty="0">
                <a:latin typeface="Courier New" panose="02070309020205020404" pitchFamily="49" charset="0"/>
              </a:rPr>
              <a:t> the stack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</a:rPr>
              <a:t>   </a:t>
            </a:r>
            <a:r>
              <a:rPr lang="en-US" altLang="zh-TW" sz="1800" dirty="0" err="1">
                <a:latin typeface="Courier New" panose="02070309020205020404" pitchFamily="49" charset="0"/>
              </a:rPr>
              <a:t>treePointer</a:t>
            </a:r>
            <a:r>
              <a:rPr lang="en-US" altLang="zh-TW" sz="1800" dirty="0">
                <a:latin typeface="Courier New" panose="02070309020205020404" pitchFamily="49" charset="0"/>
              </a:rPr>
              <a:t> stack[MAX_STACK_SIZE];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</a:rPr>
              <a:t>for (;;)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</a:rPr>
              <a:t>   for (; node; node=node-&gt;</a:t>
            </a:r>
            <a:r>
              <a:rPr lang="en-US" altLang="zh-TW" sz="1800" dirty="0" err="1">
                <a:latin typeface="Courier New" panose="02070309020205020404" pitchFamily="49" charset="0"/>
              </a:rPr>
              <a:t>leftChild</a:t>
            </a:r>
            <a:r>
              <a:rPr lang="en-US" altLang="zh-TW" sz="18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</a:rPr>
              <a:t>      push (node);  /* add to stack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</a:rPr>
              <a:t>   node=pop();     /* delete from stack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</a:rPr>
              <a:t>   if (!node) break; /* stack empty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</a:rPr>
              <a:t>   </a:t>
            </a:r>
            <a:r>
              <a:rPr lang="en-US" altLang="zh-TW" sz="1800" dirty="0" err="1">
                <a:latin typeface="Courier New" panose="02070309020205020404" pitchFamily="49" charset="0"/>
              </a:rPr>
              <a:t>printf</a:t>
            </a:r>
            <a:r>
              <a:rPr lang="en-US" altLang="zh-TW" sz="1800" dirty="0">
                <a:latin typeface="Courier New" panose="02070309020205020404" pitchFamily="49" charset="0"/>
              </a:rPr>
              <a:t> (</a:t>
            </a:r>
            <a:r>
              <a:rPr lang="en-US" altLang="en-US" sz="1800" dirty="0">
                <a:latin typeface="Courier New" panose="02070309020205020404" pitchFamily="49" charset="0"/>
              </a:rPr>
              <a:t>“</a:t>
            </a:r>
            <a:r>
              <a:rPr lang="en-US" altLang="zh-TW" sz="1800" dirty="0">
                <a:latin typeface="Courier New" panose="02070309020205020404" pitchFamily="49" charset="0"/>
              </a:rPr>
              <a:t>%d</a:t>
            </a:r>
            <a:r>
              <a:rPr lang="en-US" altLang="en-US" sz="1800" dirty="0">
                <a:latin typeface="Courier New" panose="02070309020205020404" pitchFamily="49" charset="0"/>
              </a:rPr>
              <a:t>”</a:t>
            </a:r>
            <a:r>
              <a:rPr lang="en-US" altLang="zh-TW" sz="1800" dirty="0">
                <a:latin typeface="Courier New" panose="02070309020205020404" pitchFamily="49" charset="0"/>
              </a:rPr>
              <a:t>, node-&gt;data);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</a:rPr>
              <a:t>   node=node-&gt;</a:t>
            </a:r>
            <a:r>
              <a:rPr lang="en-US" altLang="zh-TW" sz="1800" dirty="0" err="1">
                <a:latin typeface="Courier New" panose="02070309020205020404" pitchFamily="49" charset="0"/>
              </a:rPr>
              <a:t>rightChild</a:t>
            </a:r>
            <a:r>
              <a:rPr lang="en-US" altLang="zh-TW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</a:rPr>
              <a:t>}</a:t>
            </a:r>
            <a:endParaRPr lang="en-US" altLang="zh-TW" sz="1800" dirty="0">
              <a:latin typeface="Arial" panose="020B0604020202020204" pitchFamily="34" charset="0"/>
            </a:endParaRP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title"/>
          </p:nvPr>
        </p:nvSpPr>
        <p:spPr>
          <a:xfrm>
            <a:off x="455613" y="333375"/>
            <a:ext cx="8226425" cy="792163"/>
          </a:xfrm>
        </p:spPr>
        <p:txBody>
          <a:bodyPr/>
          <a:lstStyle/>
          <a:p>
            <a:pPr eaLnBrk="1" hangingPunct="1"/>
            <a:r>
              <a:rPr lang="en-US" altLang="zh-TW"/>
              <a:t>Iterative Inorder Traversal</a:t>
            </a:r>
          </a:p>
        </p:txBody>
      </p:sp>
      <p:sp>
        <p:nvSpPr>
          <p:cNvPr id="71685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455613" y="1123950"/>
            <a:ext cx="8226425" cy="936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/>
              <a:t> use a stack to simulate recursion</a:t>
            </a:r>
          </a:p>
        </p:txBody>
      </p:sp>
      <p:sp>
        <p:nvSpPr>
          <p:cNvPr id="71686" name="Line 6"/>
          <p:cNvSpPr>
            <a:spLocks noChangeShapeType="1"/>
          </p:cNvSpPr>
          <p:nvPr/>
        </p:nvSpPr>
        <p:spPr bwMode="auto">
          <a:xfrm flipH="1" flipV="1">
            <a:off x="5410200" y="3352800"/>
            <a:ext cx="533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688" name="Line 9"/>
          <p:cNvSpPr>
            <a:spLocks noChangeShapeType="1"/>
          </p:cNvSpPr>
          <p:nvPr/>
        </p:nvSpPr>
        <p:spPr bwMode="auto">
          <a:xfrm flipH="1">
            <a:off x="4419600" y="4662488"/>
            <a:ext cx="762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689" name="Line 10"/>
          <p:cNvSpPr>
            <a:spLocks noChangeShapeType="1"/>
          </p:cNvSpPr>
          <p:nvPr/>
        </p:nvSpPr>
        <p:spPr bwMode="auto">
          <a:xfrm flipH="1">
            <a:off x="3810000" y="4953000"/>
            <a:ext cx="609600" cy="142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691" name="Text Box 13"/>
          <p:cNvSpPr txBox="1">
            <a:spLocks noChangeArrowheads="1"/>
          </p:cNvSpPr>
          <p:nvPr/>
        </p:nvSpPr>
        <p:spPr bwMode="auto">
          <a:xfrm>
            <a:off x="5943600" y="3124200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accent2"/>
                </a:solidFill>
                <a:latin typeface="Verdana" panose="020B0604030504040204" pitchFamily="34" charset="0"/>
              </a:rPr>
              <a:t>L</a:t>
            </a:r>
          </a:p>
        </p:txBody>
      </p:sp>
      <p:sp>
        <p:nvSpPr>
          <p:cNvPr id="71692" name="Text Box 14"/>
          <p:cNvSpPr txBox="1">
            <a:spLocks noChangeArrowheads="1"/>
          </p:cNvSpPr>
          <p:nvPr/>
        </p:nvSpPr>
        <p:spPr bwMode="auto">
          <a:xfrm>
            <a:off x="5266531" y="4479131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>
                <a:solidFill>
                  <a:schemeClr val="accent2"/>
                </a:solidFill>
                <a:latin typeface="Verdana" panose="020B0604030504040204" pitchFamily="34" charset="0"/>
              </a:rPr>
              <a:t>V</a:t>
            </a:r>
          </a:p>
        </p:txBody>
      </p:sp>
      <p:sp>
        <p:nvSpPr>
          <p:cNvPr id="71693" name="Text Box 15"/>
          <p:cNvSpPr txBox="1">
            <a:spLocks noChangeArrowheads="1"/>
          </p:cNvSpPr>
          <p:nvPr/>
        </p:nvSpPr>
        <p:spPr bwMode="auto">
          <a:xfrm>
            <a:off x="4419600" y="4776787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>
                <a:solidFill>
                  <a:schemeClr val="accent2"/>
                </a:solidFill>
                <a:latin typeface="Verdana" panose="020B0604030504040204" pitchFamily="34" charset="0"/>
              </a:rPr>
              <a:t>R</a:t>
            </a:r>
          </a:p>
        </p:txBody>
      </p:sp>
      <p:grpSp>
        <p:nvGrpSpPr>
          <p:cNvPr id="71694" name="Group 16"/>
          <p:cNvGrpSpPr>
            <a:grpSpLocks/>
          </p:cNvGrpSpPr>
          <p:nvPr/>
        </p:nvGrpSpPr>
        <p:grpSpPr bwMode="auto">
          <a:xfrm>
            <a:off x="5651500" y="1773238"/>
            <a:ext cx="3313113" cy="792162"/>
            <a:chOff x="3560" y="1117"/>
            <a:chExt cx="2087" cy="499"/>
          </a:xfrm>
        </p:grpSpPr>
        <p:sp>
          <p:nvSpPr>
            <p:cNvPr id="71767" name="Line 17"/>
            <p:cNvSpPr>
              <a:spLocks noChangeShapeType="1"/>
            </p:cNvSpPr>
            <p:nvPr/>
          </p:nvSpPr>
          <p:spPr bwMode="auto">
            <a:xfrm>
              <a:off x="3560" y="1117"/>
              <a:ext cx="20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68" name="Line 18"/>
            <p:cNvSpPr>
              <a:spLocks noChangeShapeType="1"/>
            </p:cNvSpPr>
            <p:nvPr/>
          </p:nvSpPr>
          <p:spPr bwMode="auto">
            <a:xfrm>
              <a:off x="3560" y="1616"/>
              <a:ext cx="20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69" name="Line 19"/>
            <p:cNvSpPr>
              <a:spLocks noChangeShapeType="1"/>
            </p:cNvSpPr>
            <p:nvPr/>
          </p:nvSpPr>
          <p:spPr bwMode="auto">
            <a:xfrm>
              <a:off x="5647" y="1117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8604250" y="1766888"/>
            <a:ext cx="360363" cy="798512"/>
            <a:chOff x="5420" y="1113"/>
            <a:chExt cx="227" cy="503"/>
          </a:xfrm>
        </p:grpSpPr>
        <p:sp>
          <p:nvSpPr>
            <p:cNvPr id="71764" name="Rectangle 21"/>
            <p:cNvSpPr>
              <a:spLocks noChangeArrowheads="1"/>
            </p:cNvSpPr>
            <p:nvPr/>
          </p:nvSpPr>
          <p:spPr bwMode="auto">
            <a:xfrm>
              <a:off x="5420" y="1117"/>
              <a:ext cx="227" cy="49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71765" name="Text Box 22"/>
            <p:cNvSpPr txBox="1">
              <a:spLocks noChangeArrowheads="1"/>
            </p:cNvSpPr>
            <p:nvPr/>
          </p:nvSpPr>
          <p:spPr bwMode="auto">
            <a:xfrm>
              <a:off x="5420" y="1113"/>
              <a:ext cx="1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1766" name="Text Box 23"/>
            <p:cNvSpPr txBox="1">
              <a:spLocks noChangeArrowheads="1"/>
            </p:cNvSpPr>
            <p:nvPr/>
          </p:nvSpPr>
          <p:spPr bwMode="auto">
            <a:xfrm>
              <a:off x="5420" y="1344"/>
              <a:ext cx="1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+</a:t>
              </a:r>
            </a:p>
          </p:txBody>
        </p:sp>
      </p:grpSp>
      <p:sp>
        <p:nvSpPr>
          <p:cNvPr id="69656" name="Rectangle 24"/>
          <p:cNvSpPr>
            <a:spLocks noChangeArrowheads="1"/>
          </p:cNvSpPr>
          <p:nvPr/>
        </p:nvSpPr>
        <p:spPr bwMode="auto">
          <a:xfrm>
            <a:off x="685800" y="3159126"/>
            <a:ext cx="4724400" cy="30956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69657" name="Rectangle 25"/>
          <p:cNvSpPr>
            <a:spLocks noChangeArrowheads="1"/>
          </p:cNvSpPr>
          <p:nvPr/>
        </p:nvSpPr>
        <p:spPr bwMode="auto">
          <a:xfrm>
            <a:off x="971550" y="3484564"/>
            <a:ext cx="1847850" cy="25909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69658" name="Rectangle 26"/>
          <p:cNvSpPr>
            <a:spLocks noChangeArrowheads="1"/>
          </p:cNvSpPr>
          <p:nvPr/>
        </p:nvSpPr>
        <p:spPr bwMode="auto">
          <a:xfrm>
            <a:off x="685800" y="3733800"/>
            <a:ext cx="1600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69659" name="Rectangle 27"/>
          <p:cNvSpPr>
            <a:spLocks noChangeArrowheads="1"/>
          </p:cNvSpPr>
          <p:nvPr/>
        </p:nvSpPr>
        <p:spPr bwMode="auto">
          <a:xfrm>
            <a:off x="1143000" y="4267200"/>
            <a:ext cx="990600" cy="279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69660" name="Rectangle 28"/>
          <p:cNvSpPr>
            <a:spLocks noChangeArrowheads="1"/>
          </p:cNvSpPr>
          <p:nvPr/>
        </p:nvSpPr>
        <p:spPr bwMode="auto">
          <a:xfrm>
            <a:off x="2133600" y="4267200"/>
            <a:ext cx="914400" cy="2889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69661" name="Rectangle 29"/>
          <p:cNvSpPr>
            <a:spLocks noChangeArrowheads="1"/>
          </p:cNvSpPr>
          <p:nvPr/>
        </p:nvSpPr>
        <p:spPr bwMode="auto">
          <a:xfrm>
            <a:off x="685800" y="4586288"/>
            <a:ext cx="3657600" cy="25082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69662" name="Rectangle 30"/>
          <p:cNvSpPr>
            <a:spLocks noChangeArrowheads="1"/>
          </p:cNvSpPr>
          <p:nvPr/>
        </p:nvSpPr>
        <p:spPr bwMode="auto">
          <a:xfrm>
            <a:off x="685800" y="4837110"/>
            <a:ext cx="3124200" cy="28257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71703" name="Text Box 31"/>
          <p:cNvSpPr txBox="1">
            <a:spLocks noChangeArrowheads="1"/>
          </p:cNvSpPr>
          <p:nvPr/>
        </p:nvSpPr>
        <p:spPr bwMode="auto">
          <a:xfrm>
            <a:off x="8099425" y="5708650"/>
            <a:ext cx="865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accent1"/>
                </a:solidFill>
                <a:latin typeface="Arial" panose="020B0604020202020204" pitchFamily="34" charset="0"/>
              </a:rPr>
              <a:t>node</a:t>
            </a:r>
          </a:p>
        </p:txBody>
      </p:sp>
      <p:sp>
        <p:nvSpPr>
          <p:cNvPr id="69664" name="Line 32"/>
          <p:cNvSpPr>
            <a:spLocks noChangeShapeType="1"/>
          </p:cNvSpPr>
          <p:nvPr/>
        </p:nvSpPr>
        <p:spPr bwMode="auto">
          <a:xfrm flipH="1" flipV="1">
            <a:off x="7667625" y="3284538"/>
            <a:ext cx="865188" cy="25209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65" name="Line 33"/>
          <p:cNvSpPr>
            <a:spLocks noChangeShapeType="1"/>
          </p:cNvSpPr>
          <p:nvPr/>
        </p:nvSpPr>
        <p:spPr bwMode="auto">
          <a:xfrm flipH="1" flipV="1">
            <a:off x="7235825" y="3716338"/>
            <a:ext cx="1296988" cy="20891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66" name="Line 34"/>
          <p:cNvSpPr>
            <a:spLocks noChangeShapeType="1"/>
          </p:cNvSpPr>
          <p:nvPr/>
        </p:nvSpPr>
        <p:spPr bwMode="auto">
          <a:xfrm flipH="1" flipV="1">
            <a:off x="6659563" y="4221163"/>
            <a:ext cx="1873250" cy="15843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67" name="Line 35"/>
          <p:cNvSpPr>
            <a:spLocks noChangeShapeType="1"/>
          </p:cNvSpPr>
          <p:nvPr/>
        </p:nvSpPr>
        <p:spPr bwMode="auto">
          <a:xfrm flipH="1" flipV="1">
            <a:off x="6011863" y="4724400"/>
            <a:ext cx="2520950" cy="10810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68" name="Line 36"/>
          <p:cNvSpPr>
            <a:spLocks noChangeShapeType="1"/>
          </p:cNvSpPr>
          <p:nvPr/>
        </p:nvSpPr>
        <p:spPr bwMode="auto">
          <a:xfrm flipH="1" flipV="1">
            <a:off x="5435600" y="5229225"/>
            <a:ext cx="3097213" cy="5762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69" name="Line 37"/>
          <p:cNvSpPr>
            <a:spLocks noChangeShapeType="1"/>
          </p:cNvSpPr>
          <p:nvPr/>
        </p:nvSpPr>
        <p:spPr bwMode="auto">
          <a:xfrm flipH="1" flipV="1">
            <a:off x="6659563" y="5300663"/>
            <a:ext cx="1873250" cy="5048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70" name="Line 38"/>
          <p:cNvSpPr>
            <a:spLocks noChangeShapeType="1"/>
          </p:cNvSpPr>
          <p:nvPr/>
        </p:nvSpPr>
        <p:spPr bwMode="auto">
          <a:xfrm flipH="1" flipV="1">
            <a:off x="7235825" y="4797425"/>
            <a:ext cx="1296988" cy="10080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71" name="Line 39"/>
          <p:cNvSpPr>
            <a:spLocks noChangeShapeType="1"/>
          </p:cNvSpPr>
          <p:nvPr/>
        </p:nvSpPr>
        <p:spPr bwMode="auto">
          <a:xfrm flipH="1" flipV="1">
            <a:off x="7812088" y="4292600"/>
            <a:ext cx="720725" cy="15128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72" name="Line 40"/>
          <p:cNvSpPr>
            <a:spLocks noChangeShapeType="1"/>
          </p:cNvSpPr>
          <p:nvPr/>
        </p:nvSpPr>
        <p:spPr bwMode="auto">
          <a:xfrm flipH="1" flipV="1">
            <a:off x="8316913" y="3860800"/>
            <a:ext cx="215900" cy="19446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13" name="Text Box 41"/>
          <p:cNvSpPr txBox="1">
            <a:spLocks noChangeArrowheads="1"/>
          </p:cNvSpPr>
          <p:nvPr/>
        </p:nvSpPr>
        <p:spPr bwMode="auto">
          <a:xfrm>
            <a:off x="727075" y="5635625"/>
            <a:ext cx="1177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output:</a:t>
            </a:r>
          </a:p>
        </p:txBody>
      </p:sp>
      <p:sp>
        <p:nvSpPr>
          <p:cNvPr id="69674" name="Rectangle 42"/>
          <p:cNvSpPr>
            <a:spLocks noChangeArrowheads="1"/>
          </p:cNvSpPr>
          <p:nvPr/>
        </p:nvSpPr>
        <p:spPr bwMode="auto">
          <a:xfrm>
            <a:off x="1709738" y="56356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69675" name="Rectangle 43"/>
          <p:cNvSpPr>
            <a:spLocks noChangeArrowheads="1"/>
          </p:cNvSpPr>
          <p:nvPr/>
        </p:nvSpPr>
        <p:spPr bwMode="auto">
          <a:xfrm>
            <a:off x="1971675" y="563562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/</a:t>
            </a:r>
          </a:p>
        </p:txBody>
      </p:sp>
      <p:sp>
        <p:nvSpPr>
          <p:cNvPr id="69676" name="Rectangle 44"/>
          <p:cNvSpPr>
            <a:spLocks noChangeArrowheads="1"/>
          </p:cNvSpPr>
          <p:nvPr/>
        </p:nvSpPr>
        <p:spPr bwMode="auto">
          <a:xfrm>
            <a:off x="2097088" y="56356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69677" name="Rectangle 45"/>
          <p:cNvSpPr>
            <a:spLocks noChangeArrowheads="1"/>
          </p:cNvSpPr>
          <p:nvPr/>
        </p:nvSpPr>
        <p:spPr bwMode="auto">
          <a:xfrm>
            <a:off x="2312988" y="563562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*</a:t>
            </a:r>
          </a:p>
        </p:txBody>
      </p:sp>
      <p:sp>
        <p:nvSpPr>
          <p:cNvPr id="69678" name="Rectangle 46"/>
          <p:cNvSpPr>
            <a:spLocks noChangeArrowheads="1"/>
          </p:cNvSpPr>
          <p:nvPr/>
        </p:nvSpPr>
        <p:spPr bwMode="auto">
          <a:xfrm>
            <a:off x="2455863" y="563562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69679" name="Rectangle 47"/>
          <p:cNvSpPr>
            <a:spLocks noChangeArrowheads="1"/>
          </p:cNvSpPr>
          <p:nvPr/>
        </p:nvSpPr>
        <p:spPr bwMode="auto">
          <a:xfrm>
            <a:off x="2728913" y="563562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*</a:t>
            </a:r>
          </a:p>
        </p:txBody>
      </p:sp>
      <p:sp>
        <p:nvSpPr>
          <p:cNvPr id="69680" name="Rectangle 48"/>
          <p:cNvSpPr>
            <a:spLocks noChangeArrowheads="1"/>
          </p:cNvSpPr>
          <p:nvPr/>
        </p:nvSpPr>
        <p:spPr bwMode="auto">
          <a:xfrm>
            <a:off x="2889250" y="563562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69681" name="Rectangle 49"/>
          <p:cNvSpPr>
            <a:spLocks noChangeArrowheads="1"/>
          </p:cNvSpPr>
          <p:nvPr/>
        </p:nvSpPr>
        <p:spPr bwMode="auto">
          <a:xfrm>
            <a:off x="3175000" y="5635625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69682" name="Rectangle 50"/>
          <p:cNvSpPr>
            <a:spLocks noChangeArrowheads="1"/>
          </p:cNvSpPr>
          <p:nvPr/>
        </p:nvSpPr>
        <p:spPr bwMode="auto">
          <a:xfrm>
            <a:off x="3392488" y="56356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69683" name="Rectangle 51"/>
          <p:cNvSpPr>
            <a:spLocks noChangeArrowheads="1"/>
          </p:cNvSpPr>
          <p:nvPr/>
        </p:nvSpPr>
        <p:spPr bwMode="auto">
          <a:xfrm>
            <a:off x="7451725" y="2924175"/>
            <a:ext cx="433388" cy="4333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69684" name="Rectangle 52"/>
          <p:cNvSpPr>
            <a:spLocks noChangeArrowheads="1"/>
          </p:cNvSpPr>
          <p:nvPr/>
        </p:nvSpPr>
        <p:spPr bwMode="auto">
          <a:xfrm>
            <a:off x="6877050" y="3427413"/>
            <a:ext cx="433388" cy="4333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69685" name="Rectangle 53"/>
          <p:cNvSpPr>
            <a:spLocks noChangeArrowheads="1"/>
          </p:cNvSpPr>
          <p:nvPr/>
        </p:nvSpPr>
        <p:spPr bwMode="auto">
          <a:xfrm>
            <a:off x="6299200" y="3932238"/>
            <a:ext cx="433388" cy="4333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69686" name="Rectangle 54"/>
          <p:cNvSpPr>
            <a:spLocks noChangeArrowheads="1"/>
          </p:cNvSpPr>
          <p:nvPr/>
        </p:nvSpPr>
        <p:spPr bwMode="auto">
          <a:xfrm>
            <a:off x="5651500" y="4435475"/>
            <a:ext cx="433388" cy="4333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69687" name="Rectangle 55"/>
          <p:cNvSpPr>
            <a:spLocks noChangeArrowheads="1"/>
          </p:cNvSpPr>
          <p:nvPr/>
        </p:nvSpPr>
        <p:spPr bwMode="auto">
          <a:xfrm>
            <a:off x="5075238" y="5011738"/>
            <a:ext cx="433387" cy="4333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69688" name="Rectangle 56"/>
          <p:cNvSpPr>
            <a:spLocks noChangeArrowheads="1"/>
          </p:cNvSpPr>
          <p:nvPr/>
        </p:nvSpPr>
        <p:spPr bwMode="auto">
          <a:xfrm>
            <a:off x="6300788" y="5083175"/>
            <a:ext cx="433387" cy="4333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69689" name="Rectangle 57"/>
          <p:cNvSpPr>
            <a:spLocks noChangeArrowheads="1"/>
          </p:cNvSpPr>
          <p:nvPr/>
        </p:nvSpPr>
        <p:spPr bwMode="auto">
          <a:xfrm>
            <a:off x="6877050" y="4508500"/>
            <a:ext cx="433388" cy="4333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69690" name="Rectangle 58"/>
          <p:cNvSpPr>
            <a:spLocks noChangeArrowheads="1"/>
          </p:cNvSpPr>
          <p:nvPr/>
        </p:nvSpPr>
        <p:spPr bwMode="auto">
          <a:xfrm>
            <a:off x="7523163" y="4003675"/>
            <a:ext cx="433387" cy="4333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69691" name="Rectangle 59"/>
          <p:cNvSpPr>
            <a:spLocks noChangeArrowheads="1"/>
          </p:cNvSpPr>
          <p:nvPr/>
        </p:nvSpPr>
        <p:spPr bwMode="auto">
          <a:xfrm>
            <a:off x="8099425" y="3429000"/>
            <a:ext cx="433388" cy="4333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8243888" y="1766888"/>
            <a:ext cx="360362" cy="798512"/>
            <a:chOff x="5420" y="1113"/>
            <a:chExt cx="227" cy="503"/>
          </a:xfrm>
        </p:grpSpPr>
        <p:sp>
          <p:nvSpPr>
            <p:cNvPr id="71761" name="Rectangle 61"/>
            <p:cNvSpPr>
              <a:spLocks noChangeArrowheads="1"/>
            </p:cNvSpPr>
            <p:nvPr/>
          </p:nvSpPr>
          <p:spPr bwMode="auto">
            <a:xfrm>
              <a:off x="5420" y="1117"/>
              <a:ext cx="227" cy="49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71762" name="Text Box 62"/>
            <p:cNvSpPr txBox="1">
              <a:spLocks noChangeArrowheads="1"/>
            </p:cNvSpPr>
            <p:nvPr/>
          </p:nvSpPr>
          <p:spPr bwMode="auto">
            <a:xfrm>
              <a:off x="5420" y="1113"/>
              <a:ext cx="1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71763" name="Text Box 63"/>
            <p:cNvSpPr txBox="1">
              <a:spLocks noChangeArrowheads="1"/>
            </p:cNvSpPr>
            <p:nvPr/>
          </p:nvSpPr>
          <p:spPr bwMode="auto">
            <a:xfrm>
              <a:off x="5420" y="1344"/>
              <a:ext cx="1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7883525" y="1766888"/>
            <a:ext cx="360363" cy="798512"/>
            <a:chOff x="5420" y="1113"/>
            <a:chExt cx="227" cy="503"/>
          </a:xfrm>
        </p:grpSpPr>
        <p:sp>
          <p:nvSpPr>
            <p:cNvPr id="71758" name="Rectangle 65"/>
            <p:cNvSpPr>
              <a:spLocks noChangeArrowheads="1"/>
            </p:cNvSpPr>
            <p:nvPr/>
          </p:nvSpPr>
          <p:spPr bwMode="auto">
            <a:xfrm>
              <a:off x="5420" y="1117"/>
              <a:ext cx="227" cy="49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71759" name="Text Box 66"/>
            <p:cNvSpPr txBox="1">
              <a:spLocks noChangeArrowheads="1"/>
            </p:cNvSpPr>
            <p:nvPr/>
          </p:nvSpPr>
          <p:spPr bwMode="auto">
            <a:xfrm>
              <a:off x="5420" y="1113"/>
              <a:ext cx="1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71760" name="Text Box 67"/>
            <p:cNvSpPr txBox="1">
              <a:spLocks noChangeArrowheads="1"/>
            </p:cNvSpPr>
            <p:nvPr/>
          </p:nvSpPr>
          <p:spPr bwMode="auto">
            <a:xfrm>
              <a:off x="5420" y="1344"/>
              <a:ext cx="1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7" name="Group 68"/>
          <p:cNvGrpSpPr>
            <a:grpSpLocks/>
          </p:cNvGrpSpPr>
          <p:nvPr/>
        </p:nvGrpSpPr>
        <p:grpSpPr bwMode="auto">
          <a:xfrm>
            <a:off x="7524750" y="1766888"/>
            <a:ext cx="360363" cy="798512"/>
            <a:chOff x="5420" y="1113"/>
            <a:chExt cx="227" cy="503"/>
          </a:xfrm>
        </p:grpSpPr>
        <p:sp>
          <p:nvSpPr>
            <p:cNvPr id="71755" name="Rectangle 69"/>
            <p:cNvSpPr>
              <a:spLocks noChangeArrowheads="1"/>
            </p:cNvSpPr>
            <p:nvPr/>
          </p:nvSpPr>
          <p:spPr bwMode="auto">
            <a:xfrm>
              <a:off x="5420" y="1117"/>
              <a:ext cx="227" cy="49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71756" name="Text Box 70"/>
            <p:cNvSpPr txBox="1">
              <a:spLocks noChangeArrowheads="1"/>
            </p:cNvSpPr>
            <p:nvPr/>
          </p:nvSpPr>
          <p:spPr bwMode="auto">
            <a:xfrm>
              <a:off x="5420" y="1113"/>
              <a:ext cx="1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71757" name="Text Box 71"/>
            <p:cNvSpPr txBox="1">
              <a:spLocks noChangeArrowheads="1"/>
            </p:cNvSpPr>
            <p:nvPr/>
          </p:nvSpPr>
          <p:spPr bwMode="auto">
            <a:xfrm>
              <a:off x="5420" y="1344"/>
              <a:ext cx="1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/</a:t>
              </a:r>
            </a:p>
          </p:txBody>
        </p:sp>
      </p:grpSp>
      <p:grpSp>
        <p:nvGrpSpPr>
          <p:cNvPr id="8" name="Group 72"/>
          <p:cNvGrpSpPr>
            <a:grpSpLocks/>
          </p:cNvGrpSpPr>
          <p:nvPr/>
        </p:nvGrpSpPr>
        <p:grpSpPr bwMode="auto">
          <a:xfrm>
            <a:off x="7164388" y="1766888"/>
            <a:ext cx="360362" cy="798512"/>
            <a:chOff x="5420" y="1113"/>
            <a:chExt cx="227" cy="503"/>
          </a:xfrm>
        </p:grpSpPr>
        <p:sp>
          <p:nvSpPr>
            <p:cNvPr id="71752" name="Rectangle 73"/>
            <p:cNvSpPr>
              <a:spLocks noChangeArrowheads="1"/>
            </p:cNvSpPr>
            <p:nvPr/>
          </p:nvSpPr>
          <p:spPr bwMode="auto">
            <a:xfrm>
              <a:off x="5420" y="1117"/>
              <a:ext cx="227" cy="49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71753" name="Text Box 74"/>
            <p:cNvSpPr txBox="1">
              <a:spLocks noChangeArrowheads="1"/>
            </p:cNvSpPr>
            <p:nvPr/>
          </p:nvSpPr>
          <p:spPr bwMode="auto">
            <a:xfrm>
              <a:off x="5420" y="1113"/>
              <a:ext cx="1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71754" name="Text Box 75"/>
            <p:cNvSpPr txBox="1">
              <a:spLocks noChangeArrowheads="1"/>
            </p:cNvSpPr>
            <p:nvPr/>
          </p:nvSpPr>
          <p:spPr bwMode="auto">
            <a:xfrm>
              <a:off x="5420" y="1344"/>
              <a:ext cx="1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9" name="Group 76"/>
          <p:cNvGrpSpPr>
            <a:grpSpLocks/>
          </p:cNvGrpSpPr>
          <p:nvPr/>
        </p:nvGrpSpPr>
        <p:grpSpPr bwMode="auto">
          <a:xfrm>
            <a:off x="7524750" y="1766888"/>
            <a:ext cx="360363" cy="798512"/>
            <a:chOff x="5420" y="1113"/>
            <a:chExt cx="227" cy="503"/>
          </a:xfrm>
        </p:grpSpPr>
        <p:sp>
          <p:nvSpPr>
            <p:cNvPr id="71749" name="Rectangle 77"/>
            <p:cNvSpPr>
              <a:spLocks noChangeArrowheads="1"/>
            </p:cNvSpPr>
            <p:nvPr/>
          </p:nvSpPr>
          <p:spPr bwMode="auto">
            <a:xfrm>
              <a:off x="5420" y="1117"/>
              <a:ext cx="227" cy="49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71750" name="Text Box 78"/>
            <p:cNvSpPr txBox="1">
              <a:spLocks noChangeArrowheads="1"/>
            </p:cNvSpPr>
            <p:nvPr/>
          </p:nvSpPr>
          <p:spPr bwMode="auto">
            <a:xfrm>
              <a:off x="5420" y="1113"/>
              <a:ext cx="1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71751" name="Text Box 79"/>
            <p:cNvSpPr txBox="1">
              <a:spLocks noChangeArrowheads="1"/>
            </p:cNvSpPr>
            <p:nvPr/>
          </p:nvSpPr>
          <p:spPr bwMode="auto">
            <a:xfrm>
              <a:off x="5420" y="1344"/>
              <a:ext cx="1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10" name="Group 80"/>
          <p:cNvGrpSpPr>
            <a:grpSpLocks/>
          </p:cNvGrpSpPr>
          <p:nvPr/>
        </p:nvGrpSpPr>
        <p:grpSpPr bwMode="auto">
          <a:xfrm>
            <a:off x="7813675" y="1766888"/>
            <a:ext cx="503238" cy="798512"/>
            <a:chOff x="5012" y="527"/>
            <a:chExt cx="317" cy="503"/>
          </a:xfrm>
        </p:grpSpPr>
        <p:sp>
          <p:nvSpPr>
            <p:cNvPr id="71746" name="Rectangle 81"/>
            <p:cNvSpPr>
              <a:spLocks noChangeArrowheads="1"/>
            </p:cNvSpPr>
            <p:nvPr/>
          </p:nvSpPr>
          <p:spPr bwMode="auto">
            <a:xfrm>
              <a:off x="5057" y="531"/>
              <a:ext cx="227" cy="49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71747" name="Text Box 82"/>
            <p:cNvSpPr txBox="1">
              <a:spLocks noChangeArrowheads="1"/>
            </p:cNvSpPr>
            <p:nvPr/>
          </p:nvSpPr>
          <p:spPr bwMode="auto">
            <a:xfrm>
              <a:off x="5012" y="527"/>
              <a:ext cx="3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11</a:t>
              </a:r>
            </a:p>
          </p:txBody>
        </p:sp>
        <p:sp>
          <p:nvSpPr>
            <p:cNvPr id="71748" name="Text Box 83"/>
            <p:cNvSpPr txBox="1">
              <a:spLocks noChangeArrowheads="1"/>
            </p:cNvSpPr>
            <p:nvPr/>
          </p:nvSpPr>
          <p:spPr bwMode="auto">
            <a:xfrm>
              <a:off x="5057" y="758"/>
              <a:ext cx="1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11" name="Group 84"/>
          <p:cNvGrpSpPr>
            <a:grpSpLocks/>
          </p:cNvGrpSpPr>
          <p:nvPr/>
        </p:nvGrpSpPr>
        <p:grpSpPr bwMode="auto">
          <a:xfrm>
            <a:off x="8172450" y="1766888"/>
            <a:ext cx="503238" cy="798512"/>
            <a:chOff x="5012" y="527"/>
            <a:chExt cx="317" cy="503"/>
          </a:xfrm>
        </p:grpSpPr>
        <p:sp>
          <p:nvSpPr>
            <p:cNvPr id="71743" name="Rectangle 85"/>
            <p:cNvSpPr>
              <a:spLocks noChangeArrowheads="1"/>
            </p:cNvSpPr>
            <p:nvPr/>
          </p:nvSpPr>
          <p:spPr bwMode="auto">
            <a:xfrm>
              <a:off x="5057" y="531"/>
              <a:ext cx="227" cy="49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71744" name="Text Box 86"/>
            <p:cNvSpPr txBox="1">
              <a:spLocks noChangeArrowheads="1"/>
            </p:cNvSpPr>
            <p:nvPr/>
          </p:nvSpPr>
          <p:spPr bwMode="auto">
            <a:xfrm>
              <a:off x="5012" y="527"/>
              <a:ext cx="3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14</a:t>
              </a:r>
            </a:p>
          </p:txBody>
        </p:sp>
        <p:sp>
          <p:nvSpPr>
            <p:cNvPr id="71745" name="Text Box 87"/>
            <p:cNvSpPr txBox="1">
              <a:spLocks noChangeArrowheads="1"/>
            </p:cNvSpPr>
            <p:nvPr/>
          </p:nvSpPr>
          <p:spPr bwMode="auto">
            <a:xfrm>
              <a:off x="5057" y="758"/>
              <a:ext cx="1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12" name="Group 88"/>
          <p:cNvGrpSpPr>
            <a:grpSpLocks/>
          </p:cNvGrpSpPr>
          <p:nvPr/>
        </p:nvGrpSpPr>
        <p:grpSpPr bwMode="auto">
          <a:xfrm>
            <a:off x="8532813" y="1766888"/>
            <a:ext cx="503237" cy="798512"/>
            <a:chOff x="5012" y="527"/>
            <a:chExt cx="317" cy="503"/>
          </a:xfrm>
        </p:grpSpPr>
        <p:sp>
          <p:nvSpPr>
            <p:cNvPr id="71740" name="Rectangle 89"/>
            <p:cNvSpPr>
              <a:spLocks noChangeArrowheads="1"/>
            </p:cNvSpPr>
            <p:nvPr/>
          </p:nvSpPr>
          <p:spPr bwMode="auto">
            <a:xfrm>
              <a:off x="5057" y="531"/>
              <a:ext cx="227" cy="49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71741" name="Text Box 90"/>
            <p:cNvSpPr txBox="1">
              <a:spLocks noChangeArrowheads="1"/>
            </p:cNvSpPr>
            <p:nvPr/>
          </p:nvSpPr>
          <p:spPr bwMode="auto">
            <a:xfrm>
              <a:off x="5012" y="527"/>
              <a:ext cx="3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17</a:t>
              </a:r>
            </a:p>
          </p:txBody>
        </p:sp>
        <p:sp>
          <p:nvSpPr>
            <p:cNvPr id="71742" name="Text Box 91"/>
            <p:cNvSpPr txBox="1">
              <a:spLocks noChangeArrowheads="1"/>
            </p:cNvSpPr>
            <p:nvPr/>
          </p:nvSpPr>
          <p:spPr bwMode="auto">
            <a:xfrm>
              <a:off x="5057" y="758"/>
              <a:ext cx="1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E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685800" y="3124200"/>
            <a:ext cx="4868069" cy="59213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657621" y="3724274"/>
            <a:ext cx="3761980" cy="111283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/>
          <p:cNvSpPr/>
          <p:nvPr/>
        </p:nvSpPr>
        <p:spPr>
          <a:xfrm>
            <a:off x="655459" y="4861501"/>
            <a:ext cx="3776842" cy="28199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0352E8F-00F4-4A29-9CAF-937DC208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39929-70FB-4279-8FF3-15FF9EE916CD}" type="slidenum">
              <a:rPr lang="en-US" altLang="zh-TW" smtClean="0"/>
              <a:pPr>
                <a:defRPr/>
              </a:pPr>
              <a:t>32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xit" presetSubtype="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xit" presetSubtype="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 nodeType="clickPar">
                      <p:stCondLst>
                        <p:cond delay="indefinite"/>
                      </p:stCondLst>
                      <p:childTnLst>
                        <p:par>
                          <p:cTn id="3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 nodeType="clickPar">
                      <p:stCondLst>
                        <p:cond delay="indefinite"/>
                      </p:stCondLst>
                      <p:childTnLst>
                        <p:par>
                          <p:cTn id="3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xit" presetSubtype="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 nodeType="clickPar">
                      <p:stCondLst>
                        <p:cond delay="indefinite"/>
                      </p:stCondLst>
                      <p:childTnLst>
                        <p:par>
                          <p:cTn id="3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 nodeType="clickPar">
                      <p:stCondLst>
                        <p:cond delay="indefinite"/>
                      </p:stCondLst>
                      <p:childTnLst>
                        <p:par>
                          <p:cTn id="3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 nodeType="clickPar">
                      <p:stCondLst>
                        <p:cond delay="indefinite"/>
                      </p:stCondLst>
                      <p:childTnLst>
                        <p:par>
                          <p:cTn id="3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 nodeType="clickPar">
                      <p:stCondLst>
                        <p:cond delay="indefinite"/>
                      </p:stCondLst>
                      <p:childTnLst>
                        <p:par>
                          <p:cTn id="3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 nodeType="clickPar">
                      <p:stCondLst>
                        <p:cond delay="indefinite"/>
                      </p:stCondLst>
                      <p:childTnLst>
                        <p:par>
                          <p:cTn id="3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1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 nodeType="clickPar">
                      <p:stCondLst>
                        <p:cond delay="indefinite"/>
                      </p:stCondLst>
                      <p:childTnLst>
                        <p:par>
                          <p:cTn id="3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7" presetID="1" presetClass="exit" presetSubtype="0" fill="hold" grpId="2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 nodeType="clickPar">
                      <p:stCondLst>
                        <p:cond delay="indefinite"/>
                      </p:stCondLst>
                      <p:childTnLst>
                        <p:par>
                          <p:cTn id="4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7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 nodeType="clickPar">
                      <p:stCondLst>
                        <p:cond delay="indefinite"/>
                      </p:stCondLst>
                      <p:childTnLst>
                        <p:par>
                          <p:cTn id="4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 nodeType="clickPar">
                      <p:stCondLst>
                        <p:cond delay="indefinite"/>
                      </p:stCondLst>
                      <p:childTnLst>
                        <p:par>
                          <p:cTn id="4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1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 nodeType="clickPar">
                      <p:stCondLst>
                        <p:cond delay="indefinite"/>
                      </p:stCondLst>
                      <p:childTnLst>
                        <p:par>
                          <p:cTn id="4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1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 nodeType="clickPar">
                      <p:stCondLst>
                        <p:cond delay="indefinite"/>
                      </p:stCondLst>
                      <p:childTnLst>
                        <p:par>
                          <p:cTn id="4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xit" presetSubtype="0" fill="hold" grpId="2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 nodeType="clickPar">
                      <p:stCondLst>
                        <p:cond delay="indefinite"/>
                      </p:stCondLst>
                      <p:childTnLst>
                        <p:par>
                          <p:cTn id="4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 nodeType="clickPar">
                      <p:stCondLst>
                        <p:cond delay="indefinite"/>
                      </p:stCondLst>
                      <p:childTnLst>
                        <p:par>
                          <p:cTn id="4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7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 nodeType="clickPar">
                      <p:stCondLst>
                        <p:cond delay="indefinite"/>
                      </p:stCondLst>
                      <p:childTnLst>
                        <p:par>
                          <p:cTn id="4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 nodeType="clickPar">
                      <p:stCondLst>
                        <p:cond delay="indefinite"/>
                      </p:stCondLst>
                      <p:childTnLst>
                        <p:par>
                          <p:cTn id="4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1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 nodeType="clickPar">
                      <p:stCondLst>
                        <p:cond delay="indefinite"/>
                      </p:stCondLst>
                      <p:childTnLst>
                        <p:par>
                          <p:cTn id="4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9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 nodeType="clickPar">
                      <p:stCondLst>
                        <p:cond delay="indefinite"/>
                      </p:stCondLst>
                      <p:childTnLst>
                        <p:par>
                          <p:cTn id="4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3" presetID="1" presetClass="exit" presetSubtype="0" fill="hold" grpId="2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 nodeType="clickPar">
                      <p:stCondLst>
                        <p:cond delay="indefinite"/>
                      </p:stCondLst>
                      <p:childTnLst>
                        <p:par>
                          <p:cTn id="4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9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 nodeType="clickPar">
                      <p:stCondLst>
                        <p:cond delay="indefinite"/>
                      </p:stCondLst>
                      <p:childTnLst>
                        <p:par>
                          <p:cTn id="4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5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 nodeType="clickPar">
                      <p:stCondLst>
                        <p:cond delay="indefinite"/>
                      </p:stCondLst>
                      <p:childTnLst>
                        <p:par>
                          <p:cTn id="5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56" grpId="0" animBg="1"/>
      <p:bldP spid="69656" grpId="1" animBg="1"/>
      <p:bldP spid="69656" grpId="2" animBg="1"/>
      <p:bldP spid="69656" grpId="3" animBg="1"/>
      <p:bldP spid="69656" grpId="4" animBg="1"/>
      <p:bldP spid="69656" grpId="5" animBg="1"/>
      <p:bldP spid="69656" grpId="6" animBg="1"/>
      <p:bldP spid="69656" grpId="7" animBg="1"/>
      <p:bldP spid="69656" grpId="8" animBg="1"/>
      <p:bldP spid="69656" grpId="9" animBg="1"/>
      <p:bldP spid="69656" grpId="10" animBg="1"/>
      <p:bldP spid="69656" grpId="11" animBg="1"/>
      <p:bldP spid="69656" grpId="12" animBg="1"/>
      <p:bldP spid="69656" grpId="13" animBg="1"/>
      <p:bldP spid="69656" grpId="14" animBg="1"/>
      <p:bldP spid="69656" grpId="15" animBg="1"/>
      <p:bldP spid="69656" grpId="16" animBg="1"/>
      <p:bldP spid="69656" grpId="17" animBg="1"/>
      <p:bldP spid="69656" grpId="18" animBg="1"/>
      <p:bldP spid="69656" grpId="19" animBg="1"/>
      <p:bldP spid="69656" grpId="20" animBg="1"/>
      <p:bldP spid="69656" grpId="21" animBg="1"/>
      <p:bldP spid="69656" grpId="22" animBg="1"/>
      <p:bldP spid="69656" grpId="23" animBg="1"/>
      <p:bldP spid="69656" grpId="24" animBg="1"/>
      <p:bldP spid="69656" grpId="25" animBg="1"/>
      <p:bldP spid="69656" grpId="26" animBg="1"/>
      <p:bldP spid="69656" grpId="27" animBg="1"/>
      <p:bldP spid="69657" grpId="0" animBg="1"/>
      <p:bldP spid="69657" grpId="1" animBg="1"/>
      <p:bldP spid="69657" grpId="2" animBg="1"/>
      <p:bldP spid="69657" grpId="3" animBg="1"/>
      <p:bldP spid="69657" grpId="4" animBg="1"/>
      <p:bldP spid="69657" grpId="5" animBg="1"/>
      <p:bldP spid="69657" grpId="6" animBg="1"/>
      <p:bldP spid="69657" grpId="7" animBg="1"/>
      <p:bldP spid="69657" grpId="8" animBg="1"/>
      <p:bldP spid="69657" grpId="9" animBg="1"/>
      <p:bldP spid="69657" grpId="10" animBg="1"/>
      <p:bldP spid="69657" grpId="11" animBg="1"/>
      <p:bldP spid="69657" grpId="12" animBg="1"/>
      <p:bldP spid="69657" grpId="13" animBg="1"/>
      <p:bldP spid="69657" grpId="14" animBg="1"/>
      <p:bldP spid="69657" grpId="15" animBg="1"/>
      <p:bldP spid="69657" grpId="16" animBg="1"/>
      <p:bldP spid="69657" grpId="17" animBg="1"/>
      <p:bldP spid="69658" grpId="0" animBg="1"/>
      <p:bldP spid="69658" grpId="1" animBg="1"/>
      <p:bldP spid="69658" grpId="2" animBg="1"/>
      <p:bldP spid="69658" grpId="3" animBg="1"/>
      <p:bldP spid="69658" grpId="4" animBg="1"/>
      <p:bldP spid="69658" grpId="5" animBg="1"/>
      <p:bldP spid="69658" grpId="6" animBg="1"/>
      <p:bldP spid="69658" grpId="7" animBg="1"/>
      <p:bldP spid="69658" grpId="8" animBg="1"/>
      <p:bldP spid="69658" grpId="9" animBg="1"/>
      <p:bldP spid="69658" grpId="10" animBg="1"/>
      <p:bldP spid="69658" grpId="11" animBg="1"/>
      <p:bldP spid="69658" grpId="12" animBg="1"/>
      <p:bldP spid="69658" grpId="13" animBg="1"/>
      <p:bldP spid="69658" grpId="14" animBg="1"/>
      <p:bldP spid="69658" grpId="15" animBg="1"/>
      <p:bldP spid="69658" grpId="16" animBg="1"/>
      <p:bldP spid="69658" grpId="17" animBg="1"/>
      <p:bldP spid="69658" grpId="18" animBg="1"/>
      <p:bldP spid="69658" grpId="19" animBg="1"/>
      <p:bldP spid="69659" grpId="0" animBg="1"/>
      <p:bldP spid="69659" grpId="1" animBg="1"/>
      <p:bldP spid="69659" grpId="2" animBg="1"/>
      <p:bldP spid="69659" grpId="3" animBg="1"/>
      <p:bldP spid="69659" grpId="4" animBg="1"/>
      <p:bldP spid="69659" grpId="5" animBg="1"/>
      <p:bldP spid="69659" grpId="6" animBg="1"/>
      <p:bldP spid="69659" grpId="7" animBg="1"/>
      <p:bldP spid="69659" grpId="8" animBg="1"/>
      <p:bldP spid="69659" grpId="9" animBg="1"/>
      <p:bldP spid="69659" grpId="10" animBg="1"/>
      <p:bldP spid="69659" grpId="11" animBg="1"/>
      <p:bldP spid="69659" grpId="12" animBg="1"/>
      <p:bldP spid="69659" grpId="13" animBg="1"/>
      <p:bldP spid="69659" grpId="14" animBg="1"/>
      <p:bldP spid="69659" grpId="15" animBg="1"/>
      <p:bldP spid="69659" grpId="16" animBg="1"/>
      <p:bldP spid="69659" grpId="17" animBg="1"/>
      <p:bldP spid="69659" grpId="18" animBg="1"/>
      <p:bldP spid="69659" grpId="19" animBg="1"/>
      <p:bldP spid="69660" grpId="0" animBg="1"/>
      <p:bldP spid="69660" grpId="1" animBg="1"/>
      <p:bldP spid="69661" grpId="0" animBg="1"/>
      <p:bldP spid="69661" grpId="1" animBg="1"/>
      <p:bldP spid="69661" grpId="2" animBg="1"/>
      <p:bldP spid="69661" grpId="3" animBg="1"/>
      <p:bldP spid="69661" grpId="4" animBg="1"/>
      <p:bldP spid="69661" grpId="5" animBg="1"/>
      <p:bldP spid="69661" grpId="6" animBg="1"/>
      <p:bldP spid="69661" grpId="7" animBg="1"/>
      <p:bldP spid="69661" grpId="8" animBg="1"/>
      <p:bldP spid="69661" grpId="9" animBg="1"/>
      <p:bldP spid="69661" grpId="10" animBg="1"/>
      <p:bldP spid="69661" grpId="11" animBg="1"/>
      <p:bldP spid="69661" grpId="12" animBg="1"/>
      <p:bldP spid="69661" grpId="13" animBg="1"/>
      <p:bldP spid="69661" grpId="14" animBg="1"/>
      <p:bldP spid="69661" grpId="15" animBg="1"/>
      <p:bldP spid="69661" grpId="16" animBg="1"/>
      <p:bldP spid="69661" grpId="17" animBg="1"/>
      <p:bldP spid="69662" grpId="0" animBg="1"/>
      <p:bldP spid="69662" grpId="1" animBg="1"/>
      <p:bldP spid="69662" grpId="2" animBg="1"/>
      <p:bldP spid="69662" grpId="3" animBg="1"/>
      <p:bldP spid="69662" grpId="4" animBg="1"/>
      <p:bldP spid="69662" grpId="5" animBg="1"/>
      <p:bldP spid="69662" grpId="6" animBg="1"/>
      <p:bldP spid="69662" grpId="7" animBg="1"/>
      <p:bldP spid="69662" grpId="8" animBg="1"/>
      <p:bldP spid="69662" grpId="9" animBg="1"/>
      <p:bldP spid="69662" grpId="10" animBg="1"/>
      <p:bldP spid="69662" grpId="11" animBg="1"/>
      <p:bldP spid="69662" grpId="12" animBg="1"/>
      <p:bldP spid="69662" grpId="13" animBg="1"/>
      <p:bldP spid="69662" grpId="14" animBg="1"/>
      <p:bldP spid="69662" grpId="15" animBg="1"/>
      <p:bldP spid="69662" grpId="16" animBg="1"/>
      <p:bldP spid="69662" grpId="17" animBg="1"/>
      <p:bldP spid="69683" grpId="0" animBg="1"/>
      <p:bldP spid="69683" grpId="1" animBg="1"/>
      <p:bldP spid="69684" grpId="0" animBg="1"/>
      <p:bldP spid="69684" grpId="1" animBg="1"/>
      <p:bldP spid="69685" grpId="0" animBg="1"/>
      <p:bldP spid="69685" grpId="1" animBg="1"/>
      <p:bldP spid="69686" grpId="0" animBg="1"/>
      <p:bldP spid="69686" grpId="1" animBg="1"/>
      <p:bldP spid="69687" grpId="0" animBg="1"/>
      <p:bldP spid="69687" grpId="1" animBg="1"/>
      <p:bldP spid="69688" grpId="0" animBg="1"/>
      <p:bldP spid="69688" grpId="1" animBg="1"/>
      <p:bldP spid="69689" grpId="0" animBg="1"/>
      <p:bldP spid="69689" grpId="1" animBg="1"/>
      <p:bldP spid="69690" grpId="0" animBg="1"/>
      <p:bldP spid="69690" grpId="1" animBg="1"/>
      <p:bldP spid="69691" grpId="0" animBg="1"/>
      <p:bldP spid="69691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427913" cy="1020762"/>
          </a:xfrm>
        </p:spPr>
        <p:txBody>
          <a:bodyPr/>
          <a:lstStyle/>
          <a:p>
            <a:pPr eaLnBrk="1" hangingPunct="1"/>
            <a:r>
              <a:rPr lang="en-US" altLang="zh-TW"/>
              <a:t>Analysis of </a:t>
            </a:r>
            <a:r>
              <a:rPr lang="en-US" altLang="zh-TW">
                <a:latin typeface="Courier New" panose="02070309020205020404" pitchFamily="49" charset="0"/>
              </a:rPr>
              <a:t>iterInorder()</a:t>
            </a:r>
            <a:r>
              <a:rPr lang="en-US" altLang="zh-TW"/>
              <a:t> 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9263"/>
            <a:ext cx="8229600" cy="4338637"/>
          </a:xfrm>
        </p:spPr>
        <p:txBody>
          <a:bodyPr/>
          <a:lstStyle/>
          <a:p>
            <a:pPr eaLnBrk="1" hangingPunct="1"/>
            <a:r>
              <a:rPr lang="en-US" altLang="zh-TW" dirty="0"/>
              <a:t>Let </a:t>
            </a:r>
            <a:r>
              <a:rPr lang="en-US" altLang="zh-TW" i="1" dirty="0"/>
              <a:t>n</a:t>
            </a:r>
            <a:r>
              <a:rPr lang="en-US" altLang="zh-TW" dirty="0"/>
              <a:t> be the number of nodes in the tree</a:t>
            </a:r>
          </a:p>
          <a:p>
            <a:pPr lvl="1" eaLnBrk="1" hangingPunct="1"/>
            <a:r>
              <a:rPr lang="en-US" altLang="zh-TW" sz="2400" dirty="0"/>
              <a:t>Time complexity: </a:t>
            </a:r>
            <a:r>
              <a:rPr lang="en-US" altLang="zh-TW" sz="2400" dirty="0">
                <a:solidFill>
                  <a:srgbClr val="FF0000"/>
                </a:solidFill>
              </a:rPr>
              <a:t>O(</a:t>
            </a:r>
            <a:r>
              <a:rPr lang="en-US" altLang="zh-TW" sz="2400" i="1" dirty="0">
                <a:solidFill>
                  <a:srgbClr val="FF0000"/>
                </a:solidFill>
              </a:rPr>
              <a:t>n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</a:p>
          <a:p>
            <a:pPr lvl="2" eaLnBrk="1" hangingPunct="1"/>
            <a:r>
              <a:rPr lang="en-US" altLang="zh-TW" sz="2400" dirty="0"/>
              <a:t>Every node of the tree is placed on and removed </a:t>
            </a:r>
            <a:br>
              <a:rPr lang="en-US" altLang="zh-TW" sz="2400" dirty="0"/>
            </a:br>
            <a:r>
              <a:rPr lang="en-US" altLang="zh-TW" sz="2400" dirty="0"/>
              <a:t>from the stack exactly once</a:t>
            </a:r>
          </a:p>
          <a:p>
            <a:pPr lvl="1" eaLnBrk="1" hangingPunct="1"/>
            <a:endParaRPr lang="en-US" altLang="zh-TW" sz="2400" dirty="0"/>
          </a:p>
          <a:p>
            <a:pPr lvl="1" eaLnBrk="1" hangingPunct="1"/>
            <a:r>
              <a:rPr lang="en-US" altLang="zh-TW" sz="2400" dirty="0"/>
              <a:t>Space complexity: </a:t>
            </a:r>
            <a:r>
              <a:rPr lang="en-US" altLang="zh-TW" sz="2400" dirty="0">
                <a:solidFill>
                  <a:srgbClr val="FF0000"/>
                </a:solidFill>
              </a:rPr>
              <a:t>O(</a:t>
            </a:r>
            <a:r>
              <a:rPr lang="en-US" altLang="zh-TW" sz="2400" i="1" dirty="0">
                <a:solidFill>
                  <a:srgbClr val="FF0000"/>
                </a:solidFill>
              </a:rPr>
              <a:t>n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</a:p>
          <a:p>
            <a:pPr lvl="2" eaLnBrk="1" hangingPunct="1"/>
            <a:r>
              <a:rPr lang="en-US" altLang="zh-TW" sz="2400" dirty="0"/>
              <a:t>equal to the depth of the tree </a:t>
            </a:r>
            <a:br>
              <a:rPr lang="en-US" altLang="zh-TW" sz="2400" dirty="0"/>
            </a:br>
            <a:r>
              <a:rPr lang="en-US" altLang="zh-TW" sz="2400" dirty="0"/>
              <a:t>(skewed tree is the worst case)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EC48350-5A0B-42C4-A8CF-92A25F5E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39929-70FB-4279-8FF3-15FF9EE916CD}" type="slidenum">
              <a:rPr lang="en-US" altLang="zh-TW" smtClean="0"/>
              <a:pPr>
                <a:defRPr/>
              </a:pPr>
              <a:t>33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Level-order Traversal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5613" y="1598613"/>
            <a:ext cx="8226425" cy="4638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Algorithm: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visit the root first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then the root’s left child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followed by the root’s right child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800" dirty="0"/>
              <a:t>visiting the nodes at each new level from the leftmost node to the rightmost nodes</a:t>
            </a:r>
          </a:p>
          <a:p>
            <a:pPr lvl="2" eaLnBrk="1" hangingPunct="1">
              <a:lnSpc>
                <a:spcPct val="90000"/>
              </a:lnSpc>
            </a:pPr>
            <a:endParaRPr lang="en-US" altLang="zh-TW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Needs a </a:t>
            </a:r>
            <a:r>
              <a:rPr lang="en-US" altLang="zh-TW" dirty="0">
                <a:solidFill>
                  <a:srgbClr val="FF0000"/>
                </a:solidFill>
              </a:rPr>
              <a:t>queue</a:t>
            </a:r>
            <a:r>
              <a:rPr lang="en-US" altLang="zh-TW" dirty="0"/>
              <a:t> to keep track of nodes at next level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948BD09-AE5A-4B9A-81DD-CBB7579E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39929-70FB-4279-8FF3-15FF9EE916CD}" type="slidenum">
              <a:rPr lang="en-US" altLang="zh-TW" smtClean="0"/>
              <a:pPr>
                <a:defRPr/>
              </a:pPr>
              <a:t>34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6" name="Group 5"/>
          <p:cNvGrpSpPr>
            <a:grpSpLocks/>
          </p:cNvGrpSpPr>
          <p:nvPr/>
        </p:nvGrpSpPr>
        <p:grpSpPr bwMode="auto">
          <a:xfrm>
            <a:off x="4716463" y="3451225"/>
            <a:ext cx="4222750" cy="3290888"/>
            <a:chOff x="3024" y="2174"/>
            <a:chExt cx="2660" cy="2073"/>
          </a:xfrm>
        </p:grpSpPr>
        <p:pic>
          <p:nvPicPr>
            <p:cNvPr id="77898" name="Picture 6" descr="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76" t="9502" r="23068" b="17775"/>
            <a:stretch>
              <a:fillRect/>
            </a:stretch>
          </p:blipFill>
          <p:spPr bwMode="auto">
            <a:xfrm>
              <a:off x="3651" y="2174"/>
              <a:ext cx="2033" cy="2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99" name="Picture 7" descr="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77" t="48828" r="64822" b="17816"/>
            <a:stretch>
              <a:fillRect/>
            </a:stretch>
          </p:blipFill>
          <p:spPr bwMode="auto">
            <a:xfrm>
              <a:off x="3024" y="3295"/>
              <a:ext cx="626" cy="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7827" name="Rectangle 83"/>
          <p:cNvSpPr>
            <a:spLocks noChangeArrowheads="1"/>
          </p:cNvSpPr>
          <p:nvPr/>
        </p:nvSpPr>
        <p:spPr bwMode="auto">
          <a:xfrm>
            <a:off x="152400" y="1828800"/>
            <a:ext cx="8382000" cy="475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700" dirty="0">
                <a:latin typeface="Courier New" panose="02070309020205020404" pitchFamily="49" charset="0"/>
              </a:rPr>
              <a:t>void </a:t>
            </a:r>
            <a:r>
              <a:rPr lang="en-US" altLang="zh-TW" sz="1700" dirty="0" err="1">
                <a:latin typeface="Courier New" panose="02070309020205020404" pitchFamily="49" charset="0"/>
              </a:rPr>
              <a:t>level_order</a:t>
            </a:r>
            <a:r>
              <a:rPr lang="en-US" altLang="zh-TW" sz="1700" dirty="0">
                <a:latin typeface="Courier New" panose="02070309020205020404" pitchFamily="49" charset="0"/>
              </a:rPr>
              <a:t> (</a:t>
            </a:r>
            <a:r>
              <a:rPr lang="en-US" altLang="zh-TW" sz="1700" dirty="0" err="1">
                <a:latin typeface="Courier New" panose="02070309020205020404" pitchFamily="49" charset="0"/>
              </a:rPr>
              <a:t>treePointer</a:t>
            </a:r>
            <a:r>
              <a:rPr lang="en-US" altLang="zh-TW" sz="1700" dirty="0">
                <a:latin typeface="Courier New" panose="02070309020205020404" pitchFamily="49" charset="0"/>
              </a:rPr>
              <a:t> </a:t>
            </a:r>
            <a:r>
              <a:rPr lang="en-US" altLang="zh-TW" sz="1700" dirty="0" err="1">
                <a:latin typeface="Courier New" panose="02070309020205020404" pitchFamily="49" charset="0"/>
              </a:rPr>
              <a:t>ptr</a:t>
            </a:r>
            <a:r>
              <a:rPr lang="en-US" altLang="zh-TW" sz="17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7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700" dirty="0">
                <a:latin typeface="Courier New" panose="02070309020205020404" pitchFamily="49" charset="0"/>
              </a:rPr>
              <a:t>   </a:t>
            </a:r>
            <a:r>
              <a:rPr lang="en-US" altLang="zh-TW" sz="1700" dirty="0" err="1">
                <a:latin typeface="Courier New" panose="02070309020205020404" pitchFamily="49" charset="0"/>
              </a:rPr>
              <a:t>int</a:t>
            </a:r>
            <a:r>
              <a:rPr lang="en-US" altLang="zh-TW" sz="1700" dirty="0">
                <a:latin typeface="Courier New" panose="02070309020205020404" pitchFamily="49" charset="0"/>
              </a:rPr>
              <a:t> front = rear = 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700" dirty="0">
                <a:latin typeface="Courier New" panose="02070309020205020404" pitchFamily="49" charset="0"/>
              </a:rPr>
              <a:t>   </a:t>
            </a:r>
            <a:r>
              <a:rPr lang="en-US" altLang="zh-TW" sz="1700" dirty="0" err="1">
                <a:latin typeface="Courier New" panose="02070309020205020404" pitchFamily="49" charset="0"/>
              </a:rPr>
              <a:t>tree_pointer</a:t>
            </a:r>
            <a:r>
              <a:rPr lang="en-US" altLang="zh-TW" sz="1700" dirty="0">
                <a:latin typeface="Courier New" panose="02070309020205020404" pitchFamily="49" charset="0"/>
              </a:rPr>
              <a:t> queue[MAX_QUEUE_SIZE];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700" dirty="0">
                <a:latin typeface="Courier New" panose="02070309020205020404" pitchFamily="49" charset="0"/>
              </a:rPr>
              <a:t>   if (!</a:t>
            </a:r>
            <a:r>
              <a:rPr lang="en-US" altLang="zh-TW" sz="1700" dirty="0" err="1">
                <a:latin typeface="Courier New" panose="02070309020205020404" pitchFamily="49" charset="0"/>
              </a:rPr>
              <a:t>ptr</a:t>
            </a:r>
            <a:r>
              <a:rPr lang="en-US" altLang="zh-TW" sz="1700" dirty="0">
                <a:latin typeface="Courier New" panose="02070309020205020404" pitchFamily="49" charset="0"/>
              </a:rPr>
              <a:t>) return;  /* empty tree */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700" dirty="0">
                <a:latin typeface="Courier New" panose="02070309020205020404" pitchFamily="49" charset="0"/>
              </a:rPr>
              <a:t>   </a:t>
            </a:r>
            <a:r>
              <a:rPr lang="en-US" altLang="zh-TW" sz="1700" dirty="0" err="1">
                <a:latin typeface="Courier New" panose="02070309020205020404" pitchFamily="49" charset="0"/>
              </a:rPr>
              <a:t>addq</a:t>
            </a:r>
            <a:r>
              <a:rPr lang="en-US" altLang="zh-TW" sz="1700" dirty="0">
                <a:latin typeface="Courier New" panose="02070309020205020404" pitchFamily="49" charset="0"/>
              </a:rPr>
              <a:t> (front, &amp;rear, </a:t>
            </a:r>
            <a:r>
              <a:rPr lang="en-US" altLang="zh-TW" sz="1700" dirty="0" err="1">
                <a:latin typeface="Courier New" panose="02070309020205020404" pitchFamily="49" charset="0"/>
              </a:rPr>
              <a:t>ptr</a:t>
            </a:r>
            <a:r>
              <a:rPr lang="en-US" altLang="zh-TW" sz="17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700" dirty="0">
                <a:latin typeface="Courier New" panose="02070309020205020404" pitchFamily="49" charset="0"/>
              </a:rPr>
              <a:t>   for (;;)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700" dirty="0">
                <a:latin typeface="Courier New" panose="02070309020205020404" pitchFamily="49" charset="0"/>
              </a:rPr>
              <a:t>      </a:t>
            </a:r>
            <a:r>
              <a:rPr lang="en-US" altLang="zh-TW" sz="1700" dirty="0" err="1">
                <a:latin typeface="Courier New" panose="02070309020205020404" pitchFamily="49" charset="0"/>
              </a:rPr>
              <a:t>ptr</a:t>
            </a:r>
            <a:r>
              <a:rPr lang="en-US" altLang="zh-TW" sz="1700" dirty="0">
                <a:latin typeface="Courier New" panose="02070309020205020404" pitchFamily="49" charset="0"/>
              </a:rPr>
              <a:t> = </a:t>
            </a:r>
            <a:r>
              <a:rPr lang="en-US" altLang="zh-TW" sz="1700" dirty="0" err="1">
                <a:latin typeface="Courier New" panose="02070309020205020404" pitchFamily="49" charset="0"/>
              </a:rPr>
              <a:t>deleteq</a:t>
            </a:r>
            <a:r>
              <a:rPr lang="en-US" altLang="zh-TW" sz="1700" dirty="0">
                <a:latin typeface="Courier New" panose="02070309020205020404" pitchFamily="49" charset="0"/>
              </a:rPr>
              <a:t> (&amp;front, rear);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700" dirty="0">
                <a:latin typeface="Courier New" panose="02070309020205020404" pitchFamily="49" charset="0"/>
              </a:rPr>
              <a:t>      if (</a:t>
            </a:r>
            <a:r>
              <a:rPr lang="en-US" altLang="zh-TW" sz="1700" dirty="0" err="1">
                <a:latin typeface="Courier New" panose="02070309020205020404" pitchFamily="49" charset="0"/>
              </a:rPr>
              <a:t>ptr</a:t>
            </a:r>
            <a:r>
              <a:rPr lang="en-US" altLang="zh-TW" sz="1700" dirty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700" dirty="0">
                <a:latin typeface="Courier New" panose="02070309020205020404" pitchFamily="49" charset="0"/>
              </a:rPr>
              <a:t>         </a:t>
            </a:r>
            <a:r>
              <a:rPr lang="en-US" altLang="zh-TW" sz="1700" dirty="0" err="1">
                <a:latin typeface="Courier New" panose="02070309020205020404" pitchFamily="49" charset="0"/>
              </a:rPr>
              <a:t>printf</a:t>
            </a:r>
            <a:r>
              <a:rPr lang="en-US" altLang="zh-TW" sz="1700" dirty="0">
                <a:latin typeface="Courier New" panose="02070309020205020404" pitchFamily="49" charset="0"/>
              </a:rPr>
              <a:t> (</a:t>
            </a:r>
            <a:r>
              <a:rPr lang="en-US" altLang="en-US" sz="1700" dirty="0">
                <a:latin typeface="Courier New" panose="02070309020205020404" pitchFamily="49" charset="0"/>
              </a:rPr>
              <a:t>“</a:t>
            </a:r>
            <a:r>
              <a:rPr lang="en-US" altLang="zh-TW" sz="1700" dirty="0">
                <a:latin typeface="Courier New" panose="02070309020205020404" pitchFamily="49" charset="0"/>
              </a:rPr>
              <a:t>%d</a:t>
            </a:r>
            <a:r>
              <a:rPr lang="en-US" altLang="en-US" sz="1700" dirty="0">
                <a:latin typeface="Courier New" panose="02070309020205020404" pitchFamily="49" charset="0"/>
              </a:rPr>
              <a:t>”</a:t>
            </a:r>
            <a:r>
              <a:rPr lang="en-US" altLang="zh-TW" sz="1700" dirty="0">
                <a:latin typeface="Courier New" panose="02070309020205020404" pitchFamily="49" charset="0"/>
              </a:rPr>
              <a:t>, </a:t>
            </a:r>
            <a:r>
              <a:rPr lang="en-US" altLang="zh-TW" sz="1700" dirty="0" err="1">
                <a:latin typeface="Courier New" panose="02070309020205020404" pitchFamily="49" charset="0"/>
              </a:rPr>
              <a:t>ptr</a:t>
            </a:r>
            <a:r>
              <a:rPr lang="en-US" altLang="zh-TW" sz="1700" dirty="0">
                <a:latin typeface="Courier New" panose="02070309020205020404" pitchFamily="49" charset="0"/>
              </a:rPr>
              <a:t>-&gt;data);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700" dirty="0">
                <a:latin typeface="Courier New" panose="02070309020205020404" pitchFamily="49" charset="0"/>
              </a:rPr>
              <a:t>         if (</a:t>
            </a:r>
            <a:r>
              <a:rPr lang="en-US" altLang="zh-TW" sz="1700" dirty="0" err="1">
                <a:latin typeface="Courier New" panose="02070309020205020404" pitchFamily="49" charset="0"/>
              </a:rPr>
              <a:t>ptr</a:t>
            </a:r>
            <a:r>
              <a:rPr lang="en-US" altLang="zh-TW" sz="1700" dirty="0">
                <a:latin typeface="Courier New" panose="02070309020205020404" pitchFamily="49" charset="0"/>
              </a:rPr>
              <a:t>-&gt;</a:t>
            </a:r>
            <a:r>
              <a:rPr lang="en-US" altLang="zh-TW" sz="1700" b="1" dirty="0" err="1">
                <a:latin typeface="Courier New" panose="02070309020205020404" pitchFamily="49" charset="0"/>
              </a:rPr>
              <a:t>left</a:t>
            </a:r>
            <a:r>
              <a:rPr lang="en-US" altLang="zh-TW" sz="1700" dirty="0" err="1">
                <a:latin typeface="Courier New" panose="02070309020205020404" pitchFamily="49" charset="0"/>
              </a:rPr>
              <a:t>Child</a:t>
            </a:r>
            <a:r>
              <a:rPr lang="en-US" altLang="zh-TW" sz="17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700" dirty="0">
                <a:latin typeface="Courier New" panose="02070309020205020404" pitchFamily="49" charset="0"/>
              </a:rPr>
              <a:t>            </a:t>
            </a:r>
            <a:r>
              <a:rPr lang="en-US" altLang="zh-TW" sz="1700" dirty="0" err="1">
                <a:latin typeface="Courier New" panose="02070309020205020404" pitchFamily="49" charset="0"/>
              </a:rPr>
              <a:t>addq</a:t>
            </a:r>
            <a:r>
              <a:rPr lang="en-US" altLang="zh-TW" sz="1700" dirty="0">
                <a:latin typeface="Courier New" panose="02070309020205020404" pitchFamily="49" charset="0"/>
              </a:rPr>
              <a:t> (front, &amp;rear, </a:t>
            </a:r>
            <a:br>
              <a:rPr lang="en-US" altLang="zh-TW" sz="1700" dirty="0">
                <a:latin typeface="Courier New" panose="02070309020205020404" pitchFamily="49" charset="0"/>
              </a:rPr>
            </a:br>
            <a:r>
              <a:rPr lang="en-US" altLang="zh-TW" sz="1700" dirty="0">
                <a:latin typeface="Courier New" panose="02070309020205020404" pitchFamily="49" charset="0"/>
              </a:rPr>
              <a:t>                  </a:t>
            </a:r>
            <a:r>
              <a:rPr lang="en-US" altLang="zh-TW" sz="1700" dirty="0" err="1">
                <a:latin typeface="Courier New" panose="02070309020205020404" pitchFamily="49" charset="0"/>
              </a:rPr>
              <a:t>ptr</a:t>
            </a:r>
            <a:r>
              <a:rPr lang="en-US" altLang="zh-TW" sz="1700" dirty="0">
                <a:latin typeface="Courier New" panose="02070309020205020404" pitchFamily="49" charset="0"/>
              </a:rPr>
              <a:t>-&gt;</a:t>
            </a:r>
            <a:r>
              <a:rPr lang="en-US" altLang="zh-TW" sz="1700" dirty="0" err="1">
                <a:latin typeface="Courier New" panose="02070309020205020404" pitchFamily="49" charset="0"/>
              </a:rPr>
              <a:t>leftChild</a:t>
            </a:r>
            <a:r>
              <a:rPr lang="en-US" altLang="zh-TW" sz="17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700" dirty="0">
                <a:latin typeface="Courier New" panose="02070309020205020404" pitchFamily="49" charset="0"/>
              </a:rPr>
              <a:t>         if (</a:t>
            </a:r>
            <a:r>
              <a:rPr lang="en-US" altLang="zh-TW" sz="1700" dirty="0" err="1">
                <a:latin typeface="Courier New" panose="02070309020205020404" pitchFamily="49" charset="0"/>
              </a:rPr>
              <a:t>ptr</a:t>
            </a:r>
            <a:r>
              <a:rPr lang="en-US" altLang="zh-TW" sz="1700" dirty="0">
                <a:latin typeface="Courier New" panose="02070309020205020404" pitchFamily="49" charset="0"/>
              </a:rPr>
              <a:t>-&gt;</a:t>
            </a:r>
            <a:r>
              <a:rPr lang="en-US" altLang="zh-TW" sz="1700" b="1" dirty="0" err="1">
                <a:latin typeface="Courier New" panose="02070309020205020404" pitchFamily="49" charset="0"/>
              </a:rPr>
              <a:t>right</a:t>
            </a:r>
            <a:r>
              <a:rPr lang="en-US" altLang="zh-TW" sz="1700" dirty="0" err="1">
                <a:latin typeface="Courier New" panose="02070309020205020404" pitchFamily="49" charset="0"/>
              </a:rPr>
              <a:t>Child</a:t>
            </a:r>
            <a:r>
              <a:rPr lang="en-US" altLang="zh-TW" sz="17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700" dirty="0">
                <a:latin typeface="Courier New" panose="02070309020205020404" pitchFamily="49" charset="0"/>
              </a:rPr>
              <a:t>            </a:t>
            </a:r>
            <a:r>
              <a:rPr lang="en-US" altLang="zh-TW" sz="1700" dirty="0" err="1">
                <a:latin typeface="Courier New" panose="02070309020205020404" pitchFamily="49" charset="0"/>
              </a:rPr>
              <a:t>addq</a:t>
            </a:r>
            <a:r>
              <a:rPr lang="en-US" altLang="zh-TW" sz="1700" dirty="0">
                <a:latin typeface="Courier New" panose="02070309020205020404" pitchFamily="49" charset="0"/>
              </a:rPr>
              <a:t> (front, &amp;rear, </a:t>
            </a:r>
            <a:br>
              <a:rPr lang="en-US" altLang="zh-TW" sz="1700" dirty="0">
                <a:latin typeface="Courier New" panose="02070309020205020404" pitchFamily="49" charset="0"/>
              </a:rPr>
            </a:br>
            <a:r>
              <a:rPr lang="en-US" altLang="zh-TW" sz="1700" dirty="0">
                <a:latin typeface="Courier New" panose="02070309020205020404" pitchFamily="49" charset="0"/>
              </a:rPr>
              <a:t>                  </a:t>
            </a:r>
            <a:r>
              <a:rPr lang="en-US" altLang="zh-TW" sz="1700" dirty="0" err="1">
                <a:latin typeface="Courier New" panose="02070309020205020404" pitchFamily="49" charset="0"/>
              </a:rPr>
              <a:t>ptr</a:t>
            </a:r>
            <a:r>
              <a:rPr lang="en-US" altLang="zh-TW" sz="1700" dirty="0">
                <a:latin typeface="Courier New" panose="02070309020205020404" pitchFamily="49" charset="0"/>
              </a:rPr>
              <a:t>-&gt;</a:t>
            </a:r>
            <a:r>
              <a:rPr lang="en-US" altLang="zh-TW" sz="1700" dirty="0" err="1">
                <a:latin typeface="Courier New" panose="02070309020205020404" pitchFamily="49" charset="0"/>
              </a:rPr>
              <a:t>rightChild</a:t>
            </a:r>
            <a:r>
              <a:rPr lang="en-US" altLang="zh-TW" sz="17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700" dirty="0">
                <a:latin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700" dirty="0">
                <a:latin typeface="Courier New" panose="02070309020205020404" pitchFamily="49" charset="0"/>
              </a:rPr>
              <a:t>      else break;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700" dirty="0"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7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1027112"/>
          </a:xfrm>
        </p:spPr>
        <p:txBody>
          <a:bodyPr/>
          <a:lstStyle/>
          <a:p>
            <a:pPr eaLnBrk="1" hangingPunct="1"/>
            <a:r>
              <a:rPr lang="en-US" altLang="zh-TW"/>
              <a:t>Level-order Traversal</a:t>
            </a:r>
          </a:p>
        </p:txBody>
      </p:sp>
      <p:sp>
        <p:nvSpPr>
          <p:cNvPr id="77829" name="Text Box 8"/>
          <p:cNvSpPr txBox="1">
            <a:spLocks noChangeArrowheads="1"/>
          </p:cNvSpPr>
          <p:nvPr/>
        </p:nvSpPr>
        <p:spPr bwMode="auto">
          <a:xfrm>
            <a:off x="179388" y="4400550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solidFill>
                  <a:srgbClr val="FF0000"/>
                </a:solidFill>
                <a:latin typeface="Times New Roman" panose="02020603050405020304" pitchFamily="18" charset="0"/>
              </a:rPr>
              <a:t>FIFO</a:t>
            </a:r>
          </a:p>
        </p:txBody>
      </p:sp>
      <p:sp>
        <p:nvSpPr>
          <p:cNvPr id="77830" name="AutoShape 9"/>
          <p:cNvSpPr>
            <a:spLocks/>
          </p:cNvSpPr>
          <p:nvPr/>
        </p:nvSpPr>
        <p:spPr bwMode="auto">
          <a:xfrm flipH="1">
            <a:off x="944563" y="4076700"/>
            <a:ext cx="171450" cy="1081088"/>
          </a:xfrm>
          <a:prstGeom prst="rightBrace">
            <a:avLst>
              <a:gd name="adj1" fmla="val 52546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77831" name="Line 10"/>
          <p:cNvSpPr>
            <a:spLocks noChangeShapeType="1"/>
          </p:cNvSpPr>
          <p:nvPr/>
        </p:nvSpPr>
        <p:spPr bwMode="auto">
          <a:xfrm>
            <a:off x="5795963" y="2276475"/>
            <a:ext cx="3313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7832" name="Line 11"/>
          <p:cNvSpPr>
            <a:spLocks noChangeShapeType="1"/>
          </p:cNvSpPr>
          <p:nvPr/>
        </p:nvSpPr>
        <p:spPr bwMode="auto">
          <a:xfrm>
            <a:off x="5795963" y="3068638"/>
            <a:ext cx="3313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788" name="Rectangle 12"/>
          <p:cNvSpPr>
            <a:spLocks noChangeArrowheads="1"/>
          </p:cNvSpPr>
          <p:nvPr/>
        </p:nvSpPr>
        <p:spPr bwMode="auto">
          <a:xfrm>
            <a:off x="533400" y="3048000"/>
            <a:ext cx="3505200" cy="2159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990600" y="3505200"/>
            <a:ext cx="3962400" cy="228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75790" name="Rectangle 14"/>
          <p:cNvSpPr>
            <a:spLocks noChangeArrowheads="1"/>
          </p:cNvSpPr>
          <p:nvPr/>
        </p:nvSpPr>
        <p:spPr bwMode="auto">
          <a:xfrm>
            <a:off x="971550" y="3733800"/>
            <a:ext cx="1466850" cy="228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1258888" y="3962400"/>
            <a:ext cx="3541712" cy="2159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75792" name="Rectangle 16"/>
          <p:cNvSpPr>
            <a:spLocks noChangeArrowheads="1"/>
          </p:cNvSpPr>
          <p:nvPr/>
        </p:nvSpPr>
        <p:spPr bwMode="auto">
          <a:xfrm>
            <a:off x="971550" y="5813368"/>
            <a:ext cx="1466850" cy="2159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5795963" y="2270125"/>
            <a:ext cx="360362" cy="798513"/>
            <a:chOff x="5420" y="1113"/>
            <a:chExt cx="227" cy="503"/>
          </a:xfrm>
        </p:grpSpPr>
        <p:sp>
          <p:nvSpPr>
            <p:cNvPr id="77895" name="Rectangle 18"/>
            <p:cNvSpPr>
              <a:spLocks noChangeArrowheads="1"/>
            </p:cNvSpPr>
            <p:nvPr/>
          </p:nvSpPr>
          <p:spPr bwMode="auto">
            <a:xfrm>
              <a:off x="5420" y="1117"/>
              <a:ext cx="227" cy="49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77896" name="Text Box 19"/>
            <p:cNvSpPr txBox="1">
              <a:spLocks noChangeArrowheads="1"/>
            </p:cNvSpPr>
            <p:nvPr/>
          </p:nvSpPr>
          <p:spPr bwMode="auto">
            <a:xfrm>
              <a:off x="5420" y="1113"/>
              <a:ext cx="1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7897" name="Text Box 20"/>
            <p:cNvSpPr txBox="1">
              <a:spLocks noChangeArrowheads="1"/>
            </p:cNvSpPr>
            <p:nvPr/>
          </p:nvSpPr>
          <p:spPr bwMode="auto">
            <a:xfrm>
              <a:off x="5420" y="1344"/>
              <a:ext cx="1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+</a:t>
              </a:r>
            </a:p>
          </p:txBody>
        </p:sp>
      </p:grpSp>
      <p:sp>
        <p:nvSpPr>
          <p:cNvPr id="77839" name="Text Box 21"/>
          <p:cNvSpPr txBox="1">
            <a:spLocks noChangeArrowheads="1"/>
          </p:cNvSpPr>
          <p:nvPr/>
        </p:nvSpPr>
        <p:spPr bwMode="auto">
          <a:xfrm>
            <a:off x="8388350" y="6308725"/>
            <a:ext cx="57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accent1"/>
                </a:solidFill>
                <a:latin typeface="Arial" panose="020B0604020202020204" pitchFamily="34" charset="0"/>
              </a:rPr>
              <a:t>ptr</a:t>
            </a:r>
          </a:p>
        </p:txBody>
      </p:sp>
      <p:sp>
        <p:nvSpPr>
          <p:cNvPr id="75798" name="Line 22"/>
          <p:cNvSpPr>
            <a:spLocks noChangeShapeType="1"/>
          </p:cNvSpPr>
          <p:nvPr/>
        </p:nvSpPr>
        <p:spPr bwMode="auto">
          <a:xfrm flipH="1" flipV="1">
            <a:off x="7596188" y="4003675"/>
            <a:ext cx="865187" cy="2520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799" name="Line 23"/>
          <p:cNvSpPr>
            <a:spLocks noChangeShapeType="1"/>
          </p:cNvSpPr>
          <p:nvPr/>
        </p:nvSpPr>
        <p:spPr bwMode="auto">
          <a:xfrm flipH="1" flipV="1">
            <a:off x="7164388" y="4435475"/>
            <a:ext cx="1296987" cy="20891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800" name="Line 24"/>
          <p:cNvSpPr>
            <a:spLocks noChangeShapeType="1"/>
          </p:cNvSpPr>
          <p:nvPr/>
        </p:nvSpPr>
        <p:spPr bwMode="auto">
          <a:xfrm flipH="1" flipV="1">
            <a:off x="6588125" y="4940300"/>
            <a:ext cx="1873250" cy="15843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801" name="Line 25"/>
          <p:cNvSpPr>
            <a:spLocks noChangeShapeType="1"/>
          </p:cNvSpPr>
          <p:nvPr/>
        </p:nvSpPr>
        <p:spPr bwMode="auto">
          <a:xfrm flipH="1" flipV="1">
            <a:off x="5940425" y="5443538"/>
            <a:ext cx="2520950" cy="10810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802" name="Line 26"/>
          <p:cNvSpPr>
            <a:spLocks noChangeShapeType="1"/>
          </p:cNvSpPr>
          <p:nvPr/>
        </p:nvSpPr>
        <p:spPr bwMode="auto">
          <a:xfrm flipH="1" flipV="1">
            <a:off x="5364163" y="5948363"/>
            <a:ext cx="3097212" cy="5762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803" name="Line 27"/>
          <p:cNvSpPr>
            <a:spLocks noChangeShapeType="1"/>
          </p:cNvSpPr>
          <p:nvPr/>
        </p:nvSpPr>
        <p:spPr bwMode="auto">
          <a:xfrm flipH="1" flipV="1">
            <a:off x="6588125" y="6019800"/>
            <a:ext cx="1873250" cy="5048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804" name="Line 28"/>
          <p:cNvSpPr>
            <a:spLocks noChangeShapeType="1"/>
          </p:cNvSpPr>
          <p:nvPr/>
        </p:nvSpPr>
        <p:spPr bwMode="auto">
          <a:xfrm flipH="1" flipV="1">
            <a:off x="7164388" y="5516563"/>
            <a:ext cx="1296987" cy="10080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805" name="Line 29"/>
          <p:cNvSpPr>
            <a:spLocks noChangeShapeType="1"/>
          </p:cNvSpPr>
          <p:nvPr/>
        </p:nvSpPr>
        <p:spPr bwMode="auto">
          <a:xfrm flipH="1" flipV="1">
            <a:off x="7740650" y="5011738"/>
            <a:ext cx="720725" cy="15128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806" name="Line 30"/>
          <p:cNvSpPr>
            <a:spLocks noChangeShapeType="1"/>
          </p:cNvSpPr>
          <p:nvPr/>
        </p:nvSpPr>
        <p:spPr bwMode="auto">
          <a:xfrm flipH="1" flipV="1">
            <a:off x="8245475" y="4579938"/>
            <a:ext cx="215900" cy="19446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7849" name="Text Box 31"/>
          <p:cNvSpPr txBox="1">
            <a:spLocks noChangeArrowheads="1"/>
          </p:cNvSpPr>
          <p:nvPr/>
        </p:nvSpPr>
        <p:spPr bwMode="auto">
          <a:xfrm>
            <a:off x="5795963" y="1628775"/>
            <a:ext cx="1214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output:</a:t>
            </a:r>
          </a:p>
        </p:txBody>
      </p:sp>
      <p:sp>
        <p:nvSpPr>
          <p:cNvPr id="75808" name="Rectangle 32"/>
          <p:cNvSpPr>
            <a:spLocks noChangeArrowheads="1"/>
          </p:cNvSpPr>
          <p:nvPr/>
        </p:nvSpPr>
        <p:spPr bwMode="auto">
          <a:xfrm>
            <a:off x="8388350" y="16287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75809" name="Rectangle 33"/>
          <p:cNvSpPr>
            <a:spLocks noChangeArrowheads="1"/>
          </p:cNvSpPr>
          <p:nvPr/>
        </p:nvSpPr>
        <p:spPr bwMode="auto">
          <a:xfrm>
            <a:off x="7904163" y="1628775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/</a:t>
            </a:r>
          </a:p>
        </p:txBody>
      </p:sp>
      <p:sp>
        <p:nvSpPr>
          <p:cNvPr id="75810" name="Rectangle 34"/>
          <p:cNvSpPr>
            <a:spLocks noChangeArrowheads="1"/>
          </p:cNvSpPr>
          <p:nvPr/>
        </p:nvSpPr>
        <p:spPr bwMode="auto">
          <a:xfrm>
            <a:off x="8632825" y="16287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75811" name="Rectangle 35"/>
          <p:cNvSpPr>
            <a:spLocks noChangeArrowheads="1"/>
          </p:cNvSpPr>
          <p:nvPr/>
        </p:nvSpPr>
        <p:spPr bwMode="auto">
          <a:xfrm>
            <a:off x="7451725" y="1628775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*</a:t>
            </a:r>
          </a:p>
        </p:txBody>
      </p:sp>
      <p:sp>
        <p:nvSpPr>
          <p:cNvPr id="75812" name="Rectangle 36"/>
          <p:cNvSpPr>
            <a:spLocks noChangeArrowheads="1"/>
          </p:cNvSpPr>
          <p:nvPr/>
        </p:nvSpPr>
        <p:spPr bwMode="auto">
          <a:xfrm>
            <a:off x="8054975" y="162877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75813" name="Rectangle 37"/>
          <p:cNvSpPr>
            <a:spLocks noChangeArrowheads="1"/>
          </p:cNvSpPr>
          <p:nvPr/>
        </p:nvSpPr>
        <p:spPr bwMode="auto">
          <a:xfrm>
            <a:off x="7019925" y="1628775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*</a:t>
            </a:r>
          </a:p>
        </p:txBody>
      </p:sp>
      <p:sp>
        <p:nvSpPr>
          <p:cNvPr id="75814" name="Rectangle 38"/>
          <p:cNvSpPr>
            <a:spLocks noChangeArrowheads="1"/>
          </p:cNvSpPr>
          <p:nvPr/>
        </p:nvSpPr>
        <p:spPr bwMode="auto">
          <a:xfrm>
            <a:off x="7623175" y="162877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75815" name="Rectangle 39"/>
          <p:cNvSpPr>
            <a:spLocks noChangeArrowheads="1"/>
          </p:cNvSpPr>
          <p:nvPr/>
        </p:nvSpPr>
        <p:spPr bwMode="auto">
          <a:xfrm>
            <a:off x="6802438" y="1628775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75816" name="Rectangle 40"/>
          <p:cNvSpPr>
            <a:spLocks noChangeArrowheads="1"/>
          </p:cNvSpPr>
          <p:nvPr/>
        </p:nvSpPr>
        <p:spPr bwMode="auto">
          <a:xfrm>
            <a:off x="7208838" y="16287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E</a:t>
            </a:r>
          </a:p>
        </p:txBody>
      </p: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5795963" y="2270125"/>
            <a:ext cx="360362" cy="798513"/>
            <a:chOff x="5420" y="1113"/>
            <a:chExt cx="227" cy="503"/>
          </a:xfrm>
        </p:grpSpPr>
        <p:sp>
          <p:nvSpPr>
            <p:cNvPr id="77892" name="Rectangle 42"/>
            <p:cNvSpPr>
              <a:spLocks noChangeArrowheads="1"/>
            </p:cNvSpPr>
            <p:nvPr/>
          </p:nvSpPr>
          <p:spPr bwMode="auto">
            <a:xfrm>
              <a:off x="5420" y="1117"/>
              <a:ext cx="227" cy="49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77893" name="Text Box 43"/>
            <p:cNvSpPr txBox="1">
              <a:spLocks noChangeArrowheads="1"/>
            </p:cNvSpPr>
            <p:nvPr/>
          </p:nvSpPr>
          <p:spPr bwMode="auto">
            <a:xfrm>
              <a:off x="5420" y="1113"/>
              <a:ext cx="1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77894" name="Text Box 44"/>
            <p:cNvSpPr txBox="1">
              <a:spLocks noChangeArrowheads="1"/>
            </p:cNvSpPr>
            <p:nvPr/>
          </p:nvSpPr>
          <p:spPr bwMode="auto">
            <a:xfrm>
              <a:off x="5420" y="1344"/>
              <a:ext cx="1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6084888" y="2270125"/>
            <a:ext cx="503237" cy="798513"/>
            <a:chOff x="5012" y="527"/>
            <a:chExt cx="317" cy="503"/>
          </a:xfrm>
        </p:grpSpPr>
        <p:sp>
          <p:nvSpPr>
            <p:cNvPr id="77889" name="Rectangle 46"/>
            <p:cNvSpPr>
              <a:spLocks noChangeArrowheads="1"/>
            </p:cNvSpPr>
            <p:nvPr/>
          </p:nvSpPr>
          <p:spPr bwMode="auto">
            <a:xfrm>
              <a:off x="5057" y="531"/>
              <a:ext cx="227" cy="49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77890" name="Text Box 47"/>
            <p:cNvSpPr txBox="1">
              <a:spLocks noChangeArrowheads="1"/>
            </p:cNvSpPr>
            <p:nvPr/>
          </p:nvSpPr>
          <p:spPr bwMode="auto">
            <a:xfrm>
              <a:off x="5012" y="527"/>
              <a:ext cx="3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17</a:t>
              </a:r>
            </a:p>
          </p:txBody>
        </p:sp>
        <p:sp>
          <p:nvSpPr>
            <p:cNvPr id="77891" name="Text Box 48"/>
            <p:cNvSpPr txBox="1">
              <a:spLocks noChangeArrowheads="1"/>
            </p:cNvSpPr>
            <p:nvPr/>
          </p:nvSpPr>
          <p:spPr bwMode="auto">
            <a:xfrm>
              <a:off x="5057" y="758"/>
              <a:ext cx="1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6516688" y="2270125"/>
            <a:ext cx="360362" cy="798513"/>
            <a:chOff x="5420" y="1113"/>
            <a:chExt cx="227" cy="503"/>
          </a:xfrm>
        </p:grpSpPr>
        <p:sp>
          <p:nvSpPr>
            <p:cNvPr id="77886" name="Rectangle 50"/>
            <p:cNvSpPr>
              <a:spLocks noChangeArrowheads="1"/>
            </p:cNvSpPr>
            <p:nvPr/>
          </p:nvSpPr>
          <p:spPr bwMode="auto">
            <a:xfrm>
              <a:off x="5420" y="1117"/>
              <a:ext cx="227" cy="49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77887" name="Text Box 51"/>
            <p:cNvSpPr txBox="1">
              <a:spLocks noChangeArrowheads="1"/>
            </p:cNvSpPr>
            <p:nvPr/>
          </p:nvSpPr>
          <p:spPr bwMode="auto">
            <a:xfrm>
              <a:off x="5420" y="1113"/>
              <a:ext cx="1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77888" name="Text Box 52"/>
            <p:cNvSpPr txBox="1">
              <a:spLocks noChangeArrowheads="1"/>
            </p:cNvSpPr>
            <p:nvPr/>
          </p:nvSpPr>
          <p:spPr bwMode="auto">
            <a:xfrm>
              <a:off x="5420" y="1344"/>
              <a:ext cx="1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6804025" y="2270125"/>
            <a:ext cx="503238" cy="798513"/>
            <a:chOff x="5012" y="527"/>
            <a:chExt cx="317" cy="503"/>
          </a:xfrm>
        </p:grpSpPr>
        <p:sp>
          <p:nvSpPr>
            <p:cNvPr id="77883" name="Rectangle 54"/>
            <p:cNvSpPr>
              <a:spLocks noChangeArrowheads="1"/>
            </p:cNvSpPr>
            <p:nvPr/>
          </p:nvSpPr>
          <p:spPr bwMode="auto">
            <a:xfrm>
              <a:off x="5057" y="531"/>
              <a:ext cx="227" cy="49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77884" name="Text Box 55"/>
            <p:cNvSpPr txBox="1">
              <a:spLocks noChangeArrowheads="1"/>
            </p:cNvSpPr>
            <p:nvPr/>
          </p:nvSpPr>
          <p:spPr bwMode="auto">
            <a:xfrm>
              <a:off x="5012" y="527"/>
              <a:ext cx="3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14</a:t>
              </a:r>
            </a:p>
          </p:txBody>
        </p:sp>
        <p:sp>
          <p:nvSpPr>
            <p:cNvPr id="77885" name="Text Box 56"/>
            <p:cNvSpPr txBox="1">
              <a:spLocks noChangeArrowheads="1"/>
            </p:cNvSpPr>
            <p:nvPr/>
          </p:nvSpPr>
          <p:spPr bwMode="auto">
            <a:xfrm>
              <a:off x="5057" y="758"/>
              <a:ext cx="1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7235825" y="2270125"/>
            <a:ext cx="360363" cy="798513"/>
            <a:chOff x="5420" y="1113"/>
            <a:chExt cx="227" cy="503"/>
          </a:xfrm>
        </p:grpSpPr>
        <p:sp>
          <p:nvSpPr>
            <p:cNvPr id="77880" name="Rectangle 58"/>
            <p:cNvSpPr>
              <a:spLocks noChangeArrowheads="1"/>
            </p:cNvSpPr>
            <p:nvPr/>
          </p:nvSpPr>
          <p:spPr bwMode="auto">
            <a:xfrm>
              <a:off x="5420" y="1117"/>
              <a:ext cx="227" cy="49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77881" name="Text Box 59"/>
            <p:cNvSpPr txBox="1">
              <a:spLocks noChangeArrowheads="1"/>
            </p:cNvSpPr>
            <p:nvPr/>
          </p:nvSpPr>
          <p:spPr bwMode="auto">
            <a:xfrm>
              <a:off x="5420" y="1113"/>
              <a:ext cx="1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77882" name="Text Box 60"/>
            <p:cNvSpPr txBox="1">
              <a:spLocks noChangeArrowheads="1"/>
            </p:cNvSpPr>
            <p:nvPr/>
          </p:nvSpPr>
          <p:spPr bwMode="auto">
            <a:xfrm>
              <a:off x="5420" y="1344"/>
              <a:ext cx="1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/</a:t>
              </a:r>
            </a:p>
          </p:txBody>
        </p:sp>
      </p:grpSp>
      <p:grpSp>
        <p:nvGrpSpPr>
          <p:cNvPr id="11" name="Group 61"/>
          <p:cNvGrpSpPr>
            <a:grpSpLocks/>
          </p:cNvGrpSpPr>
          <p:nvPr/>
        </p:nvGrpSpPr>
        <p:grpSpPr bwMode="auto">
          <a:xfrm>
            <a:off x="7524750" y="2270125"/>
            <a:ext cx="503238" cy="798513"/>
            <a:chOff x="5012" y="527"/>
            <a:chExt cx="317" cy="503"/>
          </a:xfrm>
        </p:grpSpPr>
        <p:sp>
          <p:nvSpPr>
            <p:cNvPr id="77877" name="Rectangle 62"/>
            <p:cNvSpPr>
              <a:spLocks noChangeArrowheads="1"/>
            </p:cNvSpPr>
            <p:nvPr/>
          </p:nvSpPr>
          <p:spPr bwMode="auto">
            <a:xfrm>
              <a:off x="5057" y="531"/>
              <a:ext cx="227" cy="49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77878" name="Text Box 63"/>
            <p:cNvSpPr txBox="1">
              <a:spLocks noChangeArrowheads="1"/>
            </p:cNvSpPr>
            <p:nvPr/>
          </p:nvSpPr>
          <p:spPr bwMode="auto">
            <a:xfrm>
              <a:off x="5012" y="527"/>
              <a:ext cx="3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11</a:t>
              </a:r>
            </a:p>
          </p:txBody>
        </p:sp>
        <p:sp>
          <p:nvSpPr>
            <p:cNvPr id="77879" name="Text Box 64"/>
            <p:cNvSpPr txBox="1">
              <a:spLocks noChangeArrowheads="1"/>
            </p:cNvSpPr>
            <p:nvPr/>
          </p:nvSpPr>
          <p:spPr bwMode="auto">
            <a:xfrm>
              <a:off x="5057" y="758"/>
              <a:ext cx="1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12" name="Group 65"/>
          <p:cNvGrpSpPr>
            <a:grpSpLocks/>
          </p:cNvGrpSpPr>
          <p:nvPr/>
        </p:nvGrpSpPr>
        <p:grpSpPr bwMode="auto">
          <a:xfrm>
            <a:off x="7956550" y="2270125"/>
            <a:ext cx="360363" cy="798513"/>
            <a:chOff x="5420" y="1113"/>
            <a:chExt cx="227" cy="503"/>
          </a:xfrm>
        </p:grpSpPr>
        <p:sp>
          <p:nvSpPr>
            <p:cNvPr id="77874" name="Rectangle 66"/>
            <p:cNvSpPr>
              <a:spLocks noChangeArrowheads="1"/>
            </p:cNvSpPr>
            <p:nvPr/>
          </p:nvSpPr>
          <p:spPr bwMode="auto">
            <a:xfrm>
              <a:off x="5420" y="1117"/>
              <a:ext cx="227" cy="49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77875" name="Text Box 67"/>
            <p:cNvSpPr txBox="1">
              <a:spLocks noChangeArrowheads="1"/>
            </p:cNvSpPr>
            <p:nvPr/>
          </p:nvSpPr>
          <p:spPr bwMode="auto">
            <a:xfrm>
              <a:off x="5420" y="1113"/>
              <a:ext cx="1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77876" name="Text Box 68"/>
            <p:cNvSpPr txBox="1">
              <a:spLocks noChangeArrowheads="1"/>
            </p:cNvSpPr>
            <p:nvPr/>
          </p:nvSpPr>
          <p:spPr bwMode="auto">
            <a:xfrm>
              <a:off x="5420" y="1344"/>
              <a:ext cx="1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13" name="Group 69"/>
          <p:cNvGrpSpPr>
            <a:grpSpLocks/>
          </p:cNvGrpSpPr>
          <p:nvPr/>
        </p:nvGrpSpPr>
        <p:grpSpPr bwMode="auto">
          <a:xfrm>
            <a:off x="8316913" y="2270125"/>
            <a:ext cx="360362" cy="798513"/>
            <a:chOff x="5420" y="1113"/>
            <a:chExt cx="227" cy="503"/>
          </a:xfrm>
        </p:grpSpPr>
        <p:sp>
          <p:nvSpPr>
            <p:cNvPr id="77871" name="Rectangle 70"/>
            <p:cNvSpPr>
              <a:spLocks noChangeArrowheads="1"/>
            </p:cNvSpPr>
            <p:nvPr/>
          </p:nvSpPr>
          <p:spPr bwMode="auto">
            <a:xfrm>
              <a:off x="5420" y="1117"/>
              <a:ext cx="227" cy="49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77872" name="Text Box 71"/>
            <p:cNvSpPr txBox="1">
              <a:spLocks noChangeArrowheads="1"/>
            </p:cNvSpPr>
            <p:nvPr/>
          </p:nvSpPr>
          <p:spPr bwMode="auto">
            <a:xfrm>
              <a:off x="5420" y="1113"/>
              <a:ext cx="1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77873" name="Text Box 72"/>
            <p:cNvSpPr txBox="1">
              <a:spLocks noChangeArrowheads="1"/>
            </p:cNvSpPr>
            <p:nvPr/>
          </p:nvSpPr>
          <p:spPr bwMode="auto">
            <a:xfrm>
              <a:off x="5420" y="1344"/>
              <a:ext cx="1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75853" name="Rectangle 77"/>
          <p:cNvSpPr>
            <a:spLocks noChangeArrowheads="1"/>
          </p:cNvSpPr>
          <p:nvPr/>
        </p:nvSpPr>
        <p:spPr bwMode="auto">
          <a:xfrm>
            <a:off x="1295400" y="4191000"/>
            <a:ext cx="2819400" cy="2413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75855" name="Rectangle 79"/>
          <p:cNvSpPr>
            <a:spLocks noChangeArrowheads="1"/>
          </p:cNvSpPr>
          <p:nvPr/>
        </p:nvSpPr>
        <p:spPr bwMode="auto">
          <a:xfrm>
            <a:off x="1295400" y="4889500"/>
            <a:ext cx="2971800" cy="2921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75856" name="Rectangle 80"/>
          <p:cNvSpPr>
            <a:spLocks noChangeArrowheads="1"/>
          </p:cNvSpPr>
          <p:nvPr/>
        </p:nvSpPr>
        <p:spPr bwMode="auto">
          <a:xfrm>
            <a:off x="1752600" y="4456112"/>
            <a:ext cx="2895600" cy="44285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75857" name="Rectangle 81"/>
          <p:cNvSpPr>
            <a:spLocks noChangeArrowheads="1"/>
          </p:cNvSpPr>
          <p:nvPr/>
        </p:nvSpPr>
        <p:spPr bwMode="auto">
          <a:xfrm>
            <a:off x="1697748" y="5153025"/>
            <a:ext cx="3124200" cy="45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28600" y="3030099"/>
            <a:ext cx="4825207" cy="345994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34A8C0E-2BA3-4D43-9B9C-31236554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39929-70FB-4279-8FF3-15FF9EE916CD}" type="slidenum">
              <a:rPr lang="en-US" altLang="zh-TW" smtClean="0"/>
              <a:pPr>
                <a:defRPr/>
              </a:pPr>
              <a:t>35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 nodeType="clickPar">
                      <p:stCondLst>
                        <p:cond delay="indefinite"/>
                      </p:stCondLst>
                      <p:childTnLst>
                        <p:par>
                          <p:cTn id="2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 nodeType="clickPar">
                      <p:stCondLst>
                        <p:cond delay="indefinite"/>
                      </p:stCondLst>
                      <p:childTnLst>
                        <p:par>
                          <p:cTn id="3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 nodeType="clickPar">
                      <p:stCondLst>
                        <p:cond delay="indefinite"/>
                      </p:stCondLst>
                      <p:childTnLst>
                        <p:par>
                          <p:cTn id="3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8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 nodeType="clickPar">
                      <p:stCondLst>
                        <p:cond delay="indefinite"/>
                      </p:stCondLst>
                      <p:childTnLst>
                        <p:par>
                          <p:cTn id="3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 nodeType="clickPar">
                      <p:stCondLst>
                        <p:cond delay="indefinite"/>
                      </p:stCondLst>
                      <p:childTnLst>
                        <p:par>
                          <p:cTn id="3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4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 nodeType="clickPar">
                      <p:stCondLst>
                        <p:cond delay="indefinite"/>
                      </p:stCondLst>
                      <p:childTnLst>
                        <p:par>
                          <p:cTn id="3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6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 nodeType="clickPar">
                      <p:stCondLst>
                        <p:cond delay="indefinite"/>
                      </p:stCondLst>
                      <p:childTnLst>
                        <p:par>
                          <p:cTn id="3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2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 nodeType="clickPar">
                      <p:stCondLst>
                        <p:cond delay="indefinite"/>
                      </p:stCondLst>
                      <p:childTnLst>
                        <p:par>
                          <p:cTn id="3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0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 nodeType="clickPar">
                      <p:stCondLst>
                        <p:cond delay="indefinite"/>
                      </p:stCondLst>
                      <p:childTnLst>
                        <p:par>
                          <p:cTn id="3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6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 nodeType="clickPar">
                      <p:stCondLst>
                        <p:cond delay="indefinite"/>
                      </p:stCondLst>
                      <p:childTnLst>
                        <p:par>
                          <p:cTn id="3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 nodeType="clickPar">
                      <p:stCondLst>
                        <p:cond delay="indefinite"/>
                      </p:stCondLst>
                      <p:childTnLst>
                        <p:par>
                          <p:cTn id="3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4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 nodeType="clickPar">
                      <p:stCondLst>
                        <p:cond delay="indefinite"/>
                      </p:stCondLst>
                      <p:childTnLst>
                        <p:par>
                          <p:cTn id="3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0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 nodeType="clickPar">
                      <p:stCondLst>
                        <p:cond delay="indefinite"/>
                      </p:stCondLst>
                      <p:childTnLst>
                        <p:par>
                          <p:cTn id="4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8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 nodeType="clickPar">
                      <p:stCondLst>
                        <p:cond delay="indefinite"/>
                      </p:stCondLst>
                      <p:childTnLst>
                        <p:par>
                          <p:cTn id="4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4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 nodeType="clickPar">
                      <p:stCondLst>
                        <p:cond delay="indefinite"/>
                      </p:stCondLst>
                      <p:childTnLst>
                        <p:par>
                          <p:cTn id="4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0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 nodeType="clickPar">
                      <p:stCondLst>
                        <p:cond delay="indefinite"/>
                      </p:stCondLst>
                      <p:childTnLst>
                        <p:par>
                          <p:cTn id="4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8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 nodeType="clickPar">
                      <p:stCondLst>
                        <p:cond delay="indefinite"/>
                      </p:stCondLst>
                      <p:childTnLst>
                        <p:par>
                          <p:cTn id="4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4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 nodeType="clickPar">
                      <p:stCondLst>
                        <p:cond delay="indefinite"/>
                      </p:stCondLst>
                      <p:childTnLst>
                        <p:par>
                          <p:cTn id="4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8" grpId="0" animBg="1"/>
      <p:bldP spid="75788" grpId="1" animBg="1"/>
      <p:bldP spid="75789" grpId="0" animBg="1"/>
      <p:bldP spid="75789" grpId="1" animBg="1"/>
      <p:bldP spid="75789" grpId="2" animBg="1"/>
      <p:bldP spid="75789" grpId="3" animBg="1"/>
      <p:bldP spid="75789" grpId="4" animBg="1"/>
      <p:bldP spid="75789" grpId="5" animBg="1"/>
      <p:bldP spid="75789" grpId="6" animBg="1"/>
      <p:bldP spid="75789" grpId="7" animBg="1"/>
      <p:bldP spid="75789" grpId="8" animBg="1"/>
      <p:bldP spid="75789" grpId="9" animBg="1"/>
      <p:bldP spid="75789" grpId="10" animBg="1"/>
      <p:bldP spid="75789" grpId="11" animBg="1"/>
      <p:bldP spid="75789" grpId="12" animBg="1"/>
      <p:bldP spid="75789" grpId="13" animBg="1"/>
      <p:bldP spid="75789" grpId="14" animBg="1"/>
      <p:bldP spid="75789" grpId="15" animBg="1"/>
      <p:bldP spid="75789" grpId="16" animBg="1"/>
      <p:bldP spid="75789" grpId="17" animBg="1"/>
      <p:bldP spid="75789" grpId="18" animBg="1"/>
      <p:bldP spid="75789" grpId="19" animBg="1"/>
      <p:bldP spid="75790" grpId="0" animBg="1"/>
      <p:bldP spid="75790" grpId="1" animBg="1"/>
      <p:bldP spid="75790" grpId="2" animBg="1"/>
      <p:bldP spid="75790" grpId="3" animBg="1"/>
      <p:bldP spid="75790" grpId="4" animBg="1"/>
      <p:bldP spid="75790" grpId="5" animBg="1"/>
      <p:bldP spid="75790" grpId="6" animBg="1"/>
      <p:bldP spid="75790" grpId="7" animBg="1"/>
      <p:bldP spid="75790" grpId="8" animBg="1"/>
      <p:bldP spid="75790" grpId="9" animBg="1"/>
      <p:bldP spid="75790" grpId="10" animBg="1"/>
      <p:bldP spid="75790" grpId="11" animBg="1"/>
      <p:bldP spid="75790" grpId="12" animBg="1"/>
      <p:bldP spid="75790" grpId="13" animBg="1"/>
      <p:bldP spid="75790" grpId="14" animBg="1"/>
      <p:bldP spid="75790" grpId="15" animBg="1"/>
      <p:bldP spid="75790" grpId="16" animBg="1"/>
      <p:bldP spid="75790" grpId="17" animBg="1"/>
      <p:bldP spid="75790" grpId="18" animBg="1"/>
      <p:bldP spid="75790" grpId="19" animBg="1"/>
      <p:bldP spid="75791" grpId="0" animBg="1"/>
      <p:bldP spid="75791" grpId="1" animBg="1"/>
      <p:bldP spid="75791" grpId="2" animBg="1"/>
      <p:bldP spid="75791" grpId="3" animBg="1"/>
      <p:bldP spid="75791" grpId="4" animBg="1"/>
      <p:bldP spid="75791" grpId="5" animBg="1"/>
      <p:bldP spid="75791" grpId="6" animBg="1"/>
      <p:bldP spid="75791" grpId="7" animBg="1"/>
      <p:bldP spid="75791" grpId="8" animBg="1"/>
      <p:bldP spid="75791" grpId="9" animBg="1"/>
      <p:bldP spid="75791" grpId="10" animBg="1"/>
      <p:bldP spid="75791" grpId="11" animBg="1"/>
      <p:bldP spid="75791" grpId="12" animBg="1"/>
      <p:bldP spid="75791" grpId="13" animBg="1"/>
      <p:bldP spid="75791" grpId="14" animBg="1"/>
      <p:bldP spid="75791" grpId="15" animBg="1"/>
      <p:bldP spid="75791" grpId="16" animBg="1"/>
      <p:bldP spid="75791" grpId="17" animBg="1"/>
      <p:bldP spid="75792" grpId="0" animBg="1"/>
      <p:bldP spid="75792" grpId="1" animBg="1"/>
      <p:bldP spid="75808" grpId="0"/>
      <p:bldP spid="75809" grpId="0"/>
      <p:bldP spid="75810" grpId="0"/>
      <p:bldP spid="75811" grpId="0"/>
      <p:bldP spid="75812" grpId="0"/>
      <p:bldP spid="75813" grpId="0"/>
      <p:bldP spid="75814" grpId="0"/>
      <p:bldP spid="75815" grpId="0"/>
      <p:bldP spid="75816" grpId="0"/>
      <p:bldP spid="75853" grpId="0" animBg="1"/>
      <p:bldP spid="75853" grpId="1" animBg="1"/>
      <p:bldP spid="75853" grpId="2" animBg="1"/>
      <p:bldP spid="75853" grpId="3" animBg="1"/>
      <p:bldP spid="75853" grpId="4" animBg="1"/>
      <p:bldP spid="75853" grpId="5" animBg="1"/>
      <p:bldP spid="75853" grpId="6" animBg="1"/>
      <p:bldP spid="75853" grpId="7" animBg="1"/>
      <p:bldP spid="75853" grpId="8" animBg="1"/>
      <p:bldP spid="75853" grpId="9" animBg="1"/>
      <p:bldP spid="75853" grpId="10" animBg="1"/>
      <p:bldP spid="75853" grpId="11" animBg="1"/>
      <p:bldP spid="75853" grpId="12" animBg="1"/>
      <p:bldP spid="75853" grpId="13" animBg="1"/>
      <p:bldP spid="75853" grpId="14" animBg="1"/>
      <p:bldP spid="75853" grpId="15" animBg="1"/>
      <p:bldP spid="75853" grpId="16" animBg="1"/>
      <p:bldP spid="75853" grpId="17" animBg="1"/>
      <p:bldP spid="75855" grpId="0" animBg="1"/>
      <p:bldP spid="75855" grpId="1" animBg="1"/>
      <p:bldP spid="75855" grpId="2" animBg="1"/>
      <p:bldP spid="75855" grpId="3" animBg="1"/>
      <p:bldP spid="75855" grpId="4" animBg="1"/>
      <p:bldP spid="75855" grpId="5" animBg="1"/>
      <p:bldP spid="75855" grpId="6" animBg="1"/>
      <p:bldP spid="75855" grpId="7" animBg="1"/>
      <p:bldP spid="75855" grpId="8" animBg="1"/>
      <p:bldP spid="75855" grpId="9" animBg="1"/>
      <p:bldP spid="75855" grpId="10" animBg="1"/>
      <p:bldP spid="75855" grpId="11" animBg="1"/>
      <p:bldP spid="75855" grpId="12" animBg="1"/>
      <p:bldP spid="75855" grpId="13" animBg="1"/>
      <p:bldP spid="75855" grpId="14" animBg="1"/>
      <p:bldP spid="75855" grpId="15" animBg="1"/>
      <p:bldP spid="75855" grpId="16" animBg="1"/>
      <p:bldP spid="75855" grpId="17" animBg="1"/>
      <p:bldP spid="75856" grpId="0" animBg="1"/>
      <p:bldP spid="75856" grpId="1" animBg="1"/>
      <p:bldP spid="75856" grpId="2" animBg="1"/>
      <p:bldP spid="75856" grpId="3" animBg="1"/>
      <p:bldP spid="75856" grpId="4" animBg="1"/>
      <p:bldP spid="75856" grpId="5" animBg="1"/>
      <p:bldP spid="75856" grpId="6" animBg="1"/>
      <p:bldP spid="75856" grpId="7" animBg="1"/>
      <p:bldP spid="75857" grpId="0" animBg="1"/>
      <p:bldP spid="75857" grpId="1" animBg="1"/>
      <p:bldP spid="75857" grpId="2" animBg="1"/>
      <p:bldP spid="75857" grpId="3" animBg="1"/>
      <p:bldP spid="75857" grpId="4" animBg="1"/>
      <p:bldP spid="75857" grpId="5" animBg="1"/>
      <p:bldP spid="75857" grpId="6" animBg="1"/>
      <p:bldP spid="75857" grpId="7" animBg="1"/>
      <p:bldP spid="7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2900"/>
              <a:t>Additional Binary Tree Operations</a:t>
            </a:r>
          </a:p>
        </p:txBody>
      </p:sp>
      <p:sp>
        <p:nvSpPr>
          <p:cNvPr id="78850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2"/>
          <p:cNvSpPr>
            <a:spLocks noChangeArrowheads="1"/>
          </p:cNvSpPr>
          <p:nvPr/>
        </p:nvSpPr>
        <p:spPr bwMode="auto">
          <a:xfrm>
            <a:off x="457200" y="2514600"/>
            <a:ext cx="8262938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treePointer</a:t>
            </a: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copy (</a:t>
            </a:r>
            <a:r>
              <a:rPr lang="en-US" altLang="zh-TW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treePointer</a:t>
            </a: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original)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TW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treePoiner</a:t>
            </a: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temp;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if (original)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 MALLOC (temp, </a:t>
            </a:r>
            <a:r>
              <a:rPr lang="en-US" altLang="zh-TW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(*temp));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Courier New" panose="02070309020205020404" pitchFamily="49" charset="0"/>
              </a:rPr>
              <a:t>      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temp-&gt;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leftChild</a:t>
            </a:r>
            <a:r>
              <a:rPr lang="en-US" altLang="zh-TW" sz="2000" b="1" dirty="0">
                <a:latin typeface="Courier New" panose="02070309020205020404" pitchFamily="49" charset="0"/>
              </a:rPr>
              <a:t> = copy (original-&gt;</a:t>
            </a:r>
            <a:r>
              <a:rPr lang="en-US" altLang="zh-TW" sz="2000" b="1" dirty="0" err="1">
                <a:latin typeface="Courier New" panose="02070309020205020404" pitchFamily="49" charset="0"/>
              </a:rPr>
              <a:t>leftChild</a:t>
            </a:r>
            <a:r>
              <a:rPr lang="en-US" altLang="zh-TW" sz="2000" b="1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      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temp-&gt;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rightChild</a:t>
            </a:r>
            <a:r>
              <a:rPr lang="en-US" altLang="zh-TW" sz="2000" b="1" dirty="0">
                <a:latin typeface="Courier New" panose="02070309020205020404" pitchFamily="49" charset="0"/>
              </a:rPr>
              <a:t> = copy (original-&gt;</a:t>
            </a:r>
            <a:r>
              <a:rPr lang="en-US" altLang="zh-TW" sz="2000" b="1" dirty="0" err="1">
                <a:latin typeface="Courier New" panose="02070309020205020404" pitchFamily="49" charset="0"/>
              </a:rPr>
              <a:t>rightChild</a:t>
            </a:r>
            <a:r>
              <a:rPr lang="en-US" altLang="zh-TW" sz="2000" b="1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      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temp-&gt;data</a:t>
            </a:r>
            <a:r>
              <a:rPr lang="en-US" altLang="zh-TW" sz="2000" b="1" dirty="0">
                <a:latin typeface="Courier New" panose="02070309020205020404" pitchFamily="49" charset="0"/>
              </a:rPr>
              <a:t> </a:t>
            </a: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= original-&gt;data;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 return temp;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return NULL;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  <a:endParaRPr lang="en-US" altLang="zh-TW" sz="18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xfrm>
            <a:off x="455613" y="404813"/>
            <a:ext cx="7356475" cy="720725"/>
          </a:xfrm>
        </p:spPr>
        <p:txBody>
          <a:bodyPr/>
          <a:lstStyle/>
          <a:p>
            <a:pPr eaLnBrk="1" hangingPunct="1"/>
            <a:r>
              <a:rPr lang="en-US" altLang="zh-TW" sz="3400"/>
              <a:t>Copying Binary Trees</a:t>
            </a:r>
          </a:p>
        </p:txBody>
      </p:sp>
      <p:sp>
        <p:nvSpPr>
          <p:cNvPr id="81924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304800" y="1447800"/>
            <a:ext cx="8274050" cy="12668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/>
              <a:t>	modify the </a:t>
            </a:r>
            <a:r>
              <a:rPr lang="en-US" altLang="zh-TW">
                <a:solidFill>
                  <a:schemeClr val="tx2"/>
                </a:solidFill>
              </a:rPr>
              <a:t>postorder traversal</a:t>
            </a:r>
            <a:r>
              <a:rPr lang="en-US" altLang="zh-TW"/>
              <a:t> algorithm slightly to copy the binary tree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4133850" y="4038600"/>
            <a:ext cx="4171950" cy="3429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4267200" y="4389437"/>
            <a:ext cx="4452938" cy="3429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20EB9D7-C4D2-4472-8A17-80000179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39929-70FB-4279-8FF3-15FF9EE916CD}" type="slidenum">
              <a:rPr lang="en-US" altLang="zh-TW" smtClean="0"/>
              <a:pPr>
                <a:defRPr/>
              </a:pPr>
              <a:t>37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5"/>
          <p:cNvSpPr>
            <a:spLocks noChangeArrowheads="1"/>
          </p:cNvSpPr>
          <p:nvPr/>
        </p:nvSpPr>
        <p:spPr bwMode="auto">
          <a:xfrm>
            <a:off x="423863" y="3657600"/>
            <a:ext cx="85677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equal (</a:t>
            </a:r>
            <a:r>
              <a:rPr lang="en-US" altLang="zh-TW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treePointer</a:t>
            </a: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first, </a:t>
            </a:r>
            <a:r>
              <a:rPr lang="en-US" altLang="zh-TW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treePointer</a:t>
            </a: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second)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{              </a:t>
            </a:r>
            <a:r>
              <a:rPr lang="zh-TW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兩者皆為空</a:t>
            </a: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return ( (!first &amp;&amp; !second) ||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 (first &amp;&amp; second </a:t>
            </a:r>
            <a:r>
              <a:rPr lang="zh-TW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兩者皆不為空 </a:t>
            </a: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&amp;&amp;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                 (first-&gt;data == second-&gt;data) &amp;&amp;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   equal (first-&gt;</a:t>
            </a:r>
            <a:r>
              <a:rPr lang="en-US" altLang="zh-TW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leftChild</a:t>
            </a: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, second-&gt;</a:t>
            </a:r>
            <a:r>
              <a:rPr lang="en-US" altLang="zh-TW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leftChild</a:t>
            </a: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) &amp;&amp;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   equal (first-&gt;</a:t>
            </a:r>
            <a:r>
              <a:rPr lang="en-US" altLang="zh-TW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rightChild</a:t>
            </a: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, second-&gt;</a:t>
            </a:r>
            <a:r>
              <a:rPr lang="en-US" altLang="zh-TW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rightChild</a:t>
            </a: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) )</a:t>
            </a:r>
            <a:endParaRPr lang="en-US" altLang="zh-TW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7543800" cy="954087"/>
          </a:xfrm>
        </p:spPr>
        <p:txBody>
          <a:bodyPr/>
          <a:lstStyle/>
          <a:p>
            <a:pPr eaLnBrk="1" hangingPunct="1"/>
            <a:r>
              <a:rPr lang="en-US" altLang="zh-TW" sz="3400"/>
              <a:t>Testing for Equivalent Trees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395288" y="1452563"/>
            <a:ext cx="8226425" cy="1689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/>
              <a:t>Binary trees are </a:t>
            </a:r>
            <a:r>
              <a:rPr lang="en-US" altLang="zh-TW">
                <a:solidFill>
                  <a:srgbClr val="FF0000"/>
                </a:solidFill>
              </a:rPr>
              <a:t>equivalent</a:t>
            </a:r>
            <a:r>
              <a:rPr lang="en-US" altLang="zh-TW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if they have the same topology and the information in corresponding nodes is identical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1692275" y="2943225"/>
            <a:ext cx="6918325" cy="2951163"/>
            <a:chOff x="1692275" y="2943225"/>
            <a:chExt cx="6918325" cy="2951163"/>
          </a:xfrm>
        </p:grpSpPr>
        <p:sp>
          <p:nvSpPr>
            <p:cNvPr id="83973" name="Rectangle 6"/>
            <p:cNvSpPr>
              <a:spLocks noChangeArrowheads="1"/>
            </p:cNvSpPr>
            <p:nvPr/>
          </p:nvSpPr>
          <p:spPr bwMode="auto">
            <a:xfrm>
              <a:off x="3810000" y="4953000"/>
              <a:ext cx="4572000" cy="31591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83974" name="Rectangle 7"/>
            <p:cNvSpPr>
              <a:spLocks noChangeArrowheads="1"/>
            </p:cNvSpPr>
            <p:nvPr/>
          </p:nvSpPr>
          <p:spPr bwMode="auto">
            <a:xfrm>
              <a:off x="1692275" y="5257800"/>
              <a:ext cx="6689725" cy="27781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83975" name="Rectangle 8"/>
            <p:cNvSpPr>
              <a:spLocks noChangeArrowheads="1"/>
            </p:cNvSpPr>
            <p:nvPr/>
          </p:nvSpPr>
          <p:spPr bwMode="auto">
            <a:xfrm>
              <a:off x="1692275" y="5535613"/>
              <a:ext cx="6918325" cy="3587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83976" name="Line 9"/>
            <p:cNvSpPr>
              <a:spLocks noChangeShapeType="1"/>
            </p:cNvSpPr>
            <p:nvPr/>
          </p:nvSpPr>
          <p:spPr bwMode="auto">
            <a:xfrm flipH="1" flipV="1">
              <a:off x="5486400" y="3352800"/>
              <a:ext cx="0" cy="16002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3977" name="Line 10"/>
            <p:cNvSpPr>
              <a:spLocks noChangeShapeType="1"/>
            </p:cNvSpPr>
            <p:nvPr/>
          </p:nvSpPr>
          <p:spPr bwMode="auto">
            <a:xfrm flipV="1">
              <a:off x="6372225" y="3317875"/>
              <a:ext cx="9525" cy="1928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3978" name="Line 11"/>
            <p:cNvSpPr>
              <a:spLocks noChangeShapeType="1"/>
            </p:cNvSpPr>
            <p:nvPr/>
          </p:nvSpPr>
          <p:spPr bwMode="auto">
            <a:xfrm flipH="1" flipV="1">
              <a:off x="7134225" y="3344863"/>
              <a:ext cx="30163" cy="2190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3979" name="Text Box 12"/>
            <p:cNvSpPr txBox="1">
              <a:spLocks noChangeArrowheads="1"/>
            </p:cNvSpPr>
            <p:nvPr/>
          </p:nvSpPr>
          <p:spPr bwMode="auto">
            <a:xfrm>
              <a:off x="6194425" y="2982913"/>
              <a:ext cx="287338" cy="3667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chemeClr val="tx2"/>
                  </a:solidFill>
                  <a:latin typeface="Verdana" panose="020B0604030504040204" pitchFamily="34" charset="0"/>
                </a:rPr>
                <a:t>L</a:t>
              </a:r>
            </a:p>
          </p:txBody>
        </p:sp>
        <p:sp>
          <p:nvSpPr>
            <p:cNvPr id="83980" name="Text Box 13"/>
            <p:cNvSpPr txBox="1">
              <a:spLocks noChangeArrowheads="1"/>
            </p:cNvSpPr>
            <p:nvPr/>
          </p:nvSpPr>
          <p:spPr bwMode="auto">
            <a:xfrm>
              <a:off x="5351463" y="2971800"/>
              <a:ext cx="287337" cy="3667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chemeClr val="tx2"/>
                  </a:solidFill>
                  <a:latin typeface="Verdana" panose="020B0604030504040204" pitchFamily="34" charset="0"/>
                </a:rPr>
                <a:t>V</a:t>
              </a:r>
            </a:p>
          </p:txBody>
        </p:sp>
        <p:sp>
          <p:nvSpPr>
            <p:cNvPr id="83981" name="Text Box 14"/>
            <p:cNvSpPr txBox="1">
              <a:spLocks noChangeArrowheads="1"/>
            </p:cNvSpPr>
            <p:nvPr/>
          </p:nvSpPr>
          <p:spPr bwMode="auto">
            <a:xfrm>
              <a:off x="6988175" y="2943225"/>
              <a:ext cx="2873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chemeClr val="tx2"/>
                  </a:solidFill>
                  <a:latin typeface="Verdana" panose="020B0604030504040204" pitchFamily="34" charset="0"/>
                </a:rPr>
                <a:t>R</a:t>
              </a:r>
            </a:p>
          </p:txBody>
        </p:sp>
      </p:grpSp>
      <p:sp>
        <p:nvSpPr>
          <p:cNvPr id="14" name="矩形 13"/>
          <p:cNvSpPr/>
          <p:nvPr/>
        </p:nvSpPr>
        <p:spPr>
          <a:xfrm>
            <a:off x="1414314" y="4632325"/>
            <a:ext cx="7576969" cy="168369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B8591D9-6AAB-4D10-83C2-0E9F68CC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39929-70FB-4279-8FF3-15FF9EE916CD}" type="slidenum">
              <a:rPr lang="en-US" altLang="zh-TW" smtClean="0"/>
              <a:pPr>
                <a:defRPr/>
              </a:pPr>
              <a:t>38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44450"/>
            <a:ext cx="8154987" cy="1098550"/>
          </a:xfrm>
        </p:spPr>
        <p:txBody>
          <a:bodyPr/>
          <a:lstStyle/>
          <a:p>
            <a:pPr eaLnBrk="1" hangingPunct="1"/>
            <a:r>
              <a:rPr lang="en-US" altLang="zh-TW" sz="3400"/>
              <a:t>Propositional Calculus Expression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5613" y="1412875"/>
            <a:ext cx="8612187" cy="4537075"/>
          </a:xfrm>
        </p:spPr>
        <p:txBody>
          <a:bodyPr/>
          <a:lstStyle/>
          <a:p>
            <a:pPr eaLnBrk="1" hangingPunct="1"/>
            <a:r>
              <a:rPr lang="en-US" altLang="zh-TW" dirty="0"/>
              <a:t>Boolean Variables: </a:t>
            </a:r>
            <a:r>
              <a:rPr lang="en-US" altLang="zh-TW" i="1" dirty="0"/>
              <a:t>x</a:t>
            </a:r>
            <a:r>
              <a:rPr lang="en-US" altLang="zh-TW" baseline="-25000" dirty="0"/>
              <a:t>1</a:t>
            </a:r>
            <a:r>
              <a:rPr lang="en-US" altLang="zh-TW" dirty="0"/>
              <a:t>, </a:t>
            </a:r>
            <a:r>
              <a:rPr lang="en-US" altLang="zh-TW" i="1" dirty="0"/>
              <a:t>x</a:t>
            </a:r>
            <a:r>
              <a:rPr lang="en-US" altLang="zh-TW" baseline="-25000" dirty="0"/>
              <a:t>2</a:t>
            </a:r>
            <a:r>
              <a:rPr lang="en-US" altLang="zh-TW" dirty="0"/>
              <a:t>, …, </a:t>
            </a:r>
            <a:r>
              <a:rPr lang="en-US" altLang="zh-TW" i="1" dirty="0" err="1"/>
              <a:t>x</a:t>
            </a:r>
            <a:r>
              <a:rPr lang="en-US" altLang="zh-TW" baseline="-25000" dirty="0" err="1"/>
              <a:t>n</a:t>
            </a:r>
            <a:r>
              <a:rPr lang="en-US" altLang="zh-TW" dirty="0"/>
              <a:t> : </a:t>
            </a:r>
            <a:r>
              <a:rPr lang="en-US" altLang="zh-TW" i="1" dirty="0">
                <a:solidFill>
                  <a:schemeClr val="tx2"/>
                </a:solidFill>
              </a:rPr>
              <a:t>true</a:t>
            </a:r>
            <a:r>
              <a:rPr lang="en-US" altLang="zh-TW" dirty="0"/>
              <a:t> or </a:t>
            </a:r>
            <a:r>
              <a:rPr lang="en-US" altLang="zh-TW" i="1" dirty="0">
                <a:solidFill>
                  <a:schemeClr val="tx2"/>
                </a:solidFill>
              </a:rPr>
              <a:t>false </a:t>
            </a:r>
            <a:r>
              <a:rPr lang="en-US" altLang="zh-TW" dirty="0">
                <a:solidFill>
                  <a:schemeClr val="tx2"/>
                </a:solidFill>
              </a:rPr>
              <a:t>only</a:t>
            </a:r>
          </a:p>
          <a:p>
            <a:pPr eaLnBrk="1" hangingPunct="1"/>
            <a:r>
              <a:rPr lang="en-US" altLang="zh-TW" dirty="0"/>
              <a:t>Logical Operators: </a:t>
            </a:r>
            <a:r>
              <a:rPr lang="en-US" altLang="zh-TW" sz="2800" b="1" dirty="0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</a:t>
            </a:r>
            <a:r>
              <a:rPr lang="en-US" altLang="zh-TW" dirty="0">
                <a:solidFill>
                  <a:schemeClr val="tx2"/>
                </a:solidFill>
                <a:sym typeface="Symbol" panose="05050102010706020507" pitchFamily="18" charset="2"/>
              </a:rPr>
              <a:t>(</a:t>
            </a:r>
            <a:r>
              <a:rPr lang="en-US" altLang="zh-TW" i="1" dirty="0">
                <a:solidFill>
                  <a:schemeClr val="tx2"/>
                </a:solidFill>
                <a:sym typeface="Symbol" panose="05050102010706020507" pitchFamily="18" charset="2"/>
              </a:rPr>
              <a:t>and</a:t>
            </a:r>
            <a:r>
              <a:rPr lang="en-US" altLang="zh-TW" dirty="0">
                <a:solidFill>
                  <a:schemeClr val="tx2"/>
                </a:solidFill>
                <a:sym typeface="Symbol" panose="05050102010706020507" pitchFamily="18" charset="2"/>
              </a:rPr>
              <a:t>), </a:t>
            </a:r>
            <a:r>
              <a:rPr lang="en-US" altLang="zh-TW" sz="2800" b="1" dirty="0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</a:t>
            </a:r>
            <a:r>
              <a:rPr lang="en-US" altLang="zh-TW" dirty="0">
                <a:solidFill>
                  <a:schemeClr val="tx2"/>
                </a:solidFill>
                <a:sym typeface="Symbol" panose="05050102010706020507" pitchFamily="18" charset="2"/>
              </a:rPr>
              <a:t>(</a:t>
            </a:r>
            <a:r>
              <a:rPr lang="en-US" altLang="zh-TW" i="1" dirty="0">
                <a:solidFill>
                  <a:schemeClr val="tx2"/>
                </a:solidFill>
                <a:sym typeface="Symbol" panose="05050102010706020507" pitchFamily="18" charset="2"/>
              </a:rPr>
              <a:t>or</a:t>
            </a:r>
            <a:r>
              <a:rPr lang="en-US" altLang="zh-TW" dirty="0">
                <a:solidFill>
                  <a:schemeClr val="tx2"/>
                </a:solidFill>
                <a:sym typeface="Symbol" panose="05050102010706020507" pitchFamily="18" charset="2"/>
              </a:rPr>
              <a:t>), </a:t>
            </a:r>
            <a:r>
              <a:rPr lang="en-US" altLang="zh-TW" dirty="0">
                <a:solidFill>
                  <a:srgbClr val="FF0000"/>
                </a:solidFill>
              </a:rPr>
              <a:t>¬</a:t>
            </a:r>
            <a:r>
              <a:rPr lang="en-US" altLang="zh-TW" dirty="0">
                <a:solidFill>
                  <a:schemeClr val="tx2"/>
                </a:solidFill>
              </a:rPr>
              <a:t>(</a:t>
            </a:r>
            <a:r>
              <a:rPr lang="en-US" altLang="zh-TW" i="1" dirty="0">
                <a:solidFill>
                  <a:schemeClr val="tx2"/>
                </a:solidFill>
              </a:rPr>
              <a:t>not</a:t>
            </a:r>
            <a:r>
              <a:rPr lang="en-US" altLang="zh-TW" dirty="0">
                <a:solidFill>
                  <a:schemeClr val="tx2"/>
                </a:solidFill>
              </a:rPr>
              <a:t>)</a:t>
            </a:r>
          </a:p>
          <a:p>
            <a:pPr eaLnBrk="1" hangingPunct="1"/>
            <a:endParaRPr lang="en-US" altLang="zh-TW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zh-TW" dirty="0"/>
              <a:t>Propositional Calculus Expression</a:t>
            </a:r>
          </a:p>
          <a:p>
            <a:pPr lvl="1" eaLnBrk="1" hangingPunct="1"/>
            <a:r>
              <a:rPr lang="en-US" altLang="zh-TW" sz="2400" dirty="0"/>
              <a:t>A variable is an expression</a:t>
            </a:r>
          </a:p>
          <a:p>
            <a:pPr lvl="1" eaLnBrk="1" hangingPunct="1"/>
            <a:r>
              <a:rPr lang="en-US" altLang="zh-TW" sz="2400" dirty="0"/>
              <a:t>If </a:t>
            </a:r>
            <a:r>
              <a:rPr lang="en-US" altLang="zh-TW" sz="2400" i="1" dirty="0"/>
              <a:t>x</a:t>
            </a:r>
            <a:r>
              <a:rPr lang="en-US" altLang="zh-TW" sz="2400" dirty="0"/>
              <a:t> and </a:t>
            </a:r>
            <a:r>
              <a:rPr lang="en-US" altLang="zh-TW" sz="2400" i="1" dirty="0"/>
              <a:t>y</a:t>
            </a:r>
            <a:r>
              <a:rPr lang="en-US" altLang="zh-TW" sz="2400" dirty="0"/>
              <a:t> are expressions, then </a:t>
            </a:r>
            <a:r>
              <a:rPr lang="en-US" altLang="zh-TW" sz="2400" dirty="0">
                <a:solidFill>
                  <a:schemeClr val="tx1"/>
                </a:solidFill>
              </a:rPr>
              <a:t>¬</a:t>
            </a:r>
            <a:r>
              <a:rPr lang="en-US" altLang="zh-TW" sz="2400" i="1" dirty="0">
                <a:solidFill>
                  <a:schemeClr val="tx1"/>
                </a:solidFill>
              </a:rPr>
              <a:t>x</a:t>
            </a:r>
            <a:r>
              <a:rPr lang="en-US" altLang="zh-TW" sz="2400" dirty="0">
                <a:solidFill>
                  <a:schemeClr val="tx1"/>
                </a:solidFill>
              </a:rPr>
              <a:t>, </a:t>
            </a:r>
            <a:r>
              <a:rPr lang="en-US" altLang="zh-TW" sz="2400" i="1" dirty="0">
                <a:solidFill>
                  <a:schemeClr val="tx1"/>
                </a:solidFill>
              </a:rPr>
              <a:t>x</a:t>
            </a:r>
            <a:r>
              <a:rPr lang="en-US" altLang="zh-TW" sz="2400" dirty="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  </a:t>
            </a:r>
            <a:r>
              <a:rPr lang="en-US" altLang="zh-TW" sz="2400" i="1" dirty="0">
                <a:solidFill>
                  <a:schemeClr val="tx1"/>
                </a:solidFill>
                <a:sym typeface="Symbol" panose="05050102010706020507" pitchFamily="18" charset="2"/>
              </a:rPr>
              <a:t>y</a:t>
            </a:r>
            <a:r>
              <a:rPr lang="en-US" altLang="zh-TW" sz="2400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en-US" altLang="zh-TW" sz="2400" i="1" dirty="0">
                <a:solidFill>
                  <a:schemeClr val="tx1"/>
                </a:solidFill>
                <a:sym typeface="Symbol" panose="05050102010706020507" pitchFamily="18" charset="2"/>
              </a:rPr>
              <a:t>x</a:t>
            </a:r>
            <a:r>
              <a:rPr lang="en-US" altLang="zh-TW" sz="2400" dirty="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  </a:t>
            </a:r>
            <a:r>
              <a:rPr lang="en-US" altLang="zh-TW" sz="2400" i="1" dirty="0">
                <a:solidFill>
                  <a:schemeClr val="tx1"/>
                </a:solidFill>
                <a:sym typeface="Symbol" panose="05050102010706020507" pitchFamily="18" charset="2"/>
              </a:rPr>
              <a:t>y</a:t>
            </a:r>
            <a:r>
              <a:rPr lang="en-US" altLang="zh-TW" sz="2400" dirty="0">
                <a:solidFill>
                  <a:schemeClr val="tx1"/>
                </a:solidFill>
                <a:sym typeface="Symbol" panose="05050102010706020507" pitchFamily="18" charset="2"/>
              </a:rPr>
              <a:t> are </a:t>
            </a:r>
            <a:r>
              <a:rPr lang="en-US" altLang="zh-TW" sz="2400" dirty="0">
                <a:sym typeface="Symbol" panose="05050102010706020507" pitchFamily="18" charset="2"/>
              </a:rPr>
              <a:t>expressions</a:t>
            </a:r>
          </a:p>
          <a:p>
            <a:pPr lvl="1" eaLnBrk="1" hangingPunct="1"/>
            <a:r>
              <a:rPr lang="en-US" altLang="zh-TW" sz="2400" dirty="0">
                <a:sym typeface="Symbol" panose="05050102010706020507" pitchFamily="18" charset="2"/>
              </a:rPr>
              <a:t>Parentheses can be used to alter the normal order of evaluation (default: </a:t>
            </a:r>
            <a:r>
              <a:rPr lang="en-US" altLang="zh-TW" sz="2400" dirty="0">
                <a:solidFill>
                  <a:srgbClr val="FF0000"/>
                </a:solidFill>
              </a:rPr>
              <a:t>¬</a:t>
            </a:r>
            <a:r>
              <a:rPr lang="en-US" altLang="zh-TW" sz="2400" dirty="0"/>
              <a:t> &gt;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</a:t>
            </a:r>
            <a:r>
              <a:rPr lang="en-US" altLang="zh-TW" sz="24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TW" sz="2400" dirty="0">
                <a:sym typeface="Symbol" panose="05050102010706020507" pitchFamily="18" charset="2"/>
              </a:rPr>
              <a:t>&gt; </a:t>
            </a:r>
            <a:r>
              <a:rPr lang="en-US" altLang="zh-TW" sz="2400" b="1" dirty="0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</a:t>
            </a:r>
            <a:r>
              <a:rPr lang="en-US" altLang="zh-TW" sz="2400" dirty="0">
                <a:sym typeface="Symbol" panose="05050102010706020507" pitchFamily="18" charset="2"/>
              </a:rPr>
              <a:t>)</a:t>
            </a:r>
          </a:p>
          <a:p>
            <a:pPr lvl="1" eaLnBrk="1" hangingPunct="1"/>
            <a:r>
              <a:rPr lang="en-US" altLang="zh-TW" sz="2400" dirty="0">
                <a:sym typeface="Symbol" panose="05050102010706020507" pitchFamily="18" charset="2"/>
              </a:rPr>
              <a:t>Example: </a:t>
            </a:r>
            <a:r>
              <a:rPr lang="en-US" altLang="zh-TW" sz="2400" i="1" dirty="0">
                <a:sym typeface="Symbol" panose="05050102010706020507" pitchFamily="18" charset="2"/>
              </a:rPr>
              <a:t>x</a:t>
            </a:r>
            <a:r>
              <a:rPr lang="en-US" altLang="zh-TW" sz="2400" baseline="-25000" dirty="0">
                <a:sym typeface="Symbol" panose="05050102010706020507" pitchFamily="18" charset="2"/>
              </a:rPr>
              <a:t>1</a:t>
            </a:r>
            <a:r>
              <a:rPr lang="en-US" altLang="zh-TW" sz="2400" dirty="0">
                <a:sym typeface="Symbol" panose="05050102010706020507" pitchFamily="18" charset="2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</a:t>
            </a:r>
            <a:r>
              <a:rPr lang="en-US" altLang="zh-TW" sz="2400" dirty="0">
                <a:sym typeface="Symbol" panose="05050102010706020507" pitchFamily="18" charset="2"/>
              </a:rPr>
              <a:t> (</a:t>
            </a:r>
            <a:r>
              <a:rPr lang="en-US" altLang="zh-TW" sz="2400" i="1" dirty="0">
                <a:sym typeface="Symbol" panose="05050102010706020507" pitchFamily="18" charset="2"/>
              </a:rPr>
              <a:t>x</a:t>
            </a:r>
            <a:r>
              <a:rPr lang="en-US" altLang="zh-TW" sz="2400" baseline="-25000" dirty="0">
                <a:sym typeface="Symbol" panose="05050102010706020507" pitchFamily="18" charset="2"/>
              </a:rPr>
              <a:t>2</a:t>
            </a:r>
            <a:r>
              <a:rPr lang="en-US" altLang="zh-TW" sz="2400" dirty="0">
                <a:sym typeface="Symbol" panose="05050102010706020507" pitchFamily="18" charset="2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</a:t>
            </a:r>
            <a:r>
              <a:rPr lang="en-US" altLang="zh-TW" sz="2400" dirty="0">
                <a:sym typeface="Symbol" panose="05050102010706020507" pitchFamily="18" charset="2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¬</a:t>
            </a:r>
            <a:r>
              <a:rPr lang="en-US" altLang="zh-TW" sz="2400" i="1" dirty="0"/>
              <a:t>x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)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64E679D-8EBD-4F7E-B633-1109BCE1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39929-70FB-4279-8FF3-15FF9EE916CD}" type="slidenum">
              <a:rPr lang="en-US" altLang="zh-TW" smtClean="0"/>
              <a:pPr>
                <a:defRPr/>
              </a:pPr>
              <a:t>39</a:t>
            </a:fld>
            <a:endParaRPr lang="en-US" altLang="zh-TW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3D7D08-79BC-4435-AEA7-64CF0F40D2D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Example: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2226" name="Picture 2" descr="General Tree Definitions and Terminology">
            <a:extLst>
              <a:ext uri="{FF2B5EF4-FFF2-40B4-BE49-F238E27FC236}">
                <a16:creationId xmlns:a16="http://schemas.microsoft.com/office/drawing/2014/main" id="{BFFD237E-3A11-43A6-9433-175EC490B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371600"/>
            <a:ext cx="4038600" cy="382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8CEC5A46-601B-483E-AD3D-6BC4A75D3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+mj-lt"/>
                <a:ea typeface="+mj-ea"/>
                <a:cs typeface="標楷體" charset="-12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charset="0"/>
                <a:ea typeface="標楷體" charset="-120"/>
                <a:cs typeface="標楷體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charset="0"/>
                <a:ea typeface="標楷體" charset="-120"/>
                <a:cs typeface="標楷體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charset="0"/>
                <a:ea typeface="標楷體" charset="-120"/>
                <a:cs typeface="標楷體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charset="0"/>
                <a:ea typeface="標楷體" charset="-120"/>
                <a:cs typeface="標楷體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charset="0"/>
                <a:ea typeface="標楷體" charset="-120"/>
                <a:cs typeface="標楷體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charset="0"/>
                <a:ea typeface="標楷體" charset="-120"/>
                <a:cs typeface="標楷體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charset="0"/>
                <a:ea typeface="標楷體" charset="-120"/>
                <a:cs typeface="標楷體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charset="0"/>
                <a:ea typeface="標楷體" charset="-120"/>
                <a:cs typeface="標楷體" charset="-120"/>
              </a:defRPr>
            </a:lvl9pPr>
          </a:lstStyle>
          <a:p>
            <a:pPr eaLnBrk="1" hangingPunct="1"/>
            <a:r>
              <a:rPr kumimoji="0" lang="en-US" altLang="zh-TW" dirty="0"/>
              <a:t>What is a Tree Structure?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62BA95F-C415-4406-8D9B-4868EF58D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39929-70FB-4279-8FF3-15FF9EE916CD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55066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1984375" y="1219200"/>
            <a:ext cx="50481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(x</a:t>
            </a:r>
            <a:r>
              <a:rPr lang="en-US" altLang="zh-TW" sz="3200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3200" b="1" dirty="0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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¬x</a:t>
            </a:r>
            <a:r>
              <a:rPr lang="en-US" altLang="zh-TW" sz="32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TW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3200" b="1" dirty="0">
                <a:latin typeface="Symbol" panose="05050102010706020507" pitchFamily="18" charset="2"/>
                <a:sym typeface="Symbol" panose="05050102010706020507" pitchFamily="18" charset="2"/>
              </a:rPr>
              <a:t></a:t>
            </a:r>
            <a:r>
              <a:rPr lang="en-US" altLang="zh-TW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¬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lang="en-US" altLang="zh-TW" sz="3200" baseline="-250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TW" sz="3200" b="1" dirty="0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 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sz="3200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TW" sz="3200" dirty="0">
                <a:latin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Symbol" panose="05050102010706020507" pitchFamily="18" charset="2"/>
                <a:sym typeface="Symbol" panose="05050102010706020507" pitchFamily="18" charset="2"/>
              </a:rPr>
              <a:t></a:t>
            </a:r>
            <a:r>
              <a:rPr lang="en-US" altLang="zh-TW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3200" b="1" dirty="0">
                <a:solidFill>
                  <a:srgbClr val="CC99FF"/>
                </a:solidFill>
                <a:latin typeface="Times New Roman" panose="02020603050405020304" pitchFamily="18" charset="0"/>
              </a:rPr>
              <a:t>¬x</a:t>
            </a:r>
            <a:r>
              <a:rPr lang="en-US" altLang="zh-TW" sz="3200" b="1" baseline="-25000" dirty="0">
                <a:solidFill>
                  <a:srgbClr val="CC99FF"/>
                </a:solidFill>
                <a:latin typeface="Times New Roman" panose="02020603050405020304" pitchFamily="18" charset="0"/>
              </a:rPr>
              <a:t>3</a:t>
            </a:r>
            <a:endParaRPr lang="en-US" altLang="zh-TW" sz="3200" baseline="-25000" dirty="0">
              <a:latin typeface="Times New Roman" panose="02020603050405020304" pitchFamily="18" charset="0"/>
            </a:endParaRPr>
          </a:p>
        </p:txBody>
      </p:sp>
      <p:sp>
        <p:nvSpPr>
          <p:cNvPr id="88067" name="Line 4"/>
          <p:cNvSpPr>
            <a:spLocks noChangeShapeType="1"/>
          </p:cNvSpPr>
          <p:nvPr/>
        </p:nvSpPr>
        <p:spPr bwMode="auto">
          <a:xfrm>
            <a:off x="2095500" y="1870075"/>
            <a:ext cx="3790950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068" name="Line 5"/>
          <p:cNvSpPr>
            <a:spLocks noChangeShapeType="1"/>
          </p:cNvSpPr>
          <p:nvPr/>
        </p:nvSpPr>
        <p:spPr bwMode="auto">
          <a:xfrm>
            <a:off x="2057400" y="2030413"/>
            <a:ext cx="5067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071" name="Oval 7" descr="50%"/>
          <p:cNvSpPr>
            <a:spLocks noChangeArrowheads="1"/>
          </p:cNvSpPr>
          <p:nvPr/>
        </p:nvSpPr>
        <p:spPr bwMode="auto">
          <a:xfrm>
            <a:off x="4287518" y="2160588"/>
            <a:ext cx="584958" cy="542221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</a:t>
            </a:r>
            <a:endParaRPr lang="en-US" altLang="zh-TW" sz="2400" b="1" dirty="0">
              <a:latin typeface="Times New Roman" panose="02020603050405020304" pitchFamily="18" charset="0"/>
            </a:endParaRPr>
          </a:p>
        </p:txBody>
      </p:sp>
      <p:sp>
        <p:nvSpPr>
          <p:cNvPr id="88072" name="Oval 8" descr="50%"/>
          <p:cNvSpPr>
            <a:spLocks noChangeArrowheads="1"/>
          </p:cNvSpPr>
          <p:nvPr/>
        </p:nvSpPr>
        <p:spPr bwMode="auto">
          <a:xfrm>
            <a:off x="5530554" y="2838364"/>
            <a:ext cx="584958" cy="542221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¬</a:t>
            </a:r>
            <a:r>
              <a:rPr lang="en-US" altLang="zh-TW" sz="24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TW" sz="2400" b="1">
              <a:latin typeface="Times New Roman" panose="02020603050405020304" pitchFamily="18" charset="0"/>
            </a:endParaRPr>
          </a:p>
        </p:txBody>
      </p:sp>
      <p:sp>
        <p:nvSpPr>
          <p:cNvPr id="88073" name="Oval 9" descr="50%"/>
          <p:cNvSpPr>
            <a:spLocks noChangeArrowheads="1"/>
          </p:cNvSpPr>
          <p:nvPr/>
        </p:nvSpPr>
        <p:spPr bwMode="auto">
          <a:xfrm>
            <a:off x="3044482" y="2838364"/>
            <a:ext cx="584958" cy="542221"/>
          </a:xfrm>
          <a:prstGeom prst="ellipse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</a:t>
            </a:r>
            <a:endParaRPr lang="en-US" altLang="zh-TW" sz="2400" b="1" dirty="0">
              <a:latin typeface="Times New Roman" panose="02020603050405020304" pitchFamily="18" charset="0"/>
            </a:endParaRPr>
          </a:p>
        </p:txBody>
      </p:sp>
      <p:sp>
        <p:nvSpPr>
          <p:cNvPr id="88074" name="Oval 10" descr="50%"/>
          <p:cNvSpPr>
            <a:spLocks noChangeArrowheads="1"/>
          </p:cNvSpPr>
          <p:nvPr/>
        </p:nvSpPr>
        <p:spPr bwMode="auto">
          <a:xfrm>
            <a:off x="4196118" y="3651695"/>
            <a:ext cx="584958" cy="542221"/>
          </a:xfrm>
          <a:prstGeom prst="ellipse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400" b="1">
              <a:latin typeface="Times New Roman" panose="02020603050405020304" pitchFamily="18" charset="0"/>
            </a:endParaRPr>
          </a:p>
        </p:txBody>
      </p:sp>
      <p:sp>
        <p:nvSpPr>
          <p:cNvPr id="88075" name="Oval 11" descr="50%"/>
          <p:cNvSpPr>
            <a:spLocks noChangeArrowheads="1"/>
          </p:cNvSpPr>
          <p:nvPr/>
        </p:nvSpPr>
        <p:spPr bwMode="auto">
          <a:xfrm>
            <a:off x="2002525" y="3651695"/>
            <a:ext cx="584958" cy="542221"/>
          </a:xfrm>
          <a:prstGeom prst="ellipse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</a:t>
            </a:r>
            <a:endParaRPr lang="en-US" altLang="zh-TW" sz="2400" b="1" dirty="0">
              <a:latin typeface="Times New Roman" panose="02020603050405020304" pitchFamily="18" charset="0"/>
            </a:endParaRPr>
          </a:p>
        </p:txBody>
      </p:sp>
      <p:sp>
        <p:nvSpPr>
          <p:cNvPr id="88076" name="Oval 12"/>
          <p:cNvSpPr>
            <a:spLocks noChangeArrowheads="1"/>
          </p:cNvSpPr>
          <p:nvPr/>
        </p:nvSpPr>
        <p:spPr bwMode="auto">
          <a:xfrm>
            <a:off x="4945596" y="4465027"/>
            <a:ext cx="584958" cy="54222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latin typeface="Times New Roman" panose="02020603050405020304" pitchFamily="18" charset="0"/>
              </a:rPr>
              <a:t>X</a:t>
            </a:r>
            <a:r>
              <a:rPr lang="en-US" altLang="zh-TW" sz="2400" b="1" baseline="-25000">
                <a:latin typeface="Times New Roman" panose="02020603050405020304" pitchFamily="18" charset="0"/>
              </a:rPr>
              <a:t>3</a:t>
            </a:r>
            <a:endParaRPr lang="en-US" altLang="zh-TW" sz="2400" b="1">
              <a:latin typeface="Times New Roman" panose="02020603050405020304" pitchFamily="18" charset="0"/>
            </a:endParaRPr>
          </a:p>
        </p:txBody>
      </p:sp>
      <p:sp>
        <p:nvSpPr>
          <p:cNvPr id="88077" name="Oval 13"/>
          <p:cNvSpPr>
            <a:spLocks noChangeArrowheads="1"/>
          </p:cNvSpPr>
          <p:nvPr/>
        </p:nvSpPr>
        <p:spPr bwMode="auto">
          <a:xfrm>
            <a:off x="3556320" y="4465027"/>
            <a:ext cx="584958" cy="54222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¬</a:t>
            </a:r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TW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78" name="Oval 14"/>
          <p:cNvSpPr>
            <a:spLocks noChangeArrowheads="1"/>
          </p:cNvSpPr>
          <p:nvPr/>
        </p:nvSpPr>
        <p:spPr bwMode="auto">
          <a:xfrm>
            <a:off x="2532643" y="4465027"/>
            <a:ext cx="584958" cy="54222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¬</a:t>
            </a:r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TW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79" name="Oval 15"/>
          <p:cNvSpPr>
            <a:spLocks noChangeArrowheads="1"/>
          </p:cNvSpPr>
          <p:nvPr/>
        </p:nvSpPr>
        <p:spPr bwMode="auto">
          <a:xfrm>
            <a:off x="1417566" y="4549749"/>
            <a:ext cx="584958" cy="54222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latin typeface="Times New Roman" panose="02020603050405020304" pitchFamily="18" charset="0"/>
              </a:rPr>
              <a:t>X</a:t>
            </a:r>
            <a:r>
              <a:rPr lang="en-US" altLang="zh-TW" sz="2400" b="1" baseline="-25000">
                <a:latin typeface="Times New Roman" panose="02020603050405020304" pitchFamily="18" charset="0"/>
              </a:rPr>
              <a:t>1</a:t>
            </a:r>
            <a:endParaRPr lang="en-US" altLang="zh-TW" sz="2400" b="1">
              <a:latin typeface="Times New Roman" panose="02020603050405020304" pitchFamily="18" charset="0"/>
            </a:endParaRPr>
          </a:p>
        </p:txBody>
      </p:sp>
      <p:sp>
        <p:nvSpPr>
          <p:cNvPr id="88080" name="Oval 16"/>
          <p:cNvSpPr>
            <a:spLocks noChangeArrowheads="1"/>
          </p:cNvSpPr>
          <p:nvPr/>
        </p:nvSpPr>
        <p:spPr bwMode="auto">
          <a:xfrm>
            <a:off x="3190721" y="5413913"/>
            <a:ext cx="584958" cy="54222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latin typeface="Times New Roman" panose="02020603050405020304" pitchFamily="18" charset="0"/>
              </a:rPr>
              <a:t>X</a:t>
            </a:r>
            <a:r>
              <a:rPr lang="en-US" altLang="zh-TW" sz="2400" b="1" baseline="-25000">
                <a:latin typeface="Times New Roman" panose="02020603050405020304" pitchFamily="18" charset="0"/>
              </a:rPr>
              <a:t>2</a:t>
            </a:r>
            <a:endParaRPr lang="en-US" altLang="zh-TW" sz="2400" b="1">
              <a:latin typeface="Times New Roman" panose="02020603050405020304" pitchFamily="18" charset="0"/>
            </a:endParaRPr>
          </a:p>
        </p:txBody>
      </p:sp>
      <p:sp>
        <p:nvSpPr>
          <p:cNvPr id="88081" name="Oval 17"/>
          <p:cNvSpPr>
            <a:spLocks noChangeArrowheads="1"/>
          </p:cNvSpPr>
          <p:nvPr/>
        </p:nvSpPr>
        <p:spPr bwMode="auto">
          <a:xfrm>
            <a:off x="4433757" y="5413913"/>
            <a:ext cx="584958" cy="54222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latin typeface="Times New Roman" panose="02020603050405020304" pitchFamily="18" charset="0"/>
              </a:rPr>
              <a:t>X</a:t>
            </a:r>
            <a:r>
              <a:rPr lang="en-US" altLang="zh-TW" sz="2400" b="1" baseline="-25000">
                <a:latin typeface="Times New Roman" panose="02020603050405020304" pitchFamily="18" charset="0"/>
              </a:rPr>
              <a:t>1</a:t>
            </a:r>
            <a:endParaRPr lang="en-US" altLang="zh-TW" sz="2400" b="1">
              <a:latin typeface="Times New Roman" panose="02020603050405020304" pitchFamily="18" charset="0"/>
            </a:endParaRPr>
          </a:p>
        </p:txBody>
      </p:sp>
      <p:sp>
        <p:nvSpPr>
          <p:cNvPr id="88082" name="Rectangle 18" descr="50%"/>
          <p:cNvSpPr>
            <a:spLocks noChangeArrowheads="1"/>
          </p:cNvSpPr>
          <p:nvPr/>
        </p:nvSpPr>
        <p:spPr bwMode="auto">
          <a:xfrm>
            <a:off x="4305798" y="3634751"/>
            <a:ext cx="370169" cy="461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</a:t>
            </a:r>
            <a:endParaRPr lang="en-US" altLang="zh-TW" sz="2400" b="1" dirty="0">
              <a:latin typeface="Times New Roman" panose="02020603050405020304" pitchFamily="18" charset="0"/>
            </a:endParaRPr>
          </a:p>
        </p:txBody>
      </p:sp>
      <p:sp>
        <p:nvSpPr>
          <p:cNvPr id="88083" name="Oval 19"/>
          <p:cNvSpPr>
            <a:spLocks noChangeArrowheads="1"/>
          </p:cNvSpPr>
          <p:nvPr/>
        </p:nvSpPr>
        <p:spPr bwMode="auto">
          <a:xfrm>
            <a:off x="6627351" y="3651695"/>
            <a:ext cx="584958" cy="54222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latin typeface="Times New Roman" panose="02020603050405020304" pitchFamily="18" charset="0"/>
              </a:rPr>
              <a:t>X</a:t>
            </a:r>
            <a:r>
              <a:rPr lang="en-US" altLang="zh-TW" sz="2400" b="1" baseline="-25000">
                <a:latin typeface="Times New Roman" panose="02020603050405020304" pitchFamily="18" charset="0"/>
              </a:rPr>
              <a:t>3</a:t>
            </a:r>
            <a:endParaRPr lang="en-US" altLang="zh-TW" sz="2400" b="1">
              <a:latin typeface="Times New Roman" panose="02020603050405020304" pitchFamily="18" charset="0"/>
            </a:endParaRPr>
          </a:p>
        </p:txBody>
      </p:sp>
      <p:sp>
        <p:nvSpPr>
          <p:cNvPr id="88084" name="Line 20"/>
          <p:cNvSpPr>
            <a:spLocks noChangeShapeType="1"/>
          </p:cNvSpPr>
          <p:nvPr/>
        </p:nvSpPr>
        <p:spPr bwMode="auto">
          <a:xfrm flipH="1">
            <a:off x="3556320" y="2499476"/>
            <a:ext cx="731198" cy="4066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085" name="Line 21"/>
          <p:cNvSpPr>
            <a:spLocks noChangeShapeType="1"/>
          </p:cNvSpPr>
          <p:nvPr/>
        </p:nvSpPr>
        <p:spPr bwMode="auto">
          <a:xfrm flipH="1">
            <a:off x="2514363" y="3312807"/>
            <a:ext cx="603238" cy="4574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086" name="Line 22"/>
          <p:cNvSpPr>
            <a:spLocks noChangeShapeType="1"/>
          </p:cNvSpPr>
          <p:nvPr/>
        </p:nvSpPr>
        <p:spPr bwMode="auto">
          <a:xfrm flipH="1">
            <a:off x="1728326" y="4075305"/>
            <a:ext cx="347319" cy="474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087" name="Line 23"/>
          <p:cNvSpPr>
            <a:spLocks noChangeShapeType="1"/>
          </p:cNvSpPr>
          <p:nvPr/>
        </p:nvSpPr>
        <p:spPr bwMode="auto">
          <a:xfrm>
            <a:off x="2532643" y="4126139"/>
            <a:ext cx="201079" cy="338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088" name="Line 24"/>
          <p:cNvSpPr>
            <a:spLocks noChangeShapeType="1"/>
          </p:cNvSpPr>
          <p:nvPr/>
        </p:nvSpPr>
        <p:spPr bwMode="auto">
          <a:xfrm>
            <a:off x="2971362" y="4939470"/>
            <a:ext cx="292479" cy="5422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089" name="Line 25"/>
          <p:cNvSpPr>
            <a:spLocks noChangeShapeType="1"/>
          </p:cNvSpPr>
          <p:nvPr/>
        </p:nvSpPr>
        <p:spPr bwMode="auto">
          <a:xfrm>
            <a:off x="4068159" y="4939470"/>
            <a:ext cx="438719" cy="6099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090" name="Line 26"/>
          <p:cNvSpPr>
            <a:spLocks noChangeShapeType="1"/>
          </p:cNvSpPr>
          <p:nvPr/>
        </p:nvSpPr>
        <p:spPr bwMode="auto">
          <a:xfrm flipH="1">
            <a:off x="3848799" y="4126139"/>
            <a:ext cx="438719" cy="338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091" name="Line 27"/>
          <p:cNvSpPr>
            <a:spLocks noChangeShapeType="1"/>
          </p:cNvSpPr>
          <p:nvPr/>
        </p:nvSpPr>
        <p:spPr bwMode="auto">
          <a:xfrm>
            <a:off x="4671397" y="4109194"/>
            <a:ext cx="347319" cy="4236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092" name="Line 28"/>
          <p:cNvSpPr>
            <a:spLocks noChangeShapeType="1"/>
          </p:cNvSpPr>
          <p:nvPr/>
        </p:nvSpPr>
        <p:spPr bwMode="auto">
          <a:xfrm>
            <a:off x="3556320" y="3245030"/>
            <a:ext cx="731198" cy="474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093" name="Line 29"/>
          <p:cNvSpPr>
            <a:spLocks noChangeShapeType="1"/>
          </p:cNvSpPr>
          <p:nvPr/>
        </p:nvSpPr>
        <p:spPr bwMode="auto">
          <a:xfrm>
            <a:off x="4872476" y="2499476"/>
            <a:ext cx="731198" cy="4066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094" name="Line 30"/>
          <p:cNvSpPr>
            <a:spLocks noChangeShapeType="1"/>
          </p:cNvSpPr>
          <p:nvPr/>
        </p:nvSpPr>
        <p:spPr bwMode="auto">
          <a:xfrm>
            <a:off x="6115512" y="3245030"/>
            <a:ext cx="658078" cy="474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095" name="AutoShape 31"/>
          <p:cNvSpPr>
            <a:spLocks noChangeArrowheads="1"/>
          </p:cNvSpPr>
          <p:nvPr/>
        </p:nvSpPr>
        <p:spPr bwMode="auto">
          <a:xfrm>
            <a:off x="393890" y="3211141"/>
            <a:ext cx="3857068" cy="2914437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88096" name="Freeform 32"/>
          <p:cNvSpPr>
            <a:spLocks/>
          </p:cNvSpPr>
          <p:nvPr/>
        </p:nvSpPr>
        <p:spPr bwMode="auto">
          <a:xfrm>
            <a:off x="3410081" y="3092530"/>
            <a:ext cx="3089311" cy="2931381"/>
          </a:xfrm>
          <a:custGeom>
            <a:avLst/>
            <a:gdLst>
              <a:gd name="T0" fmla="*/ 744 w 2028"/>
              <a:gd name="T1" fmla="*/ 12 h 2076"/>
              <a:gd name="T2" fmla="*/ 0 w 2028"/>
              <a:gd name="T3" fmla="*/ 1140 h 2076"/>
              <a:gd name="T4" fmla="*/ 612 w 2028"/>
              <a:gd name="T5" fmla="*/ 2076 h 2076"/>
              <a:gd name="T6" fmla="*/ 2028 w 2028"/>
              <a:gd name="T7" fmla="*/ 2076 h 2076"/>
              <a:gd name="T8" fmla="*/ 744 w 2028"/>
              <a:gd name="T9" fmla="*/ 0 h 20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28"/>
              <a:gd name="T16" fmla="*/ 0 h 2076"/>
              <a:gd name="T17" fmla="*/ 2028 w 2028"/>
              <a:gd name="T18" fmla="*/ 2076 h 20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28" h="2076">
                <a:moveTo>
                  <a:pt x="744" y="12"/>
                </a:moveTo>
                <a:lnTo>
                  <a:pt x="0" y="1140"/>
                </a:lnTo>
                <a:lnTo>
                  <a:pt x="612" y="2076"/>
                </a:lnTo>
                <a:lnTo>
                  <a:pt x="2028" y="2076"/>
                </a:lnTo>
                <a:lnTo>
                  <a:pt x="744" y="0"/>
                </a:ln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097" name="Freeform 33"/>
          <p:cNvSpPr>
            <a:spLocks/>
          </p:cNvSpPr>
          <p:nvPr/>
        </p:nvSpPr>
        <p:spPr bwMode="auto">
          <a:xfrm>
            <a:off x="247650" y="2787531"/>
            <a:ext cx="6690460" cy="3422769"/>
          </a:xfrm>
          <a:custGeom>
            <a:avLst/>
            <a:gdLst>
              <a:gd name="T0" fmla="*/ 1080 w 4392"/>
              <a:gd name="T1" fmla="*/ 0 h 2376"/>
              <a:gd name="T2" fmla="*/ 2880 w 4392"/>
              <a:gd name="T3" fmla="*/ 0 h 2376"/>
              <a:gd name="T4" fmla="*/ 4392 w 4392"/>
              <a:gd name="T5" fmla="*/ 3473 h 2376"/>
              <a:gd name="T6" fmla="*/ 0 w 4392"/>
              <a:gd name="T7" fmla="*/ 3473 h 2376"/>
              <a:gd name="T8" fmla="*/ 1068 w 4392"/>
              <a:gd name="T9" fmla="*/ 0 h 2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92"/>
              <a:gd name="T16" fmla="*/ 0 h 2376"/>
              <a:gd name="T17" fmla="*/ 4392 w 4392"/>
              <a:gd name="T18" fmla="*/ 2376 h 23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92" h="2376">
                <a:moveTo>
                  <a:pt x="1080" y="0"/>
                </a:moveTo>
                <a:lnTo>
                  <a:pt x="2880" y="0"/>
                </a:lnTo>
                <a:lnTo>
                  <a:pt x="4392" y="2376"/>
                </a:lnTo>
                <a:lnTo>
                  <a:pt x="0" y="2376"/>
                </a:lnTo>
                <a:lnTo>
                  <a:pt x="1068" y="0"/>
                </a:lnTo>
              </a:path>
            </a:pathLst>
          </a:custGeom>
          <a:noFill/>
          <a:ln w="381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098" name="Oval 34"/>
          <p:cNvSpPr>
            <a:spLocks noChangeArrowheads="1"/>
          </p:cNvSpPr>
          <p:nvPr/>
        </p:nvSpPr>
        <p:spPr bwMode="auto">
          <a:xfrm rot="18562380">
            <a:off x="5636812" y="2183707"/>
            <a:ext cx="1304719" cy="2614032"/>
          </a:xfrm>
          <a:prstGeom prst="ellipse">
            <a:avLst/>
          </a:prstGeom>
          <a:noFill/>
          <a:ln w="38100">
            <a:solidFill>
              <a:srgbClr val="CC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000">
              <a:solidFill>
                <a:srgbClr val="CC99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70" name="Rectangle 39"/>
          <p:cNvSpPr>
            <a:spLocks noGrp="1" noChangeArrowheads="1"/>
          </p:cNvSpPr>
          <p:nvPr>
            <p:ph type="title"/>
          </p:nvPr>
        </p:nvSpPr>
        <p:spPr>
          <a:xfrm>
            <a:off x="395288" y="452438"/>
            <a:ext cx="8367712" cy="690562"/>
          </a:xfrm>
        </p:spPr>
        <p:txBody>
          <a:bodyPr/>
          <a:lstStyle/>
          <a:p>
            <a:pPr eaLnBrk="1" hangingPunct="1"/>
            <a:r>
              <a:rPr lang="en-US" altLang="zh-TW" sz="3100"/>
              <a:t>B.T. rep. of Propositional Calculus Exp.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3FAE262-6E3D-43B6-A4DC-7A5FD857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39929-70FB-4279-8FF3-15FF9EE916CD}" type="slidenum">
              <a:rPr lang="en-US" altLang="zh-TW" smtClean="0"/>
              <a:pPr>
                <a:defRPr/>
              </a:pPr>
              <a:t>40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nimBg="1"/>
      <p:bldP spid="88095" grpId="0" animBg="1"/>
      <p:bldP spid="88096" grpId="0" animBg="1"/>
      <p:bldP spid="88097" grpId="0" animBg="1"/>
      <p:bldP spid="8809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33375"/>
            <a:ext cx="7212012" cy="809625"/>
          </a:xfrm>
        </p:spPr>
        <p:txBody>
          <a:bodyPr/>
          <a:lstStyle/>
          <a:p>
            <a:pPr eaLnBrk="1" hangingPunct="1"/>
            <a:r>
              <a:rPr lang="en-US" altLang="zh-TW" sz="3400"/>
              <a:t>Satisfiability Problem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9263"/>
            <a:ext cx="8229600" cy="3941762"/>
          </a:xfrm>
        </p:spPr>
        <p:txBody>
          <a:bodyPr/>
          <a:lstStyle/>
          <a:p>
            <a:pPr eaLnBrk="1" hangingPunct="1"/>
            <a:r>
              <a:rPr lang="en-US" altLang="zh-TW" dirty="0"/>
              <a:t>Satisfiability problem:</a:t>
            </a:r>
          </a:p>
          <a:p>
            <a:pPr lvl="1" eaLnBrk="1" hangingPunct="1"/>
            <a:r>
              <a:rPr lang="en-US" altLang="zh-TW" sz="2400" dirty="0"/>
              <a:t>Is there an assignment to make an expression true?</a:t>
            </a:r>
          </a:p>
          <a:p>
            <a:pPr lvl="1" eaLnBrk="1" hangingPunct="1"/>
            <a:endParaRPr lang="en-US" altLang="zh-TW" sz="2200" dirty="0"/>
          </a:p>
          <a:p>
            <a:pPr eaLnBrk="1" hangingPunct="1"/>
            <a:r>
              <a:rPr lang="en-US" altLang="zh-TW" dirty="0"/>
              <a:t>Solution for the Example </a:t>
            </a:r>
            <a:r>
              <a:rPr lang="en-US" altLang="zh-TW" i="1" dirty="0">
                <a:sym typeface="Symbol" panose="05050102010706020507" pitchFamily="18" charset="2"/>
              </a:rPr>
              <a:t>x</a:t>
            </a:r>
            <a:r>
              <a:rPr lang="en-US" altLang="zh-TW" baseline="-25000" dirty="0">
                <a:sym typeface="Symbol" panose="05050102010706020507" pitchFamily="18" charset="2"/>
              </a:rPr>
              <a:t>1</a:t>
            </a:r>
            <a:r>
              <a:rPr lang="en-US" altLang="zh-TW" dirty="0">
                <a:sym typeface="Symbol" panose="05050102010706020507" pitchFamily="18" charset="2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</a:t>
            </a:r>
            <a:r>
              <a:rPr lang="en-US" altLang="zh-TW" dirty="0">
                <a:sym typeface="Symbol" panose="05050102010706020507" pitchFamily="18" charset="2"/>
              </a:rPr>
              <a:t> (</a:t>
            </a:r>
            <a:r>
              <a:rPr lang="en-US" altLang="zh-TW" i="1" dirty="0">
                <a:sym typeface="Symbol" panose="05050102010706020507" pitchFamily="18" charset="2"/>
              </a:rPr>
              <a:t>x</a:t>
            </a:r>
            <a:r>
              <a:rPr lang="en-US" altLang="zh-TW" baseline="-25000" dirty="0">
                <a:sym typeface="Symbol" panose="05050102010706020507" pitchFamily="18" charset="2"/>
              </a:rPr>
              <a:t>2</a:t>
            </a:r>
            <a:r>
              <a:rPr lang="en-US" altLang="zh-TW" dirty="0">
                <a:sym typeface="Symbol" panose="05050102010706020507" pitchFamily="18" charset="2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</a:t>
            </a:r>
            <a:r>
              <a:rPr lang="en-US" altLang="zh-TW" dirty="0">
                <a:sym typeface="Symbol" panose="05050102010706020507" pitchFamily="18" charset="2"/>
              </a:rPr>
              <a:t> </a:t>
            </a:r>
            <a:r>
              <a:rPr lang="en-US" altLang="zh-TW" dirty="0"/>
              <a:t>¬</a:t>
            </a:r>
            <a:r>
              <a:rPr lang="en-US" altLang="zh-TW" i="1" dirty="0"/>
              <a:t>x</a:t>
            </a:r>
            <a:r>
              <a:rPr lang="en-US" altLang="zh-TW" baseline="-25000" dirty="0"/>
              <a:t>3</a:t>
            </a:r>
            <a:r>
              <a:rPr lang="en-US" altLang="zh-TW" dirty="0"/>
              <a:t>) :</a:t>
            </a:r>
          </a:p>
          <a:p>
            <a:pPr lvl="1" eaLnBrk="1" hangingPunct="1"/>
            <a:r>
              <a:rPr lang="en-US" altLang="zh-TW" sz="2400" dirty="0">
                <a:sym typeface="Symbol" panose="05050102010706020507" pitchFamily="18" charset="2"/>
              </a:rPr>
              <a:t>If </a:t>
            </a:r>
            <a:r>
              <a:rPr lang="en-US" altLang="zh-TW" sz="2400" i="1" dirty="0">
                <a:sym typeface="Symbol" panose="05050102010706020507" pitchFamily="18" charset="2"/>
              </a:rPr>
              <a:t>x</a:t>
            </a:r>
            <a:r>
              <a:rPr lang="en-US" altLang="zh-TW" sz="2400" baseline="-25000" dirty="0">
                <a:sym typeface="Symbol" panose="05050102010706020507" pitchFamily="18" charset="2"/>
              </a:rPr>
              <a:t>1</a:t>
            </a:r>
            <a:r>
              <a:rPr lang="en-US" altLang="zh-TW" sz="2400" dirty="0"/>
              <a:t> and </a:t>
            </a:r>
            <a:r>
              <a:rPr lang="en-US" altLang="zh-TW" sz="2400" i="1" dirty="0">
                <a:sym typeface="Symbol" panose="05050102010706020507" pitchFamily="18" charset="2"/>
              </a:rPr>
              <a:t>x</a:t>
            </a:r>
            <a:r>
              <a:rPr lang="en-US" altLang="zh-TW" sz="2400" baseline="-25000" dirty="0">
                <a:sym typeface="Symbol" panose="05050102010706020507" pitchFamily="18" charset="2"/>
              </a:rPr>
              <a:t>3</a:t>
            </a:r>
            <a:r>
              <a:rPr lang="en-US" altLang="zh-TW" sz="2400" dirty="0"/>
              <a:t> are </a:t>
            </a:r>
            <a:r>
              <a:rPr lang="en-US" altLang="zh-TW" sz="2400" i="1" dirty="0"/>
              <a:t>false</a:t>
            </a:r>
            <a:r>
              <a:rPr lang="en-US" altLang="zh-TW" sz="2400" dirty="0"/>
              <a:t> and </a:t>
            </a:r>
            <a:r>
              <a:rPr lang="en-US" altLang="zh-TW" sz="2400" i="1" dirty="0">
                <a:sym typeface="Symbol" panose="05050102010706020507" pitchFamily="18" charset="2"/>
              </a:rPr>
              <a:t>x</a:t>
            </a:r>
            <a:r>
              <a:rPr lang="en-US" altLang="zh-TW" sz="2400" baseline="-25000" dirty="0">
                <a:sym typeface="Symbol" panose="05050102010706020507" pitchFamily="18" charset="2"/>
              </a:rPr>
              <a:t>2</a:t>
            </a:r>
            <a:r>
              <a:rPr lang="en-US" altLang="zh-TW" sz="2400" dirty="0"/>
              <a:t> is </a:t>
            </a:r>
            <a:r>
              <a:rPr lang="en-US" altLang="zh-TW" sz="2400" i="1" dirty="0"/>
              <a:t>true</a:t>
            </a:r>
            <a:endParaRPr lang="en-US" altLang="zh-TW" sz="2400" dirty="0"/>
          </a:p>
          <a:p>
            <a:pPr lvl="1" eaLnBrk="1" hangingPunct="1"/>
            <a:r>
              <a:rPr lang="en-US" altLang="zh-TW" sz="2400" i="1" dirty="0"/>
              <a:t>false</a:t>
            </a:r>
            <a:r>
              <a:rPr lang="en-US" altLang="zh-TW" sz="2400" dirty="0"/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</a:t>
            </a:r>
            <a:r>
              <a:rPr lang="en-US" altLang="zh-TW" sz="2400" dirty="0">
                <a:sym typeface="Symbol" panose="05050102010706020507" pitchFamily="18" charset="2"/>
              </a:rPr>
              <a:t> (</a:t>
            </a:r>
            <a:r>
              <a:rPr lang="en-US" altLang="zh-TW" sz="2400" i="1" dirty="0">
                <a:sym typeface="Symbol" panose="05050102010706020507" pitchFamily="18" charset="2"/>
              </a:rPr>
              <a:t>true</a:t>
            </a:r>
            <a:r>
              <a:rPr lang="en-US" altLang="zh-TW" sz="2400" dirty="0">
                <a:sym typeface="Symbol" panose="05050102010706020507" pitchFamily="18" charset="2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</a:t>
            </a:r>
            <a:r>
              <a:rPr lang="en-US" altLang="zh-TW" sz="2400" dirty="0">
                <a:sym typeface="Symbol" panose="05050102010706020507" pitchFamily="18" charset="2"/>
              </a:rPr>
              <a:t> </a:t>
            </a:r>
            <a:r>
              <a:rPr lang="en-US" altLang="zh-TW" sz="2400" dirty="0"/>
              <a:t>¬</a:t>
            </a:r>
            <a:r>
              <a:rPr lang="en-US" altLang="zh-TW" sz="2400" i="1" dirty="0"/>
              <a:t>false</a:t>
            </a:r>
            <a:r>
              <a:rPr lang="en-US" altLang="zh-TW" sz="2400" dirty="0"/>
              <a:t>) = </a:t>
            </a:r>
            <a:r>
              <a:rPr lang="en-US" altLang="zh-TW" sz="2400" i="1" dirty="0"/>
              <a:t>false</a:t>
            </a:r>
            <a:r>
              <a:rPr lang="en-US" altLang="zh-TW" sz="2400" dirty="0"/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</a:t>
            </a:r>
            <a:r>
              <a:rPr lang="en-US" altLang="zh-TW" sz="2400" dirty="0">
                <a:sym typeface="Symbol" panose="05050102010706020507" pitchFamily="18" charset="2"/>
              </a:rPr>
              <a:t> </a:t>
            </a:r>
            <a:r>
              <a:rPr lang="en-US" altLang="zh-TW" sz="2400" i="1" dirty="0"/>
              <a:t>true</a:t>
            </a:r>
            <a:r>
              <a:rPr lang="en-US" altLang="zh-TW" sz="2400" dirty="0"/>
              <a:t> = </a:t>
            </a:r>
            <a:r>
              <a:rPr lang="en-US" altLang="zh-TW" sz="2400" i="1" dirty="0"/>
              <a:t>true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For an expression with </a:t>
            </a:r>
            <a:r>
              <a:rPr lang="en-US" altLang="zh-TW" i="1" dirty="0"/>
              <a:t>n</a:t>
            </a:r>
            <a:r>
              <a:rPr lang="en-US" altLang="zh-TW" dirty="0"/>
              <a:t> variables</a:t>
            </a:r>
          </a:p>
          <a:p>
            <a:pPr lvl="1" eaLnBrk="1" hangingPunct="1"/>
            <a:r>
              <a:rPr lang="en-US" altLang="zh-TW" sz="2400" dirty="0"/>
              <a:t>there are </a:t>
            </a:r>
            <a:r>
              <a:rPr lang="en-US" altLang="zh-TW" sz="2400" dirty="0">
                <a:solidFill>
                  <a:srgbClr val="FF0000"/>
                </a:solidFill>
              </a:rPr>
              <a:t>?</a:t>
            </a:r>
            <a:r>
              <a:rPr lang="en-US" altLang="zh-TW" sz="2400" dirty="0"/>
              <a:t> possible combinations of </a:t>
            </a:r>
            <a:r>
              <a:rPr lang="en-US" altLang="zh-TW" sz="2400" i="1" dirty="0"/>
              <a:t>true</a:t>
            </a:r>
            <a:r>
              <a:rPr lang="en-US" altLang="zh-TW" sz="2400" dirty="0"/>
              <a:t> and </a:t>
            </a:r>
            <a:r>
              <a:rPr lang="en-US" altLang="zh-TW" sz="2400" i="1" dirty="0"/>
              <a:t>false</a:t>
            </a:r>
            <a:endParaRPr lang="en-US" altLang="zh-TW" sz="2400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98C08C0-AEAB-45D9-BAB0-199C0F97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39929-70FB-4279-8FF3-15FF9EE916CD}" type="slidenum">
              <a:rPr lang="en-US" altLang="zh-TW" smtClean="0"/>
              <a:pPr>
                <a:defRPr/>
              </a:pPr>
              <a:t>41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1984375" y="1219200"/>
            <a:ext cx="50481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(x</a:t>
            </a:r>
            <a:r>
              <a:rPr lang="en-US" altLang="zh-TW" sz="3200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3200" b="1" dirty="0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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¬x</a:t>
            </a:r>
            <a:r>
              <a:rPr lang="en-US" altLang="zh-TW" sz="32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TW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3200" b="1" dirty="0">
                <a:latin typeface="Symbol" panose="05050102010706020507" pitchFamily="18" charset="2"/>
                <a:sym typeface="Symbol" panose="05050102010706020507" pitchFamily="18" charset="2"/>
              </a:rPr>
              <a:t></a:t>
            </a:r>
            <a:r>
              <a:rPr lang="en-US" altLang="zh-TW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¬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lang="en-US" altLang="zh-TW" sz="3200" baseline="-250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TW" sz="3200" b="1" dirty="0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 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sz="3200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TW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TW" sz="3200" dirty="0">
                <a:latin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Symbol" panose="05050102010706020507" pitchFamily="18" charset="2"/>
                <a:sym typeface="Symbol" panose="05050102010706020507" pitchFamily="18" charset="2"/>
              </a:rPr>
              <a:t></a:t>
            </a:r>
            <a:r>
              <a:rPr lang="en-US" altLang="zh-TW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3200" b="1" dirty="0">
                <a:solidFill>
                  <a:srgbClr val="CC99FF"/>
                </a:solidFill>
                <a:latin typeface="Times New Roman" panose="02020603050405020304" pitchFamily="18" charset="0"/>
              </a:rPr>
              <a:t>¬x</a:t>
            </a:r>
            <a:r>
              <a:rPr lang="en-US" altLang="zh-TW" sz="3200" b="1" baseline="-25000" dirty="0">
                <a:solidFill>
                  <a:srgbClr val="CC99FF"/>
                </a:solidFill>
                <a:latin typeface="Times New Roman" panose="02020603050405020304" pitchFamily="18" charset="0"/>
              </a:rPr>
              <a:t>3</a:t>
            </a:r>
            <a:endParaRPr lang="en-US" altLang="zh-TW" sz="3200" baseline="-25000" dirty="0">
              <a:latin typeface="Times New Roman" panose="02020603050405020304" pitchFamily="18" charset="0"/>
            </a:endParaRPr>
          </a:p>
        </p:txBody>
      </p:sp>
      <p:sp>
        <p:nvSpPr>
          <p:cNvPr id="88067" name="Line 4"/>
          <p:cNvSpPr>
            <a:spLocks noChangeShapeType="1"/>
          </p:cNvSpPr>
          <p:nvPr/>
        </p:nvSpPr>
        <p:spPr bwMode="auto">
          <a:xfrm>
            <a:off x="2095500" y="1870075"/>
            <a:ext cx="3790950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068" name="Line 5"/>
          <p:cNvSpPr>
            <a:spLocks noChangeShapeType="1"/>
          </p:cNvSpPr>
          <p:nvPr/>
        </p:nvSpPr>
        <p:spPr bwMode="auto">
          <a:xfrm>
            <a:off x="2057400" y="2030413"/>
            <a:ext cx="5067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88069" name="Group 6"/>
          <p:cNvGrpSpPr>
            <a:grpSpLocks/>
          </p:cNvGrpSpPr>
          <p:nvPr/>
        </p:nvGrpSpPr>
        <p:grpSpPr bwMode="auto">
          <a:xfrm>
            <a:off x="247650" y="2160588"/>
            <a:ext cx="7348538" cy="4049712"/>
            <a:chOff x="156" y="996"/>
            <a:chExt cx="4824" cy="2868"/>
          </a:xfrm>
        </p:grpSpPr>
        <p:sp>
          <p:nvSpPr>
            <p:cNvPr id="88071" name="Oval 7" descr="50%"/>
            <p:cNvSpPr>
              <a:spLocks noChangeArrowheads="1"/>
            </p:cNvSpPr>
            <p:nvPr/>
          </p:nvSpPr>
          <p:spPr bwMode="auto">
            <a:xfrm>
              <a:off x="2808" y="996"/>
              <a:ext cx="384" cy="384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 dirty="0">
                  <a:solidFill>
                    <a:srgbClr val="FF0000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</a:t>
              </a:r>
              <a:endParaRPr lang="en-US" altLang="zh-TW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8072" name="Oval 8" descr="50%"/>
            <p:cNvSpPr>
              <a:spLocks noChangeArrowheads="1"/>
            </p:cNvSpPr>
            <p:nvPr/>
          </p:nvSpPr>
          <p:spPr bwMode="auto">
            <a:xfrm>
              <a:off x="3624" y="1476"/>
              <a:ext cx="384" cy="384"/>
            </a:xfrm>
            <a:prstGeom prst="ellips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</a:rPr>
                <a:t>¬</a:t>
              </a:r>
              <a:r>
                <a:rPr lang="en-US" altLang="zh-TW" sz="240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endParaRPr lang="en-US" altLang="zh-TW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88073" name="Oval 9" descr="50%"/>
            <p:cNvSpPr>
              <a:spLocks noChangeArrowheads="1"/>
            </p:cNvSpPr>
            <p:nvPr/>
          </p:nvSpPr>
          <p:spPr bwMode="auto">
            <a:xfrm>
              <a:off x="1992" y="1476"/>
              <a:ext cx="384" cy="384"/>
            </a:xfrm>
            <a:prstGeom prst="ellipse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 dirty="0">
                  <a:solidFill>
                    <a:srgbClr val="FF0000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</a:t>
              </a:r>
              <a:endParaRPr lang="en-US" altLang="zh-TW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8074" name="Oval 10" descr="50%"/>
            <p:cNvSpPr>
              <a:spLocks noChangeArrowheads="1"/>
            </p:cNvSpPr>
            <p:nvPr/>
          </p:nvSpPr>
          <p:spPr bwMode="auto">
            <a:xfrm>
              <a:off x="2748" y="2052"/>
              <a:ext cx="384" cy="384"/>
            </a:xfrm>
            <a:prstGeom prst="ellips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88075" name="Oval 11" descr="50%"/>
            <p:cNvSpPr>
              <a:spLocks noChangeArrowheads="1"/>
            </p:cNvSpPr>
            <p:nvPr/>
          </p:nvSpPr>
          <p:spPr bwMode="auto">
            <a:xfrm>
              <a:off x="1308" y="2052"/>
              <a:ext cx="384" cy="384"/>
            </a:xfrm>
            <a:prstGeom prst="ellipse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 dirty="0">
                  <a:solidFill>
                    <a:srgbClr val="FF0000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</a:t>
              </a:r>
              <a:endParaRPr lang="en-US" altLang="zh-TW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8076" name="Oval 12"/>
            <p:cNvSpPr>
              <a:spLocks noChangeArrowheads="1"/>
            </p:cNvSpPr>
            <p:nvPr/>
          </p:nvSpPr>
          <p:spPr bwMode="auto">
            <a:xfrm>
              <a:off x="3240" y="262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latin typeface="Times New Roman" panose="02020603050405020304" pitchFamily="18" charset="0"/>
                </a:rPr>
                <a:t>X</a:t>
              </a:r>
              <a:r>
                <a:rPr lang="en-US" altLang="zh-TW" sz="2400" b="1" baseline="-25000">
                  <a:latin typeface="Times New Roman" panose="02020603050405020304" pitchFamily="18" charset="0"/>
                </a:rPr>
                <a:t>3</a:t>
              </a:r>
              <a:endParaRPr lang="en-US" altLang="zh-TW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88077" name="Oval 13"/>
            <p:cNvSpPr>
              <a:spLocks noChangeArrowheads="1"/>
            </p:cNvSpPr>
            <p:nvPr/>
          </p:nvSpPr>
          <p:spPr bwMode="auto">
            <a:xfrm>
              <a:off x="2328" y="262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¬</a:t>
              </a:r>
              <a:r>
                <a:rPr lang="en-US" altLang="zh-TW" sz="240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endParaRPr lang="en-US" altLang="zh-TW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078" name="Oval 14"/>
            <p:cNvSpPr>
              <a:spLocks noChangeArrowheads="1"/>
            </p:cNvSpPr>
            <p:nvPr/>
          </p:nvSpPr>
          <p:spPr bwMode="auto">
            <a:xfrm>
              <a:off x="1656" y="262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¬</a:t>
              </a:r>
              <a:r>
                <a:rPr lang="en-US" altLang="zh-TW" sz="240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endParaRPr lang="en-US" altLang="zh-TW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079" name="Oval 15"/>
            <p:cNvSpPr>
              <a:spLocks noChangeArrowheads="1"/>
            </p:cNvSpPr>
            <p:nvPr/>
          </p:nvSpPr>
          <p:spPr bwMode="auto">
            <a:xfrm>
              <a:off x="924" y="268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latin typeface="Times New Roman" panose="02020603050405020304" pitchFamily="18" charset="0"/>
                </a:rPr>
                <a:t>X</a:t>
              </a:r>
              <a:r>
                <a:rPr lang="en-US" altLang="zh-TW" sz="2400" b="1" baseline="-25000">
                  <a:latin typeface="Times New Roman" panose="02020603050405020304" pitchFamily="18" charset="0"/>
                </a:rPr>
                <a:t>1</a:t>
              </a:r>
              <a:endParaRPr lang="en-US" altLang="zh-TW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88080" name="Oval 16"/>
            <p:cNvSpPr>
              <a:spLocks noChangeArrowheads="1"/>
            </p:cNvSpPr>
            <p:nvPr/>
          </p:nvSpPr>
          <p:spPr bwMode="auto">
            <a:xfrm>
              <a:off x="2088" y="330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latin typeface="Times New Roman" panose="02020603050405020304" pitchFamily="18" charset="0"/>
                </a:rPr>
                <a:t>X</a:t>
              </a:r>
              <a:r>
                <a:rPr lang="en-US" altLang="zh-TW" sz="2400" b="1" baseline="-25000">
                  <a:latin typeface="Times New Roman" panose="02020603050405020304" pitchFamily="18" charset="0"/>
                </a:rPr>
                <a:t>2</a:t>
              </a:r>
              <a:endParaRPr lang="en-US" altLang="zh-TW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88081" name="Oval 17"/>
            <p:cNvSpPr>
              <a:spLocks noChangeArrowheads="1"/>
            </p:cNvSpPr>
            <p:nvPr/>
          </p:nvSpPr>
          <p:spPr bwMode="auto">
            <a:xfrm>
              <a:off x="2904" y="330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latin typeface="Times New Roman" panose="02020603050405020304" pitchFamily="18" charset="0"/>
                </a:rPr>
                <a:t>X</a:t>
              </a:r>
              <a:r>
                <a:rPr lang="en-US" altLang="zh-TW" sz="2400" b="1" baseline="-25000">
                  <a:latin typeface="Times New Roman" panose="02020603050405020304" pitchFamily="18" charset="0"/>
                </a:rPr>
                <a:t>1</a:t>
              </a:r>
              <a:endParaRPr lang="en-US" altLang="zh-TW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88082" name="Rectangle 18" descr="50%"/>
            <p:cNvSpPr>
              <a:spLocks noChangeArrowheads="1"/>
            </p:cNvSpPr>
            <p:nvPr/>
          </p:nvSpPr>
          <p:spPr bwMode="auto">
            <a:xfrm>
              <a:off x="2820" y="2040"/>
              <a:ext cx="24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 dirty="0">
                  <a:solidFill>
                    <a:srgbClr val="FF0000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</a:t>
              </a:r>
              <a:endParaRPr lang="en-US" altLang="zh-TW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8083" name="Oval 19"/>
            <p:cNvSpPr>
              <a:spLocks noChangeArrowheads="1"/>
            </p:cNvSpPr>
            <p:nvPr/>
          </p:nvSpPr>
          <p:spPr bwMode="auto">
            <a:xfrm>
              <a:off x="4344" y="205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latin typeface="Times New Roman" panose="02020603050405020304" pitchFamily="18" charset="0"/>
                </a:rPr>
                <a:t>X</a:t>
              </a:r>
              <a:r>
                <a:rPr lang="en-US" altLang="zh-TW" sz="2400" b="1" baseline="-25000">
                  <a:latin typeface="Times New Roman" panose="02020603050405020304" pitchFamily="18" charset="0"/>
                </a:rPr>
                <a:t>3</a:t>
              </a:r>
              <a:endParaRPr lang="en-US" altLang="zh-TW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88084" name="Line 20"/>
            <p:cNvSpPr>
              <a:spLocks noChangeShapeType="1"/>
            </p:cNvSpPr>
            <p:nvPr/>
          </p:nvSpPr>
          <p:spPr bwMode="auto">
            <a:xfrm flipH="1">
              <a:off x="2328" y="1236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085" name="Line 21"/>
            <p:cNvSpPr>
              <a:spLocks noChangeShapeType="1"/>
            </p:cNvSpPr>
            <p:nvPr/>
          </p:nvSpPr>
          <p:spPr bwMode="auto">
            <a:xfrm flipH="1">
              <a:off x="1644" y="1812"/>
              <a:ext cx="396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086" name="Line 22"/>
            <p:cNvSpPr>
              <a:spLocks noChangeShapeType="1"/>
            </p:cNvSpPr>
            <p:nvPr/>
          </p:nvSpPr>
          <p:spPr bwMode="auto">
            <a:xfrm flipH="1">
              <a:off x="1128" y="2352"/>
              <a:ext cx="2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087" name="Line 23"/>
            <p:cNvSpPr>
              <a:spLocks noChangeShapeType="1"/>
            </p:cNvSpPr>
            <p:nvPr/>
          </p:nvSpPr>
          <p:spPr bwMode="auto">
            <a:xfrm>
              <a:off x="1656" y="2388"/>
              <a:ext cx="1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088" name="Line 24"/>
            <p:cNvSpPr>
              <a:spLocks noChangeShapeType="1"/>
            </p:cNvSpPr>
            <p:nvPr/>
          </p:nvSpPr>
          <p:spPr bwMode="auto">
            <a:xfrm>
              <a:off x="1944" y="296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089" name="Line 25"/>
            <p:cNvSpPr>
              <a:spLocks noChangeShapeType="1"/>
            </p:cNvSpPr>
            <p:nvPr/>
          </p:nvSpPr>
          <p:spPr bwMode="auto">
            <a:xfrm>
              <a:off x="2664" y="2964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090" name="Line 26"/>
            <p:cNvSpPr>
              <a:spLocks noChangeShapeType="1"/>
            </p:cNvSpPr>
            <p:nvPr/>
          </p:nvSpPr>
          <p:spPr bwMode="auto">
            <a:xfrm flipH="1">
              <a:off x="2520" y="238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091" name="Line 27"/>
            <p:cNvSpPr>
              <a:spLocks noChangeShapeType="1"/>
            </p:cNvSpPr>
            <p:nvPr/>
          </p:nvSpPr>
          <p:spPr bwMode="auto">
            <a:xfrm>
              <a:off x="3060" y="2376"/>
              <a:ext cx="228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092" name="Line 28"/>
            <p:cNvSpPr>
              <a:spLocks noChangeShapeType="1"/>
            </p:cNvSpPr>
            <p:nvPr/>
          </p:nvSpPr>
          <p:spPr bwMode="auto">
            <a:xfrm>
              <a:off x="2328" y="1764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093" name="Line 29"/>
            <p:cNvSpPr>
              <a:spLocks noChangeShapeType="1"/>
            </p:cNvSpPr>
            <p:nvPr/>
          </p:nvSpPr>
          <p:spPr bwMode="auto">
            <a:xfrm>
              <a:off x="3192" y="1236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094" name="Line 30"/>
            <p:cNvSpPr>
              <a:spLocks noChangeShapeType="1"/>
            </p:cNvSpPr>
            <p:nvPr/>
          </p:nvSpPr>
          <p:spPr bwMode="auto">
            <a:xfrm>
              <a:off x="4008" y="1764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095" name="AutoShape 31"/>
            <p:cNvSpPr>
              <a:spLocks noChangeArrowheads="1"/>
            </p:cNvSpPr>
            <p:nvPr/>
          </p:nvSpPr>
          <p:spPr bwMode="auto">
            <a:xfrm>
              <a:off x="252" y="1740"/>
              <a:ext cx="2532" cy="206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88096" name="Freeform 32"/>
            <p:cNvSpPr>
              <a:spLocks/>
            </p:cNvSpPr>
            <p:nvPr/>
          </p:nvSpPr>
          <p:spPr bwMode="auto">
            <a:xfrm>
              <a:off x="2232" y="1656"/>
              <a:ext cx="2028" cy="2076"/>
            </a:xfrm>
            <a:custGeom>
              <a:avLst/>
              <a:gdLst>
                <a:gd name="T0" fmla="*/ 744 w 2028"/>
                <a:gd name="T1" fmla="*/ 12 h 2076"/>
                <a:gd name="T2" fmla="*/ 0 w 2028"/>
                <a:gd name="T3" fmla="*/ 1140 h 2076"/>
                <a:gd name="T4" fmla="*/ 612 w 2028"/>
                <a:gd name="T5" fmla="*/ 2076 h 2076"/>
                <a:gd name="T6" fmla="*/ 2028 w 2028"/>
                <a:gd name="T7" fmla="*/ 2076 h 2076"/>
                <a:gd name="T8" fmla="*/ 744 w 2028"/>
                <a:gd name="T9" fmla="*/ 0 h 20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28"/>
                <a:gd name="T16" fmla="*/ 0 h 2076"/>
                <a:gd name="T17" fmla="*/ 2028 w 2028"/>
                <a:gd name="T18" fmla="*/ 2076 h 20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28" h="2076">
                  <a:moveTo>
                    <a:pt x="744" y="12"/>
                  </a:moveTo>
                  <a:lnTo>
                    <a:pt x="0" y="1140"/>
                  </a:lnTo>
                  <a:lnTo>
                    <a:pt x="612" y="2076"/>
                  </a:lnTo>
                  <a:lnTo>
                    <a:pt x="2028" y="2076"/>
                  </a:lnTo>
                  <a:lnTo>
                    <a:pt x="744" y="0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097" name="Freeform 33"/>
            <p:cNvSpPr>
              <a:spLocks/>
            </p:cNvSpPr>
            <p:nvPr/>
          </p:nvSpPr>
          <p:spPr bwMode="auto">
            <a:xfrm>
              <a:off x="156" y="1440"/>
              <a:ext cx="4392" cy="2424"/>
            </a:xfrm>
            <a:custGeom>
              <a:avLst/>
              <a:gdLst>
                <a:gd name="T0" fmla="*/ 1080 w 4392"/>
                <a:gd name="T1" fmla="*/ 0 h 2376"/>
                <a:gd name="T2" fmla="*/ 2880 w 4392"/>
                <a:gd name="T3" fmla="*/ 0 h 2376"/>
                <a:gd name="T4" fmla="*/ 4392 w 4392"/>
                <a:gd name="T5" fmla="*/ 3473 h 2376"/>
                <a:gd name="T6" fmla="*/ 0 w 4392"/>
                <a:gd name="T7" fmla="*/ 3473 h 2376"/>
                <a:gd name="T8" fmla="*/ 1068 w 4392"/>
                <a:gd name="T9" fmla="*/ 0 h 2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92"/>
                <a:gd name="T16" fmla="*/ 0 h 2376"/>
                <a:gd name="T17" fmla="*/ 4392 w 4392"/>
                <a:gd name="T18" fmla="*/ 2376 h 2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92" h="2376">
                  <a:moveTo>
                    <a:pt x="1080" y="0"/>
                  </a:moveTo>
                  <a:lnTo>
                    <a:pt x="2880" y="0"/>
                  </a:lnTo>
                  <a:lnTo>
                    <a:pt x="4392" y="2376"/>
                  </a:lnTo>
                  <a:lnTo>
                    <a:pt x="0" y="2376"/>
                  </a:lnTo>
                  <a:lnTo>
                    <a:pt x="1068" y="0"/>
                  </a:lnTo>
                </a:path>
              </a:pathLst>
            </a:custGeom>
            <a:noFill/>
            <a:ln w="38100">
              <a:solidFill>
                <a:srgbClr val="66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098" name="Oval 34"/>
            <p:cNvSpPr>
              <a:spLocks noChangeArrowheads="1"/>
            </p:cNvSpPr>
            <p:nvPr/>
          </p:nvSpPr>
          <p:spPr bwMode="auto">
            <a:xfrm rot="-3037620">
              <a:off x="3660" y="1080"/>
              <a:ext cx="924" cy="1716"/>
            </a:xfrm>
            <a:prstGeom prst="ellips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2000">
                <a:solidFill>
                  <a:srgbClr val="CC99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8070" name="Rectangle 39"/>
          <p:cNvSpPr>
            <a:spLocks noGrp="1" noChangeArrowheads="1"/>
          </p:cNvSpPr>
          <p:nvPr>
            <p:ph type="title"/>
          </p:nvPr>
        </p:nvSpPr>
        <p:spPr>
          <a:xfrm>
            <a:off x="395288" y="452438"/>
            <a:ext cx="8367712" cy="690562"/>
          </a:xfrm>
        </p:spPr>
        <p:txBody>
          <a:bodyPr/>
          <a:lstStyle/>
          <a:p>
            <a:pPr eaLnBrk="1" hangingPunct="1"/>
            <a:r>
              <a:rPr lang="en-US" altLang="zh-TW" sz="3100"/>
              <a:t>B.T. rep. of Propositional Calculus Exp.</a:t>
            </a: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466580" y="2045756"/>
            <a:ext cx="38704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Arial" panose="020B0604020202020204" pitchFamily="34" charset="0"/>
              </a:rPr>
              <a:t>Use </a:t>
            </a:r>
            <a:r>
              <a:rPr lang="en-US" altLang="zh-TW" sz="2000" b="1" dirty="0" err="1">
                <a:solidFill>
                  <a:srgbClr val="FF0000"/>
                </a:solidFill>
                <a:latin typeface="Arial" panose="020B0604020202020204" pitchFamily="34" charset="0"/>
              </a:rPr>
              <a:t>Postorder</a:t>
            </a:r>
            <a:r>
              <a:rPr lang="en-US" altLang="zh-TW" sz="2000" b="1" dirty="0">
                <a:solidFill>
                  <a:srgbClr val="FF0000"/>
                </a:solidFill>
                <a:latin typeface="Arial" panose="020B0604020202020204" pitchFamily="34" charset="0"/>
              </a:rPr>
              <a:t> Traversal </a:t>
            </a:r>
            <a:r>
              <a:rPr lang="en-US" altLang="zh-TW" sz="2000" b="1" dirty="0">
                <a:latin typeface="Arial" panose="020B0604020202020204" pitchFamily="34" charset="0"/>
              </a:rPr>
              <a:t>(LR</a:t>
            </a:r>
            <a:r>
              <a:rPr lang="en-US" altLang="zh-TW" sz="2000" b="1" dirty="0">
                <a:solidFill>
                  <a:srgbClr val="FF0000"/>
                </a:solidFill>
                <a:latin typeface="Arial" panose="020B0604020202020204" pitchFamily="34" charset="0"/>
              </a:rPr>
              <a:t>V</a:t>
            </a:r>
            <a:r>
              <a:rPr lang="en-US" altLang="zh-TW" sz="2000" b="1" dirty="0">
                <a:latin typeface="Arial" panose="020B0604020202020204" pitchFamily="34" charset="0"/>
              </a:rPr>
              <a:t>)</a:t>
            </a:r>
            <a:br>
              <a:rPr lang="en-US" altLang="zh-TW" sz="2000" dirty="0">
                <a:latin typeface="Arial" panose="020B0604020202020204" pitchFamily="34" charset="0"/>
              </a:rPr>
            </a:br>
            <a:r>
              <a:rPr lang="en-US" altLang="zh-TW" sz="2000" dirty="0">
                <a:latin typeface="Arial" panose="020B0604020202020204" pitchFamily="34" charset="0"/>
              </a:rPr>
              <a:t>to evaluate the expression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AC655EB-04E2-4016-A641-42683E74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39929-70FB-4279-8FF3-15FF9EE916CD}" type="slidenum">
              <a:rPr lang="en-US" altLang="zh-TW" smtClean="0"/>
              <a:pPr>
                <a:defRPr/>
              </a:pPr>
              <a:t>42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122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25413"/>
            <a:ext cx="8231187" cy="1017587"/>
          </a:xfrm>
        </p:spPr>
        <p:txBody>
          <a:bodyPr/>
          <a:lstStyle/>
          <a:p>
            <a:pPr eaLnBrk="1" hangingPunct="1"/>
            <a:r>
              <a:rPr lang="en-US" altLang="zh-TW" sz="3000"/>
              <a:t>Node Structure for Satisfiability Problem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5613" y="1557338"/>
            <a:ext cx="8226425" cy="719137"/>
          </a:xfrm>
        </p:spPr>
        <p:txBody>
          <a:bodyPr/>
          <a:lstStyle/>
          <a:p>
            <a:pPr lvl="1" eaLnBrk="1" hangingPunct="1"/>
            <a:r>
              <a:rPr lang="en-US" altLang="zh-TW">
                <a:sym typeface="Symbol" panose="05050102010706020507" pitchFamily="18" charset="2"/>
              </a:rPr>
              <a:t>assume each node has four fields:</a:t>
            </a:r>
          </a:p>
          <a:p>
            <a:pPr lvl="1" eaLnBrk="1" hangingPunct="1"/>
            <a:endParaRPr lang="en-US" altLang="zh-TW">
              <a:sym typeface="Symbol" panose="05050102010706020507" pitchFamily="18" charset="2"/>
            </a:endParaRPr>
          </a:p>
        </p:txBody>
      </p:sp>
      <p:sp>
        <p:nvSpPr>
          <p:cNvPr id="94212" name="Rectangle 12"/>
          <p:cNvSpPr>
            <a:spLocks noChangeArrowheads="1"/>
          </p:cNvSpPr>
          <p:nvPr/>
        </p:nvSpPr>
        <p:spPr bwMode="auto">
          <a:xfrm>
            <a:off x="762000" y="2895600"/>
            <a:ext cx="772519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 err="1">
                <a:latin typeface="Courier New" panose="02070309020205020404" pitchFamily="49" charset="0"/>
              </a:rPr>
              <a:t>typedef</a:t>
            </a:r>
            <a:r>
              <a:rPr lang="en-US" altLang="zh-TW" sz="2000" b="1" dirty="0">
                <a:latin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</a:rPr>
              <a:t>enum</a:t>
            </a:r>
            <a:r>
              <a:rPr lang="en-US" altLang="zh-TW" sz="2000" b="1" dirty="0">
                <a:latin typeface="Courier New" panose="02070309020205020404" pitchFamily="49" charset="0"/>
              </a:rPr>
              <a:t> {</a:t>
            </a: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not, and, or, true, false</a:t>
            </a:r>
            <a:r>
              <a:rPr lang="en-US" altLang="zh-TW" sz="2000" b="1" dirty="0">
                <a:latin typeface="Courier New" panose="02070309020205020404" pitchFamily="49" charset="0"/>
              </a:rPr>
              <a:t>} logical;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 err="1">
                <a:latin typeface="Courier New" panose="02070309020205020404" pitchFamily="49" charset="0"/>
              </a:rPr>
              <a:t>typedef</a:t>
            </a:r>
            <a:r>
              <a:rPr lang="en-US" altLang="zh-TW" sz="2000" b="1" dirty="0">
                <a:latin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</a:rPr>
              <a:t>struct</a:t>
            </a:r>
            <a:r>
              <a:rPr lang="en-US" altLang="zh-TW" sz="2000" b="1" dirty="0">
                <a:latin typeface="Courier New" panose="02070309020205020404" pitchFamily="49" charset="0"/>
              </a:rPr>
              <a:t> node *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treePointer</a:t>
            </a:r>
            <a:r>
              <a:rPr lang="en-US" altLang="zh-TW" sz="20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0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 err="1">
                <a:latin typeface="Courier New" panose="02070309020205020404" pitchFamily="49" charset="0"/>
              </a:rPr>
              <a:t>typedef</a:t>
            </a:r>
            <a:r>
              <a:rPr lang="en-US" altLang="zh-TW" sz="2000" b="1" dirty="0">
                <a:latin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</a:rPr>
              <a:t>struct</a:t>
            </a:r>
            <a:r>
              <a:rPr lang="en-US" altLang="zh-TW" sz="2000" b="1" dirty="0">
                <a:latin typeface="Courier New" panose="02070309020205020404" pitchFamily="49" charset="0"/>
              </a:rPr>
              <a:t> node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	</a:t>
            </a:r>
            <a:r>
              <a:rPr lang="en-US" altLang="zh-TW" sz="2000" b="1" dirty="0" err="1">
                <a:latin typeface="Courier New" panose="02070309020205020404" pitchFamily="49" charset="0"/>
              </a:rPr>
              <a:t>treePointer</a:t>
            </a:r>
            <a:r>
              <a:rPr lang="en-US" altLang="zh-TW" sz="2000" b="1" dirty="0">
                <a:latin typeface="Courier New" panose="02070309020205020404" pitchFamily="49" charset="0"/>
              </a:rPr>
              <a:t>	</a:t>
            </a:r>
            <a:r>
              <a:rPr lang="en-US" altLang="zh-TW" sz="2000" b="1" dirty="0" err="1">
                <a:latin typeface="Courier New" panose="02070309020205020404" pitchFamily="49" charset="0"/>
              </a:rPr>
              <a:t>leftChild</a:t>
            </a:r>
            <a:r>
              <a:rPr lang="en-US" altLang="zh-TW" sz="20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	logical	</a:t>
            </a: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data</a:t>
            </a:r>
            <a:r>
              <a:rPr lang="en-US" altLang="zh-TW" sz="20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	short </a:t>
            </a:r>
            <a:r>
              <a:rPr lang="en-US" altLang="zh-TW" sz="2000" b="1" dirty="0" err="1">
                <a:latin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</a:rPr>
              <a:t>	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TW" sz="20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	</a:t>
            </a:r>
            <a:r>
              <a:rPr lang="en-US" altLang="zh-TW" sz="2000" b="1" dirty="0" err="1">
                <a:latin typeface="Courier New" panose="02070309020205020404" pitchFamily="49" charset="0"/>
              </a:rPr>
              <a:t>treePointer</a:t>
            </a:r>
            <a:r>
              <a:rPr lang="en-US" altLang="zh-TW" sz="2000" b="1" dirty="0">
                <a:latin typeface="Courier New" panose="02070309020205020404" pitchFamily="49" charset="0"/>
              </a:rPr>
              <a:t>	</a:t>
            </a:r>
            <a:r>
              <a:rPr lang="en-US" altLang="zh-TW" sz="2000" b="1" dirty="0" err="1">
                <a:latin typeface="Courier New" panose="02070309020205020404" pitchFamily="49" charset="0"/>
              </a:rPr>
              <a:t>rightChild</a:t>
            </a:r>
            <a:r>
              <a:rPr lang="en-US" altLang="zh-TW" sz="20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	};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64131"/>
              </p:ext>
            </p:extLst>
          </p:nvPr>
        </p:nvGraphicFramePr>
        <p:xfrm>
          <a:off x="1524000" y="2133600"/>
          <a:ext cx="6096000" cy="39624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新細明體" charset="0"/>
                          <a:cs typeface="新細明體" charset="0"/>
                        </a:rPr>
                        <a:t>leftChild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Gill Sans MT" charset="0"/>
                          <a:ea typeface="新細明體" charset="0"/>
                          <a:cs typeface="新細明體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 MT" charset="0"/>
                          <a:ea typeface="新細明體" charset="0"/>
                          <a:cs typeface="新細明體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  <a:ea typeface="新細明體" charset="0"/>
                          <a:cs typeface="新細明體" charset="0"/>
                        </a:rPr>
                        <a:t>rightChild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762000" y="2811779"/>
            <a:ext cx="7848600" cy="8382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63D9A22-42E9-4D81-9A00-6D230519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39929-70FB-4279-8FF3-15FF9EE916CD}" type="slidenum">
              <a:rPr lang="en-US" altLang="zh-TW" smtClean="0"/>
              <a:pPr>
                <a:defRPr/>
              </a:pPr>
              <a:t>43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Box 67"/>
          <p:cNvSpPr txBox="1">
            <a:spLocks noChangeArrowheads="1"/>
          </p:cNvSpPr>
          <p:nvPr/>
        </p:nvSpPr>
        <p:spPr bwMode="auto">
          <a:xfrm>
            <a:off x="3429000" y="1143000"/>
            <a:ext cx="52324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postOrderEval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treePointer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node)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if (node)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postOrderEval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leftChild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postOrderEval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rightChild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switch(node-&gt;data)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case not:  node-&gt;value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!node-&gt;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rightChild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-&gt;value;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break;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case and:  node-&gt;value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node-&gt;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rightChild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-&gt;value &amp;&amp;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node-&gt;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leftChild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-&gt;value;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break;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case or:  node-&gt;value 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node-&gt;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rightChild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-&gt;value ||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node-&gt;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leftChild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-&gt;value;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break;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case true:  node-&gt;value = TRUE;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break;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case false: node-&gt;value = FALSE;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   }   }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title"/>
          </p:nvPr>
        </p:nvSpPr>
        <p:spPr>
          <a:xfrm>
            <a:off x="455613" y="188913"/>
            <a:ext cx="7429500" cy="635000"/>
          </a:xfrm>
        </p:spPr>
        <p:txBody>
          <a:bodyPr/>
          <a:lstStyle/>
          <a:p>
            <a:pPr eaLnBrk="1" hangingPunct="1"/>
            <a:r>
              <a:rPr lang="en-US" altLang="zh-TW" sz="3400" dirty="0"/>
              <a:t>Evaluating the Satisfiability B.T.</a:t>
            </a:r>
          </a:p>
        </p:txBody>
      </p:sp>
      <p:sp>
        <p:nvSpPr>
          <p:cNvPr id="96260" name="Line 5"/>
          <p:cNvSpPr>
            <a:spLocks noChangeShapeType="1"/>
          </p:cNvSpPr>
          <p:nvPr/>
        </p:nvSpPr>
        <p:spPr bwMode="auto">
          <a:xfrm flipH="1">
            <a:off x="8242300" y="2322513"/>
            <a:ext cx="3603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6261" name="Line 6"/>
          <p:cNvSpPr>
            <a:spLocks noChangeShapeType="1"/>
          </p:cNvSpPr>
          <p:nvPr/>
        </p:nvSpPr>
        <p:spPr bwMode="auto">
          <a:xfrm flipH="1">
            <a:off x="8216900" y="2052638"/>
            <a:ext cx="5048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6262" name="Line 7"/>
          <p:cNvSpPr>
            <a:spLocks noChangeShapeType="1"/>
          </p:cNvSpPr>
          <p:nvPr/>
        </p:nvSpPr>
        <p:spPr bwMode="auto">
          <a:xfrm flipH="1" flipV="1">
            <a:off x="6858000" y="2514600"/>
            <a:ext cx="1636713" cy="95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6263" name="Text Box 8"/>
          <p:cNvSpPr txBox="1">
            <a:spLocks noChangeArrowheads="1"/>
          </p:cNvSpPr>
          <p:nvPr/>
        </p:nvSpPr>
        <p:spPr bwMode="auto">
          <a:xfrm>
            <a:off x="8637588" y="2132013"/>
            <a:ext cx="287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accent2"/>
                </a:solidFill>
                <a:latin typeface="Verdana" panose="020B0604030504040204" pitchFamily="34" charset="0"/>
              </a:rPr>
              <a:t>R</a:t>
            </a:r>
          </a:p>
        </p:txBody>
      </p:sp>
      <p:sp>
        <p:nvSpPr>
          <p:cNvPr id="96264" name="Text Box 9"/>
          <p:cNvSpPr txBox="1">
            <a:spLocks noChangeArrowheads="1"/>
          </p:cNvSpPr>
          <p:nvPr/>
        </p:nvSpPr>
        <p:spPr bwMode="auto">
          <a:xfrm>
            <a:off x="8704263" y="1800225"/>
            <a:ext cx="287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accent2"/>
                </a:solidFill>
                <a:latin typeface="Verdana" panose="020B0604030504040204" pitchFamily="34" charset="0"/>
              </a:rPr>
              <a:t>L</a:t>
            </a:r>
          </a:p>
        </p:txBody>
      </p:sp>
      <p:sp>
        <p:nvSpPr>
          <p:cNvPr id="96265" name="Text Box 10"/>
          <p:cNvSpPr txBox="1">
            <a:spLocks noChangeArrowheads="1"/>
          </p:cNvSpPr>
          <p:nvPr/>
        </p:nvSpPr>
        <p:spPr bwMode="auto">
          <a:xfrm>
            <a:off x="8488363" y="2408238"/>
            <a:ext cx="287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accent2"/>
                </a:solidFill>
                <a:latin typeface="Verdana" panose="020B0604030504040204" pitchFamily="34" charset="0"/>
              </a:rPr>
              <a:t>V</a:t>
            </a:r>
          </a:p>
        </p:txBody>
      </p:sp>
      <p:grpSp>
        <p:nvGrpSpPr>
          <p:cNvPr id="96266" name="Group 11"/>
          <p:cNvGrpSpPr>
            <a:grpSpLocks/>
          </p:cNvGrpSpPr>
          <p:nvPr/>
        </p:nvGrpSpPr>
        <p:grpSpPr bwMode="auto">
          <a:xfrm>
            <a:off x="250825" y="1773238"/>
            <a:ext cx="3587750" cy="3656012"/>
            <a:chOff x="158" y="1933"/>
            <a:chExt cx="2260" cy="2303"/>
          </a:xfrm>
        </p:grpSpPr>
        <p:pic>
          <p:nvPicPr>
            <p:cNvPr id="96313" name="Picture 12" descr="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33" t="6561" r="21600" b="12527"/>
            <a:stretch>
              <a:fillRect/>
            </a:stretch>
          </p:blipFill>
          <p:spPr bwMode="auto">
            <a:xfrm>
              <a:off x="158" y="1933"/>
              <a:ext cx="2260" cy="2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314" name="Rectangle 13"/>
            <p:cNvSpPr>
              <a:spLocks noChangeArrowheads="1"/>
            </p:cNvSpPr>
            <p:nvPr/>
          </p:nvSpPr>
          <p:spPr bwMode="auto">
            <a:xfrm>
              <a:off x="204" y="3657"/>
              <a:ext cx="136" cy="13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96315" name="Rectangle 14"/>
            <p:cNvSpPr>
              <a:spLocks noChangeArrowheads="1"/>
            </p:cNvSpPr>
            <p:nvPr/>
          </p:nvSpPr>
          <p:spPr bwMode="auto">
            <a:xfrm>
              <a:off x="1042" y="4020"/>
              <a:ext cx="136" cy="13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96316" name="Rectangle 15"/>
            <p:cNvSpPr>
              <a:spLocks noChangeArrowheads="1"/>
            </p:cNvSpPr>
            <p:nvPr/>
          </p:nvSpPr>
          <p:spPr bwMode="auto">
            <a:xfrm>
              <a:off x="1450" y="3996"/>
              <a:ext cx="136" cy="13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96317" name="Rectangle 16"/>
            <p:cNvSpPr>
              <a:spLocks noChangeArrowheads="1"/>
            </p:cNvSpPr>
            <p:nvPr/>
          </p:nvSpPr>
          <p:spPr bwMode="auto">
            <a:xfrm>
              <a:off x="1643" y="3566"/>
              <a:ext cx="136" cy="13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96318" name="Rectangle 17"/>
            <p:cNvSpPr>
              <a:spLocks noChangeArrowheads="1"/>
            </p:cNvSpPr>
            <p:nvPr/>
          </p:nvSpPr>
          <p:spPr bwMode="auto">
            <a:xfrm>
              <a:off x="2221" y="2976"/>
              <a:ext cx="136" cy="13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96319" name="Text Box 18"/>
            <p:cNvSpPr txBox="1">
              <a:spLocks noChangeArrowheads="1"/>
            </p:cNvSpPr>
            <p:nvPr/>
          </p:nvSpPr>
          <p:spPr bwMode="auto">
            <a:xfrm>
              <a:off x="997" y="3970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chemeClr val="accent2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96320" name="Text Box 19"/>
            <p:cNvSpPr txBox="1">
              <a:spLocks noChangeArrowheads="1"/>
            </p:cNvSpPr>
            <p:nvPr/>
          </p:nvSpPr>
          <p:spPr bwMode="auto">
            <a:xfrm>
              <a:off x="181" y="3607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chemeClr val="accent2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96321" name="Text Box 20"/>
            <p:cNvSpPr txBox="1">
              <a:spLocks noChangeArrowheads="1"/>
            </p:cNvSpPr>
            <p:nvPr/>
          </p:nvSpPr>
          <p:spPr bwMode="auto">
            <a:xfrm>
              <a:off x="1416" y="3951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chemeClr val="accent2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96322" name="Text Box 21"/>
            <p:cNvSpPr txBox="1">
              <a:spLocks noChangeArrowheads="1"/>
            </p:cNvSpPr>
            <p:nvPr/>
          </p:nvSpPr>
          <p:spPr bwMode="auto">
            <a:xfrm>
              <a:off x="2176" y="2927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chemeClr val="accent2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96323" name="Text Box 22"/>
            <p:cNvSpPr txBox="1">
              <a:spLocks noChangeArrowheads="1"/>
            </p:cNvSpPr>
            <p:nvPr/>
          </p:nvSpPr>
          <p:spPr bwMode="auto">
            <a:xfrm>
              <a:off x="1610" y="3521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chemeClr val="accent2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</p:grpSp>
      <p:sp>
        <p:nvSpPr>
          <p:cNvPr id="93207" name="Text Box 23"/>
          <p:cNvSpPr txBox="1">
            <a:spLocks noChangeArrowheads="1"/>
          </p:cNvSpPr>
          <p:nvPr/>
        </p:nvSpPr>
        <p:spPr bwMode="auto">
          <a:xfrm>
            <a:off x="468313" y="4637088"/>
            <a:ext cx="792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rgbClr val="FF0000"/>
                </a:solidFill>
                <a:latin typeface="Arial" panose="020B0604020202020204" pitchFamily="34" charset="0"/>
              </a:rPr>
              <a:t>TRUE</a:t>
            </a:r>
          </a:p>
        </p:txBody>
      </p:sp>
      <p:sp>
        <p:nvSpPr>
          <p:cNvPr id="93208" name="Text Box 24"/>
          <p:cNvSpPr txBox="1">
            <a:spLocks noChangeArrowheads="1"/>
          </p:cNvSpPr>
          <p:nvPr/>
        </p:nvSpPr>
        <p:spPr bwMode="auto">
          <a:xfrm>
            <a:off x="1331913" y="4510088"/>
            <a:ext cx="792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rgbClr val="FF0000"/>
                </a:solidFill>
                <a:latin typeface="Arial" panose="020B0604020202020204" pitchFamily="34" charset="0"/>
              </a:rPr>
              <a:t>TRUE</a:t>
            </a:r>
          </a:p>
        </p:txBody>
      </p:sp>
      <p:sp>
        <p:nvSpPr>
          <p:cNvPr id="93209" name="Text Box 25"/>
          <p:cNvSpPr txBox="1">
            <a:spLocks noChangeArrowheads="1"/>
          </p:cNvSpPr>
          <p:nvPr/>
        </p:nvSpPr>
        <p:spPr bwMode="auto">
          <a:xfrm>
            <a:off x="2843213" y="3429000"/>
            <a:ext cx="792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rgbClr val="FF0000"/>
                </a:solidFill>
                <a:latin typeface="Arial" panose="020B0604020202020204" pitchFamily="34" charset="0"/>
              </a:rPr>
              <a:t>TRUE</a:t>
            </a:r>
          </a:p>
        </p:txBody>
      </p:sp>
      <p:sp>
        <p:nvSpPr>
          <p:cNvPr id="93210" name="Text Box 26"/>
          <p:cNvSpPr txBox="1">
            <a:spLocks noChangeArrowheads="1"/>
          </p:cNvSpPr>
          <p:nvPr/>
        </p:nvSpPr>
        <p:spPr bwMode="auto">
          <a:xfrm>
            <a:off x="900113" y="5141913"/>
            <a:ext cx="792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rgbClr val="FF0000"/>
                </a:solidFill>
                <a:latin typeface="Arial" panose="020B0604020202020204" pitchFamily="34" charset="0"/>
              </a:rPr>
              <a:t>FALSE</a:t>
            </a:r>
          </a:p>
        </p:txBody>
      </p:sp>
      <p:sp>
        <p:nvSpPr>
          <p:cNvPr id="93211" name="Text Box 27"/>
          <p:cNvSpPr txBox="1">
            <a:spLocks noChangeArrowheads="1"/>
          </p:cNvSpPr>
          <p:nvPr/>
        </p:nvSpPr>
        <p:spPr bwMode="auto">
          <a:xfrm>
            <a:off x="2051050" y="4438650"/>
            <a:ext cx="792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rgbClr val="FF0000"/>
                </a:solidFill>
                <a:latin typeface="Arial" panose="020B0604020202020204" pitchFamily="34" charset="0"/>
              </a:rPr>
              <a:t>FALSE</a:t>
            </a:r>
          </a:p>
        </p:txBody>
      </p:sp>
      <p:sp>
        <p:nvSpPr>
          <p:cNvPr id="93212" name="Text Box 28"/>
          <p:cNvSpPr txBox="1">
            <a:spLocks noChangeArrowheads="1"/>
          </p:cNvSpPr>
          <p:nvPr/>
        </p:nvSpPr>
        <p:spPr bwMode="auto">
          <a:xfrm>
            <a:off x="2771775" y="4438650"/>
            <a:ext cx="792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rgbClr val="FF0000"/>
                </a:solidFill>
                <a:latin typeface="Arial" panose="020B0604020202020204" pitchFamily="34" charset="0"/>
              </a:rPr>
              <a:t>FALSE</a:t>
            </a:r>
          </a:p>
        </p:txBody>
      </p:sp>
      <p:sp>
        <p:nvSpPr>
          <p:cNvPr id="93213" name="Text Box 29"/>
          <p:cNvSpPr txBox="1">
            <a:spLocks noChangeArrowheads="1"/>
          </p:cNvSpPr>
          <p:nvPr/>
        </p:nvSpPr>
        <p:spPr bwMode="auto">
          <a:xfrm>
            <a:off x="2411413" y="2781300"/>
            <a:ext cx="792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rgbClr val="FF0000"/>
                </a:solidFill>
                <a:latin typeface="Arial" panose="020B0604020202020204" pitchFamily="34" charset="0"/>
              </a:rPr>
              <a:t>FALSE</a:t>
            </a:r>
          </a:p>
        </p:txBody>
      </p:sp>
      <p:sp>
        <p:nvSpPr>
          <p:cNvPr id="93214" name="Text Box 30"/>
          <p:cNvSpPr txBox="1">
            <a:spLocks noChangeArrowheads="1"/>
          </p:cNvSpPr>
          <p:nvPr/>
        </p:nvSpPr>
        <p:spPr bwMode="auto">
          <a:xfrm>
            <a:off x="2124075" y="3213100"/>
            <a:ext cx="792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rgbClr val="FF0000"/>
                </a:solidFill>
                <a:latin typeface="Arial" panose="020B0604020202020204" pitchFamily="34" charset="0"/>
              </a:rPr>
              <a:t>FALSE</a:t>
            </a:r>
          </a:p>
        </p:txBody>
      </p:sp>
      <p:sp>
        <p:nvSpPr>
          <p:cNvPr id="93215" name="Text Box 31"/>
          <p:cNvSpPr txBox="1">
            <a:spLocks noChangeArrowheads="1"/>
          </p:cNvSpPr>
          <p:nvPr/>
        </p:nvSpPr>
        <p:spPr bwMode="auto">
          <a:xfrm>
            <a:off x="2484438" y="5141913"/>
            <a:ext cx="792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rgbClr val="FF0000"/>
                </a:solidFill>
                <a:latin typeface="Arial" panose="020B0604020202020204" pitchFamily="34" charset="0"/>
              </a:rPr>
              <a:t>TRUE</a:t>
            </a:r>
          </a:p>
        </p:txBody>
      </p:sp>
      <p:sp>
        <p:nvSpPr>
          <p:cNvPr id="93216" name="Text Box 32"/>
          <p:cNvSpPr txBox="1">
            <a:spLocks noChangeArrowheads="1"/>
          </p:cNvSpPr>
          <p:nvPr/>
        </p:nvSpPr>
        <p:spPr bwMode="auto">
          <a:xfrm>
            <a:off x="971550" y="3629025"/>
            <a:ext cx="792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rgbClr val="FF0000"/>
                </a:solidFill>
                <a:latin typeface="Arial" panose="020B0604020202020204" pitchFamily="34" charset="0"/>
              </a:rPr>
              <a:t>TRUE</a:t>
            </a:r>
          </a:p>
        </p:txBody>
      </p:sp>
      <p:sp>
        <p:nvSpPr>
          <p:cNvPr id="93217" name="Text Box 33"/>
          <p:cNvSpPr txBox="1">
            <a:spLocks noChangeArrowheads="1"/>
          </p:cNvSpPr>
          <p:nvPr/>
        </p:nvSpPr>
        <p:spPr bwMode="auto">
          <a:xfrm>
            <a:off x="1547813" y="2638425"/>
            <a:ext cx="792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rgbClr val="FF0000"/>
                </a:solidFill>
                <a:latin typeface="Arial" panose="020B0604020202020204" pitchFamily="34" charset="0"/>
              </a:rPr>
              <a:t>TRUE</a:t>
            </a:r>
          </a:p>
        </p:txBody>
      </p:sp>
      <p:sp>
        <p:nvSpPr>
          <p:cNvPr id="93218" name="Text Box 34"/>
          <p:cNvSpPr txBox="1">
            <a:spLocks noChangeArrowheads="1"/>
          </p:cNvSpPr>
          <p:nvPr/>
        </p:nvSpPr>
        <p:spPr bwMode="auto">
          <a:xfrm>
            <a:off x="2411413" y="1846263"/>
            <a:ext cx="792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400">
                <a:solidFill>
                  <a:srgbClr val="FF0000"/>
                </a:solidFill>
                <a:latin typeface="Arial" panose="020B0604020202020204" pitchFamily="34" charset="0"/>
              </a:rPr>
              <a:t>TRUE</a:t>
            </a:r>
          </a:p>
        </p:txBody>
      </p:sp>
      <p:sp>
        <p:nvSpPr>
          <p:cNvPr id="93219" name="Rectangle 35"/>
          <p:cNvSpPr>
            <a:spLocks noChangeArrowheads="1"/>
          </p:cNvSpPr>
          <p:nvPr/>
        </p:nvSpPr>
        <p:spPr bwMode="auto">
          <a:xfrm>
            <a:off x="3810000" y="1676400"/>
            <a:ext cx="14478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93220" name="Rectangle 36"/>
          <p:cNvSpPr>
            <a:spLocks noChangeArrowheads="1"/>
          </p:cNvSpPr>
          <p:nvPr/>
        </p:nvSpPr>
        <p:spPr bwMode="auto">
          <a:xfrm>
            <a:off x="4221162" y="1951037"/>
            <a:ext cx="4025900" cy="187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93221" name="Rectangle 37"/>
          <p:cNvSpPr>
            <a:spLocks noChangeArrowheads="1"/>
          </p:cNvSpPr>
          <p:nvPr/>
        </p:nvSpPr>
        <p:spPr bwMode="auto">
          <a:xfrm>
            <a:off x="4216400" y="2145179"/>
            <a:ext cx="40259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93222" name="Rectangle 38"/>
          <p:cNvSpPr>
            <a:spLocks noChangeArrowheads="1"/>
          </p:cNvSpPr>
          <p:nvPr/>
        </p:nvSpPr>
        <p:spPr bwMode="auto">
          <a:xfrm>
            <a:off x="4200525" y="2408238"/>
            <a:ext cx="2590800" cy="2349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93223" name="Rectangle 39"/>
          <p:cNvSpPr>
            <a:spLocks noChangeArrowheads="1"/>
          </p:cNvSpPr>
          <p:nvPr/>
        </p:nvSpPr>
        <p:spPr bwMode="auto">
          <a:xfrm>
            <a:off x="4446000" y="2639789"/>
            <a:ext cx="4032250" cy="7683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93224" name="Rectangle 40"/>
          <p:cNvSpPr>
            <a:spLocks noChangeArrowheads="1"/>
          </p:cNvSpPr>
          <p:nvPr/>
        </p:nvSpPr>
        <p:spPr bwMode="auto">
          <a:xfrm>
            <a:off x="4457700" y="3380469"/>
            <a:ext cx="4033837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93225" name="Rectangle 41"/>
          <p:cNvSpPr>
            <a:spLocks noChangeArrowheads="1"/>
          </p:cNvSpPr>
          <p:nvPr/>
        </p:nvSpPr>
        <p:spPr bwMode="auto">
          <a:xfrm>
            <a:off x="4458494" y="4353719"/>
            <a:ext cx="4021137" cy="99774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93226" name="Rectangle 42"/>
          <p:cNvSpPr>
            <a:spLocks noChangeArrowheads="1"/>
          </p:cNvSpPr>
          <p:nvPr/>
        </p:nvSpPr>
        <p:spPr bwMode="auto">
          <a:xfrm>
            <a:off x="4472502" y="5334739"/>
            <a:ext cx="4008437" cy="4858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93227" name="Rectangle 43"/>
          <p:cNvSpPr>
            <a:spLocks noChangeArrowheads="1"/>
          </p:cNvSpPr>
          <p:nvPr/>
        </p:nvSpPr>
        <p:spPr bwMode="auto">
          <a:xfrm>
            <a:off x="4472502" y="5820626"/>
            <a:ext cx="4061898" cy="27537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93228" name="Oval 44"/>
          <p:cNvSpPr>
            <a:spLocks noChangeArrowheads="1"/>
          </p:cNvSpPr>
          <p:nvPr/>
        </p:nvSpPr>
        <p:spPr bwMode="auto">
          <a:xfrm>
            <a:off x="2176463" y="1863725"/>
            <a:ext cx="288925" cy="287338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93229" name="Oval 45"/>
          <p:cNvSpPr>
            <a:spLocks noChangeArrowheads="1"/>
          </p:cNvSpPr>
          <p:nvPr/>
        </p:nvSpPr>
        <p:spPr bwMode="auto">
          <a:xfrm>
            <a:off x="1366838" y="2673350"/>
            <a:ext cx="288925" cy="287338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93230" name="Oval 46"/>
          <p:cNvSpPr>
            <a:spLocks noChangeArrowheads="1"/>
          </p:cNvSpPr>
          <p:nvPr/>
        </p:nvSpPr>
        <p:spPr bwMode="auto">
          <a:xfrm>
            <a:off x="3040063" y="2673350"/>
            <a:ext cx="288925" cy="287338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93231" name="Oval 47"/>
          <p:cNvSpPr>
            <a:spLocks noChangeArrowheads="1"/>
          </p:cNvSpPr>
          <p:nvPr/>
        </p:nvSpPr>
        <p:spPr bwMode="auto">
          <a:xfrm>
            <a:off x="2051050" y="3429000"/>
            <a:ext cx="288925" cy="287338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93232" name="Oval 48"/>
          <p:cNvSpPr>
            <a:spLocks noChangeArrowheads="1"/>
          </p:cNvSpPr>
          <p:nvPr/>
        </p:nvSpPr>
        <p:spPr bwMode="auto">
          <a:xfrm>
            <a:off x="3490913" y="3392488"/>
            <a:ext cx="288925" cy="287337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93233" name="Oval 49"/>
          <p:cNvSpPr>
            <a:spLocks noChangeArrowheads="1"/>
          </p:cNvSpPr>
          <p:nvPr/>
        </p:nvSpPr>
        <p:spPr bwMode="auto">
          <a:xfrm>
            <a:off x="790575" y="3554413"/>
            <a:ext cx="288925" cy="287337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93234" name="Oval 50"/>
          <p:cNvSpPr>
            <a:spLocks noChangeArrowheads="1"/>
          </p:cNvSpPr>
          <p:nvPr/>
        </p:nvSpPr>
        <p:spPr bwMode="auto">
          <a:xfrm>
            <a:off x="304800" y="4473575"/>
            <a:ext cx="288925" cy="287338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93235" name="Oval 51"/>
          <p:cNvSpPr>
            <a:spLocks noChangeArrowheads="1"/>
          </p:cNvSpPr>
          <p:nvPr/>
        </p:nvSpPr>
        <p:spPr bwMode="auto">
          <a:xfrm>
            <a:off x="1079500" y="4438650"/>
            <a:ext cx="288925" cy="287338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93236" name="Oval 52"/>
          <p:cNvSpPr>
            <a:spLocks noChangeArrowheads="1"/>
          </p:cNvSpPr>
          <p:nvPr/>
        </p:nvSpPr>
        <p:spPr bwMode="auto">
          <a:xfrm>
            <a:off x="1870075" y="4329113"/>
            <a:ext cx="288925" cy="287337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93237" name="Oval 53"/>
          <p:cNvSpPr>
            <a:spLocks noChangeArrowheads="1"/>
          </p:cNvSpPr>
          <p:nvPr/>
        </p:nvSpPr>
        <p:spPr bwMode="auto">
          <a:xfrm>
            <a:off x="2554288" y="4329113"/>
            <a:ext cx="288925" cy="287337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93238" name="Oval 54"/>
          <p:cNvSpPr>
            <a:spLocks noChangeArrowheads="1"/>
          </p:cNvSpPr>
          <p:nvPr/>
        </p:nvSpPr>
        <p:spPr bwMode="auto">
          <a:xfrm>
            <a:off x="1619250" y="5030788"/>
            <a:ext cx="288925" cy="287337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93239" name="Oval 55"/>
          <p:cNvSpPr>
            <a:spLocks noChangeArrowheads="1"/>
          </p:cNvSpPr>
          <p:nvPr/>
        </p:nvSpPr>
        <p:spPr bwMode="auto">
          <a:xfrm>
            <a:off x="2268538" y="5014913"/>
            <a:ext cx="288925" cy="287337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96300" name="Text Box 56"/>
          <p:cNvSpPr txBox="1">
            <a:spLocks noChangeArrowheads="1"/>
          </p:cNvSpPr>
          <p:nvPr/>
        </p:nvSpPr>
        <p:spPr bwMode="auto">
          <a:xfrm>
            <a:off x="323850" y="1846263"/>
            <a:ext cx="865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accent1"/>
                </a:solidFill>
                <a:latin typeface="Arial" panose="020B0604020202020204" pitchFamily="34" charset="0"/>
              </a:rPr>
              <a:t>node</a:t>
            </a:r>
          </a:p>
        </p:txBody>
      </p:sp>
      <p:sp>
        <p:nvSpPr>
          <p:cNvPr id="93241" name="Line 57"/>
          <p:cNvSpPr>
            <a:spLocks noChangeShapeType="1"/>
          </p:cNvSpPr>
          <p:nvPr/>
        </p:nvSpPr>
        <p:spPr bwMode="auto">
          <a:xfrm flipV="1">
            <a:off x="1116013" y="1989138"/>
            <a:ext cx="107950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3242" name="Line 58"/>
          <p:cNvSpPr>
            <a:spLocks noChangeShapeType="1"/>
          </p:cNvSpPr>
          <p:nvPr/>
        </p:nvSpPr>
        <p:spPr bwMode="auto">
          <a:xfrm>
            <a:off x="1116013" y="2205038"/>
            <a:ext cx="360362" cy="504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3243" name="Line 59"/>
          <p:cNvSpPr>
            <a:spLocks noChangeShapeType="1"/>
          </p:cNvSpPr>
          <p:nvPr/>
        </p:nvSpPr>
        <p:spPr bwMode="auto">
          <a:xfrm>
            <a:off x="1116013" y="2205038"/>
            <a:ext cx="2016125" cy="504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3244" name="Line 60"/>
          <p:cNvSpPr>
            <a:spLocks noChangeShapeType="1"/>
          </p:cNvSpPr>
          <p:nvPr/>
        </p:nvSpPr>
        <p:spPr bwMode="auto">
          <a:xfrm>
            <a:off x="1116013" y="2205038"/>
            <a:ext cx="2447925" cy="12239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3245" name="Line 61"/>
          <p:cNvSpPr>
            <a:spLocks noChangeShapeType="1"/>
          </p:cNvSpPr>
          <p:nvPr/>
        </p:nvSpPr>
        <p:spPr bwMode="auto">
          <a:xfrm flipH="1">
            <a:off x="900113" y="2205038"/>
            <a:ext cx="215900" cy="13684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3246" name="Line 62"/>
          <p:cNvSpPr>
            <a:spLocks noChangeShapeType="1"/>
          </p:cNvSpPr>
          <p:nvPr/>
        </p:nvSpPr>
        <p:spPr bwMode="auto">
          <a:xfrm>
            <a:off x="1116013" y="2205038"/>
            <a:ext cx="1079500" cy="12239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3247" name="Line 63"/>
          <p:cNvSpPr>
            <a:spLocks noChangeShapeType="1"/>
          </p:cNvSpPr>
          <p:nvPr/>
        </p:nvSpPr>
        <p:spPr bwMode="auto">
          <a:xfrm flipH="1">
            <a:off x="468313" y="2205038"/>
            <a:ext cx="647700" cy="22336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3248" name="Line 64"/>
          <p:cNvSpPr>
            <a:spLocks noChangeShapeType="1"/>
          </p:cNvSpPr>
          <p:nvPr/>
        </p:nvSpPr>
        <p:spPr bwMode="auto">
          <a:xfrm>
            <a:off x="1116013" y="2205038"/>
            <a:ext cx="71437" cy="22336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3249" name="Line 65"/>
          <p:cNvSpPr>
            <a:spLocks noChangeShapeType="1"/>
          </p:cNvSpPr>
          <p:nvPr/>
        </p:nvSpPr>
        <p:spPr bwMode="auto">
          <a:xfrm>
            <a:off x="1116013" y="2205038"/>
            <a:ext cx="863600" cy="2160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3250" name="Line 66"/>
          <p:cNvSpPr>
            <a:spLocks noChangeShapeType="1"/>
          </p:cNvSpPr>
          <p:nvPr/>
        </p:nvSpPr>
        <p:spPr bwMode="auto">
          <a:xfrm>
            <a:off x="1116013" y="2205038"/>
            <a:ext cx="1439862" cy="2160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3251" name="Line 67"/>
          <p:cNvSpPr>
            <a:spLocks noChangeShapeType="1"/>
          </p:cNvSpPr>
          <p:nvPr/>
        </p:nvSpPr>
        <p:spPr bwMode="auto">
          <a:xfrm>
            <a:off x="1116013" y="2205038"/>
            <a:ext cx="647700" cy="28813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3252" name="Line 68"/>
          <p:cNvSpPr>
            <a:spLocks noChangeShapeType="1"/>
          </p:cNvSpPr>
          <p:nvPr/>
        </p:nvSpPr>
        <p:spPr bwMode="auto">
          <a:xfrm>
            <a:off x="1116013" y="2205038"/>
            <a:ext cx="1295400" cy="28082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4435475" y="2636060"/>
            <a:ext cx="4098925" cy="345994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33CDE1B-163F-41B7-8B53-94748CCA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39929-70FB-4279-8FF3-15FF9EE916CD}" type="slidenum">
              <a:rPr lang="en-US" altLang="zh-TW" smtClean="0"/>
              <a:pPr>
                <a:defRPr/>
              </a:pPr>
              <a:t>44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932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932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500" fill="hold"/>
                                        <p:tgtEl>
                                          <p:spTgt spid="932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932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9" dur="500" fill="hold"/>
                                        <p:tgtEl>
                                          <p:spTgt spid="932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0" dur="500" fill="hold"/>
                                        <p:tgtEl>
                                          <p:spTgt spid="932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2" dur="500" fill="hold"/>
                                        <p:tgtEl>
                                          <p:spTgt spid="932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3" dur="500" fill="hold"/>
                                        <p:tgtEl>
                                          <p:spTgt spid="932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 nodeType="clickPar">
                      <p:stCondLst>
                        <p:cond delay="indefinite"/>
                      </p:stCondLst>
                      <p:childTnLst>
                        <p:par>
                          <p:cTn id="2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xit" presetSubtype="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 nodeType="clickPar">
                      <p:stCondLst>
                        <p:cond delay="indefinite"/>
                      </p:stCondLst>
                      <p:childTnLst>
                        <p:par>
                          <p:cTn id="3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4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xit" presetSubtype="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 nodeType="clickPar">
                      <p:stCondLst>
                        <p:cond delay="indefinite"/>
                      </p:stCondLst>
                      <p:childTnLst>
                        <p:par>
                          <p:cTn id="3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 nodeType="clickPar">
                      <p:stCondLst>
                        <p:cond delay="indefinite"/>
                      </p:stCondLst>
                      <p:childTnLst>
                        <p:par>
                          <p:cTn id="3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xit" presetSubtype="0" fill="hold" grpId="2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 nodeType="clickPar">
                      <p:stCondLst>
                        <p:cond delay="indefinite"/>
                      </p:stCondLst>
                      <p:childTnLst>
                        <p:par>
                          <p:cTn id="3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0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 nodeType="clickPar">
                      <p:stCondLst>
                        <p:cond delay="indefinite"/>
                      </p:stCondLst>
                      <p:childTnLst>
                        <p:par>
                          <p:cTn id="3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 nodeType="clickPar">
                      <p:stCondLst>
                        <p:cond delay="indefinite"/>
                      </p:stCondLst>
                      <p:childTnLst>
                        <p:par>
                          <p:cTn id="3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6" presetID="1" presetClass="exit" presetSubtype="0" fill="hold" grpId="2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 nodeType="clickPar">
                      <p:stCondLst>
                        <p:cond delay="indefinite"/>
                      </p:stCondLst>
                      <p:childTnLst>
                        <p:par>
                          <p:cTn id="3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4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ntr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 nodeType="clickPar">
                      <p:stCondLst>
                        <p:cond delay="indefinite"/>
                      </p:stCondLst>
                      <p:childTnLst>
                        <p:par>
                          <p:cTn id="3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0" presetID="1" presetClass="exit" presetSubtype="0" fill="hold" grpId="3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 nodeType="clickPar">
                      <p:stCondLst>
                        <p:cond delay="indefinite"/>
                      </p:stCondLst>
                      <p:childTnLst>
                        <p:par>
                          <p:cTn id="3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6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 nodeType="clickPar">
                      <p:stCondLst>
                        <p:cond delay="indefinite"/>
                      </p:stCondLst>
                      <p:childTnLst>
                        <p:par>
                          <p:cTn id="3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" presetClass="entr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 nodeType="clickPar">
                      <p:stCondLst>
                        <p:cond delay="indefinite"/>
                      </p:stCondLst>
                      <p:childTnLst>
                        <p:par>
                          <p:cTn id="3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xit" presetSubtype="0" fill="hold" grpId="3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 nodeType="clickPar">
                      <p:stCondLst>
                        <p:cond delay="indefinite"/>
                      </p:stCondLst>
                      <p:childTnLst>
                        <p:par>
                          <p:cTn id="3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4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 nodeType="clickPar">
                      <p:stCondLst>
                        <p:cond delay="indefinite"/>
                      </p:stCondLst>
                      <p:childTnLst>
                        <p:par>
                          <p:cTn id="3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8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3" dur="500" fill="hold"/>
                                        <p:tgtEl>
                                          <p:spTgt spid="932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4" dur="500" fill="hold"/>
                                        <p:tgtEl>
                                          <p:spTgt spid="932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 nodeType="clickPar">
                      <p:stCondLst>
                        <p:cond delay="indefinite"/>
                      </p:stCondLst>
                      <p:childTnLst>
                        <p:par>
                          <p:cTn id="4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 nodeType="clickPar">
                      <p:stCondLst>
                        <p:cond delay="indefinite"/>
                      </p:stCondLst>
                      <p:childTnLst>
                        <p:par>
                          <p:cTn id="4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 nodeType="clickPar">
                      <p:stCondLst>
                        <p:cond delay="indefinite"/>
                      </p:stCondLst>
                      <p:childTnLst>
                        <p:par>
                          <p:cTn id="4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1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6" dur="500" fill="hold"/>
                                        <p:tgtEl>
                                          <p:spTgt spid="932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7" dur="500" fill="hold"/>
                                        <p:tgtEl>
                                          <p:spTgt spid="932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 nodeType="clickPar">
                      <p:stCondLst>
                        <p:cond delay="indefinite"/>
                      </p:stCondLst>
                      <p:childTnLst>
                        <p:par>
                          <p:cTn id="4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 nodeType="clickPar">
                      <p:stCondLst>
                        <p:cond delay="indefinite"/>
                      </p:stCondLst>
                      <p:childTnLst>
                        <p:par>
                          <p:cTn id="4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0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 nodeType="clickPar">
                      <p:stCondLst>
                        <p:cond delay="indefinite"/>
                      </p:stCondLst>
                      <p:childTnLst>
                        <p:par>
                          <p:cTn id="4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0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 nodeType="clickPar">
                      <p:stCondLst>
                        <p:cond delay="indefinite"/>
                      </p:stCondLst>
                      <p:childTnLst>
                        <p:par>
                          <p:cTn id="4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6" presetID="1" presetClass="exit" presetSubtype="0" fill="hold" grpId="3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 nodeType="clickPar">
                      <p:stCondLst>
                        <p:cond delay="indefinite"/>
                      </p:stCondLst>
                      <p:childTnLst>
                        <p:par>
                          <p:cTn id="4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4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 nodeType="clickPar">
                      <p:stCondLst>
                        <p:cond delay="indefinite"/>
                      </p:stCondLst>
                      <p:childTnLst>
                        <p:par>
                          <p:cTn id="4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0" presetID="1" presetClass="exit" presetSubtype="0" fill="hold" grpId="3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 nodeType="clickPar">
                      <p:stCondLst>
                        <p:cond delay="indefinite"/>
                      </p:stCondLst>
                      <p:childTnLst>
                        <p:par>
                          <p:cTn id="4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6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 nodeType="clickPar">
                      <p:stCondLst>
                        <p:cond delay="indefinite"/>
                      </p:stCondLst>
                      <p:childTnLst>
                        <p:par>
                          <p:cTn id="4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2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ntr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 nodeType="clickPar">
                      <p:stCondLst>
                        <p:cond delay="indefinite"/>
                      </p:stCondLst>
                      <p:childTnLst>
                        <p:par>
                          <p:cTn id="4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8" presetID="1" presetClass="exit" presetSubtype="0" fill="hold" grpId="3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 nodeType="clickPar">
                      <p:stCondLst>
                        <p:cond delay="indefinite"/>
                      </p:stCondLst>
                      <p:childTnLst>
                        <p:par>
                          <p:cTn id="4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4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 nodeType="clickPar">
                      <p:stCondLst>
                        <p:cond delay="indefinite"/>
                      </p:stCondLst>
                      <p:childTnLst>
                        <p:par>
                          <p:cTn id="4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8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3" dur="500" fill="hold"/>
                                        <p:tgtEl>
                                          <p:spTgt spid="932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4" dur="500" fill="hold"/>
                                        <p:tgtEl>
                                          <p:spTgt spid="932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 nodeType="clickPar">
                      <p:stCondLst>
                        <p:cond delay="indefinite"/>
                      </p:stCondLst>
                      <p:childTnLst>
                        <p:par>
                          <p:cTn id="5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 nodeType="clickPar">
                      <p:stCondLst>
                        <p:cond delay="indefinite"/>
                      </p:stCondLst>
                      <p:childTnLst>
                        <p:par>
                          <p:cTn id="5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7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 nodeType="clickPar">
                      <p:stCondLst>
                        <p:cond delay="indefinite"/>
                      </p:stCondLst>
                      <p:childTnLst>
                        <p:par>
                          <p:cTn id="5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1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6" dur="500" fill="hold"/>
                                        <p:tgtEl>
                                          <p:spTgt spid="932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7" dur="500" fill="hold"/>
                                        <p:tgtEl>
                                          <p:spTgt spid="932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 nodeType="clickPar">
                      <p:stCondLst>
                        <p:cond delay="indefinite"/>
                      </p:stCondLst>
                      <p:childTnLst>
                        <p:par>
                          <p:cTn id="5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 nodeType="clickPar">
                      <p:stCondLst>
                        <p:cond delay="indefinite"/>
                      </p:stCondLst>
                      <p:childTnLst>
                        <p:par>
                          <p:cTn id="5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0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 nodeType="clickPar">
                      <p:stCondLst>
                        <p:cond delay="indefinite"/>
                      </p:stCondLst>
                      <p:childTnLst>
                        <p:par>
                          <p:cTn id="5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4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9" dur="500" fill="hold"/>
                                        <p:tgtEl>
                                          <p:spTgt spid="932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0" dur="500" fill="hold"/>
                                        <p:tgtEl>
                                          <p:spTgt spid="932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 nodeType="clickPar">
                      <p:stCondLst>
                        <p:cond delay="indefinite"/>
                      </p:stCondLst>
                      <p:childTnLst>
                        <p:par>
                          <p:cTn id="5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 nodeType="clickPar">
                      <p:stCondLst>
                        <p:cond delay="indefinite"/>
                      </p:stCondLst>
                      <p:childTnLst>
                        <p:par>
                          <p:cTn id="5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3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 nodeType="clickPar">
                      <p:stCondLst>
                        <p:cond delay="indefinite"/>
                      </p:stCondLst>
                      <p:childTnLst>
                        <p:par>
                          <p:cTn id="5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3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" presetClass="entr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 nodeType="clickPar">
                      <p:stCondLst>
                        <p:cond delay="indefinite"/>
                      </p:stCondLst>
                      <p:childTnLst>
                        <p:par>
                          <p:cTn id="5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9" presetID="1" presetClass="exit" presetSubtype="0" fill="hold" grpId="4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 nodeType="clickPar">
                      <p:stCondLst>
                        <p:cond delay="indefinite"/>
                      </p:stCondLst>
                      <p:childTnLst>
                        <p:par>
                          <p:cTn id="5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7" presetID="1" presetClass="exit" presetSubtype="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 nodeType="clickPar">
                      <p:stCondLst>
                        <p:cond delay="indefinite"/>
                      </p:stCondLst>
                      <p:childTnLst>
                        <p:par>
                          <p:cTn id="5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3" presetID="1" presetClass="exit" presetSubtype="0" fill="hold" grpId="4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 nodeType="clickPar">
                      <p:stCondLst>
                        <p:cond delay="indefinite"/>
                      </p:stCondLst>
                      <p:childTnLst>
                        <p:par>
                          <p:cTn id="5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9" presetID="1" presetClass="entr" presetSubtype="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 nodeType="clickPar">
                      <p:stCondLst>
                        <p:cond delay="indefinite"/>
                      </p:stCondLst>
                      <p:childTnLst>
                        <p:par>
                          <p:cTn id="6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9" presetID="1" presetClass="exit" presetSubtype="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" presetClass="entr" presetSubtype="0" fill="hold" grpId="4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 nodeType="clickPar">
                      <p:stCondLst>
                        <p:cond delay="indefinite"/>
                      </p:stCondLst>
                      <p:childTnLst>
                        <p:par>
                          <p:cTn id="6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5" presetID="1" presetClass="exit" presetSubtype="0" fill="hold" grpId="4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 nodeType="clickPar">
                      <p:stCondLst>
                        <p:cond delay="indefinite"/>
                      </p:stCondLst>
                      <p:childTnLst>
                        <p:par>
                          <p:cTn id="6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3" presetID="1" presetClass="exit" presetSubtype="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1" presetClass="entr" presetSubtype="0" fill="hold" grpId="4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7" fill="hold" nodeType="clickPar">
                      <p:stCondLst>
                        <p:cond delay="indefinite"/>
                      </p:stCondLst>
                      <p:childTnLst>
                        <p:par>
                          <p:cTn id="6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9" presetID="1" presetClass="exit" presetSubtype="0" fill="hold" grpId="4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 nodeType="clickPar">
                      <p:stCondLst>
                        <p:cond delay="indefinite"/>
                      </p:stCondLst>
                      <p:childTnLst>
                        <p:par>
                          <p:cTn id="6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5" presetID="1" presetClass="entr" presetSubtype="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 nodeType="clickPar">
                      <p:stCondLst>
                        <p:cond delay="indefinite"/>
                      </p:stCondLst>
                      <p:childTnLst>
                        <p:par>
                          <p:cTn id="6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1" presetID="1" presetClass="exit" presetSubtype="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" presetClass="entr" presetSubtype="0" fill="hold" grpId="4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 nodeType="clickPar">
                      <p:stCondLst>
                        <p:cond delay="indefinite"/>
                      </p:stCondLst>
                      <p:childTnLst>
                        <p:par>
                          <p:cTn id="6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7" presetID="1" presetClass="exit" presetSubtype="0" fill="hold" grpId="4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1" fill="hold" nodeType="clickPar">
                      <p:stCondLst>
                        <p:cond delay="indefinite"/>
                      </p:stCondLst>
                      <p:childTnLst>
                        <p:par>
                          <p:cTn id="6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3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 nodeType="clickPar">
                      <p:stCondLst>
                        <p:cond delay="indefinite"/>
                      </p:stCondLst>
                      <p:childTnLst>
                        <p:par>
                          <p:cTn id="6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7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2" dur="500" fill="hold"/>
                                        <p:tgtEl>
                                          <p:spTgt spid="932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63" dur="500" fill="hold"/>
                                        <p:tgtEl>
                                          <p:spTgt spid="932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 nodeType="clickPar">
                      <p:stCondLst>
                        <p:cond delay="indefinite"/>
                      </p:stCondLst>
                      <p:childTnLst>
                        <p:par>
                          <p:cTn id="6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4" fill="hold" nodeType="clickPar">
                      <p:stCondLst>
                        <p:cond delay="indefinite"/>
                      </p:stCondLst>
                      <p:childTnLst>
                        <p:par>
                          <p:cTn id="6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6" presetID="1" presetClass="entr" presetSubtype="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8" fill="hold" nodeType="clickPar">
                      <p:stCondLst>
                        <p:cond delay="indefinite"/>
                      </p:stCondLst>
                      <p:childTnLst>
                        <p:par>
                          <p:cTn id="6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0" presetID="1" presetClass="exit" presetSubtype="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2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5" dur="500" fill="hold"/>
                                        <p:tgtEl>
                                          <p:spTgt spid="932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86" dur="500" fill="hold"/>
                                        <p:tgtEl>
                                          <p:spTgt spid="932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9" fill="hold" nodeType="clickPar">
                      <p:stCondLst>
                        <p:cond delay="indefinite"/>
                      </p:stCondLst>
                      <p:childTnLst>
                        <p:par>
                          <p:cTn id="6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7" fill="hold" nodeType="clickPar">
                      <p:stCondLst>
                        <p:cond delay="indefinite"/>
                      </p:stCondLst>
                      <p:childTnLst>
                        <p:par>
                          <p:cTn id="6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9" presetID="1" presetClass="entr" presetSubtype="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1" fill="hold" nodeType="clickPar">
                      <p:stCondLst>
                        <p:cond delay="indefinite"/>
                      </p:stCondLst>
                      <p:childTnLst>
                        <p:par>
                          <p:cTn id="7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3" presetID="1" presetClass="exit" presetSubtype="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8" dur="500" fill="hold"/>
                                        <p:tgtEl>
                                          <p:spTgt spid="932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09" dur="500" fill="hold"/>
                                        <p:tgtEl>
                                          <p:spTgt spid="932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2" fill="hold" nodeType="clickPar">
                      <p:stCondLst>
                        <p:cond delay="indefinite"/>
                      </p:stCondLst>
                      <p:childTnLst>
                        <p:par>
                          <p:cTn id="7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07" grpId="0"/>
      <p:bldP spid="93208" grpId="0"/>
      <p:bldP spid="93209" grpId="0"/>
      <p:bldP spid="93210" grpId="0"/>
      <p:bldP spid="93211" grpId="0"/>
      <p:bldP spid="93212" grpId="0"/>
      <p:bldP spid="93213" grpId="0"/>
      <p:bldP spid="93214" grpId="0"/>
      <p:bldP spid="93215" grpId="0"/>
      <p:bldP spid="93216" grpId="0"/>
      <p:bldP spid="93217" grpId="0"/>
      <p:bldP spid="93218" grpId="0"/>
      <p:bldP spid="93219" grpId="0" animBg="1"/>
      <p:bldP spid="93219" grpId="1" animBg="1"/>
      <p:bldP spid="93219" grpId="2" animBg="1"/>
      <p:bldP spid="93219" grpId="3" animBg="1"/>
      <p:bldP spid="93219" grpId="4" animBg="1"/>
      <p:bldP spid="93219" grpId="5" animBg="1"/>
      <p:bldP spid="93219" grpId="6" animBg="1"/>
      <p:bldP spid="93219" grpId="7" animBg="1"/>
      <p:bldP spid="93219" grpId="8" animBg="1"/>
      <p:bldP spid="93219" grpId="9" animBg="1"/>
      <p:bldP spid="93219" grpId="10" animBg="1"/>
      <p:bldP spid="93219" grpId="11" animBg="1"/>
      <p:bldP spid="93219" grpId="12" animBg="1"/>
      <p:bldP spid="93219" grpId="13" animBg="1"/>
      <p:bldP spid="93219" grpId="14" animBg="1"/>
      <p:bldP spid="93219" grpId="15" animBg="1"/>
      <p:bldP spid="93219" grpId="16" animBg="1"/>
      <p:bldP spid="93219" grpId="17" animBg="1"/>
      <p:bldP spid="93219" grpId="18" animBg="1"/>
      <p:bldP spid="93219" grpId="19" animBg="1"/>
      <p:bldP spid="93219" grpId="20" animBg="1"/>
      <p:bldP spid="93219" grpId="21" animBg="1"/>
      <p:bldP spid="93219" grpId="22" animBg="1"/>
      <p:bldP spid="93219" grpId="23" animBg="1"/>
      <p:bldP spid="93219" grpId="24" animBg="1"/>
      <p:bldP spid="93219" grpId="25" animBg="1"/>
      <p:bldP spid="93219" grpId="26" animBg="1"/>
      <p:bldP spid="93219" grpId="27" animBg="1"/>
      <p:bldP spid="93219" grpId="28" animBg="1"/>
      <p:bldP spid="93219" grpId="29" animBg="1"/>
      <p:bldP spid="93219" grpId="30" animBg="1"/>
      <p:bldP spid="93219" grpId="31" animBg="1"/>
      <p:bldP spid="93219" grpId="32" animBg="1"/>
      <p:bldP spid="93219" grpId="33" animBg="1"/>
      <p:bldP spid="93219" grpId="34" animBg="1"/>
      <p:bldP spid="93219" grpId="35" animBg="1"/>
      <p:bldP spid="93219" grpId="36" animBg="1"/>
      <p:bldP spid="93219" grpId="37" animBg="1"/>
      <p:bldP spid="93219" grpId="38" animBg="1"/>
      <p:bldP spid="93219" grpId="39" animBg="1"/>
      <p:bldP spid="93219" grpId="40" animBg="1"/>
      <p:bldP spid="93219" grpId="41" animBg="1"/>
      <p:bldP spid="93219" grpId="42" animBg="1"/>
      <p:bldP spid="93219" grpId="43" animBg="1"/>
      <p:bldP spid="93219" grpId="44" animBg="1"/>
      <p:bldP spid="93219" grpId="45" animBg="1"/>
      <p:bldP spid="93219" grpId="46" animBg="1"/>
      <p:bldP spid="93219" grpId="47" animBg="1"/>
      <p:bldP spid="93219" grpId="48" animBg="1"/>
      <p:bldP spid="93219" grpId="49" animBg="1"/>
      <p:bldP spid="93220" grpId="0" animBg="1"/>
      <p:bldP spid="93220" grpId="1" animBg="1"/>
      <p:bldP spid="93220" grpId="2" animBg="1"/>
      <p:bldP spid="93220" grpId="3" animBg="1"/>
      <p:bldP spid="93220" grpId="4" animBg="1"/>
      <p:bldP spid="93220" grpId="5" animBg="1"/>
      <p:bldP spid="93220" grpId="6" animBg="1"/>
      <p:bldP spid="93220" grpId="7" animBg="1"/>
      <p:bldP spid="93220" grpId="8" animBg="1"/>
      <p:bldP spid="93220" grpId="9" animBg="1"/>
      <p:bldP spid="93220" grpId="10" animBg="1"/>
      <p:bldP spid="93220" grpId="11" animBg="1"/>
      <p:bldP spid="93220" grpId="12" animBg="1"/>
      <p:bldP spid="93220" grpId="13" animBg="1"/>
      <p:bldP spid="93220" grpId="14" animBg="1"/>
      <p:bldP spid="93220" grpId="15" animBg="1"/>
      <p:bldP spid="93220" grpId="16" animBg="1"/>
      <p:bldP spid="93220" grpId="17" animBg="1"/>
      <p:bldP spid="93220" grpId="18" animBg="1"/>
      <p:bldP spid="93220" grpId="19" animBg="1"/>
      <p:bldP spid="93220" grpId="20" animBg="1"/>
      <p:bldP spid="93220" grpId="21" animBg="1"/>
      <p:bldP spid="93220" grpId="22" animBg="1"/>
      <p:bldP spid="93220" grpId="23" animBg="1"/>
      <p:bldP spid="93221" grpId="0" animBg="1"/>
      <p:bldP spid="93221" grpId="1" animBg="1"/>
      <p:bldP spid="93221" grpId="2" animBg="1"/>
      <p:bldP spid="93221" grpId="3" animBg="1"/>
      <p:bldP spid="93221" grpId="4" animBg="1"/>
      <p:bldP spid="93221" grpId="5" animBg="1"/>
      <p:bldP spid="93221" grpId="6" animBg="1"/>
      <p:bldP spid="93221" grpId="7" animBg="1"/>
      <p:bldP spid="93221" grpId="8" animBg="1"/>
      <p:bldP spid="93221" grpId="9" animBg="1"/>
      <p:bldP spid="93221" grpId="10" animBg="1"/>
      <p:bldP spid="93221" grpId="11" animBg="1"/>
      <p:bldP spid="93221" grpId="12" animBg="1"/>
      <p:bldP spid="93221" grpId="13" animBg="1"/>
      <p:bldP spid="93221" grpId="14" animBg="1"/>
      <p:bldP spid="93221" grpId="15" animBg="1"/>
      <p:bldP spid="93221" grpId="16" animBg="1"/>
      <p:bldP spid="93221" grpId="17" animBg="1"/>
      <p:bldP spid="93221" grpId="18" animBg="1"/>
      <p:bldP spid="93221" grpId="19" animBg="1"/>
      <p:bldP spid="93221" grpId="20" animBg="1"/>
      <p:bldP spid="93221" grpId="21" animBg="1"/>
      <p:bldP spid="93221" grpId="22" animBg="1"/>
      <p:bldP spid="93221" grpId="23" animBg="1"/>
      <p:bldP spid="93222" grpId="0" animBg="1"/>
      <p:bldP spid="93222" grpId="1" animBg="1"/>
      <p:bldP spid="93222" grpId="2" animBg="1"/>
      <p:bldP spid="93222" grpId="3" animBg="1"/>
      <p:bldP spid="93222" grpId="4" animBg="1"/>
      <p:bldP spid="93222" grpId="5" animBg="1"/>
      <p:bldP spid="93222" grpId="6" animBg="1"/>
      <p:bldP spid="93222" grpId="7" animBg="1"/>
      <p:bldP spid="93222" grpId="8" animBg="1"/>
      <p:bldP spid="93222" grpId="9" animBg="1"/>
      <p:bldP spid="93222" grpId="10" animBg="1"/>
      <p:bldP spid="93222" grpId="11" animBg="1"/>
      <p:bldP spid="93222" grpId="12" animBg="1"/>
      <p:bldP spid="93222" grpId="13" animBg="1"/>
      <p:bldP spid="93222" grpId="14" animBg="1"/>
      <p:bldP spid="93222" grpId="15" animBg="1"/>
      <p:bldP spid="93222" grpId="16" animBg="1"/>
      <p:bldP spid="93222" grpId="17" animBg="1"/>
      <p:bldP spid="93222" grpId="18" animBg="1"/>
      <p:bldP spid="93222" grpId="19" animBg="1"/>
      <p:bldP spid="93222" grpId="20" animBg="1"/>
      <p:bldP spid="93222" grpId="21" animBg="1"/>
      <p:bldP spid="93222" grpId="22" animBg="1"/>
      <p:bldP spid="93222" grpId="23" animBg="1"/>
      <p:bldP spid="93223" grpId="0" animBg="1"/>
      <p:bldP spid="93223" grpId="1" animBg="1"/>
      <p:bldP spid="93223" grpId="2" animBg="1"/>
      <p:bldP spid="93223" grpId="3" animBg="1"/>
      <p:bldP spid="93223" grpId="4" animBg="1"/>
      <p:bldP spid="93223" grpId="5" animBg="1"/>
      <p:bldP spid="93224" grpId="0" animBg="1"/>
      <p:bldP spid="93224" grpId="1" animBg="1"/>
      <p:bldP spid="93224" grpId="2" animBg="1"/>
      <p:bldP spid="93224" grpId="3" animBg="1"/>
      <p:bldP spid="93225" grpId="0" animBg="1"/>
      <p:bldP spid="93225" grpId="1" animBg="1"/>
      <p:bldP spid="93225" grpId="2" animBg="1"/>
      <p:bldP spid="93225" grpId="3" animBg="1"/>
      <p:bldP spid="93226" grpId="0" animBg="1"/>
      <p:bldP spid="93226" grpId="1" animBg="1"/>
      <p:bldP spid="93226" grpId="2" animBg="1"/>
      <p:bldP spid="93226" grpId="3" animBg="1"/>
      <p:bldP spid="93226" grpId="4" animBg="1"/>
      <p:bldP spid="93226" grpId="5" animBg="1"/>
      <p:bldP spid="93227" grpId="0" animBg="1"/>
      <p:bldP spid="93227" grpId="1" animBg="1"/>
      <p:bldP spid="93227" grpId="2" animBg="1"/>
      <p:bldP spid="93227" grpId="3" animBg="1"/>
      <p:bldP spid="93229" grpId="0" animBg="1"/>
      <p:bldP spid="93230" grpId="0" animBg="1"/>
      <p:bldP spid="93231" grpId="0" animBg="1"/>
      <p:bldP spid="93232" grpId="0" animBg="1"/>
      <p:bldP spid="93233" grpId="0" animBg="1"/>
      <p:bldP spid="93234" grpId="0" animBg="1"/>
      <p:bldP spid="93235" grpId="0" animBg="1"/>
      <p:bldP spid="93236" grpId="0" animBg="1"/>
      <p:bldP spid="93237" grpId="0" animBg="1"/>
      <p:bldP spid="93238" grpId="0" animBg="1"/>
      <p:bldP spid="93239" grpId="0" animBg="1"/>
      <p:bldP spid="6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Formal Definition of Trees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zh-TW"/>
              <a:t>Definition: A tree is a finite set of one or more nodes such that</a:t>
            </a:r>
          </a:p>
          <a:p>
            <a:pPr lvl="1" eaLnBrk="1" hangingPunct="1"/>
            <a:r>
              <a:rPr lang="en-US" altLang="zh-TW"/>
              <a:t>There is a specially designated node: the </a:t>
            </a:r>
            <a:r>
              <a:rPr lang="en-US" altLang="zh-TW">
                <a:solidFill>
                  <a:srgbClr val="FF0000"/>
                </a:solidFill>
              </a:rPr>
              <a:t>root node</a:t>
            </a:r>
          </a:p>
          <a:p>
            <a:pPr lvl="1" eaLnBrk="1" hangingPunct="1"/>
            <a:r>
              <a:rPr lang="en-US" altLang="zh-TW"/>
              <a:t>The remaining nodes are partitioned into n&gt;=0 disjoint sets T</a:t>
            </a:r>
            <a:r>
              <a:rPr lang="en-US" altLang="zh-TW" baseline="-25000"/>
              <a:t>1</a:t>
            </a:r>
            <a:r>
              <a:rPr lang="en-US" altLang="zh-TW"/>
              <a:t>,…,T</a:t>
            </a:r>
            <a:r>
              <a:rPr lang="en-US" altLang="zh-TW" baseline="-25000"/>
              <a:t>n</a:t>
            </a:r>
            <a:r>
              <a:rPr lang="en-US" altLang="zh-TW"/>
              <a:t> such that each T</a:t>
            </a:r>
            <a:r>
              <a:rPr lang="en-US" altLang="zh-TW" baseline="-25000"/>
              <a:t>i</a:t>
            </a:r>
            <a:r>
              <a:rPr lang="en-US" altLang="zh-TW"/>
              <a:t>  is a tree</a:t>
            </a:r>
          </a:p>
          <a:p>
            <a:pPr lvl="2" eaLnBrk="1" hangingPunct="1"/>
            <a:r>
              <a:rPr lang="en-US" altLang="zh-TW" sz="2400"/>
              <a:t>T</a:t>
            </a:r>
            <a:r>
              <a:rPr lang="en-US" altLang="zh-TW" sz="2400" baseline="-25000"/>
              <a:t>1</a:t>
            </a:r>
            <a:r>
              <a:rPr lang="en-US" altLang="zh-TW" sz="2400"/>
              <a:t>,…,T</a:t>
            </a:r>
            <a:r>
              <a:rPr lang="en-US" altLang="zh-TW" sz="2400" baseline="-25000"/>
              <a:t>n</a:t>
            </a:r>
            <a:r>
              <a:rPr lang="en-US" altLang="zh-TW" sz="2400"/>
              <a:t> are called the </a:t>
            </a:r>
            <a:r>
              <a:rPr lang="en-US" altLang="zh-TW" sz="2400">
                <a:solidFill>
                  <a:srgbClr val="FF0000"/>
                </a:solidFill>
              </a:rPr>
              <a:t>subtrees</a:t>
            </a:r>
            <a:r>
              <a:rPr lang="en-US" altLang="zh-TW" sz="2400"/>
              <a:t> of the root</a:t>
            </a:r>
          </a:p>
          <a:p>
            <a:pPr lvl="2" eaLnBrk="1" hangingPunct="1"/>
            <a:endParaRPr lang="en-US" altLang="zh-TW" sz="2400"/>
          </a:p>
          <a:p>
            <a:pPr eaLnBrk="1" hangingPunct="1"/>
            <a:r>
              <a:rPr lang="en-US" altLang="zh-TW"/>
              <a:t>Every node in the tree is the root of some subtree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537AFE7-54DE-45F0-B16B-30D925A0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39929-70FB-4279-8FF3-15FF9EE916CD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1463"/>
            <a:ext cx="7543800" cy="898525"/>
          </a:xfrm>
        </p:spPr>
        <p:txBody>
          <a:bodyPr/>
          <a:lstStyle/>
          <a:p>
            <a:pPr eaLnBrk="1" hangingPunct="1"/>
            <a:r>
              <a:rPr lang="en-US" altLang="zh-TW"/>
              <a:t>Terminology Definitions (1)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52450" y="1484313"/>
            <a:ext cx="8205788" cy="384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200" i="1">
                <a:solidFill>
                  <a:schemeClr val="accent1"/>
                </a:solidFill>
              </a:rPr>
              <a:t>node</a:t>
            </a:r>
            <a:r>
              <a:rPr lang="en-US" altLang="zh-TW" sz="2200"/>
              <a:t>: the item of information plus the branches to some other nodes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200" i="1">
                <a:solidFill>
                  <a:srgbClr val="339933"/>
                </a:solidFill>
              </a:rPr>
              <a:t>terminal nodes</a:t>
            </a:r>
            <a:r>
              <a:rPr lang="en-US" altLang="zh-TW" sz="2200">
                <a:solidFill>
                  <a:srgbClr val="339933"/>
                </a:solidFill>
              </a:rPr>
              <a:t> </a:t>
            </a:r>
            <a:r>
              <a:rPr lang="en-US" altLang="zh-TW" sz="2200">
                <a:solidFill>
                  <a:schemeClr val="tx2"/>
                </a:solidFill>
              </a:rPr>
              <a:t>(or </a:t>
            </a:r>
            <a:r>
              <a:rPr lang="en-US" altLang="zh-TW" sz="2200" i="1">
                <a:solidFill>
                  <a:schemeClr val="accent1"/>
                </a:solidFill>
              </a:rPr>
              <a:t>leaf</a:t>
            </a:r>
            <a:r>
              <a:rPr lang="en-US" altLang="zh-TW" sz="2200">
                <a:solidFill>
                  <a:schemeClr val="tx2"/>
                </a:solidFill>
              </a:rPr>
              <a:t>)</a:t>
            </a:r>
            <a:r>
              <a:rPr lang="en-US" altLang="zh-TW" sz="2200"/>
              <a:t>: nodes that have degree zero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200" i="1">
                <a:solidFill>
                  <a:srgbClr val="261BFB"/>
                </a:solidFill>
              </a:rPr>
              <a:t>nonterminal nodes</a:t>
            </a:r>
            <a:r>
              <a:rPr lang="en-US" altLang="zh-TW" sz="2200"/>
              <a:t>: nodes th</a:t>
            </a:r>
            <a:r>
              <a:rPr lang="en-US" altLang="zh-TW" sz="2200" u="sng"/>
              <a:t>a</a:t>
            </a:r>
            <a:r>
              <a:rPr lang="en-US" altLang="zh-TW" sz="2200"/>
              <a:t>t don’t belong </a:t>
            </a:r>
            <a:br>
              <a:rPr lang="en-US" altLang="zh-TW" sz="2200"/>
            </a:br>
            <a:r>
              <a:rPr lang="en-US" altLang="zh-TW" sz="2200"/>
              <a:t>to terminal nodes</a:t>
            </a:r>
          </a:p>
          <a:p>
            <a:pPr eaLnBrk="1" hangingPunct="1">
              <a:lnSpc>
                <a:spcPct val="90000"/>
              </a:lnSpc>
            </a:pPr>
            <a:endParaRPr lang="en-US" altLang="zh-TW" sz="2200" i="1">
              <a:solidFill>
                <a:schemeClr val="accent1"/>
              </a:solidFill>
            </a:endParaRPr>
          </a:p>
        </p:txBody>
      </p:sp>
      <p:grpSp>
        <p:nvGrpSpPr>
          <p:cNvPr id="19460" name="Group 40"/>
          <p:cNvGrpSpPr>
            <a:grpSpLocks/>
          </p:cNvGrpSpPr>
          <p:nvPr/>
        </p:nvGrpSpPr>
        <p:grpSpPr bwMode="auto">
          <a:xfrm>
            <a:off x="4419600" y="3405188"/>
            <a:ext cx="3824288" cy="2984500"/>
            <a:chOff x="3026" y="1233"/>
            <a:chExt cx="2409" cy="1880"/>
          </a:xfrm>
        </p:grpSpPr>
        <p:sp>
          <p:nvSpPr>
            <p:cNvPr id="19461" name="Oval 5"/>
            <p:cNvSpPr>
              <a:spLocks noChangeArrowheads="1"/>
            </p:cNvSpPr>
            <p:nvPr/>
          </p:nvSpPr>
          <p:spPr bwMode="auto">
            <a:xfrm>
              <a:off x="3936" y="1326"/>
              <a:ext cx="279" cy="296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19462" name="Oval 6"/>
            <p:cNvSpPr>
              <a:spLocks noChangeArrowheads="1"/>
            </p:cNvSpPr>
            <p:nvPr/>
          </p:nvSpPr>
          <p:spPr bwMode="auto">
            <a:xfrm>
              <a:off x="3574" y="1789"/>
              <a:ext cx="279" cy="296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19463" name="Oval 7"/>
            <p:cNvSpPr>
              <a:spLocks noChangeArrowheads="1"/>
            </p:cNvSpPr>
            <p:nvPr/>
          </p:nvSpPr>
          <p:spPr bwMode="auto">
            <a:xfrm>
              <a:off x="4308" y="1802"/>
              <a:ext cx="279" cy="295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19464" name="Oval 8"/>
            <p:cNvSpPr>
              <a:spLocks noChangeArrowheads="1"/>
            </p:cNvSpPr>
            <p:nvPr/>
          </p:nvSpPr>
          <p:spPr bwMode="auto">
            <a:xfrm>
              <a:off x="3088" y="2355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19465" name="Oval 9"/>
            <p:cNvSpPr>
              <a:spLocks noChangeArrowheads="1"/>
            </p:cNvSpPr>
            <p:nvPr/>
          </p:nvSpPr>
          <p:spPr bwMode="auto">
            <a:xfrm>
              <a:off x="3522" y="2355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19466" name="Oval 10"/>
            <p:cNvSpPr>
              <a:spLocks noChangeArrowheads="1"/>
            </p:cNvSpPr>
            <p:nvPr/>
          </p:nvSpPr>
          <p:spPr bwMode="auto">
            <a:xfrm>
              <a:off x="3936" y="2355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19467" name="Oval 11"/>
            <p:cNvSpPr>
              <a:spLocks noChangeArrowheads="1"/>
            </p:cNvSpPr>
            <p:nvPr/>
          </p:nvSpPr>
          <p:spPr bwMode="auto">
            <a:xfrm>
              <a:off x="4339" y="2355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19468" name="Oval 12"/>
            <p:cNvSpPr>
              <a:spLocks noChangeArrowheads="1"/>
            </p:cNvSpPr>
            <p:nvPr/>
          </p:nvSpPr>
          <p:spPr bwMode="auto">
            <a:xfrm>
              <a:off x="4815" y="2355"/>
              <a:ext cx="279" cy="295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19469" name="Oval 13"/>
            <p:cNvSpPr>
              <a:spLocks noChangeArrowheads="1"/>
            </p:cNvSpPr>
            <p:nvPr/>
          </p:nvSpPr>
          <p:spPr bwMode="auto">
            <a:xfrm>
              <a:off x="4825" y="2817"/>
              <a:ext cx="279" cy="296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19470" name="Line 14"/>
            <p:cNvSpPr>
              <a:spLocks noChangeShapeType="1"/>
            </p:cNvSpPr>
            <p:nvPr/>
          </p:nvSpPr>
          <p:spPr bwMode="auto">
            <a:xfrm flipH="1">
              <a:off x="3750" y="1545"/>
              <a:ext cx="207" cy="2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71" name="Line 15"/>
            <p:cNvSpPr>
              <a:spLocks noChangeShapeType="1"/>
            </p:cNvSpPr>
            <p:nvPr/>
          </p:nvSpPr>
          <p:spPr bwMode="auto">
            <a:xfrm>
              <a:off x="4215" y="1532"/>
              <a:ext cx="197" cy="28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72" name="Line 16"/>
            <p:cNvSpPr>
              <a:spLocks noChangeShapeType="1"/>
            </p:cNvSpPr>
            <p:nvPr/>
          </p:nvSpPr>
          <p:spPr bwMode="auto">
            <a:xfrm flipH="1">
              <a:off x="3253" y="2033"/>
              <a:ext cx="342" cy="32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73" name="Line 17"/>
            <p:cNvSpPr>
              <a:spLocks noChangeShapeType="1"/>
            </p:cNvSpPr>
            <p:nvPr/>
          </p:nvSpPr>
          <p:spPr bwMode="auto">
            <a:xfrm>
              <a:off x="3688" y="2085"/>
              <a:ext cx="0" cy="2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74" name="Line 18"/>
            <p:cNvSpPr>
              <a:spLocks noChangeShapeType="1"/>
            </p:cNvSpPr>
            <p:nvPr/>
          </p:nvSpPr>
          <p:spPr bwMode="auto">
            <a:xfrm flipH="1">
              <a:off x="4060" y="2046"/>
              <a:ext cx="269" cy="30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75" name="Line 19"/>
            <p:cNvSpPr>
              <a:spLocks noChangeShapeType="1"/>
            </p:cNvSpPr>
            <p:nvPr/>
          </p:nvSpPr>
          <p:spPr bwMode="auto">
            <a:xfrm>
              <a:off x="4474" y="2097"/>
              <a:ext cx="0" cy="2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76" name="Line 20"/>
            <p:cNvSpPr>
              <a:spLocks noChangeShapeType="1"/>
            </p:cNvSpPr>
            <p:nvPr/>
          </p:nvSpPr>
          <p:spPr bwMode="auto">
            <a:xfrm>
              <a:off x="4587" y="1969"/>
              <a:ext cx="311" cy="39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77" name="Line 21"/>
            <p:cNvSpPr>
              <a:spLocks noChangeShapeType="1"/>
            </p:cNvSpPr>
            <p:nvPr/>
          </p:nvSpPr>
          <p:spPr bwMode="auto">
            <a:xfrm>
              <a:off x="4960" y="2650"/>
              <a:ext cx="0" cy="16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78" name="Text Box 22"/>
            <p:cNvSpPr txBox="1">
              <a:spLocks noChangeArrowheads="1"/>
            </p:cNvSpPr>
            <p:nvPr/>
          </p:nvSpPr>
          <p:spPr bwMode="auto">
            <a:xfrm>
              <a:off x="4207" y="1233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9479" name="Text Box 23"/>
            <p:cNvSpPr txBox="1">
              <a:spLocks noChangeArrowheads="1"/>
            </p:cNvSpPr>
            <p:nvPr/>
          </p:nvSpPr>
          <p:spPr bwMode="auto">
            <a:xfrm>
              <a:off x="3390" y="1670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9480" name="Text Box 24"/>
            <p:cNvSpPr txBox="1">
              <a:spLocks noChangeArrowheads="1"/>
            </p:cNvSpPr>
            <p:nvPr/>
          </p:nvSpPr>
          <p:spPr bwMode="auto">
            <a:xfrm>
              <a:off x="4569" y="1670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9481" name="Text Box 25"/>
            <p:cNvSpPr txBox="1">
              <a:spLocks noChangeArrowheads="1"/>
            </p:cNvSpPr>
            <p:nvPr/>
          </p:nvSpPr>
          <p:spPr bwMode="auto">
            <a:xfrm>
              <a:off x="5065" y="224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9482" name="Text Box 26"/>
            <p:cNvSpPr txBox="1">
              <a:spLocks noChangeArrowheads="1"/>
            </p:cNvSpPr>
            <p:nvPr/>
          </p:nvSpPr>
          <p:spPr bwMode="auto">
            <a:xfrm>
              <a:off x="5095" y="2762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6699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9483" name="Text Box 27"/>
            <p:cNvSpPr txBox="1">
              <a:spLocks noChangeArrowheads="1"/>
            </p:cNvSpPr>
            <p:nvPr/>
          </p:nvSpPr>
          <p:spPr bwMode="auto">
            <a:xfrm>
              <a:off x="3141" y="2634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6699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9484" name="Text Box 28"/>
            <p:cNvSpPr txBox="1">
              <a:spLocks noChangeArrowheads="1"/>
            </p:cNvSpPr>
            <p:nvPr/>
          </p:nvSpPr>
          <p:spPr bwMode="auto">
            <a:xfrm>
              <a:off x="3565" y="2634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6699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9485" name="Text Box 29"/>
            <p:cNvSpPr txBox="1">
              <a:spLocks noChangeArrowheads="1"/>
            </p:cNvSpPr>
            <p:nvPr/>
          </p:nvSpPr>
          <p:spPr bwMode="auto">
            <a:xfrm>
              <a:off x="4010" y="2634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6699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9486" name="Text Box 30"/>
            <p:cNvSpPr txBox="1">
              <a:spLocks noChangeArrowheads="1"/>
            </p:cNvSpPr>
            <p:nvPr/>
          </p:nvSpPr>
          <p:spPr bwMode="auto">
            <a:xfrm>
              <a:off x="4393" y="263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66990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9487" name="Line 32"/>
            <p:cNvSpPr>
              <a:spLocks noChangeShapeType="1"/>
            </p:cNvSpPr>
            <p:nvPr/>
          </p:nvSpPr>
          <p:spPr bwMode="auto">
            <a:xfrm>
              <a:off x="3047" y="1455"/>
              <a:ext cx="238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88" name="Line 33"/>
            <p:cNvSpPr>
              <a:spLocks noChangeShapeType="1"/>
            </p:cNvSpPr>
            <p:nvPr/>
          </p:nvSpPr>
          <p:spPr bwMode="auto">
            <a:xfrm>
              <a:off x="3047" y="1943"/>
              <a:ext cx="238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89" name="Line 34"/>
            <p:cNvSpPr>
              <a:spLocks noChangeShapeType="1"/>
            </p:cNvSpPr>
            <p:nvPr/>
          </p:nvSpPr>
          <p:spPr bwMode="auto">
            <a:xfrm>
              <a:off x="3036" y="2509"/>
              <a:ext cx="2389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90" name="Line 35"/>
            <p:cNvSpPr>
              <a:spLocks noChangeShapeType="1"/>
            </p:cNvSpPr>
            <p:nvPr/>
          </p:nvSpPr>
          <p:spPr bwMode="auto">
            <a:xfrm>
              <a:off x="3026" y="2997"/>
              <a:ext cx="2389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C7FC806-7928-4833-9E64-12CA638A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39929-70FB-4279-8FF3-15FF9EE916CD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1463"/>
            <a:ext cx="7543800" cy="898525"/>
          </a:xfrm>
        </p:spPr>
        <p:txBody>
          <a:bodyPr/>
          <a:lstStyle/>
          <a:p>
            <a:pPr eaLnBrk="1" hangingPunct="1"/>
            <a:r>
              <a:rPr lang="en-US" altLang="zh-TW"/>
              <a:t>Terminology Definitions (1) 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2413" y="1339850"/>
            <a:ext cx="8205787" cy="384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200" i="1">
                <a:solidFill>
                  <a:schemeClr val="accent1"/>
                </a:solidFill>
              </a:rPr>
              <a:t>children</a:t>
            </a:r>
            <a:r>
              <a:rPr lang="en-US" altLang="zh-TW" sz="2200"/>
              <a:t>: the roots of the subtrees of a </a:t>
            </a:r>
            <a:br>
              <a:rPr lang="en-US" altLang="zh-TW" sz="2200"/>
            </a:br>
            <a:r>
              <a:rPr lang="en-US" altLang="zh-TW" sz="2200"/>
              <a:t>node X are the </a:t>
            </a:r>
            <a:r>
              <a:rPr lang="en-US" altLang="zh-TW" sz="2200" i="1"/>
              <a:t>children</a:t>
            </a:r>
            <a:r>
              <a:rPr lang="en-US" altLang="zh-TW" sz="2200"/>
              <a:t> of 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200" i="1">
                <a:solidFill>
                  <a:schemeClr val="accent1"/>
                </a:solidFill>
              </a:rPr>
              <a:t>parent</a:t>
            </a:r>
            <a:r>
              <a:rPr lang="en-US" altLang="zh-TW" sz="2200"/>
              <a:t>: X is the </a:t>
            </a:r>
            <a:r>
              <a:rPr lang="en-US" altLang="zh-TW" sz="2200" i="1"/>
              <a:t>parent</a:t>
            </a:r>
            <a:r>
              <a:rPr lang="en-US" altLang="zh-TW" sz="2200"/>
              <a:t> of its children</a:t>
            </a:r>
          </a:p>
          <a:p>
            <a:pPr eaLnBrk="1" hangingPunct="1">
              <a:lnSpc>
                <a:spcPct val="90000"/>
              </a:lnSpc>
            </a:pPr>
            <a:endParaRPr lang="en-US" altLang="zh-TW" sz="2200" i="1">
              <a:solidFill>
                <a:schemeClr val="accent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200" i="1">
                <a:solidFill>
                  <a:schemeClr val="accent1"/>
                </a:solidFill>
              </a:rPr>
              <a:t>degree</a:t>
            </a:r>
            <a:r>
              <a:rPr lang="en-US" altLang="zh-TW" sz="2200"/>
              <a:t>: the number of subtrees of a node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200" i="1">
                <a:solidFill>
                  <a:schemeClr val="accent1"/>
                </a:solidFill>
              </a:rPr>
              <a:t>degree of a tree</a:t>
            </a:r>
            <a:r>
              <a:rPr lang="en-US" altLang="zh-TW" sz="2200"/>
              <a:t>: the maximum of the degree of the nodes in the tree</a:t>
            </a:r>
          </a:p>
          <a:p>
            <a:pPr eaLnBrk="1" hangingPunct="1">
              <a:lnSpc>
                <a:spcPct val="90000"/>
              </a:lnSpc>
            </a:pPr>
            <a:endParaRPr lang="en-US" altLang="zh-TW" sz="2200"/>
          </a:p>
        </p:txBody>
      </p:sp>
      <p:grpSp>
        <p:nvGrpSpPr>
          <p:cNvPr id="23556" name="Group 40"/>
          <p:cNvGrpSpPr>
            <a:grpSpLocks/>
          </p:cNvGrpSpPr>
          <p:nvPr/>
        </p:nvGrpSpPr>
        <p:grpSpPr bwMode="auto">
          <a:xfrm>
            <a:off x="4724400" y="3581400"/>
            <a:ext cx="3824288" cy="2984500"/>
            <a:chOff x="3026" y="1233"/>
            <a:chExt cx="2409" cy="1880"/>
          </a:xfrm>
        </p:grpSpPr>
        <p:sp>
          <p:nvSpPr>
            <p:cNvPr id="23557" name="Oval 5"/>
            <p:cNvSpPr>
              <a:spLocks noChangeArrowheads="1"/>
            </p:cNvSpPr>
            <p:nvPr/>
          </p:nvSpPr>
          <p:spPr bwMode="auto">
            <a:xfrm>
              <a:off x="3936" y="1326"/>
              <a:ext cx="279" cy="296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23558" name="Oval 6"/>
            <p:cNvSpPr>
              <a:spLocks noChangeArrowheads="1"/>
            </p:cNvSpPr>
            <p:nvPr/>
          </p:nvSpPr>
          <p:spPr bwMode="auto">
            <a:xfrm>
              <a:off x="3574" y="1789"/>
              <a:ext cx="279" cy="296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23559" name="Oval 7"/>
            <p:cNvSpPr>
              <a:spLocks noChangeArrowheads="1"/>
            </p:cNvSpPr>
            <p:nvPr/>
          </p:nvSpPr>
          <p:spPr bwMode="auto">
            <a:xfrm>
              <a:off x="4308" y="1802"/>
              <a:ext cx="279" cy="295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23560" name="Oval 8"/>
            <p:cNvSpPr>
              <a:spLocks noChangeArrowheads="1"/>
            </p:cNvSpPr>
            <p:nvPr/>
          </p:nvSpPr>
          <p:spPr bwMode="auto">
            <a:xfrm>
              <a:off x="3088" y="2355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23561" name="Oval 9"/>
            <p:cNvSpPr>
              <a:spLocks noChangeArrowheads="1"/>
            </p:cNvSpPr>
            <p:nvPr/>
          </p:nvSpPr>
          <p:spPr bwMode="auto">
            <a:xfrm>
              <a:off x="3522" y="2355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23562" name="Oval 10"/>
            <p:cNvSpPr>
              <a:spLocks noChangeArrowheads="1"/>
            </p:cNvSpPr>
            <p:nvPr/>
          </p:nvSpPr>
          <p:spPr bwMode="auto">
            <a:xfrm>
              <a:off x="3936" y="2355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23563" name="Oval 11"/>
            <p:cNvSpPr>
              <a:spLocks noChangeArrowheads="1"/>
            </p:cNvSpPr>
            <p:nvPr/>
          </p:nvSpPr>
          <p:spPr bwMode="auto">
            <a:xfrm>
              <a:off x="4339" y="2355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23564" name="Oval 12"/>
            <p:cNvSpPr>
              <a:spLocks noChangeArrowheads="1"/>
            </p:cNvSpPr>
            <p:nvPr/>
          </p:nvSpPr>
          <p:spPr bwMode="auto">
            <a:xfrm>
              <a:off x="4815" y="2355"/>
              <a:ext cx="279" cy="295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23565" name="Oval 13"/>
            <p:cNvSpPr>
              <a:spLocks noChangeArrowheads="1"/>
            </p:cNvSpPr>
            <p:nvPr/>
          </p:nvSpPr>
          <p:spPr bwMode="auto">
            <a:xfrm>
              <a:off x="4825" y="2817"/>
              <a:ext cx="279" cy="296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23566" name="Line 14"/>
            <p:cNvSpPr>
              <a:spLocks noChangeShapeType="1"/>
            </p:cNvSpPr>
            <p:nvPr/>
          </p:nvSpPr>
          <p:spPr bwMode="auto">
            <a:xfrm flipH="1">
              <a:off x="3750" y="1545"/>
              <a:ext cx="207" cy="2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>
              <a:off x="4215" y="1532"/>
              <a:ext cx="197" cy="28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 flipH="1">
              <a:off x="3253" y="2033"/>
              <a:ext cx="342" cy="32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569" name="Line 17"/>
            <p:cNvSpPr>
              <a:spLocks noChangeShapeType="1"/>
            </p:cNvSpPr>
            <p:nvPr/>
          </p:nvSpPr>
          <p:spPr bwMode="auto">
            <a:xfrm>
              <a:off x="3688" y="2085"/>
              <a:ext cx="0" cy="2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570" name="Line 18"/>
            <p:cNvSpPr>
              <a:spLocks noChangeShapeType="1"/>
            </p:cNvSpPr>
            <p:nvPr/>
          </p:nvSpPr>
          <p:spPr bwMode="auto">
            <a:xfrm flipH="1">
              <a:off x="4060" y="2046"/>
              <a:ext cx="269" cy="30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571" name="Line 19"/>
            <p:cNvSpPr>
              <a:spLocks noChangeShapeType="1"/>
            </p:cNvSpPr>
            <p:nvPr/>
          </p:nvSpPr>
          <p:spPr bwMode="auto">
            <a:xfrm>
              <a:off x="4474" y="2097"/>
              <a:ext cx="0" cy="2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572" name="Line 20"/>
            <p:cNvSpPr>
              <a:spLocks noChangeShapeType="1"/>
            </p:cNvSpPr>
            <p:nvPr/>
          </p:nvSpPr>
          <p:spPr bwMode="auto">
            <a:xfrm>
              <a:off x="4587" y="1969"/>
              <a:ext cx="311" cy="39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573" name="Line 21"/>
            <p:cNvSpPr>
              <a:spLocks noChangeShapeType="1"/>
            </p:cNvSpPr>
            <p:nvPr/>
          </p:nvSpPr>
          <p:spPr bwMode="auto">
            <a:xfrm>
              <a:off x="4960" y="2650"/>
              <a:ext cx="0" cy="16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4207" y="1233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3575" name="Text Box 23"/>
            <p:cNvSpPr txBox="1">
              <a:spLocks noChangeArrowheads="1"/>
            </p:cNvSpPr>
            <p:nvPr/>
          </p:nvSpPr>
          <p:spPr bwMode="auto">
            <a:xfrm>
              <a:off x="3390" y="1670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4569" y="1670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3577" name="Text Box 25"/>
            <p:cNvSpPr txBox="1">
              <a:spLocks noChangeArrowheads="1"/>
            </p:cNvSpPr>
            <p:nvPr/>
          </p:nvSpPr>
          <p:spPr bwMode="auto">
            <a:xfrm>
              <a:off x="5065" y="224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23578" name="Text Box 26"/>
            <p:cNvSpPr txBox="1">
              <a:spLocks noChangeArrowheads="1"/>
            </p:cNvSpPr>
            <p:nvPr/>
          </p:nvSpPr>
          <p:spPr bwMode="auto">
            <a:xfrm>
              <a:off x="5095" y="2762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6699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3579" name="Text Box 27"/>
            <p:cNvSpPr txBox="1">
              <a:spLocks noChangeArrowheads="1"/>
            </p:cNvSpPr>
            <p:nvPr/>
          </p:nvSpPr>
          <p:spPr bwMode="auto">
            <a:xfrm>
              <a:off x="3141" y="2634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6699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3580" name="Text Box 28"/>
            <p:cNvSpPr txBox="1">
              <a:spLocks noChangeArrowheads="1"/>
            </p:cNvSpPr>
            <p:nvPr/>
          </p:nvSpPr>
          <p:spPr bwMode="auto">
            <a:xfrm>
              <a:off x="3565" y="2634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6699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3581" name="Text Box 29"/>
            <p:cNvSpPr txBox="1">
              <a:spLocks noChangeArrowheads="1"/>
            </p:cNvSpPr>
            <p:nvPr/>
          </p:nvSpPr>
          <p:spPr bwMode="auto">
            <a:xfrm>
              <a:off x="4010" y="2634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6699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3582" name="Text Box 30"/>
            <p:cNvSpPr txBox="1">
              <a:spLocks noChangeArrowheads="1"/>
            </p:cNvSpPr>
            <p:nvPr/>
          </p:nvSpPr>
          <p:spPr bwMode="auto">
            <a:xfrm>
              <a:off x="4393" y="263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66990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583" name="Line 32"/>
            <p:cNvSpPr>
              <a:spLocks noChangeShapeType="1"/>
            </p:cNvSpPr>
            <p:nvPr/>
          </p:nvSpPr>
          <p:spPr bwMode="auto">
            <a:xfrm>
              <a:off x="3047" y="1455"/>
              <a:ext cx="238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584" name="Line 33"/>
            <p:cNvSpPr>
              <a:spLocks noChangeShapeType="1"/>
            </p:cNvSpPr>
            <p:nvPr/>
          </p:nvSpPr>
          <p:spPr bwMode="auto">
            <a:xfrm>
              <a:off x="3047" y="1943"/>
              <a:ext cx="238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585" name="Line 34"/>
            <p:cNvSpPr>
              <a:spLocks noChangeShapeType="1"/>
            </p:cNvSpPr>
            <p:nvPr/>
          </p:nvSpPr>
          <p:spPr bwMode="auto">
            <a:xfrm>
              <a:off x="3036" y="2509"/>
              <a:ext cx="2389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586" name="Line 35"/>
            <p:cNvSpPr>
              <a:spLocks noChangeShapeType="1"/>
            </p:cNvSpPr>
            <p:nvPr/>
          </p:nvSpPr>
          <p:spPr bwMode="auto">
            <a:xfrm>
              <a:off x="3026" y="2997"/>
              <a:ext cx="2389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104680B-AF5A-41C7-94F4-B0692EC6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39929-70FB-4279-8FF3-15FF9EE916CD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Terminology Definitions (2)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9263"/>
            <a:ext cx="8229600" cy="4057650"/>
          </a:xfrm>
        </p:spPr>
        <p:txBody>
          <a:bodyPr/>
          <a:lstStyle/>
          <a:p>
            <a:pPr eaLnBrk="1" hangingPunct="1"/>
            <a:r>
              <a:rPr lang="en-US" altLang="zh-TW" sz="2400" i="1">
                <a:solidFill>
                  <a:schemeClr val="accent1"/>
                </a:solidFill>
              </a:rPr>
              <a:t>siblings</a:t>
            </a:r>
            <a:r>
              <a:rPr lang="en-US" altLang="zh-TW" sz="2400"/>
              <a:t>:</a:t>
            </a:r>
            <a:r>
              <a:rPr lang="en-US" altLang="zh-TW" sz="2400" i="1"/>
              <a:t> </a:t>
            </a:r>
            <a:r>
              <a:rPr lang="en-US" altLang="zh-TW" sz="2400"/>
              <a:t>children of the same parent are said to be siblings.</a:t>
            </a:r>
            <a:endParaRPr lang="en-US" altLang="zh-TW" sz="2400" i="1"/>
          </a:p>
          <a:p>
            <a:pPr eaLnBrk="1" hangingPunct="1"/>
            <a:r>
              <a:rPr lang="en-US" altLang="zh-TW" sz="2400" i="1">
                <a:solidFill>
                  <a:schemeClr val="accent1"/>
                </a:solidFill>
              </a:rPr>
              <a:t>Ancestors of a node</a:t>
            </a:r>
            <a:r>
              <a:rPr lang="en-US" altLang="zh-TW" sz="2400"/>
              <a:t>: all the nodes along the path from the root to that node.</a:t>
            </a:r>
          </a:p>
          <a:p>
            <a:pPr eaLnBrk="1" hangingPunct="1"/>
            <a:r>
              <a:rPr lang="en-US" altLang="zh-TW" sz="2400" i="1">
                <a:solidFill>
                  <a:schemeClr val="accent1"/>
                </a:solidFill>
              </a:rPr>
              <a:t>The level of a node</a:t>
            </a:r>
            <a:r>
              <a:rPr lang="en-US" altLang="zh-TW" sz="2400"/>
              <a:t>: Letting the root be at </a:t>
            </a:r>
            <a:br>
              <a:rPr lang="en-US" altLang="zh-TW" sz="2400"/>
            </a:br>
            <a:r>
              <a:rPr lang="en-US" altLang="zh-TW" sz="2400"/>
              <a:t>level one. If a node is at level </a:t>
            </a:r>
            <a:r>
              <a:rPr lang="en-US" altLang="zh-TW" sz="2400" i="1"/>
              <a:t>i</a:t>
            </a:r>
            <a:r>
              <a:rPr lang="en-US" altLang="zh-TW" sz="2400"/>
              <a:t>, then its</a:t>
            </a:r>
            <a:br>
              <a:rPr lang="en-US" altLang="zh-TW" sz="2400"/>
            </a:br>
            <a:r>
              <a:rPr lang="en-US" altLang="zh-TW" sz="2400"/>
              <a:t>children are at level </a:t>
            </a:r>
            <a:r>
              <a:rPr lang="en-US" altLang="zh-TW" sz="2400" i="1"/>
              <a:t>i+1</a:t>
            </a:r>
            <a:r>
              <a:rPr lang="en-US" altLang="zh-TW" sz="2400"/>
              <a:t>.</a:t>
            </a:r>
          </a:p>
          <a:p>
            <a:pPr eaLnBrk="1" hangingPunct="1"/>
            <a:r>
              <a:rPr lang="en-US" altLang="zh-TW" sz="2400" i="1">
                <a:solidFill>
                  <a:schemeClr val="accent1"/>
                </a:solidFill>
              </a:rPr>
              <a:t>Height </a:t>
            </a:r>
            <a:r>
              <a:rPr lang="en-US" altLang="zh-TW" sz="2400">
                <a:solidFill>
                  <a:schemeClr val="tx2"/>
                </a:solidFill>
              </a:rPr>
              <a:t>(or </a:t>
            </a:r>
            <a:r>
              <a:rPr lang="en-US" altLang="zh-TW" sz="2400" i="1">
                <a:solidFill>
                  <a:schemeClr val="accent1"/>
                </a:solidFill>
              </a:rPr>
              <a:t>depth</a:t>
            </a:r>
            <a:r>
              <a:rPr lang="en-US" altLang="zh-TW" sz="2400">
                <a:solidFill>
                  <a:schemeClr val="tx2"/>
                </a:solidFill>
              </a:rPr>
              <a:t>)</a:t>
            </a:r>
            <a:r>
              <a:rPr lang="en-US" altLang="zh-TW" sz="2400"/>
              <a:t>: the maximum </a:t>
            </a:r>
            <a:br>
              <a:rPr lang="en-US" altLang="zh-TW" sz="2400"/>
            </a:br>
            <a:r>
              <a:rPr lang="en-US" altLang="zh-TW" sz="2400"/>
              <a:t>level of any node in the tree</a:t>
            </a: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5181600" y="3505200"/>
            <a:ext cx="3824288" cy="2984500"/>
            <a:chOff x="3026" y="1233"/>
            <a:chExt cx="2409" cy="1880"/>
          </a:xfrm>
        </p:grpSpPr>
        <p:sp>
          <p:nvSpPr>
            <p:cNvPr id="25605" name="Oval 5"/>
            <p:cNvSpPr>
              <a:spLocks noChangeArrowheads="1"/>
            </p:cNvSpPr>
            <p:nvPr/>
          </p:nvSpPr>
          <p:spPr bwMode="auto">
            <a:xfrm>
              <a:off x="3936" y="1326"/>
              <a:ext cx="279" cy="296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25606" name="Oval 6"/>
            <p:cNvSpPr>
              <a:spLocks noChangeArrowheads="1"/>
            </p:cNvSpPr>
            <p:nvPr/>
          </p:nvSpPr>
          <p:spPr bwMode="auto">
            <a:xfrm>
              <a:off x="3574" y="1789"/>
              <a:ext cx="279" cy="296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25607" name="Oval 7"/>
            <p:cNvSpPr>
              <a:spLocks noChangeArrowheads="1"/>
            </p:cNvSpPr>
            <p:nvPr/>
          </p:nvSpPr>
          <p:spPr bwMode="auto">
            <a:xfrm>
              <a:off x="4308" y="1802"/>
              <a:ext cx="279" cy="295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25608" name="Oval 8"/>
            <p:cNvSpPr>
              <a:spLocks noChangeArrowheads="1"/>
            </p:cNvSpPr>
            <p:nvPr/>
          </p:nvSpPr>
          <p:spPr bwMode="auto">
            <a:xfrm>
              <a:off x="3088" y="2355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25609" name="Oval 9"/>
            <p:cNvSpPr>
              <a:spLocks noChangeArrowheads="1"/>
            </p:cNvSpPr>
            <p:nvPr/>
          </p:nvSpPr>
          <p:spPr bwMode="auto">
            <a:xfrm>
              <a:off x="3522" y="2355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25610" name="Oval 10"/>
            <p:cNvSpPr>
              <a:spLocks noChangeArrowheads="1"/>
            </p:cNvSpPr>
            <p:nvPr/>
          </p:nvSpPr>
          <p:spPr bwMode="auto">
            <a:xfrm>
              <a:off x="3936" y="2355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25611" name="Oval 11"/>
            <p:cNvSpPr>
              <a:spLocks noChangeArrowheads="1"/>
            </p:cNvSpPr>
            <p:nvPr/>
          </p:nvSpPr>
          <p:spPr bwMode="auto">
            <a:xfrm>
              <a:off x="4339" y="2355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25612" name="Oval 12"/>
            <p:cNvSpPr>
              <a:spLocks noChangeArrowheads="1"/>
            </p:cNvSpPr>
            <p:nvPr/>
          </p:nvSpPr>
          <p:spPr bwMode="auto">
            <a:xfrm>
              <a:off x="4815" y="2355"/>
              <a:ext cx="279" cy="295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25613" name="Oval 13"/>
            <p:cNvSpPr>
              <a:spLocks noChangeArrowheads="1"/>
            </p:cNvSpPr>
            <p:nvPr/>
          </p:nvSpPr>
          <p:spPr bwMode="auto">
            <a:xfrm>
              <a:off x="4825" y="2817"/>
              <a:ext cx="279" cy="296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25614" name="Line 14"/>
            <p:cNvSpPr>
              <a:spLocks noChangeShapeType="1"/>
            </p:cNvSpPr>
            <p:nvPr/>
          </p:nvSpPr>
          <p:spPr bwMode="auto">
            <a:xfrm flipH="1">
              <a:off x="3750" y="1545"/>
              <a:ext cx="207" cy="2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15" name="Line 15"/>
            <p:cNvSpPr>
              <a:spLocks noChangeShapeType="1"/>
            </p:cNvSpPr>
            <p:nvPr/>
          </p:nvSpPr>
          <p:spPr bwMode="auto">
            <a:xfrm>
              <a:off x="4215" y="1532"/>
              <a:ext cx="197" cy="28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16" name="Line 16"/>
            <p:cNvSpPr>
              <a:spLocks noChangeShapeType="1"/>
            </p:cNvSpPr>
            <p:nvPr/>
          </p:nvSpPr>
          <p:spPr bwMode="auto">
            <a:xfrm flipH="1">
              <a:off x="3253" y="2033"/>
              <a:ext cx="342" cy="32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17" name="Line 17"/>
            <p:cNvSpPr>
              <a:spLocks noChangeShapeType="1"/>
            </p:cNvSpPr>
            <p:nvPr/>
          </p:nvSpPr>
          <p:spPr bwMode="auto">
            <a:xfrm>
              <a:off x="3688" y="2085"/>
              <a:ext cx="0" cy="2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18" name="Line 18"/>
            <p:cNvSpPr>
              <a:spLocks noChangeShapeType="1"/>
            </p:cNvSpPr>
            <p:nvPr/>
          </p:nvSpPr>
          <p:spPr bwMode="auto">
            <a:xfrm flipH="1">
              <a:off x="4060" y="2046"/>
              <a:ext cx="269" cy="30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19" name="Line 19"/>
            <p:cNvSpPr>
              <a:spLocks noChangeShapeType="1"/>
            </p:cNvSpPr>
            <p:nvPr/>
          </p:nvSpPr>
          <p:spPr bwMode="auto">
            <a:xfrm>
              <a:off x="4474" y="2097"/>
              <a:ext cx="0" cy="2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20" name="Line 20"/>
            <p:cNvSpPr>
              <a:spLocks noChangeShapeType="1"/>
            </p:cNvSpPr>
            <p:nvPr/>
          </p:nvSpPr>
          <p:spPr bwMode="auto">
            <a:xfrm>
              <a:off x="4587" y="1969"/>
              <a:ext cx="311" cy="39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21" name="Line 21"/>
            <p:cNvSpPr>
              <a:spLocks noChangeShapeType="1"/>
            </p:cNvSpPr>
            <p:nvPr/>
          </p:nvSpPr>
          <p:spPr bwMode="auto">
            <a:xfrm>
              <a:off x="4960" y="2650"/>
              <a:ext cx="0" cy="16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22" name="Text Box 22"/>
            <p:cNvSpPr txBox="1">
              <a:spLocks noChangeArrowheads="1"/>
            </p:cNvSpPr>
            <p:nvPr/>
          </p:nvSpPr>
          <p:spPr bwMode="auto">
            <a:xfrm>
              <a:off x="4207" y="1233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5623" name="Text Box 23"/>
            <p:cNvSpPr txBox="1">
              <a:spLocks noChangeArrowheads="1"/>
            </p:cNvSpPr>
            <p:nvPr/>
          </p:nvSpPr>
          <p:spPr bwMode="auto">
            <a:xfrm>
              <a:off x="3390" y="1670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5624" name="Text Box 24"/>
            <p:cNvSpPr txBox="1">
              <a:spLocks noChangeArrowheads="1"/>
            </p:cNvSpPr>
            <p:nvPr/>
          </p:nvSpPr>
          <p:spPr bwMode="auto">
            <a:xfrm>
              <a:off x="4569" y="1670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5625" name="Text Box 25"/>
            <p:cNvSpPr txBox="1">
              <a:spLocks noChangeArrowheads="1"/>
            </p:cNvSpPr>
            <p:nvPr/>
          </p:nvSpPr>
          <p:spPr bwMode="auto">
            <a:xfrm>
              <a:off x="5065" y="224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25626" name="Text Box 26"/>
            <p:cNvSpPr txBox="1">
              <a:spLocks noChangeArrowheads="1"/>
            </p:cNvSpPr>
            <p:nvPr/>
          </p:nvSpPr>
          <p:spPr bwMode="auto">
            <a:xfrm>
              <a:off x="5095" y="2762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6699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5627" name="Text Box 27"/>
            <p:cNvSpPr txBox="1">
              <a:spLocks noChangeArrowheads="1"/>
            </p:cNvSpPr>
            <p:nvPr/>
          </p:nvSpPr>
          <p:spPr bwMode="auto">
            <a:xfrm>
              <a:off x="3141" y="2634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6699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5628" name="Text Box 28"/>
            <p:cNvSpPr txBox="1">
              <a:spLocks noChangeArrowheads="1"/>
            </p:cNvSpPr>
            <p:nvPr/>
          </p:nvSpPr>
          <p:spPr bwMode="auto">
            <a:xfrm>
              <a:off x="3565" y="2634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6699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5629" name="Text Box 29"/>
            <p:cNvSpPr txBox="1">
              <a:spLocks noChangeArrowheads="1"/>
            </p:cNvSpPr>
            <p:nvPr/>
          </p:nvSpPr>
          <p:spPr bwMode="auto">
            <a:xfrm>
              <a:off x="4010" y="2634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6699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5630" name="Text Box 30"/>
            <p:cNvSpPr txBox="1">
              <a:spLocks noChangeArrowheads="1"/>
            </p:cNvSpPr>
            <p:nvPr/>
          </p:nvSpPr>
          <p:spPr bwMode="auto">
            <a:xfrm>
              <a:off x="4393" y="263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66990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631" name="Line 31"/>
            <p:cNvSpPr>
              <a:spLocks noChangeShapeType="1"/>
            </p:cNvSpPr>
            <p:nvPr/>
          </p:nvSpPr>
          <p:spPr bwMode="auto">
            <a:xfrm>
              <a:off x="3047" y="1455"/>
              <a:ext cx="238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32" name="Line 32"/>
            <p:cNvSpPr>
              <a:spLocks noChangeShapeType="1"/>
            </p:cNvSpPr>
            <p:nvPr/>
          </p:nvSpPr>
          <p:spPr bwMode="auto">
            <a:xfrm>
              <a:off x="3047" y="1943"/>
              <a:ext cx="238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33" name="Line 33"/>
            <p:cNvSpPr>
              <a:spLocks noChangeShapeType="1"/>
            </p:cNvSpPr>
            <p:nvPr/>
          </p:nvSpPr>
          <p:spPr bwMode="auto">
            <a:xfrm>
              <a:off x="3036" y="2509"/>
              <a:ext cx="2389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34" name="Line 34"/>
            <p:cNvSpPr>
              <a:spLocks noChangeShapeType="1"/>
            </p:cNvSpPr>
            <p:nvPr/>
          </p:nvSpPr>
          <p:spPr bwMode="auto">
            <a:xfrm>
              <a:off x="3026" y="2997"/>
              <a:ext cx="2389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FE0D647-C2C8-434F-BBB1-0FA1D185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39929-70FB-4279-8FF3-15FF9EE916CD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FF0000"/>
                </a:solidFill>
              </a:rPr>
              <a:t>Practice Time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481013" y="1468438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A is the </a:t>
            </a:r>
            <a:r>
              <a:rPr lang="en-US" altLang="zh-TW" sz="2400" dirty="0">
                <a:solidFill>
                  <a:srgbClr val="FF0000"/>
                </a:solidFill>
              </a:rPr>
              <a:t>root</a:t>
            </a:r>
            <a:r>
              <a:rPr lang="en-US" altLang="zh-TW" sz="2400" dirty="0"/>
              <a:t> node</a:t>
            </a:r>
          </a:p>
          <a:p>
            <a:pPr eaLnBrk="1" hangingPunct="1"/>
            <a:r>
              <a:rPr lang="en-US" altLang="zh-TW" sz="2400" dirty="0"/>
              <a:t>B is the </a:t>
            </a:r>
            <a:r>
              <a:rPr lang="en-US" altLang="zh-TW" sz="2400" dirty="0">
                <a:solidFill>
                  <a:srgbClr val="FF0000"/>
                </a:solidFill>
              </a:rPr>
              <a:t>parent</a:t>
            </a:r>
            <a:r>
              <a:rPr lang="en-US" altLang="zh-TW" sz="2400" dirty="0"/>
              <a:t> of D and E</a:t>
            </a:r>
          </a:p>
          <a:p>
            <a:pPr eaLnBrk="1" hangingPunct="1"/>
            <a:r>
              <a:rPr lang="en-US" altLang="zh-TW" sz="2400" dirty="0"/>
              <a:t>C is the </a:t>
            </a:r>
            <a:r>
              <a:rPr lang="en-US" altLang="zh-TW" sz="2400" dirty="0">
                <a:solidFill>
                  <a:srgbClr val="FF0000"/>
                </a:solidFill>
              </a:rPr>
              <a:t>sibling</a:t>
            </a:r>
            <a:r>
              <a:rPr lang="en-US" altLang="zh-TW" sz="2400" dirty="0"/>
              <a:t> of B</a:t>
            </a:r>
          </a:p>
          <a:p>
            <a:pPr eaLnBrk="1" hangingPunct="1"/>
            <a:r>
              <a:rPr lang="en-US" altLang="zh-TW" sz="2400" dirty="0"/>
              <a:t>D and E are the </a:t>
            </a:r>
            <a:r>
              <a:rPr lang="en-US" altLang="zh-TW" sz="2400" dirty="0">
                <a:solidFill>
                  <a:srgbClr val="FF0000"/>
                </a:solidFill>
              </a:rPr>
              <a:t>children</a:t>
            </a:r>
            <a:r>
              <a:rPr lang="en-US" altLang="zh-TW" sz="2400" dirty="0"/>
              <a:t> of B</a:t>
            </a:r>
          </a:p>
          <a:p>
            <a:pPr eaLnBrk="1" hangingPunct="1"/>
            <a:r>
              <a:rPr lang="en-US" altLang="zh-TW" sz="2400" dirty="0"/>
              <a:t>D, E, F, G, I are </a:t>
            </a:r>
            <a:r>
              <a:rPr lang="en-US" altLang="zh-TW" sz="2400" dirty="0">
                <a:solidFill>
                  <a:srgbClr val="FF0000"/>
                </a:solidFill>
              </a:rPr>
              <a:t>external nodes</a:t>
            </a:r>
            <a:r>
              <a:rPr lang="en-US" altLang="zh-TW" sz="2400" dirty="0"/>
              <a:t>, or leaves</a:t>
            </a:r>
          </a:p>
          <a:p>
            <a:pPr eaLnBrk="1" hangingPunct="1"/>
            <a:r>
              <a:rPr lang="en-US" altLang="zh-TW" sz="2400" dirty="0"/>
              <a:t>A, B, C, H are </a:t>
            </a:r>
            <a:r>
              <a:rPr lang="en-US" altLang="zh-TW" sz="2400" dirty="0">
                <a:solidFill>
                  <a:srgbClr val="FF0000"/>
                </a:solidFill>
              </a:rPr>
              <a:t>internal nodes</a:t>
            </a:r>
          </a:p>
        </p:txBody>
      </p:sp>
      <p:grpSp>
        <p:nvGrpSpPr>
          <p:cNvPr id="21508" name="Group 1028"/>
          <p:cNvGrpSpPr>
            <a:grpSpLocks/>
          </p:cNvGrpSpPr>
          <p:nvPr/>
        </p:nvGrpSpPr>
        <p:grpSpPr bwMode="auto">
          <a:xfrm>
            <a:off x="5486400" y="2760663"/>
            <a:ext cx="3581400" cy="3335337"/>
            <a:chOff x="2700" y="1773"/>
            <a:chExt cx="2734" cy="2415"/>
          </a:xfrm>
        </p:grpSpPr>
        <p:sp>
          <p:nvSpPr>
            <p:cNvPr id="21509" name="Oval 1029"/>
            <p:cNvSpPr>
              <a:spLocks noChangeArrowheads="1"/>
            </p:cNvSpPr>
            <p:nvPr/>
          </p:nvSpPr>
          <p:spPr bwMode="auto">
            <a:xfrm>
              <a:off x="3610" y="2149"/>
              <a:ext cx="279" cy="296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21510" name="Oval 1030"/>
            <p:cNvSpPr>
              <a:spLocks noChangeArrowheads="1"/>
            </p:cNvSpPr>
            <p:nvPr/>
          </p:nvSpPr>
          <p:spPr bwMode="auto">
            <a:xfrm>
              <a:off x="3248" y="2612"/>
              <a:ext cx="279" cy="296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21511" name="Oval 1031"/>
            <p:cNvSpPr>
              <a:spLocks noChangeArrowheads="1"/>
            </p:cNvSpPr>
            <p:nvPr/>
          </p:nvSpPr>
          <p:spPr bwMode="auto">
            <a:xfrm>
              <a:off x="3982" y="2625"/>
              <a:ext cx="279" cy="295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21512" name="Oval 1032"/>
            <p:cNvSpPr>
              <a:spLocks noChangeArrowheads="1"/>
            </p:cNvSpPr>
            <p:nvPr/>
          </p:nvSpPr>
          <p:spPr bwMode="auto">
            <a:xfrm>
              <a:off x="2762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21513" name="Oval 1033"/>
            <p:cNvSpPr>
              <a:spLocks noChangeArrowheads="1"/>
            </p:cNvSpPr>
            <p:nvPr/>
          </p:nvSpPr>
          <p:spPr bwMode="auto">
            <a:xfrm>
              <a:off x="3196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21514" name="Oval 1034"/>
            <p:cNvSpPr>
              <a:spLocks noChangeArrowheads="1"/>
            </p:cNvSpPr>
            <p:nvPr/>
          </p:nvSpPr>
          <p:spPr bwMode="auto">
            <a:xfrm>
              <a:off x="3610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21515" name="Oval 1035"/>
            <p:cNvSpPr>
              <a:spLocks noChangeArrowheads="1"/>
            </p:cNvSpPr>
            <p:nvPr/>
          </p:nvSpPr>
          <p:spPr bwMode="auto">
            <a:xfrm>
              <a:off x="4013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21516" name="Oval 1036"/>
            <p:cNvSpPr>
              <a:spLocks noChangeArrowheads="1"/>
            </p:cNvSpPr>
            <p:nvPr/>
          </p:nvSpPr>
          <p:spPr bwMode="auto">
            <a:xfrm>
              <a:off x="4489" y="3178"/>
              <a:ext cx="279" cy="295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21517" name="Oval 1037"/>
            <p:cNvSpPr>
              <a:spLocks noChangeArrowheads="1"/>
            </p:cNvSpPr>
            <p:nvPr/>
          </p:nvSpPr>
          <p:spPr bwMode="auto">
            <a:xfrm>
              <a:off x="4499" y="3640"/>
              <a:ext cx="279" cy="296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21518" name="Line 1038"/>
            <p:cNvSpPr>
              <a:spLocks noChangeShapeType="1"/>
            </p:cNvSpPr>
            <p:nvPr/>
          </p:nvSpPr>
          <p:spPr bwMode="auto">
            <a:xfrm flipH="1">
              <a:off x="3424" y="2368"/>
              <a:ext cx="207" cy="2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19" name="Line 1039"/>
            <p:cNvSpPr>
              <a:spLocks noChangeShapeType="1"/>
            </p:cNvSpPr>
            <p:nvPr/>
          </p:nvSpPr>
          <p:spPr bwMode="auto">
            <a:xfrm>
              <a:off x="3889" y="2355"/>
              <a:ext cx="197" cy="28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20" name="Line 1040"/>
            <p:cNvSpPr>
              <a:spLocks noChangeShapeType="1"/>
            </p:cNvSpPr>
            <p:nvPr/>
          </p:nvSpPr>
          <p:spPr bwMode="auto">
            <a:xfrm flipH="1">
              <a:off x="2927" y="2856"/>
              <a:ext cx="342" cy="32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21" name="Line 1041"/>
            <p:cNvSpPr>
              <a:spLocks noChangeShapeType="1"/>
            </p:cNvSpPr>
            <p:nvPr/>
          </p:nvSpPr>
          <p:spPr bwMode="auto">
            <a:xfrm>
              <a:off x="3362" y="2908"/>
              <a:ext cx="0" cy="2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22" name="Line 1042"/>
            <p:cNvSpPr>
              <a:spLocks noChangeShapeType="1"/>
            </p:cNvSpPr>
            <p:nvPr/>
          </p:nvSpPr>
          <p:spPr bwMode="auto">
            <a:xfrm flipH="1">
              <a:off x="3734" y="2869"/>
              <a:ext cx="269" cy="30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23" name="Line 1043"/>
            <p:cNvSpPr>
              <a:spLocks noChangeShapeType="1"/>
            </p:cNvSpPr>
            <p:nvPr/>
          </p:nvSpPr>
          <p:spPr bwMode="auto">
            <a:xfrm>
              <a:off x="4148" y="2920"/>
              <a:ext cx="0" cy="2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24" name="Line 1044"/>
            <p:cNvSpPr>
              <a:spLocks noChangeShapeType="1"/>
            </p:cNvSpPr>
            <p:nvPr/>
          </p:nvSpPr>
          <p:spPr bwMode="auto">
            <a:xfrm>
              <a:off x="4261" y="2792"/>
              <a:ext cx="311" cy="39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25" name="Line 1045"/>
            <p:cNvSpPr>
              <a:spLocks noChangeShapeType="1"/>
            </p:cNvSpPr>
            <p:nvPr/>
          </p:nvSpPr>
          <p:spPr bwMode="auto">
            <a:xfrm>
              <a:off x="4634" y="3473"/>
              <a:ext cx="0" cy="16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26" name="Text Box 1046"/>
            <p:cNvSpPr txBox="1">
              <a:spLocks noChangeArrowheads="1"/>
            </p:cNvSpPr>
            <p:nvPr/>
          </p:nvSpPr>
          <p:spPr bwMode="auto">
            <a:xfrm>
              <a:off x="3881" y="2056"/>
              <a:ext cx="232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1527" name="Text Box 1047"/>
            <p:cNvSpPr txBox="1">
              <a:spLocks noChangeArrowheads="1"/>
            </p:cNvSpPr>
            <p:nvPr/>
          </p:nvSpPr>
          <p:spPr bwMode="auto">
            <a:xfrm>
              <a:off x="3064" y="2493"/>
              <a:ext cx="223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1528" name="Text Box 1048"/>
            <p:cNvSpPr txBox="1">
              <a:spLocks noChangeArrowheads="1"/>
            </p:cNvSpPr>
            <p:nvPr/>
          </p:nvSpPr>
          <p:spPr bwMode="auto">
            <a:xfrm>
              <a:off x="4243" y="2493"/>
              <a:ext cx="232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1529" name="Text Box 1049"/>
            <p:cNvSpPr txBox="1">
              <a:spLocks noChangeArrowheads="1"/>
            </p:cNvSpPr>
            <p:nvPr/>
          </p:nvSpPr>
          <p:spPr bwMode="auto">
            <a:xfrm>
              <a:off x="4739" y="3071"/>
              <a:ext cx="24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21530" name="Text Box 1050"/>
            <p:cNvSpPr txBox="1">
              <a:spLocks noChangeArrowheads="1"/>
            </p:cNvSpPr>
            <p:nvPr/>
          </p:nvSpPr>
          <p:spPr bwMode="auto">
            <a:xfrm>
              <a:off x="4769" y="3585"/>
              <a:ext cx="178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6699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1531" name="Text Box 1051"/>
            <p:cNvSpPr txBox="1">
              <a:spLocks noChangeArrowheads="1"/>
            </p:cNvSpPr>
            <p:nvPr/>
          </p:nvSpPr>
          <p:spPr bwMode="auto">
            <a:xfrm>
              <a:off x="2815" y="3457"/>
              <a:ext cx="232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6699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1532" name="Text Box 1052"/>
            <p:cNvSpPr txBox="1">
              <a:spLocks noChangeArrowheads="1"/>
            </p:cNvSpPr>
            <p:nvPr/>
          </p:nvSpPr>
          <p:spPr bwMode="auto">
            <a:xfrm>
              <a:off x="3239" y="3457"/>
              <a:ext cx="223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6699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1533" name="Text Box 1053"/>
            <p:cNvSpPr txBox="1">
              <a:spLocks noChangeArrowheads="1"/>
            </p:cNvSpPr>
            <p:nvPr/>
          </p:nvSpPr>
          <p:spPr bwMode="auto">
            <a:xfrm>
              <a:off x="3684" y="3457"/>
              <a:ext cx="214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6699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1534" name="Text Box 1054"/>
            <p:cNvSpPr txBox="1">
              <a:spLocks noChangeArrowheads="1"/>
            </p:cNvSpPr>
            <p:nvPr/>
          </p:nvSpPr>
          <p:spPr bwMode="auto">
            <a:xfrm>
              <a:off x="4067" y="3457"/>
              <a:ext cx="24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rgbClr val="66990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1535" name="Text Box 1055"/>
            <p:cNvSpPr txBox="1">
              <a:spLocks noChangeArrowheads="1"/>
            </p:cNvSpPr>
            <p:nvPr/>
          </p:nvSpPr>
          <p:spPr bwMode="auto">
            <a:xfrm>
              <a:off x="4736" y="1773"/>
              <a:ext cx="69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Level</a:t>
              </a:r>
            </a:p>
          </p:txBody>
        </p:sp>
        <p:sp>
          <p:nvSpPr>
            <p:cNvPr id="21536" name="Line 1056"/>
            <p:cNvSpPr>
              <a:spLocks noChangeShapeType="1"/>
            </p:cNvSpPr>
            <p:nvPr/>
          </p:nvSpPr>
          <p:spPr bwMode="auto">
            <a:xfrm>
              <a:off x="2721" y="2278"/>
              <a:ext cx="238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37" name="Line 1057"/>
            <p:cNvSpPr>
              <a:spLocks noChangeShapeType="1"/>
            </p:cNvSpPr>
            <p:nvPr/>
          </p:nvSpPr>
          <p:spPr bwMode="auto">
            <a:xfrm>
              <a:off x="2721" y="2766"/>
              <a:ext cx="238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38" name="Line 1058"/>
            <p:cNvSpPr>
              <a:spLocks noChangeShapeType="1"/>
            </p:cNvSpPr>
            <p:nvPr/>
          </p:nvSpPr>
          <p:spPr bwMode="auto">
            <a:xfrm>
              <a:off x="2710" y="3332"/>
              <a:ext cx="2389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39" name="Line 1059"/>
            <p:cNvSpPr>
              <a:spLocks noChangeShapeType="1"/>
            </p:cNvSpPr>
            <p:nvPr/>
          </p:nvSpPr>
          <p:spPr bwMode="auto">
            <a:xfrm>
              <a:off x="2700" y="3820"/>
              <a:ext cx="2389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40" name="Text Box 1060"/>
            <p:cNvSpPr txBox="1">
              <a:spLocks noChangeArrowheads="1"/>
            </p:cNvSpPr>
            <p:nvPr/>
          </p:nvSpPr>
          <p:spPr bwMode="auto">
            <a:xfrm>
              <a:off x="5110" y="2133"/>
              <a:ext cx="19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41" name="Text Box 1061"/>
            <p:cNvSpPr txBox="1">
              <a:spLocks noChangeArrowheads="1"/>
            </p:cNvSpPr>
            <p:nvPr/>
          </p:nvSpPr>
          <p:spPr bwMode="auto">
            <a:xfrm>
              <a:off x="5110" y="2634"/>
              <a:ext cx="19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1542" name="Text Box 1062"/>
            <p:cNvSpPr txBox="1">
              <a:spLocks noChangeArrowheads="1"/>
            </p:cNvSpPr>
            <p:nvPr/>
          </p:nvSpPr>
          <p:spPr bwMode="auto">
            <a:xfrm>
              <a:off x="5110" y="3187"/>
              <a:ext cx="19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1543" name="Text Box 1063"/>
            <p:cNvSpPr txBox="1">
              <a:spLocks noChangeArrowheads="1"/>
            </p:cNvSpPr>
            <p:nvPr/>
          </p:nvSpPr>
          <p:spPr bwMode="auto">
            <a:xfrm>
              <a:off x="5100" y="3676"/>
              <a:ext cx="19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762000" y="1468438"/>
            <a:ext cx="304800" cy="4365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3048000" y="1917532"/>
            <a:ext cx="304800" cy="4365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3886200" y="1917532"/>
            <a:ext cx="304800" cy="4365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762000" y="2373549"/>
            <a:ext cx="304800" cy="4365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4267200" y="2846482"/>
            <a:ext cx="304800" cy="4365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767298" y="3257856"/>
            <a:ext cx="1343602" cy="4365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817144" y="3750906"/>
            <a:ext cx="1240255" cy="4365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21C6D29-B209-41A3-AB29-DFE6898E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39929-70FB-4279-8FF3-15FF9EE916CD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Origin.thmx</Template>
  <TotalTime>4566</TotalTime>
  <Words>2902</Words>
  <Application>Microsoft Office PowerPoint</Application>
  <PresentationFormat>如螢幕大小 (4:3)</PresentationFormat>
  <Paragraphs>730</Paragraphs>
  <Slides>44</Slides>
  <Notes>42</Notes>
  <HiddenSlides>0</HiddenSlides>
  <MMClips>0</MMClips>
  <ScaleCrop>false</ScaleCrop>
  <HeadingPairs>
    <vt:vector size="8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9" baseType="lpstr">
      <vt:lpstr>MS PGothic</vt:lpstr>
      <vt:lpstr>新細明體</vt:lpstr>
      <vt:lpstr>標楷體</vt:lpstr>
      <vt:lpstr>Arial</vt:lpstr>
      <vt:lpstr>Bookman Old Style</vt:lpstr>
      <vt:lpstr>Comic Sans MS</vt:lpstr>
      <vt:lpstr>Courier New</vt:lpstr>
      <vt:lpstr>Gill Sans MT</vt:lpstr>
      <vt:lpstr>Symbol</vt:lpstr>
      <vt:lpstr>Times New Roman</vt:lpstr>
      <vt:lpstr>Verdana</vt:lpstr>
      <vt:lpstr>Wingdings</vt:lpstr>
      <vt:lpstr>Wingdings 3</vt:lpstr>
      <vt:lpstr>Origin</vt:lpstr>
      <vt:lpstr>Equation</vt:lpstr>
      <vt:lpstr>Trees</vt:lpstr>
      <vt:lpstr>Outline</vt:lpstr>
      <vt:lpstr>What is a Tree Structure?</vt:lpstr>
      <vt:lpstr>PowerPoint 簡報</vt:lpstr>
      <vt:lpstr>Formal Definition of Trees</vt:lpstr>
      <vt:lpstr>Terminology Definitions (1) </vt:lpstr>
      <vt:lpstr>Terminology Definitions (1) </vt:lpstr>
      <vt:lpstr>Terminology Definitions (2)</vt:lpstr>
      <vt:lpstr>Practice Time</vt:lpstr>
      <vt:lpstr>Practice Time</vt:lpstr>
      <vt:lpstr>Tree Representations</vt:lpstr>
      <vt:lpstr>Fixed-Node-Size Representation</vt:lpstr>
      <vt:lpstr>Fixed-Node-Size Representations</vt:lpstr>
      <vt:lpstr>Practice Time</vt:lpstr>
      <vt:lpstr>Binary Trees</vt:lpstr>
      <vt:lpstr>Binary Trees Definition</vt:lpstr>
      <vt:lpstr>Binary Tree ADT</vt:lpstr>
      <vt:lpstr>Special Binary Trees</vt:lpstr>
      <vt:lpstr>Complete Binary Tree</vt:lpstr>
      <vt:lpstr>Properties of Binary Trees</vt:lpstr>
      <vt:lpstr>Properties of Binary Trees</vt:lpstr>
      <vt:lpstr>Array Representation of B.T. (1)</vt:lpstr>
      <vt:lpstr>Array Representation of B.T. (2)</vt:lpstr>
      <vt:lpstr>Linked List rep. of B.T. (1)</vt:lpstr>
      <vt:lpstr>Examples:  Linked List rep. of B.T.</vt:lpstr>
      <vt:lpstr>Binary Tree Traversals</vt:lpstr>
      <vt:lpstr>Traversal Orders</vt:lpstr>
      <vt:lpstr>Arithmetic Expression as a B.T.</vt:lpstr>
      <vt:lpstr>Inorder Traversal</vt:lpstr>
      <vt:lpstr>Preorder Traversal</vt:lpstr>
      <vt:lpstr>Postorder Traversal</vt:lpstr>
      <vt:lpstr>Iterative Inorder Traversal</vt:lpstr>
      <vt:lpstr>Analysis of iterInorder() </vt:lpstr>
      <vt:lpstr>Level-order Traversal</vt:lpstr>
      <vt:lpstr>Level-order Traversal</vt:lpstr>
      <vt:lpstr>Additional Binary Tree Operations</vt:lpstr>
      <vt:lpstr>Copying Binary Trees</vt:lpstr>
      <vt:lpstr>Testing for Equivalent Trees</vt:lpstr>
      <vt:lpstr>Propositional Calculus Expression</vt:lpstr>
      <vt:lpstr>B.T. rep. of Propositional Calculus Exp.</vt:lpstr>
      <vt:lpstr>Satisfiability Problem</vt:lpstr>
      <vt:lpstr>B.T. rep. of Propositional Calculus Exp.</vt:lpstr>
      <vt:lpstr>Node Structure for Satisfiability Problem</vt:lpstr>
      <vt:lpstr>Evaluating the Satisfiability B.T.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leeg</dc:creator>
  <cp:lastModifiedBy>Jia-Ling Koh</cp:lastModifiedBy>
  <cp:revision>128</cp:revision>
  <cp:lastPrinted>2011-11-06T01:03:42Z</cp:lastPrinted>
  <dcterms:created xsi:type="dcterms:W3CDTF">2010-10-30T04:50:28Z</dcterms:created>
  <dcterms:modified xsi:type="dcterms:W3CDTF">2022-10-23T03:35:54Z</dcterms:modified>
</cp:coreProperties>
</file>