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66"/>
  </p:notesMasterIdLst>
  <p:handoutMasterIdLst>
    <p:handoutMasterId r:id="rId67"/>
  </p:handoutMasterIdLst>
  <p:sldIdLst>
    <p:sldId id="307" r:id="rId2"/>
    <p:sldId id="297" r:id="rId3"/>
    <p:sldId id="308" r:id="rId4"/>
    <p:sldId id="310" r:id="rId5"/>
    <p:sldId id="356" r:id="rId6"/>
    <p:sldId id="300" r:id="rId7"/>
    <p:sldId id="299" r:id="rId8"/>
    <p:sldId id="301" r:id="rId9"/>
    <p:sldId id="371" r:id="rId10"/>
    <p:sldId id="302" r:id="rId11"/>
    <p:sldId id="303" r:id="rId12"/>
    <p:sldId id="304" r:id="rId13"/>
    <p:sldId id="305" r:id="rId14"/>
    <p:sldId id="306" r:id="rId15"/>
    <p:sldId id="372" r:id="rId16"/>
    <p:sldId id="373" r:id="rId17"/>
    <p:sldId id="317" r:id="rId18"/>
    <p:sldId id="311" r:id="rId19"/>
    <p:sldId id="312" r:id="rId20"/>
    <p:sldId id="357" r:id="rId21"/>
    <p:sldId id="313" r:id="rId22"/>
    <p:sldId id="315" r:id="rId23"/>
    <p:sldId id="366" r:id="rId24"/>
    <p:sldId id="316" r:id="rId25"/>
    <p:sldId id="367" r:id="rId26"/>
    <p:sldId id="314" r:id="rId27"/>
    <p:sldId id="318" r:id="rId28"/>
    <p:sldId id="330" r:id="rId29"/>
    <p:sldId id="319" r:id="rId30"/>
    <p:sldId id="320" r:id="rId31"/>
    <p:sldId id="321" r:id="rId32"/>
    <p:sldId id="322" r:id="rId33"/>
    <p:sldId id="323" r:id="rId34"/>
    <p:sldId id="324" r:id="rId35"/>
    <p:sldId id="364" r:id="rId36"/>
    <p:sldId id="365" r:id="rId37"/>
    <p:sldId id="325" r:id="rId38"/>
    <p:sldId id="368" r:id="rId39"/>
    <p:sldId id="326" r:id="rId40"/>
    <p:sldId id="327" r:id="rId41"/>
    <p:sldId id="369" r:id="rId42"/>
    <p:sldId id="328" r:id="rId43"/>
    <p:sldId id="329" r:id="rId44"/>
    <p:sldId id="343" r:id="rId45"/>
    <p:sldId id="344" r:id="rId46"/>
    <p:sldId id="331" r:id="rId47"/>
    <p:sldId id="363" r:id="rId48"/>
    <p:sldId id="335" r:id="rId49"/>
    <p:sldId id="336" r:id="rId50"/>
    <p:sldId id="334" r:id="rId51"/>
    <p:sldId id="345" r:id="rId52"/>
    <p:sldId id="337" r:id="rId53"/>
    <p:sldId id="338" r:id="rId54"/>
    <p:sldId id="339" r:id="rId55"/>
    <p:sldId id="360" r:id="rId56"/>
    <p:sldId id="361" r:id="rId57"/>
    <p:sldId id="347" r:id="rId58"/>
    <p:sldId id="348" r:id="rId59"/>
    <p:sldId id="349" r:id="rId60"/>
    <p:sldId id="370" r:id="rId61"/>
    <p:sldId id="346" r:id="rId62"/>
    <p:sldId id="341" r:id="rId63"/>
    <p:sldId id="358" r:id="rId64"/>
    <p:sldId id="342" r:id="rId6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BFB"/>
    <a:srgbClr val="FF0000"/>
    <a:srgbClr val="FFFFFF"/>
    <a:srgbClr val="00B050"/>
    <a:srgbClr val="339933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8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/>
              <a:t>Chap 5.6: Binary Search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E70C74-474C-4686-8DD1-99B0B57DE324}" type="datetimeFigureOut">
              <a:rPr lang="en-US" altLang="zh-TW"/>
              <a:pPr>
                <a:defRPr/>
              </a:pPr>
              <a:t>10/23/2022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44AC90B-77E1-446F-835A-F24AD24EC5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94189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Chap 5.6: Binary Search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  <a:endParaRPr lang="en-US" altLang="zh-TW" noProof="0"/>
          </a:p>
          <a:p>
            <a:pPr lvl="1"/>
            <a:r>
              <a:rPr lang="zh-TW" altLang="en-US" noProof="0"/>
              <a:t>第二層</a:t>
            </a:r>
            <a:endParaRPr lang="en-US" altLang="zh-TW" noProof="0"/>
          </a:p>
          <a:p>
            <a:pPr lvl="2"/>
            <a:r>
              <a:rPr lang="zh-TW" altLang="en-US" noProof="0"/>
              <a:t>第三層</a:t>
            </a:r>
            <a:endParaRPr lang="en-US" altLang="zh-TW" noProof="0"/>
          </a:p>
          <a:p>
            <a:pPr lvl="3"/>
            <a:r>
              <a:rPr lang="zh-TW" altLang="en-US" noProof="0"/>
              <a:t>第四層</a:t>
            </a:r>
            <a:endParaRPr lang="en-US" altLang="zh-TW" noProof="0"/>
          </a:p>
          <a:p>
            <a:pPr lvl="4"/>
            <a:r>
              <a:rPr lang="zh-TW" altLang="en-US" noProof="0"/>
              <a:t>第五層</a:t>
            </a:r>
            <a:endParaRPr lang="en-US" altLang="zh-TW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Data Structures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3733CD23-7FC4-48C2-9B80-D581CFFBB1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639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5397000-F41A-488B-8DFB-C6C9BCD62A98}" type="slidenum">
              <a:rPr lang="en-US" altLang="zh-TW" sz="130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9933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3117BFD-F157-4CE1-996D-59FD6BBCCDE0}" type="slidenum">
              <a:rPr lang="en-US" altLang="zh-TW" sz="130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1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1571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09D0FBF-C1CA-4250-8B2D-0478400CCD8F}" type="slidenum">
              <a:rPr lang="en-US" altLang="zh-TW" sz="130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1776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2E8EA9-08BA-43F9-86D1-C875DAF630A5}" type="slidenum">
              <a:rPr lang="en-US" altLang="zh-TW" sz="130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1981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92F24B4-B939-4843-977C-8584708283DD}" type="slidenum">
              <a:rPr lang="en-US" altLang="zh-TW" sz="130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6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186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92F24B4-B939-4843-977C-8584708283DD}" type="slidenum">
              <a:rPr lang="en-US" altLang="zh-TW" sz="130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6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186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845607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7185E22-4867-47E5-BE62-70C1658C6117}" type="slidenum">
              <a:rPr lang="en-US" altLang="zh-TW" sz="130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90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391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B1C7940-85B5-4347-A2B9-EEA174A0B9CD}" type="slidenum">
              <a:rPr lang="en-US" altLang="zh-TW" sz="130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595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24F3FF2-F66C-4731-A71E-ADAE9C26C5DD}" type="slidenum">
              <a:rPr lang="en-US" altLang="zh-TW" sz="130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800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B1C7940-85B5-4347-A2B9-EEA174A0B9CD}" type="slidenum">
              <a:rPr lang="en-US" altLang="zh-TW" sz="130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2595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4CAAE5F-7696-4C24-86F7-506D06425C41}" type="slidenum">
              <a:rPr lang="en-US" altLang="zh-TW" sz="130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005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3005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01D9C65-92FD-41E2-84BA-C7C311E8310A}" type="slidenum">
              <a:rPr lang="en-US" altLang="zh-TW" sz="1300"/>
              <a:pPr>
                <a:spcBef>
                  <a:spcPct val="0"/>
                </a:spcBef>
              </a:pPr>
              <a:t>2</a:t>
            </a:fld>
            <a:endParaRPr lang="en-US" altLang="zh-TW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13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425EB75-FC02-426C-990D-EBA90C7FDF41}" type="slidenum">
              <a:rPr lang="en-US" altLang="zh-TW" sz="130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210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3210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25AE2D-A599-46BC-AA58-82A216AFDB1F}" type="slidenum">
              <a:rPr lang="en-US" altLang="zh-TW" sz="130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25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25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64186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9094896-E6D6-435E-A3A1-1AE0E5099732}" type="slidenum">
              <a:rPr lang="en-US" altLang="zh-TW" sz="130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414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3415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25AE2D-A599-46BC-AA58-82A216AFDB1F}" type="slidenum">
              <a:rPr lang="en-US" altLang="zh-TW" sz="1300"/>
              <a:pPr>
                <a:spcBef>
                  <a:spcPct val="0"/>
                </a:spcBef>
              </a:pPr>
              <a:t>25</a:t>
            </a:fld>
            <a:endParaRPr lang="en-US" altLang="zh-TW" sz="13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25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25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00466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806766-95E0-4EFE-AF8F-7EACA2893D11}" type="slidenum">
              <a:rPr lang="en-US" altLang="zh-TW" sz="130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619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3619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9E68E2-9F40-452D-9930-E5FF9F7251CA}" type="slidenum">
              <a:rPr lang="en-US" altLang="zh-TW" sz="1300"/>
              <a:pPr>
                <a:spcBef>
                  <a:spcPct val="0"/>
                </a:spcBef>
              </a:pPr>
              <a:t>27</a:t>
            </a:fld>
            <a:endParaRPr lang="en-US" altLang="zh-TW" sz="13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824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3824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899E462-232B-4D61-870B-B423B2E91772}" type="slidenum">
              <a:rPr lang="en-US" altLang="zh-TW" sz="130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140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029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029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BF997E-3645-44D8-9B0C-69745A37ED84}" type="slidenum">
              <a:rPr lang="en-US" altLang="zh-TW" sz="130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234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234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DCBB139-2207-447A-80ED-F2B5ABF97F54}" type="slidenum">
              <a:rPr lang="en-US" altLang="zh-TW" sz="130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438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439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4714ACB-E378-448F-AF9C-80463BD7467C}" type="slidenum">
              <a:rPr lang="en-US" altLang="zh-TW" sz="130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643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643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FF7DDB2-ECA1-436C-95CA-2C86BB4459A4}" type="slidenum">
              <a:rPr lang="en-US" altLang="zh-TW" sz="1300"/>
              <a:pPr>
                <a:spcBef>
                  <a:spcPct val="0"/>
                </a:spcBef>
              </a:pPr>
              <a:t>3</a:t>
            </a:fld>
            <a:endParaRPr lang="en-US" altLang="zh-TW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34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9A994B1-9B5B-47CA-9CF7-81B8D8636139}" type="slidenum">
              <a:rPr lang="en-US" altLang="zh-TW" sz="130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848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4848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20CCC2A-9369-45B6-9D12-01A1394D3F2C}" type="slidenum">
              <a:rPr lang="en-US" altLang="zh-TW" sz="130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053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053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25AE2D-A599-46BC-AA58-82A216AFDB1F}" type="slidenum">
              <a:rPr lang="en-US" altLang="zh-TW" sz="1300"/>
              <a:pPr>
                <a:spcBef>
                  <a:spcPct val="0"/>
                </a:spcBef>
              </a:pPr>
              <a:t>34</a:t>
            </a:fld>
            <a:endParaRPr lang="en-US" altLang="zh-TW" sz="13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25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25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725AE2D-A599-46BC-AA58-82A216AFDB1F}" type="slidenum">
              <a:rPr lang="en-US" altLang="zh-TW" sz="1300"/>
              <a:pPr>
                <a:spcBef>
                  <a:spcPct val="0"/>
                </a:spcBef>
              </a:pPr>
              <a:t>35</a:t>
            </a:fld>
            <a:endParaRPr lang="en-US" altLang="zh-TW" sz="13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25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25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22836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0E344F3-8B76-49AB-A42B-2143B154E666}" type="slidenum">
              <a:rPr lang="en-US" altLang="zh-TW" sz="1300"/>
              <a:pPr>
                <a:spcBef>
                  <a:spcPct val="0"/>
                </a:spcBef>
              </a:pPr>
              <a:t>36</a:t>
            </a:fld>
            <a:endParaRPr lang="en-US" altLang="zh-TW" sz="13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46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46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62493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0E344F3-8B76-49AB-A42B-2143B154E666}" type="slidenum">
              <a:rPr lang="en-US" altLang="zh-TW" sz="1300"/>
              <a:pPr>
                <a:spcBef>
                  <a:spcPct val="0"/>
                </a:spcBef>
              </a:pPr>
              <a:t>37</a:t>
            </a:fld>
            <a:endParaRPr lang="en-US" altLang="zh-TW" sz="13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46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46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66E8ADD-690C-4B13-9C6F-F80B45399931}" type="slidenum">
              <a:rPr lang="en-US" altLang="zh-TW" sz="1300"/>
              <a:pPr>
                <a:spcBef>
                  <a:spcPct val="0"/>
                </a:spcBef>
              </a:pPr>
              <a:t>38</a:t>
            </a:fld>
            <a:endParaRPr lang="en-US" altLang="zh-TW" sz="13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770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770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654662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66E8ADD-690C-4B13-9C6F-F80B45399931}" type="slidenum">
              <a:rPr lang="en-US" altLang="zh-TW" sz="1300"/>
              <a:pPr>
                <a:spcBef>
                  <a:spcPct val="0"/>
                </a:spcBef>
              </a:pPr>
              <a:t>39</a:t>
            </a:fld>
            <a:endParaRPr lang="en-US" altLang="zh-TW" sz="13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770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770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3C363D0-3FB3-43BB-BFE0-07FB8E627A3C}" type="slidenum">
              <a:rPr lang="en-US" altLang="zh-TW" sz="1300"/>
              <a:pPr>
                <a:spcBef>
                  <a:spcPct val="0"/>
                </a:spcBef>
              </a:pPr>
              <a:t>40</a:t>
            </a:fld>
            <a:endParaRPr lang="en-US" altLang="zh-TW" sz="13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974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975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3C363D0-3FB3-43BB-BFE0-07FB8E627A3C}" type="slidenum">
              <a:rPr lang="en-US" altLang="zh-TW" sz="1300"/>
              <a:pPr>
                <a:spcBef>
                  <a:spcPct val="0"/>
                </a:spcBef>
              </a:pPr>
              <a:t>41</a:t>
            </a:fld>
            <a:endParaRPr lang="en-US" altLang="zh-TW" sz="13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974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5975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5347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FE87081-3B84-4AFE-9EA7-89D2E13F0C5E}" type="slidenum">
              <a:rPr lang="en-US" altLang="zh-TW" sz="130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547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6F47D30-0AA8-4EA8-8A31-58431C08C4D5}" type="slidenum">
              <a:rPr lang="en-US" altLang="zh-TW" sz="1300"/>
              <a:pPr>
                <a:spcBef>
                  <a:spcPct val="0"/>
                </a:spcBef>
              </a:pPr>
              <a:t>42</a:t>
            </a:fld>
            <a:endParaRPr lang="en-US" altLang="zh-TW" sz="13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179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179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ADE9BE2-DF8A-447D-BD25-CA20F8BEF0C3}" type="slidenum">
              <a:rPr lang="en-US" altLang="zh-TW" sz="1300"/>
              <a:pPr>
                <a:spcBef>
                  <a:spcPct val="0"/>
                </a:spcBef>
              </a:pPr>
              <a:t>43</a:t>
            </a:fld>
            <a:endParaRPr lang="en-US" altLang="zh-TW" sz="13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4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384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C7AFBFC-2EDC-4B42-920F-2276A8CC6CBF}" type="slidenum">
              <a:rPr lang="en-US" altLang="zh-TW" sz="1300"/>
              <a:pPr>
                <a:spcBef>
                  <a:spcPct val="0"/>
                </a:spcBef>
              </a:pPr>
              <a:t>44</a:t>
            </a:fld>
            <a:endParaRPr lang="en-US" altLang="zh-TW" sz="13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589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589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B8EFE4D-73C2-4977-9083-58D102D7CFB3}" type="slidenum">
              <a:rPr lang="en-US" altLang="zh-TW" sz="1300"/>
              <a:pPr>
                <a:spcBef>
                  <a:spcPct val="0"/>
                </a:spcBef>
              </a:pPr>
              <a:t>45</a:t>
            </a:fld>
            <a:endParaRPr lang="en-US" altLang="zh-TW" sz="13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794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794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5C306C-0696-4F6D-95D6-8F1A162149E8}" type="slidenum">
              <a:rPr lang="en-US" altLang="zh-TW" sz="1300"/>
              <a:pPr>
                <a:spcBef>
                  <a:spcPct val="0"/>
                </a:spcBef>
              </a:pPr>
              <a:t>46</a:t>
            </a:fld>
            <a:endParaRPr lang="en-US" altLang="zh-TW" sz="13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998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6999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BA76673-E8AA-4935-872F-4EFA9A33FB58}" type="slidenum">
              <a:rPr lang="en-US" altLang="zh-TW" sz="1300"/>
              <a:pPr>
                <a:spcBef>
                  <a:spcPct val="0"/>
                </a:spcBef>
              </a:pPr>
              <a:t>47</a:t>
            </a:fld>
            <a:endParaRPr lang="en-US" altLang="zh-TW" sz="13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203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7203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A945ACC-BA2F-47D8-AD5E-CA4E462A21A4}" type="slidenum">
              <a:rPr lang="en-US" altLang="zh-TW" sz="1300"/>
              <a:pPr>
                <a:spcBef>
                  <a:spcPct val="0"/>
                </a:spcBef>
              </a:pPr>
              <a:t>48</a:t>
            </a:fld>
            <a:endParaRPr lang="en-US" altLang="zh-TW" sz="13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408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7408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FFE4BE-4988-46D2-8C6D-627F73B60499}" type="slidenum">
              <a:rPr lang="en-US" altLang="zh-TW" sz="1300"/>
              <a:pPr>
                <a:spcBef>
                  <a:spcPct val="0"/>
                </a:spcBef>
              </a:pPr>
              <a:t>49</a:t>
            </a:fld>
            <a:endParaRPr lang="en-US" altLang="zh-TW" sz="13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613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7613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73098F5-199F-48D2-9957-5AF5509C7458}" type="slidenum">
              <a:rPr lang="en-US" altLang="zh-TW" sz="1300"/>
              <a:pPr>
                <a:spcBef>
                  <a:spcPct val="0"/>
                </a:spcBef>
              </a:pPr>
              <a:t>50</a:t>
            </a:fld>
            <a:endParaRPr lang="en-US" altLang="zh-TW" sz="13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818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7818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55FF702-A0AD-49C2-BD1D-0B5BD7043DEE}" type="slidenum">
              <a:rPr lang="en-US" altLang="zh-TW" sz="1300"/>
              <a:pPr>
                <a:spcBef>
                  <a:spcPct val="0"/>
                </a:spcBef>
              </a:pPr>
              <a:t>51</a:t>
            </a:fld>
            <a:endParaRPr lang="en-US" altLang="zh-TW" sz="13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022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023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FC65BEC-A54A-4F1C-BEBA-EEBD03EEB9E2}" type="slidenum">
              <a:rPr lang="en-US" altLang="zh-TW" sz="130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752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DB2175-91B1-4DCB-A1DD-2CCABFBAC13B}" type="slidenum">
              <a:rPr lang="en-US" altLang="zh-TW" sz="1300"/>
              <a:pPr>
                <a:spcBef>
                  <a:spcPct val="0"/>
                </a:spcBef>
              </a:pPr>
              <a:t>52</a:t>
            </a:fld>
            <a:endParaRPr lang="en-US" altLang="zh-TW" sz="13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227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227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7AADBC3-0787-47C7-A6B0-D2CFB8895778}" type="slidenum">
              <a:rPr lang="en-US" altLang="zh-TW" sz="1300"/>
              <a:pPr>
                <a:spcBef>
                  <a:spcPct val="0"/>
                </a:spcBef>
              </a:pPr>
              <a:t>53</a:t>
            </a:fld>
            <a:endParaRPr lang="en-US" altLang="zh-TW" sz="13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432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432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68F8A7-AC52-4B09-A974-D36C06F378A5}" type="slidenum">
              <a:rPr lang="en-US" altLang="zh-TW" sz="1300"/>
              <a:pPr>
                <a:spcBef>
                  <a:spcPct val="0"/>
                </a:spcBef>
              </a:pPr>
              <a:t>54</a:t>
            </a:fld>
            <a:endParaRPr lang="en-US" altLang="zh-TW" sz="13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63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63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68F8A7-AC52-4B09-A974-D36C06F378A5}" type="slidenum">
              <a:rPr lang="en-US" altLang="zh-TW" sz="1300"/>
              <a:pPr>
                <a:spcBef>
                  <a:spcPct val="0"/>
                </a:spcBef>
              </a:pPr>
              <a:t>55</a:t>
            </a:fld>
            <a:endParaRPr lang="en-US" altLang="zh-TW" sz="13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63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63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68F8A7-AC52-4B09-A974-D36C06F378A5}" type="slidenum">
              <a:rPr lang="en-US" altLang="zh-TW" sz="1300"/>
              <a:pPr>
                <a:spcBef>
                  <a:spcPct val="0"/>
                </a:spcBef>
              </a:pPr>
              <a:t>56</a:t>
            </a:fld>
            <a:endParaRPr lang="en-US" altLang="zh-TW" sz="13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63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863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DA497F1-AA90-4EA3-8BA3-22E9655889F0}" type="slidenum">
              <a:rPr lang="en-US" altLang="zh-TW" sz="1300"/>
              <a:pPr>
                <a:spcBef>
                  <a:spcPct val="0"/>
                </a:spcBef>
              </a:pPr>
              <a:t>57</a:t>
            </a:fld>
            <a:endParaRPr lang="en-US" altLang="zh-TW" sz="13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046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9047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A43DE45-EEAF-461D-9D9B-0C0D1F04E495}" type="slidenum">
              <a:rPr lang="en-US" altLang="zh-TW" sz="1300"/>
              <a:pPr>
                <a:spcBef>
                  <a:spcPct val="0"/>
                </a:spcBef>
              </a:pPr>
              <a:t>58</a:t>
            </a:fld>
            <a:endParaRPr lang="en-US" altLang="zh-TW" sz="13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251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9251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E1F0533-612C-4FD9-A063-48235B17C95F}" type="slidenum">
              <a:rPr lang="en-US" altLang="zh-TW" sz="1300"/>
              <a:pPr>
                <a:spcBef>
                  <a:spcPct val="0"/>
                </a:spcBef>
              </a:pPr>
              <a:t>59</a:t>
            </a:fld>
            <a:endParaRPr lang="en-US" altLang="zh-TW" sz="13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661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9661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E1F0533-612C-4FD9-A063-48235B17C95F}" type="slidenum">
              <a:rPr lang="en-US" altLang="zh-TW" sz="1300"/>
              <a:pPr>
                <a:spcBef>
                  <a:spcPct val="0"/>
                </a:spcBef>
              </a:pPr>
              <a:t>60</a:t>
            </a:fld>
            <a:endParaRPr lang="en-US" altLang="zh-TW" sz="13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661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9661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012229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BA5ED1A-7169-44FF-898F-2D5F335E393A}" type="slidenum">
              <a:rPr lang="en-US" altLang="zh-TW" sz="1300"/>
              <a:pPr>
                <a:spcBef>
                  <a:spcPct val="0"/>
                </a:spcBef>
              </a:pPr>
              <a:t>61</a:t>
            </a:fld>
            <a:endParaRPr lang="en-US" altLang="zh-TW" sz="13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866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9866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FC65BEC-A54A-4F1C-BEBA-EEBD03EEB9E2}" type="slidenum">
              <a:rPr lang="en-US" altLang="zh-TW" sz="130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5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7526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7945279-8E32-4C3F-BBB6-3E1997964BA6}" type="slidenum">
              <a:rPr lang="en-US" altLang="zh-TW" sz="1300"/>
              <a:pPr>
                <a:spcBef>
                  <a:spcPct val="0"/>
                </a:spcBef>
              </a:pPr>
              <a:t>62</a:t>
            </a:fld>
            <a:endParaRPr lang="en-US" altLang="zh-TW" sz="13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070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0071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7945279-8E32-4C3F-BBB6-3E1997964BA6}" type="slidenum">
              <a:rPr lang="en-US" altLang="zh-TW" sz="1300"/>
              <a:pPr>
                <a:spcBef>
                  <a:spcPct val="0"/>
                </a:spcBef>
              </a:pPr>
              <a:t>63</a:t>
            </a:fld>
            <a:endParaRPr lang="en-US" altLang="zh-TW" sz="13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070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0071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1F1465F-731A-47D1-9BD1-E1EEAF64DEF0}" type="slidenum">
              <a:rPr lang="en-US" altLang="zh-TW" sz="1300"/>
              <a:pPr>
                <a:spcBef>
                  <a:spcPct val="0"/>
                </a:spcBef>
              </a:pPr>
              <a:t>64</a:t>
            </a:fld>
            <a:endParaRPr lang="en-US" altLang="zh-TW" sz="13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2757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202758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50908AC-CD94-42F4-AC07-14ED458044AF}" type="slidenum">
              <a:rPr lang="en-US" altLang="zh-TW" sz="130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1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11622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DEACCFB-3014-42AA-AE4F-01ED224267EC}" type="slidenum">
              <a:rPr lang="en-US" altLang="zh-TW" sz="130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669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13670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2A26928-79FD-4634-B057-724BE9AF9BDA}" type="slidenum">
              <a:rPr lang="en-US" altLang="zh-TW" sz="130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3" name="Header Placeholder 1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Chap 5.6: Binary Search Trees</a:t>
            </a:r>
          </a:p>
        </p:txBody>
      </p:sp>
      <p:sp>
        <p:nvSpPr>
          <p:cNvPr id="109574" name="Footer Placeholder 2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300"/>
              <a:t>Data Structures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Rectangle 10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1074C-B7AB-4742-BB74-70B85D6874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6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E954-3029-4F71-889E-F9FC39F4F1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3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390075-84B5-4F66-87D6-56E86E5A90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6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39929-70FB-4279-8FF3-15FF9EE916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42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Rectangle 9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D69F92-F34B-4A65-880E-07358BE229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9C1A8-14CA-4DAB-95F4-CEA76E8861A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4496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3752-17A2-4422-8AE2-ADD9BB125E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99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8C6E8D-5014-40F9-A65C-41CBF3D34B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2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F0E087-7E0A-4D11-871A-9D45A5CBE9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98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Isosceles Triangle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5F6E7B-F1BB-4230-8C6E-6E21509E35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9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8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Rectangle 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B55ED-5CD2-4D4C-8485-65E7950F6E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766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新細明體" charset="-120"/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01762FE-0DA1-4580-9FC8-CA522723D8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6" r:id="rId2"/>
    <p:sldLayoutId id="2147483991" r:id="rId3"/>
    <p:sldLayoutId id="2147483987" r:id="rId4"/>
    <p:sldLayoutId id="2147483988" r:id="rId5"/>
    <p:sldLayoutId id="2147483992" r:id="rId6"/>
    <p:sldLayoutId id="2147483993" r:id="rId7"/>
    <p:sldLayoutId id="2147483994" r:id="rId8"/>
    <p:sldLayoutId id="2147483995" r:id="rId9"/>
    <p:sldLayoutId id="2147483989" r:id="rId10"/>
    <p:sldLayoutId id="214748399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標楷體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charset="0"/>
          <a:ea typeface="標楷體" charset="-120"/>
          <a:cs typeface="標楷體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新細明體" charset="-12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新細明體" charset="-12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新細明體" charset="-12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新細明體" charset="-12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In-order_traversal" TargetMode="External"/><Relationship Id="rId4" Type="http://schemas.openxmlformats.org/officeDocument/2006/relationships/hyperlink" Target="http://en.wikipedia.org/wiki/Binary_tre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Threaded Binary Trees</a:t>
            </a:r>
          </a:p>
        </p:txBody>
      </p:sp>
      <p:sp>
        <p:nvSpPr>
          <p:cNvPr id="97282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3328"/>
            <a:ext cx="31242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8154987" cy="809625"/>
          </a:xfrm>
        </p:spPr>
        <p:txBody>
          <a:bodyPr/>
          <a:lstStyle/>
          <a:p>
            <a:pPr eaLnBrk="1" hangingPunct="1"/>
            <a:r>
              <a:rPr lang="en-US" altLang="zh-TW" sz="3500"/>
              <a:t>Inorder Traversal of Threaded B.T.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21040"/>
            <a:ext cx="6172200" cy="411797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Assumed the left subtree is processed.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How to get to the next </a:t>
            </a:r>
            <a:r>
              <a:rPr lang="en-US" altLang="zh-TW" sz="2000" dirty="0" err="1">
                <a:latin typeface="Courier New" panose="02070309020205020404" pitchFamily="49" charset="0"/>
              </a:rPr>
              <a:t>inorder</a:t>
            </a:r>
            <a:r>
              <a:rPr lang="en-US" altLang="zh-TW" sz="2000" dirty="0">
                <a:latin typeface="Courier New" panose="02070309020205020404" pitchFamily="49" charset="0"/>
              </a:rPr>
              <a:t> node?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Courier New" panose="02070309020205020404" pitchFamily="49" charset="0"/>
              </a:rPr>
              <a:t>----------------------------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If tree-&gt;</a:t>
            </a:r>
            <a:r>
              <a:rPr lang="en-US" altLang="zh-TW" sz="2000" b="1" dirty="0" err="1">
                <a:latin typeface="Courier New" panose="02070309020205020404" pitchFamily="49" charset="0"/>
              </a:rPr>
              <a:t>rightThread</a:t>
            </a:r>
            <a:r>
              <a:rPr lang="en-US" altLang="zh-TW" sz="2000" b="1" dirty="0">
                <a:latin typeface="Courier New" panose="02070309020205020404" pitchFamily="49" charset="0"/>
              </a:rPr>
              <a:t> == TRUE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tree = tree-&gt;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rightChild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b="1" dirty="0"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Else</a:t>
            </a:r>
            <a:r>
              <a:rPr lang="zh-TW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/* </a:t>
            </a:r>
            <a:r>
              <a:rPr lang="zh-TW" altLang="en-US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找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next 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node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tree =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tree-&gt;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rightChild</a:t>
            </a:r>
            <a:endParaRPr lang="en-US" altLang="zh-TW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(tree-&gt;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leftThread</a:t>
            </a: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!= TRUE)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tree = tree-&gt;</a:t>
            </a:r>
            <a:r>
              <a:rPr lang="en-US" altLang="zh-TW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leftChild</a:t>
            </a:r>
            <a:endParaRPr lang="en-US" altLang="zh-TW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228142-1179-49CD-8204-B1B1EC24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720" y="2243328"/>
            <a:ext cx="3256280" cy="31668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89CD35-2402-42F7-B2EC-41C07E66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720" y="2243328"/>
            <a:ext cx="3256280" cy="3166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1463"/>
            <a:ext cx="7543800" cy="871537"/>
          </a:xfrm>
        </p:spPr>
        <p:txBody>
          <a:bodyPr/>
          <a:lstStyle/>
          <a:p>
            <a:pPr eaLnBrk="1" hangingPunct="1"/>
            <a:r>
              <a:rPr lang="en-US" altLang="zh-TW"/>
              <a:t>Finding Inorder Successor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278731"/>
            <a:ext cx="8713787" cy="4022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2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 err="1">
                <a:latin typeface="Courier New" panose="02070309020205020404" pitchFamily="49" charset="0"/>
              </a:rPr>
              <a:t>threaded_pointer</a:t>
            </a:r>
            <a:r>
              <a:rPr lang="en-US" altLang="zh-TW" sz="2200" dirty="0">
                <a:latin typeface="Courier New" panose="02070309020205020404" pitchFamily="49" charset="0"/>
              </a:rPr>
              <a:t> </a:t>
            </a:r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insucc</a:t>
            </a:r>
            <a:r>
              <a:rPr lang="en-US" altLang="zh-TW" sz="2200" dirty="0">
                <a:latin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</a:rPr>
              <a:t>threadedPointer</a:t>
            </a:r>
            <a:r>
              <a:rPr lang="en-US" altLang="zh-TW" sz="2200" dirty="0">
                <a:latin typeface="Courier New" panose="02070309020205020404" pitchFamily="49" charset="0"/>
              </a:rPr>
              <a:t> tree){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</a:rPr>
              <a:t>threaded_pointer</a:t>
            </a:r>
            <a:r>
              <a:rPr lang="en-US" altLang="zh-TW" sz="2200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temp = tree-&gt;</a:t>
            </a:r>
            <a:r>
              <a:rPr lang="en-US" altLang="zh-TW" sz="2200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22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if (!tree-&gt;</a:t>
            </a:r>
            <a:r>
              <a:rPr lang="en-US" altLang="zh-TW" sz="2200" dirty="0" err="1">
                <a:latin typeface="Courier New" panose="02070309020205020404" pitchFamily="49" charset="0"/>
              </a:rPr>
              <a:t>rightThread</a:t>
            </a:r>
            <a:r>
              <a:rPr lang="en-US" altLang="zh-TW" sz="2200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while (!temp-&gt;</a:t>
            </a:r>
            <a:r>
              <a:rPr lang="en-US" altLang="zh-TW" sz="2200" dirty="0" err="1">
                <a:latin typeface="Courier New" panose="02070309020205020404" pitchFamily="49" charset="0"/>
              </a:rPr>
              <a:t>leftThread</a:t>
            </a:r>
            <a:r>
              <a:rPr lang="en-US" altLang="zh-TW" sz="2200" dirty="0">
                <a:latin typeface="Courier New" panose="02070309020205020404" pitchFamily="49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	temp = temp-&gt;</a:t>
            </a:r>
            <a:r>
              <a:rPr lang="en-US" altLang="zh-TW" sz="2200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2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return temp;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}</a:t>
            </a:r>
            <a:endParaRPr lang="en-US" altLang="zh-TW" sz="2200" dirty="0"/>
          </a:p>
        </p:txBody>
      </p:sp>
      <p:sp>
        <p:nvSpPr>
          <p:cNvPr id="114692" name="Oval 4"/>
          <p:cNvSpPr>
            <a:spLocks noChangeAspect="1" noChangeArrowheads="1"/>
          </p:cNvSpPr>
          <p:nvPr/>
        </p:nvSpPr>
        <p:spPr bwMode="auto">
          <a:xfrm>
            <a:off x="3460750" y="4246563"/>
            <a:ext cx="292100" cy="2921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693" name="Line 5"/>
          <p:cNvSpPr>
            <a:spLocks noChangeAspect="1" noChangeShapeType="1"/>
          </p:cNvSpPr>
          <p:nvPr/>
        </p:nvSpPr>
        <p:spPr bwMode="auto">
          <a:xfrm flipH="1">
            <a:off x="3135313" y="4503738"/>
            <a:ext cx="377825" cy="2063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694" name="Line 6"/>
          <p:cNvSpPr>
            <a:spLocks noChangeAspect="1" noChangeShapeType="1"/>
          </p:cNvSpPr>
          <p:nvPr/>
        </p:nvSpPr>
        <p:spPr bwMode="auto">
          <a:xfrm>
            <a:off x="3779838" y="4510088"/>
            <a:ext cx="320675" cy="1746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695" name="AutoShape 7"/>
          <p:cNvSpPr>
            <a:spLocks noChangeAspect="1" noChangeArrowheads="1"/>
          </p:cNvSpPr>
          <p:nvPr/>
        </p:nvSpPr>
        <p:spPr bwMode="auto">
          <a:xfrm>
            <a:off x="2690813" y="4692650"/>
            <a:ext cx="941387" cy="787400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696" name="AutoShape 8"/>
          <p:cNvSpPr>
            <a:spLocks noChangeAspect="1" noChangeArrowheads="1"/>
          </p:cNvSpPr>
          <p:nvPr/>
        </p:nvSpPr>
        <p:spPr bwMode="auto">
          <a:xfrm>
            <a:off x="3702050" y="4692650"/>
            <a:ext cx="941388" cy="7874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697" name="Text Box 9"/>
          <p:cNvSpPr txBox="1">
            <a:spLocks noChangeAspect="1" noChangeArrowheads="1"/>
          </p:cNvSpPr>
          <p:nvPr/>
        </p:nvSpPr>
        <p:spPr bwMode="auto">
          <a:xfrm>
            <a:off x="3309938" y="5541963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</a:rPr>
              <a:t>Inorder</a:t>
            </a:r>
          </a:p>
        </p:txBody>
      </p:sp>
      <p:grpSp>
        <p:nvGrpSpPr>
          <p:cNvPr id="114698" name="Group 10"/>
          <p:cNvGrpSpPr>
            <a:grpSpLocks noChangeAspect="1"/>
          </p:cNvGrpSpPr>
          <p:nvPr/>
        </p:nvGrpSpPr>
        <p:grpSpPr bwMode="auto">
          <a:xfrm>
            <a:off x="3101975" y="5875338"/>
            <a:ext cx="1284288" cy="358775"/>
            <a:chOff x="4224" y="2268"/>
            <a:chExt cx="900" cy="252"/>
          </a:xfrm>
        </p:grpSpPr>
        <p:sp>
          <p:nvSpPr>
            <p:cNvPr id="114726" name="Oval 11"/>
            <p:cNvSpPr>
              <a:spLocks noChangeAspect="1" noChangeArrowheads="1"/>
            </p:cNvSpPr>
            <p:nvPr/>
          </p:nvSpPr>
          <p:spPr bwMode="auto">
            <a:xfrm>
              <a:off x="4572" y="2316"/>
              <a:ext cx="204" cy="204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4727" name="AutoShape 12"/>
            <p:cNvSpPr>
              <a:spLocks noChangeAspect="1" noChangeArrowheads="1"/>
            </p:cNvSpPr>
            <p:nvPr/>
          </p:nvSpPr>
          <p:spPr bwMode="auto">
            <a:xfrm>
              <a:off x="4224" y="2268"/>
              <a:ext cx="300" cy="228"/>
            </a:xfrm>
            <a:prstGeom prst="triangle">
              <a:avLst>
                <a:gd name="adj" fmla="val 50000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4728" name="AutoShape 13"/>
            <p:cNvSpPr>
              <a:spLocks noChangeAspect="1" noChangeArrowheads="1"/>
            </p:cNvSpPr>
            <p:nvPr/>
          </p:nvSpPr>
          <p:spPr bwMode="auto">
            <a:xfrm>
              <a:off x="4824" y="2268"/>
              <a:ext cx="300" cy="22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sp>
        <p:nvSpPr>
          <p:cNvPr id="114699" name="Oval 14"/>
          <p:cNvSpPr>
            <a:spLocks noChangeAspect="1" noChangeArrowheads="1"/>
          </p:cNvSpPr>
          <p:nvPr/>
        </p:nvSpPr>
        <p:spPr bwMode="auto">
          <a:xfrm>
            <a:off x="6556375" y="3382963"/>
            <a:ext cx="434975" cy="4381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00" name="Line 15"/>
          <p:cNvSpPr>
            <a:spLocks noChangeAspect="1" noChangeShapeType="1"/>
          </p:cNvSpPr>
          <p:nvPr/>
        </p:nvSpPr>
        <p:spPr bwMode="auto">
          <a:xfrm flipH="1">
            <a:off x="6069013" y="3768725"/>
            <a:ext cx="563562" cy="3095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01" name="Line 16"/>
          <p:cNvSpPr>
            <a:spLocks noChangeAspect="1" noChangeShapeType="1"/>
          </p:cNvSpPr>
          <p:nvPr/>
        </p:nvSpPr>
        <p:spPr bwMode="auto">
          <a:xfrm>
            <a:off x="6965950" y="3741738"/>
            <a:ext cx="592138" cy="3095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02" name="Oval 17"/>
          <p:cNvSpPr>
            <a:spLocks noChangeAspect="1" noChangeArrowheads="1"/>
          </p:cNvSpPr>
          <p:nvPr/>
        </p:nvSpPr>
        <p:spPr bwMode="auto">
          <a:xfrm>
            <a:off x="7429500" y="4025900"/>
            <a:ext cx="434975" cy="436563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03" name="Line 18"/>
          <p:cNvSpPr>
            <a:spLocks noChangeAspect="1" noChangeShapeType="1"/>
          </p:cNvSpPr>
          <p:nvPr/>
        </p:nvSpPr>
        <p:spPr bwMode="auto">
          <a:xfrm flipH="1">
            <a:off x="7275513" y="4462463"/>
            <a:ext cx="333375" cy="3857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04" name="Oval 19"/>
          <p:cNvSpPr>
            <a:spLocks noChangeAspect="1" noChangeArrowheads="1"/>
          </p:cNvSpPr>
          <p:nvPr/>
        </p:nvSpPr>
        <p:spPr bwMode="auto">
          <a:xfrm>
            <a:off x="7018338" y="4822825"/>
            <a:ext cx="438150" cy="43497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05" name="Line 20"/>
          <p:cNvSpPr>
            <a:spLocks noChangeAspect="1" noChangeShapeType="1"/>
          </p:cNvSpPr>
          <p:nvPr/>
        </p:nvSpPr>
        <p:spPr bwMode="auto">
          <a:xfrm flipH="1">
            <a:off x="6786563" y="5230813"/>
            <a:ext cx="333375" cy="4381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13" name="Oval 21"/>
          <p:cNvSpPr>
            <a:spLocks noChangeAspect="1" noChangeArrowheads="1"/>
          </p:cNvSpPr>
          <p:nvPr/>
        </p:nvSpPr>
        <p:spPr bwMode="auto">
          <a:xfrm>
            <a:off x="6530975" y="5643563"/>
            <a:ext cx="434975" cy="4381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07" name="Line 22"/>
          <p:cNvSpPr>
            <a:spLocks noChangeAspect="1" noChangeShapeType="1"/>
          </p:cNvSpPr>
          <p:nvPr/>
        </p:nvSpPr>
        <p:spPr bwMode="auto">
          <a:xfrm>
            <a:off x="7839075" y="4410075"/>
            <a:ext cx="490538" cy="4889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08" name="Line 23"/>
          <p:cNvSpPr>
            <a:spLocks noChangeAspect="1" noChangeShapeType="1"/>
          </p:cNvSpPr>
          <p:nvPr/>
        </p:nvSpPr>
        <p:spPr bwMode="auto">
          <a:xfrm>
            <a:off x="7094538" y="3613150"/>
            <a:ext cx="769937" cy="3365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09" name="Line 24"/>
          <p:cNvSpPr>
            <a:spLocks noChangeAspect="1" noChangeShapeType="1"/>
          </p:cNvSpPr>
          <p:nvPr/>
        </p:nvSpPr>
        <p:spPr bwMode="auto">
          <a:xfrm flipH="1">
            <a:off x="7070725" y="4719638"/>
            <a:ext cx="744538" cy="11303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710" name="AutoShape 25"/>
          <p:cNvSpPr>
            <a:spLocks noChangeAspect="1" noChangeArrowheads="1"/>
          </p:cNvSpPr>
          <p:nvPr/>
        </p:nvSpPr>
        <p:spPr bwMode="auto">
          <a:xfrm>
            <a:off x="5373688" y="4051300"/>
            <a:ext cx="1412875" cy="1179513"/>
          </a:xfrm>
          <a:prstGeom prst="triangle">
            <a:avLst>
              <a:gd name="adj" fmla="val 50000"/>
            </a:avLst>
          </a:prstGeom>
          <a:solidFill>
            <a:srgbClr val="0099FF"/>
          </a:solidFill>
          <a:ln w="9525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11" name="AutoShape 26"/>
          <p:cNvSpPr>
            <a:spLocks noChangeAspect="1" noChangeArrowheads="1"/>
          </p:cNvSpPr>
          <p:nvPr/>
        </p:nvSpPr>
        <p:spPr bwMode="auto">
          <a:xfrm>
            <a:off x="7710488" y="4872038"/>
            <a:ext cx="1182687" cy="125888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4712" name="Text Box 27"/>
          <p:cNvSpPr txBox="1">
            <a:spLocks noChangeArrowheads="1"/>
          </p:cNvSpPr>
          <p:nvPr/>
        </p:nvSpPr>
        <p:spPr bwMode="auto">
          <a:xfrm>
            <a:off x="8027988" y="228600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8243888" y="4102100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temp</a:t>
            </a:r>
          </a:p>
        </p:txBody>
      </p:sp>
      <p:sp>
        <p:nvSpPr>
          <p:cNvPr id="114714" name="Freeform 29"/>
          <p:cNvSpPr>
            <a:spLocks/>
          </p:cNvSpPr>
          <p:nvPr/>
        </p:nvSpPr>
        <p:spPr bwMode="auto">
          <a:xfrm>
            <a:off x="6188075" y="3816350"/>
            <a:ext cx="808038" cy="2259013"/>
          </a:xfrm>
          <a:custGeom>
            <a:avLst/>
            <a:gdLst>
              <a:gd name="T0" fmla="*/ 2147483646 w 509"/>
              <a:gd name="T1" fmla="*/ 2147483646 h 1423"/>
              <a:gd name="T2" fmla="*/ 2147483646 w 509"/>
              <a:gd name="T3" fmla="*/ 2147483646 h 1423"/>
              <a:gd name="T4" fmla="*/ 2147483646 w 509"/>
              <a:gd name="T5" fmla="*/ 2147483646 h 1423"/>
              <a:gd name="T6" fmla="*/ 2147483646 w 509"/>
              <a:gd name="T7" fmla="*/ 0 h 1423"/>
              <a:gd name="T8" fmla="*/ 0 60000 65536"/>
              <a:gd name="T9" fmla="*/ 0 60000 65536"/>
              <a:gd name="T10" fmla="*/ 0 60000 65536"/>
              <a:gd name="T11" fmla="*/ 0 60000 65536"/>
              <a:gd name="T12" fmla="*/ 0 w 509"/>
              <a:gd name="T13" fmla="*/ 0 h 1423"/>
              <a:gd name="T14" fmla="*/ 509 w 509"/>
              <a:gd name="T15" fmla="*/ 1423 h 14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9" h="1423">
                <a:moveTo>
                  <a:pt x="252" y="1360"/>
                </a:moveTo>
                <a:cubicBezTo>
                  <a:pt x="216" y="1358"/>
                  <a:pt x="0" y="1423"/>
                  <a:pt x="33" y="1349"/>
                </a:cubicBezTo>
                <a:lnTo>
                  <a:pt x="453" y="913"/>
                </a:lnTo>
                <a:cubicBezTo>
                  <a:pt x="509" y="688"/>
                  <a:pt x="388" y="190"/>
                  <a:pt x="371" y="0"/>
                </a:cubicBezTo>
              </a:path>
            </a:pathLst>
          </a:cu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4715" name="Freeform 30"/>
          <p:cNvSpPr>
            <a:spLocks/>
          </p:cNvSpPr>
          <p:nvPr/>
        </p:nvSpPr>
        <p:spPr bwMode="auto">
          <a:xfrm>
            <a:off x="6858000" y="5232400"/>
            <a:ext cx="381000" cy="1006475"/>
          </a:xfrm>
          <a:custGeom>
            <a:avLst/>
            <a:gdLst>
              <a:gd name="T0" fmla="*/ 0 w 453"/>
              <a:gd name="T1" fmla="*/ 2147483646 h 1162"/>
              <a:gd name="T2" fmla="*/ 2147483646 w 453"/>
              <a:gd name="T3" fmla="*/ 2147483646 h 1162"/>
              <a:gd name="T4" fmla="*/ 2147483646 w 453"/>
              <a:gd name="T5" fmla="*/ 0 h 1162"/>
              <a:gd name="T6" fmla="*/ 0 60000 65536"/>
              <a:gd name="T7" fmla="*/ 0 60000 65536"/>
              <a:gd name="T8" fmla="*/ 0 60000 65536"/>
              <a:gd name="T9" fmla="*/ 0 w 453"/>
              <a:gd name="T10" fmla="*/ 0 h 1162"/>
              <a:gd name="T11" fmla="*/ 453 w 453"/>
              <a:gd name="T12" fmla="*/ 1162 h 11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162">
                <a:moveTo>
                  <a:pt x="0" y="953"/>
                </a:moveTo>
                <a:cubicBezTo>
                  <a:pt x="31" y="961"/>
                  <a:pt x="108" y="1162"/>
                  <a:pt x="184" y="1003"/>
                </a:cubicBezTo>
                <a:cubicBezTo>
                  <a:pt x="260" y="844"/>
                  <a:pt x="397" y="209"/>
                  <a:pt x="453" y="0"/>
                </a:cubicBezTo>
              </a:path>
            </a:pathLst>
          </a:cu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4716" name="Line 31"/>
          <p:cNvSpPr>
            <a:spLocks noChangeShapeType="1"/>
          </p:cNvSpPr>
          <p:nvPr/>
        </p:nvSpPr>
        <p:spPr bwMode="auto">
          <a:xfrm flipH="1">
            <a:off x="6804025" y="2590800"/>
            <a:ext cx="1296988" cy="7921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0624" name="Rectangle 32"/>
          <p:cNvSpPr>
            <a:spLocks noChangeArrowheads="1"/>
          </p:cNvSpPr>
          <p:nvPr/>
        </p:nvSpPr>
        <p:spPr bwMode="auto">
          <a:xfrm>
            <a:off x="747713" y="2028825"/>
            <a:ext cx="3748087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25" name="Rectangle 33"/>
          <p:cNvSpPr>
            <a:spLocks noChangeArrowheads="1"/>
          </p:cNvSpPr>
          <p:nvPr/>
        </p:nvSpPr>
        <p:spPr bwMode="auto">
          <a:xfrm>
            <a:off x="747713" y="2389188"/>
            <a:ext cx="4052887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26" name="Rectangle 34"/>
          <p:cNvSpPr>
            <a:spLocks noChangeArrowheads="1"/>
          </p:cNvSpPr>
          <p:nvPr/>
        </p:nvSpPr>
        <p:spPr bwMode="auto">
          <a:xfrm>
            <a:off x="747713" y="2749550"/>
            <a:ext cx="3976687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27" name="Rectangle 35"/>
          <p:cNvSpPr>
            <a:spLocks noChangeArrowheads="1"/>
          </p:cNvSpPr>
          <p:nvPr/>
        </p:nvSpPr>
        <p:spPr bwMode="auto">
          <a:xfrm>
            <a:off x="1120775" y="3109913"/>
            <a:ext cx="4365625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28" name="Rectangle 36"/>
          <p:cNvSpPr>
            <a:spLocks noChangeArrowheads="1"/>
          </p:cNvSpPr>
          <p:nvPr/>
        </p:nvSpPr>
        <p:spPr bwMode="auto">
          <a:xfrm>
            <a:off x="2055813" y="3470275"/>
            <a:ext cx="3963987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29" name="Rectangle 37"/>
          <p:cNvSpPr>
            <a:spLocks noChangeArrowheads="1"/>
          </p:cNvSpPr>
          <p:nvPr/>
        </p:nvSpPr>
        <p:spPr bwMode="auto">
          <a:xfrm>
            <a:off x="747713" y="3830638"/>
            <a:ext cx="2147887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 flipH="1" flipV="1">
            <a:off x="7812088" y="4246563"/>
            <a:ext cx="504825" cy="714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0631" name="Line 39"/>
          <p:cNvSpPr>
            <a:spLocks noChangeShapeType="1"/>
          </p:cNvSpPr>
          <p:nvPr/>
        </p:nvSpPr>
        <p:spPr bwMode="auto">
          <a:xfrm flipH="1">
            <a:off x="7380288" y="4318000"/>
            <a:ext cx="936625" cy="57626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0632" name="Line 40"/>
          <p:cNvSpPr>
            <a:spLocks noChangeShapeType="1"/>
          </p:cNvSpPr>
          <p:nvPr/>
        </p:nvSpPr>
        <p:spPr bwMode="auto">
          <a:xfrm flipH="1">
            <a:off x="6948488" y="4318000"/>
            <a:ext cx="1368425" cy="1441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 animBg="1"/>
      <p:bldP spid="114709" grpId="0" animBg="1"/>
      <p:bldP spid="110620" grpId="0"/>
      <p:bldP spid="110624" grpId="0" animBg="1"/>
      <p:bldP spid="110624" grpId="1" animBg="1"/>
      <p:bldP spid="110625" grpId="0" animBg="1"/>
      <p:bldP spid="110625" grpId="1" animBg="1"/>
      <p:bldP spid="110626" grpId="0" animBg="1"/>
      <p:bldP spid="110626" grpId="1" animBg="1"/>
      <p:bldP spid="110627" grpId="0" animBg="1"/>
      <p:bldP spid="110627" grpId="1" animBg="1"/>
      <p:bldP spid="110627" grpId="2" animBg="1"/>
      <p:bldP spid="110627" grpId="3" animBg="1"/>
      <p:bldP spid="110627" grpId="4" animBg="1"/>
      <p:bldP spid="110627" grpId="5" animBg="1"/>
      <p:bldP spid="110628" grpId="0" animBg="1"/>
      <p:bldP spid="110628" grpId="1" animBg="1"/>
      <p:bldP spid="110628" grpId="2" animBg="1"/>
      <p:bldP spid="110628" grpId="3" animBg="1"/>
      <p:bldP spid="110629" grpId="0" animBg="1"/>
      <p:bldP spid="1106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4140200" y="3143250"/>
            <a:ext cx="4895850" cy="3598863"/>
            <a:chOff x="2608" y="1980"/>
            <a:chExt cx="3084" cy="2267"/>
          </a:xfrm>
        </p:grpSpPr>
        <p:pic>
          <p:nvPicPr>
            <p:cNvPr id="116769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7" t="10361" r="7315" b="14807"/>
            <a:stretch>
              <a:fillRect/>
            </a:stretch>
          </p:blipFill>
          <p:spPr bwMode="auto">
            <a:xfrm>
              <a:off x="2608" y="1980"/>
              <a:ext cx="3084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770" name="Rectangle 4"/>
            <p:cNvSpPr>
              <a:spLocks noChangeArrowheads="1"/>
            </p:cNvSpPr>
            <p:nvPr/>
          </p:nvSpPr>
          <p:spPr bwMode="auto">
            <a:xfrm>
              <a:off x="2608" y="2886"/>
              <a:ext cx="272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</p:grpSp>
      <p:sp>
        <p:nvSpPr>
          <p:cNvPr id="116739" name="Rectangle 6"/>
          <p:cNvSpPr>
            <a:spLocks noGrp="1" noChangeArrowheads="1"/>
          </p:cNvSpPr>
          <p:nvPr>
            <p:ph type="title"/>
          </p:nvPr>
        </p:nvSpPr>
        <p:spPr>
          <a:xfrm>
            <a:off x="455613" y="403225"/>
            <a:ext cx="7429500" cy="739775"/>
          </a:xfrm>
        </p:spPr>
        <p:txBody>
          <a:bodyPr/>
          <a:lstStyle/>
          <a:p>
            <a:pPr eaLnBrk="1" hangingPunct="1"/>
            <a:r>
              <a:rPr lang="en-US" altLang="zh-TW"/>
              <a:t>Inorder Traversal of Threaded B.T.</a:t>
            </a:r>
          </a:p>
        </p:txBody>
      </p:sp>
      <p:sp>
        <p:nvSpPr>
          <p:cNvPr id="11674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07950" y="1557338"/>
            <a:ext cx="8807450" cy="4248150"/>
          </a:xfrm>
          <a:ln>
            <a:noFill/>
          </a:ln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void </a:t>
            </a:r>
            <a:r>
              <a:rPr lang="en-US" altLang="zh-TW" sz="2200" dirty="0" err="1">
                <a:latin typeface="Courier New" panose="02070309020205020404" pitchFamily="49" charset="0"/>
              </a:rPr>
              <a:t>tinorder</a:t>
            </a:r>
            <a:r>
              <a:rPr lang="en-US" altLang="zh-TW" sz="2200" dirty="0">
                <a:latin typeface="Courier New" panose="02070309020205020404" pitchFamily="49" charset="0"/>
              </a:rPr>
              <a:t>(</a:t>
            </a:r>
            <a:r>
              <a:rPr lang="en-US" altLang="zh-TW" sz="2200" dirty="0" err="1">
                <a:latin typeface="Courier New" panose="02070309020205020404" pitchFamily="49" charset="0"/>
              </a:rPr>
              <a:t>threadedPointer</a:t>
            </a:r>
            <a:r>
              <a:rPr lang="en-US" altLang="zh-TW" sz="2200" dirty="0">
                <a:latin typeface="Courier New" panose="02070309020205020404" pitchFamily="49" charset="0"/>
              </a:rPr>
              <a:t> tree){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/* traverse the threaded binary tree </a:t>
            </a:r>
            <a:r>
              <a:rPr lang="en-US" altLang="zh-TW" sz="2200" dirty="0" err="1">
                <a:latin typeface="Courier New" panose="02070309020205020404" pitchFamily="49" charset="0"/>
              </a:rPr>
              <a:t>inorder</a:t>
            </a:r>
            <a:r>
              <a:rPr lang="en-US" altLang="zh-TW" sz="2200" dirty="0">
                <a:latin typeface="Courier New" panose="02070309020205020404" pitchFamily="49" charset="0"/>
              </a:rPr>
              <a:t>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</a:t>
            </a:r>
            <a:r>
              <a:rPr lang="en-US" altLang="zh-TW" sz="2200" dirty="0" err="1">
                <a:latin typeface="Courier New" panose="02070309020205020404" pitchFamily="49" charset="0"/>
              </a:rPr>
              <a:t>threadedPointer</a:t>
            </a:r>
            <a:r>
              <a:rPr lang="en-US" altLang="zh-TW" sz="2200" dirty="0">
                <a:latin typeface="Courier New" panose="02070309020205020404" pitchFamily="49" charset="0"/>
              </a:rPr>
              <a:t> temp = tree;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for (;;)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temp = </a:t>
            </a:r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insucc</a:t>
            </a:r>
            <a:r>
              <a:rPr lang="en-US" altLang="zh-TW" sz="2200" dirty="0">
                <a:latin typeface="Courier New" panose="02070309020205020404" pitchFamily="49" charset="0"/>
              </a:rPr>
              <a:t>(temp);</a:t>
            </a:r>
            <a:endParaRPr lang="en-US" altLang="zh-TW" sz="22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if (temp==tree)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	break;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	</a:t>
            </a:r>
            <a:r>
              <a:rPr lang="en-US" altLang="zh-TW" sz="2200" dirty="0" err="1">
                <a:latin typeface="Courier New" panose="02070309020205020404" pitchFamily="49" charset="0"/>
              </a:rPr>
              <a:t>printf</a:t>
            </a:r>
            <a:r>
              <a:rPr lang="en-US" altLang="zh-TW" sz="2200" dirty="0">
                <a:latin typeface="Courier New" panose="02070309020205020404" pitchFamily="49" charset="0"/>
              </a:rPr>
              <a:t>(“%3c”,temp-&gt;data);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200" dirty="0">
                <a:latin typeface="Courier New" panose="02070309020205020404" pitchFamily="49" charset="0"/>
              </a:rPr>
              <a:t>}</a:t>
            </a:r>
            <a:endParaRPr lang="en-US" altLang="zh-TW" sz="2200" dirty="0"/>
          </a:p>
        </p:txBody>
      </p:sp>
      <p:sp>
        <p:nvSpPr>
          <p:cNvPr id="116741" name="Rectangle 7"/>
          <p:cNvSpPr>
            <a:spLocks noChangeArrowheads="1"/>
          </p:cNvSpPr>
          <p:nvPr/>
        </p:nvSpPr>
        <p:spPr bwMode="auto">
          <a:xfrm>
            <a:off x="288925" y="5906294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Time Complexity: O(</a:t>
            </a:r>
            <a:r>
              <a:rPr lang="en-US" altLang="zh-TW" sz="2400" i="1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7104063" y="3273425"/>
            <a:ext cx="935037" cy="252413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6167438" y="4138613"/>
            <a:ext cx="935037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5246688" y="4903788"/>
            <a:ext cx="935037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7121525" y="4868863"/>
            <a:ext cx="935038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4616450" y="5562600"/>
            <a:ext cx="935038" cy="252413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5651500" y="5589588"/>
            <a:ext cx="935038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6735763" y="5595938"/>
            <a:ext cx="935037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7854950" y="5616575"/>
            <a:ext cx="935038" cy="252413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4360863" y="6237288"/>
            <a:ext cx="935037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5443538" y="6237288"/>
            <a:ext cx="935037" cy="252412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85800" y="2349501"/>
            <a:ext cx="4811713" cy="43179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1042988" y="3160714"/>
            <a:ext cx="3452812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042988" y="3573464"/>
            <a:ext cx="2614612" cy="431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1042988" y="4391025"/>
            <a:ext cx="4291012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56" name="Text Box 22"/>
          <p:cNvSpPr txBox="1">
            <a:spLocks noChangeArrowheads="1"/>
          </p:cNvSpPr>
          <p:nvPr/>
        </p:nvSpPr>
        <p:spPr bwMode="auto">
          <a:xfrm>
            <a:off x="8172450" y="371633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116757" name="Line 23"/>
          <p:cNvSpPr>
            <a:spLocks noChangeShapeType="1"/>
          </p:cNvSpPr>
          <p:nvPr/>
        </p:nvSpPr>
        <p:spPr bwMode="auto">
          <a:xfrm flipH="1" flipV="1">
            <a:off x="7596188" y="3573463"/>
            <a:ext cx="647700" cy="3603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6758" name="Text Box 24"/>
          <p:cNvSpPr txBox="1">
            <a:spLocks noChangeArrowheads="1"/>
          </p:cNvSpPr>
          <p:nvPr/>
        </p:nvSpPr>
        <p:spPr bwMode="auto">
          <a:xfrm>
            <a:off x="5562600" y="2667000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</a:rPr>
              <a:t>output: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1905000" y="4005263"/>
            <a:ext cx="1144588" cy="3857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8153400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8369300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8658225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6570663" y="26670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6859588" y="26670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7146925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7291388" y="266700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7578725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7867650" y="26670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48" grpId="1" animBg="1"/>
      <p:bldP spid="112648" grpId="2" animBg="1"/>
      <p:bldP spid="112648" grpId="3" animBg="1"/>
      <p:bldP spid="112648" grpId="4" animBg="1"/>
      <p:bldP spid="112649" grpId="0" animBg="1"/>
      <p:bldP spid="112649" grpId="1" animBg="1"/>
      <p:bldP spid="112649" grpId="2" animBg="1"/>
      <p:bldP spid="112649" grpId="3" animBg="1"/>
      <p:bldP spid="112650" grpId="0" animBg="1"/>
      <p:bldP spid="112650" grpId="1" animBg="1"/>
      <p:bldP spid="112650" grpId="2" animBg="1"/>
      <p:bldP spid="112650" grpId="3" animBg="1"/>
      <p:bldP spid="112651" grpId="0" animBg="1"/>
      <p:bldP spid="112651" grpId="1" animBg="1"/>
      <p:bldP spid="112651" grpId="2" animBg="1"/>
      <p:bldP spid="112651" grpId="3" animBg="1"/>
      <p:bldP spid="112652" grpId="0" animBg="1"/>
      <p:bldP spid="112652" grpId="1" animBg="1"/>
      <p:bldP spid="112652" grpId="2" animBg="1"/>
      <p:bldP spid="112652" grpId="3" animBg="1"/>
      <p:bldP spid="112653" grpId="0" animBg="1"/>
      <p:bldP spid="112653" grpId="1" animBg="1"/>
      <p:bldP spid="112654" grpId="0" animBg="1"/>
      <p:bldP spid="112654" grpId="1" animBg="1"/>
      <p:bldP spid="112655" grpId="0" animBg="1"/>
      <p:bldP spid="112655" grpId="1" animBg="1"/>
      <p:bldP spid="112656" grpId="0" animBg="1"/>
      <p:bldP spid="112656" grpId="1" animBg="1"/>
      <p:bldP spid="112657" grpId="0" animBg="1"/>
      <p:bldP spid="112657" grpId="1" animBg="1"/>
      <p:bldP spid="112658" grpId="0" animBg="1"/>
      <p:bldP spid="112658" grpId="1" animBg="1"/>
      <p:bldP spid="112659" grpId="0" animBg="1"/>
      <p:bldP spid="112659" grpId="1" animBg="1"/>
      <p:bldP spid="112659" grpId="2" animBg="1"/>
      <p:bldP spid="112659" grpId="3" animBg="1"/>
      <p:bldP spid="112659" grpId="4" animBg="1"/>
      <p:bldP spid="112659" grpId="5" animBg="1"/>
      <p:bldP spid="112659" grpId="6" animBg="1"/>
      <p:bldP spid="112659" grpId="7" animBg="1"/>
      <p:bldP spid="112659" grpId="8" animBg="1"/>
      <p:bldP spid="112659" grpId="9" animBg="1"/>
      <p:bldP spid="112659" grpId="10" animBg="1"/>
      <p:bldP spid="112659" grpId="11" animBg="1"/>
      <p:bldP spid="112659" grpId="12" animBg="1"/>
      <p:bldP spid="112659" grpId="13" animBg="1"/>
      <p:bldP spid="112659" grpId="14" animBg="1"/>
      <p:bldP spid="112659" grpId="15" animBg="1"/>
      <p:bldP spid="112659" grpId="16" animBg="1"/>
      <p:bldP spid="112659" grpId="17" animBg="1"/>
      <p:bldP spid="112659" grpId="18" animBg="1"/>
      <p:bldP spid="112659" grpId="19" animBg="1"/>
      <p:bldP spid="112660" grpId="0" animBg="1"/>
      <p:bldP spid="112660" grpId="1" animBg="1"/>
      <p:bldP spid="112660" grpId="2" animBg="1"/>
      <p:bldP spid="112660" grpId="3" animBg="1"/>
      <p:bldP spid="112660" grpId="4" animBg="1"/>
      <p:bldP spid="112660" grpId="5" animBg="1"/>
      <p:bldP spid="112660" grpId="6" animBg="1"/>
      <p:bldP spid="112660" grpId="7" animBg="1"/>
      <p:bldP spid="112660" grpId="8" animBg="1"/>
      <p:bldP spid="112660" grpId="9" animBg="1"/>
      <p:bldP spid="112660" grpId="10" animBg="1"/>
      <p:bldP spid="112660" grpId="11" animBg="1"/>
      <p:bldP spid="112660" grpId="12" animBg="1"/>
      <p:bldP spid="112660" grpId="13" animBg="1"/>
      <p:bldP spid="112660" grpId="14" animBg="1"/>
      <p:bldP spid="112660" grpId="15" animBg="1"/>
      <p:bldP spid="112660" grpId="16" animBg="1"/>
      <p:bldP spid="112660" grpId="17" animBg="1"/>
      <p:bldP spid="112660" grpId="18" animBg="1"/>
      <p:bldP spid="112660" grpId="19" animBg="1"/>
      <p:bldP spid="112661" grpId="0" animBg="1"/>
      <p:bldP spid="112661" grpId="1" animBg="1"/>
      <p:bldP spid="112661" grpId="2" animBg="1"/>
      <p:bldP spid="112661" grpId="3" animBg="1"/>
      <p:bldP spid="112661" grpId="4" animBg="1"/>
      <p:bldP spid="112661" grpId="5" animBg="1"/>
      <p:bldP spid="112661" grpId="6" animBg="1"/>
      <p:bldP spid="112661" grpId="7" animBg="1"/>
      <p:bldP spid="112661" grpId="8" animBg="1"/>
      <p:bldP spid="112661" grpId="9" animBg="1"/>
      <p:bldP spid="112661" grpId="10" animBg="1"/>
      <p:bldP spid="112661" grpId="11" animBg="1"/>
      <p:bldP spid="112661" grpId="12" animBg="1"/>
      <p:bldP spid="112661" grpId="13" animBg="1"/>
      <p:bldP spid="112661" grpId="14" animBg="1"/>
      <p:bldP spid="112661" grpId="15" animBg="1"/>
      <p:bldP spid="112661" grpId="16" animBg="1"/>
      <p:bldP spid="112661" grpId="17" animBg="1"/>
      <p:bldP spid="112665" grpId="0" animBg="1"/>
      <p:bldP spid="112665" grpId="1" animBg="1"/>
      <p:bldP spid="112666" grpId="0"/>
      <p:bldP spid="112667" grpId="0"/>
      <p:bldP spid="112668" grpId="0"/>
      <p:bldP spid="112669" grpId="0"/>
      <p:bldP spid="112670" grpId="0"/>
      <p:bldP spid="112671" grpId="0"/>
      <p:bldP spid="112672" grpId="0"/>
      <p:bldP spid="112673" grpId="0"/>
      <p:bldP spid="112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>
                <a:cs typeface="+mj-cs"/>
              </a:rPr>
              <a:t>Inserting New Node into Threaded Binary Trees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3051" y="2278379"/>
            <a:ext cx="7132320" cy="4148137"/>
          </a:xfrm>
        </p:spPr>
        <p:txBody>
          <a:bodyPr/>
          <a:lstStyle/>
          <a:p>
            <a:pPr marL="609600" indent="-609600" eaLnBrk="1" hangingPunct="1"/>
            <a:r>
              <a:rPr lang="en-US" altLang="zh-TW" dirty="0"/>
              <a:t>Insert new node </a:t>
            </a:r>
            <a:r>
              <a:rPr lang="en-US" altLang="zh-TW" i="1" dirty="0"/>
              <a:t>r</a:t>
            </a:r>
            <a:r>
              <a:rPr lang="en-US" altLang="zh-TW" dirty="0"/>
              <a:t> as a right child of node </a:t>
            </a:r>
            <a:r>
              <a:rPr lang="en-US" altLang="zh-TW" i="1" dirty="0"/>
              <a:t>s</a:t>
            </a:r>
          </a:p>
          <a:p>
            <a:pPr marL="990600" lvl="1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zh-TW" dirty="0"/>
              <a:t>set </a:t>
            </a:r>
            <a:r>
              <a:rPr lang="en-US" altLang="zh-TW" i="1" dirty="0">
                <a:latin typeface="Courier New" panose="02070309020205020404" pitchFamily="49" charset="0"/>
              </a:rPr>
              <a:t>r-&gt;</a:t>
            </a:r>
            <a:r>
              <a:rPr lang="en-US" altLang="zh-TW" i="1" dirty="0" err="1">
                <a:latin typeface="Courier New" panose="02070309020205020404" pitchFamily="49" charset="0"/>
              </a:rPr>
              <a:t>leftChild</a:t>
            </a:r>
            <a:r>
              <a:rPr lang="en-US" altLang="zh-TW" dirty="0"/>
              <a:t> to point to </a:t>
            </a:r>
            <a:r>
              <a:rPr lang="en-US" altLang="zh-TW" i="1" dirty="0">
                <a:latin typeface="Courier New" panose="02070309020205020404" pitchFamily="49" charset="0"/>
              </a:rPr>
              <a:t>s</a:t>
            </a:r>
            <a:r>
              <a:rPr lang="en-US" altLang="zh-TW" i="1" dirty="0"/>
              <a:t>; </a:t>
            </a:r>
            <a:br>
              <a:rPr lang="en-US" altLang="zh-TW" i="1" dirty="0"/>
            </a:br>
            <a:r>
              <a:rPr lang="en-US" altLang="zh-TW" dirty="0"/>
              <a:t>set </a:t>
            </a:r>
            <a:r>
              <a:rPr lang="en-US" altLang="zh-TW" i="1" dirty="0">
                <a:latin typeface="Courier New" panose="02070309020205020404" pitchFamily="49" charset="0"/>
              </a:rPr>
              <a:t>r-&gt;</a:t>
            </a:r>
            <a:r>
              <a:rPr lang="en-US" altLang="zh-TW" i="1" dirty="0" err="1">
                <a:latin typeface="Courier New" panose="02070309020205020404" pitchFamily="49" charset="0"/>
              </a:rPr>
              <a:t>leftThread</a:t>
            </a:r>
            <a:r>
              <a:rPr lang="en-US" altLang="zh-TW" i="1" dirty="0"/>
              <a:t> </a:t>
            </a:r>
            <a:r>
              <a:rPr lang="en-US" altLang="zh-TW" dirty="0"/>
              <a:t>to</a:t>
            </a:r>
            <a:r>
              <a:rPr lang="en-US" altLang="zh-TW" i="1" dirty="0"/>
              <a:t> </a:t>
            </a:r>
            <a:r>
              <a:rPr lang="en-US" altLang="zh-TW" i="1" dirty="0">
                <a:latin typeface="Courier New" panose="02070309020205020404" pitchFamily="49" charset="0"/>
              </a:rPr>
              <a:t>TRUE</a:t>
            </a:r>
          </a:p>
          <a:p>
            <a:pPr marL="990600" lvl="1" indent="-533400" eaLnBrk="1" hangingPunct="1">
              <a:buFont typeface="Arial" panose="020B0604020202020204" pitchFamily="34" charset="0"/>
              <a:buAutoNum type="arabicPeriod"/>
            </a:pPr>
            <a:endParaRPr lang="en-US" altLang="zh-TW" i="1" dirty="0"/>
          </a:p>
          <a:p>
            <a:pPr marL="990600" lvl="1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zh-TW" dirty="0"/>
              <a:t>set </a:t>
            </a:r>
            <a:r>
              <a:rPr lang="en-US" altLang="zh-TW" i="1" dirty="0">
                <a:latin typeface="Courier New" panose="02070309020205020404" pitchFamily="49" charset="0"/>
              </a:rPr>
              <a:t>r-&gt;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rightChild</a:t>
            </a:r>
            <a:r>
              <a:rPr lang="en-US" altLang="zh-TW" dirty="0"/>
              <a:t> to </a:t>
            </a:r>
            <a:r>
              <a:rPr lang="en-US" altLang="zh-TW" i="1" dirty="0">
                <a:latin typeface="Courier New" panose="02070309020205020404" pitchFamily="49" charset="0"/>
              </a:rPr>
              <a:t>s-&gt;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rightChild</a:t>
            </a:r>
            <a:br>
              <a:rPr lang="en-US" altLang="zh-TW" i="1" dirty="0">
                <a:latin typeface="Courier New" panose="02070309020205020404" pitchFamily="49" charset="0"/>
              </a:rPr>
            </a:br>
            <a:r>
              <a:rPr lang="en-US" altLang="zh-TW" dirty="0" err="1"/>
              <a:t>set</a:t>
            </a:r>
            <a:r>
              <a:rPr lang="en-US" altLang="zh-TW" i="1" dirty="0" err="1">
                <a:latin typeface="Courier New" panose="02070309020205020404" pitchFamily="49" charset="0"/>
              </a:rPr>
              <a:t>r</a:t>
            </a:r>
            <a:r>
              <a:rPr lang="en-US" altLang="zh-TW" i="1" dirty="0">
                <a:latin typeface="Courier New" panose="02070309020205020404" pitchFamily="49" charset="0"/>
              </a:rPr>
              <a:t>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rightThread</a:t>
            </a:r>
            <a:r>
              <a:rPr lang="en-US" altLang="zh-TW" i="1" dirty="0">
                <a:latin typeface="Courier New" panose="02070309020205020404" pitchFamily="49" charset="0"/>
              </a:rPr>
              <a:t> </a:t>
            </a:r>
            <a:r>
              <a:rPr lang="en-US" altLang="zh-TW" dirty="0"/>
              <a:t>to</a:t>
            </a:r>
            <a:r>
              <a:rPr lang="en-US" altLang="zh-TW" i="1" dirty="0">
                <a:latin typeface="Courier New" panose="02070309020205020404" pitchFamily="49" charset="0"/>
              </a:rPr>
              <a:t> s-&gt;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rightThread</a:t>
            </a:r>
            <a:endParaRPr lang="en-US" altLang="zh-TW" i="1" dirty="0">
              <a:latin typeface="Courier New" panose="02070309020205020404" pitchFamily="49" charset="0"/>
            </a:endParaRPr>
          </a:p>
          <a:p>
            <a:pPr marL="990600" lvl="1" indent="-533400" eaLnBrk="1" hangingPunct="1">
              <a:buFont typeface="Arial" panose="020B0604020202020204" pitchFamily="34" charset="0"/>
              <a:buAutoNum type="arabicPeriod"/>
            </a:pPr>
            <a:endParaRPr lang="en-US" altLang="zh-TW" i="1" dirty="0">
              <a:latin typeface="Courier New" panose="02070309020205020404" pitchFamily="49" charset="0"/>
            </a:endParaRPr>
          </a:p>
          <a:p>
            <a:pPr marL="990600" lvl="1" indent="-533400" eaLnBrk="1" hangingPunct="1">
              <a:buFont typeface="Arial" panose="020B0604020202020204" pitchFamily="34" charset="0"/>
              <a:buAutoNum type="arabicPeriod"/>
            </a:pPr>
            <a:r>
              <a:rPr lang="en-US" altLang="zh-TW" dirty="0"/>
              <a:t>change </a:t>
            </a:r>
            <a:r>
              <a:rPr lang="en-US" altLang="zh-TW" i="1" dirty="0">
                <a:latin typeface="Courier New" panose="02070309020205020404" pitchFamily="49" charset="0"/>
              </a:rPr>
              <a:t>s-&gt;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rightThread</a:t>
            </a:r>
            <a:r>
              <a:rPr lang="en-US" altLang="zh-TW" dirty="0"/>
              <a:t> to </a:t>
            </a:r>
            <a:r>
              <a:rPr lang="en-US" altLang="zh-TW" i="1" dirty="0">
                <a:latin typeface="Courier New" panose="02070309020205020404" pitchFamily="49" charset="0"/>
              </a:rPr>
              <a:t>FALSE</a:t>
            </a:r>
            <a:br>
              <a:rPr lang="en-US" altLang="zh-TW" i="1" dirty="0"/>
            </a:br>
            <a:r>
              <a:rPr lang="en-US" altLang="zh-TW" dirty="0"/>
              <a:t>change </a:t>
            </a:r>
            <a:r>
              <a:rPr lang="en-US" altLang="zh-TW" i="1" dirty="0">
                <a:latin typeface="Courier New" panose="02070309020205020404" pitchFamily="49" charset="0"/>
              </a:rPr>
              <a:t>s-&gt;</a:t>
            </a:r>
            <a:r>
              <a:rPr lang="en-US" altLang="zh-TW" i="1" dirty="0" err="1">
                <a:latin typeface="Courier New" panose="02070309020205020404" pitchFamily="49" charset="0"/>
              </a:rPr>
              <a:t>rightChild</a:t>
            </a:r>
            <a:r>
              <a:rPr lang="en-US" altLang="zh-TW" dirty="0"/>
              <a:t> to point to </a:t>
            </a:r>
            <a:r>
              <a:rPr lang="en-US" altLang="zh-TW" i="1" dirty="0">
                <a:latin typeface="Courier New" panose="02070309020205020404" pitchFamily="49" charset="0"/>
              </a:rPr>
              <a:t>r</a:t>
            </a:r>
            <a:endParaRPr lang="en-US" altLang="zh-TW" i="1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F176002-833E-4BF4-80E4-B95F41ABBB28}"/>
              </a:ext>
            </a:extLst>
          </p:cNvPr>
          <p:cNvGrpSpPr>
            <a:grpSpLocks/>
          </p:cNvGrpSpPr>
          <p:nvPr/>
        </p:nvGrpSpPr>
        <p:grpSpPr bwMode="auto">
          <a:xfrm>
            <a:off x="8143240" y="2266950"/>
            <a:ext cx="384175" cy="396875"/>
            <a:chOff x="2134" y="1801"/>
            <a:chExt cx="242" cy="250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39C89AB-503D-4A9F-9FD5-68B97CD77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1820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75776EA-4DE4-4F67-954A-5E7C2916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180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7" name="Oval 7">
            <a:extLst>
              <a:ext uri="{FF2B5EF4-FFF2-40B4-BE49-F238E27FC236}">
                <a16:creationId xmlns:a16="http://schemas.microsoft.com/office/drawing/2014/main" id="{DEB36F45-EDBC-4CF2-86A0-8FE4DAE5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627" y="731837"/>
            <a:ext cx="357188" cy="3175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E909FDA-B778-4382-AE2B-55868C6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502" y="1366837"/>
            <a:ext cx="35877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5F634710-BF6B-49EF-A021-57309F0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665" y="1744662"/>
            <a:ext cx="357187" cy="3175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022B19B-3C22-46E8-8470-D4B483A6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752" y="2305050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CE02794-85F9-48BA-8F16-5DA51DC542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4102" y="989012"/>
            <a:ext cx="4222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AC433273-A025-4CDB-ACEC-44D6AAF8B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065" y="1670050"/>
            <a:ext cx="2444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7FAC8ED-B29D-478B-8149-A9946745378C}"/>
              </a:ext>
            </a:extLst>
          </p:cNvPr>
          <p:cNvSpPr>
            <a:spLocks/>
          </p:cNvSpPr>
          <p:nvPr/>
        </p:nvSpPr>
        <p:spPr bwMode="auto">
          <a:xfrm>
            <a:off x="6984365" y="1019175"/>
            <a:ext cx="796925" cy="514350"/>
          </a:xfrm>
          <a:custGeom>
            <a:avLst/>
            <a:gdLst>
              <a:gd name="T0" fmla="*/ 2147483646 w 588"/>
              <a:gd name="T1" fmla="*/ 2147483646 h 408"/>
              <a:gd name="T2" fmla="*/ 0 w 588"/>
              <a:gd name="T3" fmla="*/ 2147483646 h 408"/>
              <a:gd name="T4" fmla="*/ 0 w 588"/>
              <a:gd name="T5" fmla="*/ 0 h 408"/>
              <a:gd name="T6" fmla="*/ 2147483646 w 588"/>
              <a:gd name="T7" fmla="*/ 0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588"/>
              <a:gd name="T13" fmla="*/ 0 h 408"/>
              <a:gd name="T14" fmla="*/ 588 w 588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8" h="408">
                <a:moveTo>
                  <a:pt x="156" y="408"/>
                </a:moveTo>
                <a:lnTo>
                  <a:pt x="0" y="408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810B67C-E8F0-4608-8BC5-4D46D72DCED2}"/>
              </a:ext>
            </a:extLst>
          </p:cNvPr>
          <p:cNvSpPr>
            <a:spLocks/>
          </p:cNvSpPr>
          <p:nvPr/>
        </p:nvSpPr>
        <p:spPr bwMode="auto">
          <a:xfrm>
            <a:off x="7520940" y="2092325"/>
            <a:ext cx="309562" cy="363537"/>
          </a:xfrm>
          <a:custGeom>
            <a:avLst/>
            <a:gdLst>
              <a:gd name="T0" fmla="*/ 0 w 228"/>
              <a:gd name="T1" fmla="*/ 2147483646 h 288"/>
              <a:gd name="T2" fmla="*/ 2147483646 w 228"/>
              <a:gd name="T3" fmla="*/ 2147483646 h 288"/>
              <a:gd name="T4" fmla="*/ 2147483646 w 228"/>
              <a:gd name="T5" fmla="*/ 0 h 288"/>
              <a:gd name="T6" fmla="*/ 0 60000 65536"/>
              <a:gd name="T7" fmla="*/ 0 60000 65536"/>
              <a:gd name="T8" fmla="*/ 0 60000 65536"/>
              <a:gd name="T9" fmla="*/ 0 w 228"/>
              <a:gd name="T10" fmla="*/ 0 h 288"/>
              <a:gd name="T11" fmla="*/ 228 w 22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288">
                <a:moveTo>
                  <a:pt x="0" y="288"/>
                </a:moveTo>
                <a:lnTo>
                  <a:pt x="120" y="288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8B580E4A-6534-4083-8812-29FDF413BF2E}"/>
              </a:ext>
            </a:extLst>
          </p:cNvPr>
          <p:cNvSpPr>
            <a:spLocks/>
          </p:cNvSpPr>
          <p:nvPr/>
        </p:nvSpPr>
        <p:spPr bwMode="auto">
          <a:xfrm>
            <a:off x="7000240" y="1730375"/>
            <a:ext cx="309562" cy="725487"/>
          </a:xfrm>
          <a:custGeom>
            <a:avLst/>
            <a:gdLst>
              <a:gd name="T0" fmla="*/ 2147483646 w 228"/>
              <a:gd name="T1" fmla="*/ 2147483646 h 576"/>
              <a:gd name="T2" fmla="*/ 0 w 228"/>
              <a:gd name="T3" fmla="*/ 2147483646 h 576"/>
              <a:gd name="T4" fmla="*/ 0 w 228"/>
              <a:gd name="T5" fmla="*/ 2147483646 h 576"/>
              <a:gd name="T6" fmla="*/ 2147483646 w 22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576"/>
              <a:gd name="T14" fmla="*/ 228 w 2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576">
                <a:moveTo>
                  <a:pt x="120" y="576"/>
                </a:moveTo>
                <a:lnTo>
                  <a:pt x="0" y="576"/>
                </a:lnTo>
                <a:lnTo>
                  <a:pt x="0" y="252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3537F7B0-0247-41D7-B2A0-10CAE72B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77" y="132556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E494F21-3EFE-4F98-AEB0-5C00E240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540" y="1700212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8F86DD39-0A6B-45BF-AE11-8A0C85F5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577" y="227806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E444F14-0D78-47F1-9B18-FAAEFDE1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915" y="6604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D0AB2E2-ABB5-493B-B735-4F8C552A8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6815" y="874712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2C6A4746-57CB-4A04-BCD8-387DA3057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065" y="2017712"/>
            <a:ext cx="24765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657A44A4-48EC-4A17-9FD6-F9C019CFF0F7}"/>
              </a:ext>
            </a:extLst>
          </p:cNvPr>
          <p:cNvSpPr>
            <a:spLocks/>
          </p:cNvSpPr>
          <p:nvPr/>
        </p:nvSpPr>
        <p:spPr bwMode="auto">
          <a:xfrm>
            <a:off x="8203565" y="836612"/>
            <a:ext cx="533400" cy="1619250"/>
          </a:xfrm>
          <a:custGeom>
            <a:avLst/>
            <a:gdLst>
              <a:gd name="T0" fmla="*/ 2147483646 w 336"/>
              <a:gd name="T1" fmla="*/ 2147483646 h 1020"/>
              <a:gd name="T2" fmla="*/ 2147483646 w 336"/>
              <a:gd name="T3" fmla="*/ 2147483646 h 1020"/>
              <a:gd name="T4" fmla="*/ 2147483646 w 336"/>
              <a:gd name="T5" fmla="*/ 0 h 1020"/>
              <a:gd name="T6" fmla="*/ 0 w 336"/>
              <a:gd name="T7" fmla="*/ 0 h 102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020"/>
              <a:gd name="T14" fmla="*/ 336 w 336"/>
              <a:gd name="T15" fmla="*/ 1020 h 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020">
                <a:moveTo>
                  <a:pt x="192" y="1020"/>
                </a:moveTo>
                <a:lnTo>
                  <a:pt x="336" y="1020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DC786AE8-0B58-44B6-9DBB-767451B83E0C}"/>
              </a:ext>
            </a:extLst>
          </p:cNvPr>
          <p:cNvSpPr>
            <a:spLocks/>
          </p:cNvSpPr>
          <p:nvPr/>
        </p:nvSpPr>
        <p:spPr bwMode="auto">
          <a:xfrm>
            <a:off x="7936865" y="2093912"/>
            <a:ext cx="209550" cy="381000"/>
          </a:xfrm>
          <a:custGeom>
            <a:avLst/>
            <a:gdLst>
              <a:gd name="T0" fmla="*/ 2147483646 w 132"/>
              <a:gd name="T1" fmla="*/ 2147483646 h 240"/>
              <a:gd name="T2" fmla="*/ 0 w 132"/>
              <a:gd name="T3" fmla="*/ 2147483646 h 240"/>
              <a:gd name="T4" fmla="*/ 0 w 132"/>
              <a:gd name="T5" fmla="*/ 0 h 240"/>
              <a:gd name="T6" fmla="*/ 0 60000 65536"/>
              <a:gd name="T7" fmla="*/ 0 60000 65536"/>
              <a:gd name="T8" fmla="*/ 0 60000 65536"/>
              <a:gd name="T9" fmla="*/ 0 w 132"/>
              <a:gd name="T10" fmla="*/ 0 h 240"/>
              <a:gd name="T11" fmla="*/ 132 w 1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40">
                <a:moveTo>
                  <a:pt x="132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6B0635F-158E-4459-B5CC-0AE5E6247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977" y="2312987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3D5611E7-98E3-4315-8E21-6CDB9C80D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9265" y="1636712"/>
            <a:ext cx="152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CB68AD0E-C1AB-4705-AC39-6810710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265" y="13081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ACC8509A-2E1D-4AF4-A64D-9764A9660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8365" y="2532062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Freeform 67">
            <a:extLst>
              <a:ext uri="{FF2B5EF4-FFF2-40B4-BE49-F238E27FC236}">
                <a16:creationId xmlns:a16="http://schemas.microsoft.com/office/drawing/2014/main" id="{580557BB-A319-4FF2-AA3C-3A160FA470E5}"/>
              </a:ext>
            </a:extLst>
          </p:cNvPr>
          <p:cNvSpPr>
            <a:spLocks/>
          </p:cNvSpPr>
          <p:nvPr/>
        </p:nvSpPr>
        <p:spPr bwMode="auto">
          <a:xfrm>
            <a:off x="8125777" y="838200"/>
            <a:ext cx="614363" cy="1079500"/>
          </a:xfrm>
          <a:custGeom>
            <a:avLst/>
            <a:gdLst>
              <a:gd name="T0" fmla="*/ 0 w 387"/>
              <a:gd name="T1" fmla="*/ 2147483646 h 680"/>
              <a:gd name="T2" fmla="*/ 2147483646 w 387"/>
              <a:gd name="T3" fmla="*/ 2147483646 h 680"/>
              <a:gd name="T4" fmla="*/ 2147483646 w 387"/>
              <a:gd name="T5" fmla="*/ 0 h 680"/>
              <a:gd name="T6" fmla="*/ 2147483646 w 387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680"/>
              <a:gd name="T14" fmla="*/ 387 w 387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680">
                <a:moveTo>
                  <a:pt x="0" y="677"/>
                </a:moveTo>
                <a:lnTo>
                  <a:pt x="387" y="680"/>
                </a:lnTo>
                <a:lnTo>
                  <a:pt x="387" y="0"/>
                </a:lnTo>
                <a:lnTo>
                  <a:pt x="51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1788"/>
            <a:ext cx="8226425" cy="649287"/>
          </a:xfrm>
        </p:spPr>
        <p:txBody>
          <a:bodyPr/>
          <a:lstStyle/>
          <a:p>
            <a:pPr eaLnBrk="1" hangingPunct="1"/>
            <a:r>
              <a:rPr lang="en-US" altLang="zh-TW" sz="3500"/>
              <a:t>Insert_right ( ) for Threaded B.T.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7848600" cy="54006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insert_right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threadPointer</a:t>
            </a:r>
            <a:r>
              <a:rPr lang="en-US" altLang="zh-TW" sz="2000" dirty="0"/>
              <a:t> s, </a:t>
            </a:r>
            <a:r>
              <a:rPr lang="en-US" altLang="zh-TW" sz="2000" dirty="0" err="1"/>
              <a:t>threadedPointer</a:t>
            </a:r>
            <a:r>
              <a:rPr lang="en-US" altLang="zh-TW" sz="2000" dirty="0"/>
              <a:t> r){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/* insert r as the right child of s in a threaded binary tree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threaded_pointer</a:t>
            </a:r>
            <a:r>
              <a:rPr lang="en-US" altLang="zh-TW" sz="2000" dirty="0"/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 = s-&gt;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 = s-&gt;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leftChild</a:t>
            </a:r>
            <a:r>
              <a:rPr lang="en-US" altLang="zh-TW" sz="2000" dirty="0"/>
              <a:t> = s;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leftThread</a:t>
            </a:r>
            <a:r>
              <a:rPr lang="en-US" altLang="zh-TW" sz="2000" dirty="0"/>
              <a:t> = TRUE;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s-&gt;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 = 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s-&gt;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 = FALSE;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If(!r-&gt;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temp = </a:t>
            </a:r>
            <a:r>
              <a:rPr lang="en-US" altLang="zh-TW" sz="2000" dirty="0" err="1"/>
              <a:t>insucc</a:t>
            </a:r>
            <a:r>
              <a:rPr lang="en-US" altLang="zh-TW" sz="2000" dirty="0"/>
              <a:t>(r);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temp-&gt;</a:t>
            </a:r>
            <a:r>
              <a:rPr lang="en-US" altLang="zh-TW" sz="2000" dirty="0" err="1"/>
              <a:t>leftChild</a:t>
            </a:r>
            <a:r>
              <a:rPr lang="en-US" altLang="zh-TW" sz="2000" dirty="0"/>
              <a:t> = 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}</a:t>
            </a:r>
          </a:p>
        </p:txBody>
      </p:sp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7177596" y="4758428"/>
            <a:ext cx="384175" cy="396875"/>
            <a:chOff x="2134" y="1801"/>
            <a:chExt cx="242" cy="250"/>
          </a:xfrm>
        </p:grpSpPr>
        <p:sp>
          <p:nvSpPr>
            <p:cNvPr id="120905" name="Oval 5"/>
            <p:cNvSpPr>
              <a:spLocks noChangeArrowheads="1"/>
            </p:cNvSpPr>
            <p:nvPr/>
          </p:nvSpPr>
          <p:spPr bwMode="auto">
            <a:xfrm>
              <a:off x="2134" y="1820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20906" name="Text Box 6"/>
            <p:cNvSpPr txBox="1">
              <a:spLocks noChangeArrowheads="1"/>
            </p:cNvSpPr>
            <p:nvPr/>
          </p:nvSpPr>
          <p:spPr bwMode="auto">
            <a:xfrm>
              <a:off x="2144" y="180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20837" name="Oval 7"/>
          <p:cNvSpPr>
            <a:spLocks noChangeArrowheads="1"/>
          </p:cNvSpPr>
          <p:nvPr/>
        </p:nvSpPr>
        <p:spPr bwMode="auto">
          <a:xfrm>
            <a:off x="6848983" y="3223315"/>
            <a:ext cx="357188" cy="3175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38" name="Oval 8"/>
          <p:cNvSpPr>
            <a:spLocks noChangeArrowheads="1"/>
          </p:cNvSpPr>
          <p:nvPr/>
        </p:nvSpPr>
        <p:spPr bwMode="auto">
          <a:xfrm>
            <a:off x="6229858" y="3858315"/>
            <a:ext cx="35877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39" name="Oval 9"/>
          <p:cNvSpPr>
            <a:spLocks noChangeArrowheads="1"/>
          </p:cNvSpPr>
          <p:nvPr/>
        </p:nvSpPr>
        <p:spPr bwMode="auto">
          <a:xfrm>
            <a:off x="6768021" y="4236140"/>
            <a:ext cx="357187" cy="3175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40" name="Oval 10"/>
          <p:cNvSpPr>
            <a:spLocks noChangeArrowheads="1"/>
          </p:cNvSpPr>
          <p:nvPr/>
        </p:nvSpPr>
        <p:spPr bwMode="auto">
          <a:xfrm>
            <a:off x="6198108" y="4796528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41" name="Line 11"/>
          <p:cNvSpPr>
            <a:spLocks noChangeShapeType="1"/>
          </p:cNvSpPr>
          <p:nvPr/>
        </p:nvSpPr>
        <p:spPr bwMode="auto">
          <a:xfrm flipH="1">
            <a:off x="6458458" y="3480490"/>
            <a:ext cx="4222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42" name="Line 12"/>
          <p:cNvSpPr>
            <a:spLocks noChangeShapeType="1"/>
          </p:cNvSpPr>
          <p:nvPr/>
        </p:nvSpPr>
        <p:spPr bwMode="auto">
          <a:xfrm>
            <a:off x="6539421" y="4161528"/>
            <a:ext cx="244475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43" name="Freeform 13"/>
          <p:cNvSpPr>
            <a:spLocks/>
          </p:cNvSpPr>
          <p:nvPr/>
        </p:nvSpPr>
        <p:spPr bwMode="auto">
          <a:xfrm>
            <a:off x="6018721" y="3510653"/>
            <a:ext cx="796925" cy="514350"/>
          </a:xfrm>
          <a:custGeom>
            <a:avLst/>
            <a:gdLst>
              <a:gd name="T0" fmla="*/ 2147483646 w 588"/>
              <a:gd name="T1" fmla="*/ 2147483646 h 408"/>
              <a:gd name="T2" fmla="*/ 0 w 588"/>
              <a:gd name="T3" fmla="*/ 2147483646 h 408"/>
              <a:gd name="T4" fmla="*/ 0 w 588"/>
              <a:gd name="T5" fmla="*/ 0 h 408"/>
              <a:gd name="T6" fmla="*/ 2147483646 w 588"/>
              <a:gd name="T7" fmla="*/ 0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588"/>
              <a:gd name="T13" fmla="*/ 0 h 408"/>
              <a:gd name="T14" fmla="*/ 588 w 588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8" h="408">
                <a:moveTo>
                  <a:pt x="156" y="408"/>
                </a:moveTo>
                <a:lnTo>
                  <a:pt x="0" y="408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44" name="Freeform 14"/>
          <p:cNvSpPr>
            <a:spLocks/>
          </p:cNvSpPr>
          <p:nvPr/>
        </p:nvSpPr>
        <p:spPr bwMode="auto">
          <a:xfrm>
            <a:off x="6555296" y="4583803"/>
            <a:ext cx="309562" cy="363537"/>
          </a:xfrm>
          <a:custGeom>
            <a:avLst/>
            <a:gdLst>
              <a:gd name="T0" fmla="*/ 0 w 228"/>
              <a:gd name="T1" fmla="*/ 2147483646 h 288"/>
              <a:gd name="T2" fmla="*/ 2147483646 w 228"/>
              <a:gd name="T3" fmla="*/ 2147483646 h 288"/>
              <a:gd name="T4" fmla="*/ 2147483646 w 228"/>
              <a:gd name="T5" fmla="*/ 0 h 288"/>
              <a:gd name="T6" fmla="*/ 0 60000 65536"/>
              <a:gd name="T7" fmla="*/ 0 60000 65536"/>
              <a:gd name="T8" fmla="*/ 0 60000 65536"/>
              <a:gd name="T9" fmla="*/ 0 w 228"/>
              <a:gd name="T10" fmla="*/ 0 h 288"/>
              <a:gd name="T11" fmla="*/ 228 w 22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" h="288">
                <a:moveTo>
                  <a:pt x="0" y="288"/>
                </a:moveTo>
                <a:lnTo>
                  <a:pt x="120" y="288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45" name="Freeform 15"/>
          <p:cNvSpPr>
            <a:spLocks/>
          </p:cNvSpPr>
          <p:nvPr/>
        </p:nvSpPr>
        <p:spPr bwMode="auto">
          <a:xfrm>
            <a:off x="6034596" y="4221853"/>
            <a:ext cx="309562" cy="725487"/>
          </a:xfrm>
          <a:custGeom>
            <a:avLst/>
            <a:gdLst>
              <a:gd name="T0" fmla="*/ 2147483646 w 228"/>
              <a:gd name="T1" fmla="*/ 2147483646 h 576"/>
              <a:gd name="T2" fmla="*/ 0 w 228"/>
              <a:gd name="T3" fmla="*/ 2147483646 h 576"/>
              <a:gd name="T4" fmla="*/ 0 w 228"/>
              <a:gd name="T5" fmla="*/ 2147483646 h 576"/>
              <a:gd name="T6" fmla="*/ 2147483646 w 22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28"/>
              <a:gd name="T13" fmla="*/ 0 h 576"/>
              <a:gd name="T14" fmla="*/ 228 w 22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" h="576">
                <a:moveTo>
                  <a:pt x="120" y="576"/>
                </a:moveTo>
                <a:lnTo>
                  <a:pt x="0" y="576"/>
                </a:lnTo>
                <a:lnTo>
                  <a:pt x="0" y="252"/>
                </a:lnTo>
                <a:lnTo>
                  <a:pt x="22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46" name="Text Box 16"/>
          <p:cNvSpPr txBox="1">
            <a:spLocks noChangeArrowheads="1"/>
          </p:cNvSpPr>
          <p:nvPr/>
        </p:nvSpPr>
        <p:spPr bwMode="auto">
          <a:xfrm>
            <a:off x="6245733" y="381704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847" name="Text Box 17"/>
          <p:cNvSpPr txBox="1">
            <a:spLocks noChangeArrowheads="1"/>
          </p:cNvSpPr>
          <p:nvPr/>
        </p:nvSpPr>
        <p:spPr bwMode="auto">
          <a:xfrm>
            <a:off x="6783896" y="419169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0848" name="Text Box 18"/>
          <p:cNvSpPr txBox="1">
            <a:spLocks noChangeArrowheads="1"/>
          </p:cNvSpPr>
          <p:nvPr/>
        </p:nvSpPr>
        <p:spPr bwMode="auto">
          <a:xfrm>
            <a:off x="6194933" y="476954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0849" name="Text Box 19"/>
          <p:cNvSpPr txBox="1">
            <a:spLocks noChangeArrowheads="1"/>
          </p:cNvSpPr>
          <p:nvPr/>
        </p:nvSpPr>
        <p:spPr bwMode="auto">
          <a:xfrm>
            <a:off x="5974271" y="3151878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0850" name="Line 20"/>
          <p:cNvSpPr>
            <a:spLocks noChangeShapeType="1"/>
          </p:cNvSpPr>
          <p:nvPr/>
        </p:nvSpPr>
        <p:spPr bwMode="auto">
          <a:xfrm>
            <a:off x="6571171" y="336619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57" name="Line 21"/>
          <p:cNvSpPr>
            <a:spLocks noChangeShapeType="1"/>
          </p:cNvSpPr>
          <p:nvPr/>
        </p:nvSpPr>
        <p:spPr bwMode="auto">
          <a:xfrm>
            <a:off x="7047421" y="4509190"/>
            <a:ext cx="24765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58" name="Freeform 22"/>
          <p:cNvSpPr>
            <a:spLocks/>
          </p:cNvSpPr>
          <p:nvPr/>
        </p:nvSpPr>
        <p:spPr bwMode="auto">
          <a:xfrm>
            <a:off x="7237921" y="3328090"/>
            <a:ext cx="533400" cy="1619250"/>
          </a:xfrm>
          <a:custGeom>
            <a:avLst/>
            <a:gdLst>
              <a:gd name="T0" fmla="*/ 2147483646 w 336"/>
              <a:gd name="T1" fmla="*/ 2147483646 h 1020"/>
              <a:gd name="T2" fmla="*/ 2147483646 w 336"/>
              <a:gd name="T3" fmla="*/ 2147483646 h 1020"/>
              <a:gd name="T4" fmla="*/ 2147483646 w 336"/>
              <a:gd name="T5" fmla="*/ 0 h 1020"/>
              <a:gd name="T6" fmla="*/ 0 w 336"/>
              <a:gd name="T7" fmla="*/ 0 h 102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020"/>
              <a:gd name="T14" fmla="*/ 336 w 336"/>
              <a:gd name="T15" fmla="*/ 1020 h 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020">
                <a:moveTo>
                  <a:pt x="192" y="1020"/>
                </a:moveTo>
                <a:lnTo>
                  <a:pt x="336" y="1020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59" name="Freeform 23"/>
          <p:cNvSpPr>
            <a:spLocks/>
          </p:cNvSpPr>
          <p:nvPr/>
        </p:nvSpPr>
        <p:spPr bwMode="auto">
          <a:xfrm>
            <a:off x="6971221" y="4585390"/>
            <a:ext cx="209550" cy="381000"/>
          </a:xfrm>
          <a:custGeom>
            <a:avLst/>
            <a:gdLst>
              <a:gd name="T0" fmla="*/ 2147483646 w 132"/>
              <a:gd name="T1" fmla="*/ 2147483646 h 240"/>
              <a:gd name="T2" fmla="*/ 0 w 132"/>
              <a:gd name="T3" fmla="*/ 2147483646 h 240"/>
              <a:gd name="T4" fmla="*/ 0 w 132"/>
              <a:gd name="T5" fmla="*/ 0 h 240"/>
              <a:gd name="T6" fmla="*/ 0 60000 65536"/>
              <a:gd name="T7" fmla="*/ 0 60000 65536"/>
              <a:gd name="T8" fmla="*/ 0 60000 65536"/>
              <a:gd name="T9" fmla="*/ 0 w 132"/>
              <a:gd name="T10" fmla="*/ 0 h 240"/>
              <a:gd name="T11" fmla="*/ 132 w 13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40">
                <a:moveTo>
                  <a:pt x="132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54" name="Text Box 24"/>
          <p:cNvSpPr txBox="1">
            <a:spLocks noChangeArrowheads="1"/>
          </p:cNvSpPr>
          <p:nvPr/>
        </p:nvSpPr>
        <p:spPr bwMode="auto">
          <a:xfrm>
            <a:off x="7871333" y="480446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0855" name="Line 25"/>
          <p:cNvSpPr>
            <a:spLocks noChangeShapeType="1"/>
          </p:cNvSpPr>
          <p:nvPr/>
        </p:nvSpPr>
        <p:spPr bwMode="auto">
          <a:xfrm flipH="1">
            <a:off x="7123621" y="4128190"/>
            <a:ext cx="152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56" name="Text Box 26"/>
          <p:cNvSpPr txBox="1">
            <a:spLocks noChangeArrowheads="1"/>
          </p:cNvSpPr>
          <p:nvPr/>
        </p:nvSpPr>
        <p:spPr bwMode="auto">
          <a:xfrm>
            <a:off x="6869621" y="379957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0857" name="Line 27"/>
          <p:cNvSpPr>
            <a:spLocks noChangeShapeType="1"/>
          </p:cNvSpPr>
          <p:nvPr/>
        </p:nvSpPr>
        <p:spPr bwMode="auto">
          <a:xfrm flipH="1">
            <a:off x="7542721" y="502354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96" name="Rectangle 60"/>
          <p:cNvSpPr>
            <a:spLocks noChangeArrowheads="1"/>
          </p:cNvSpPr>
          <p:nvPr/>
        </p:nvSpPr>
        <p:spPr bwMode="auto">
          <a:xfrm>
            <a:off x="990600" y="2209800"/>
            <a:ext cx="3022600" cy="323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7" name="Rectangle 61"/>
          <p:cNvSpPr>
            <a:spLocks noChangeArrowheads="1"/>
          </p:cNvSpPr>
          <p:nvPr/>
        </p:nvSpPr>
        <p:spPr bwMode="auto">
          <a:xfrm>
            <a:off x="990600" y="2514600"/>
            <a:ext cx="4175125" cy="64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8" name="Rectangle 62"/>
          <p:cNvSpPr>
            <a:spLocks noChangeArrowheads="1"/>
          </p:cNvSpPr>
          <p:nvPr/>
        </p:nvSpPr>
        <p:spPr bwMode="auto">
          <a:xfrm>
            <a:off x="990600" y="3175000"/>
            <a:ext cx="2951163" cy="611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9" name="Rectangle 63"/>
          <p:cNvSpPr>
            <a:spLocks noChangeArrowheads="1"/>
          </p:cNvSpPr>
          <p:nvPr/>
        </p:nvSpPr>
        <p:spPr bwMode="auto">
          <a:xfrm>
            <a:off x="990600" y="3810000"/>
            <a:ext cx="3311525" cy="577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0" name="Rectangle 64"/>
          <p:cNvSpPr>
            <a:spLocks noChangeArrowheads="1"/>
          </p:cNvSpPr>
          <p:nvPr/>
        </p:nvSpPr>
        <p:spPr bwMode="auto">
          <a:xfrm>
            <a:off x="990600" y="4409178"/>
            <a:ext cx="2590800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3" name="Freeform 67"/>
          <p:cNvSpPr>
            <a:spLocks/>
          </p:cNvSpPr>
          <p:nvPr/>
        </p:nvSpPr>
        <p:spPr bwMode="auto">
          <a:xfrm>
            <a:off x="7160133" y="3329678"/>
            <a:ext cx="614363" cy="1079500"/>
          </a:xfrm>
          <a:custGeom>
            <a:avLst/>
            <a:gdLst>
              <a:gd name="T0" fmla="*/ 0 w 387"/>
              <a:gd name="T1" fmla="*/ 2147483646 h 680"/>
              <a:gd name="T2" fmla="*/ 2147483646 w 387"/>
              <a:gd name="T3" fmla="*/ 2147483646 h 680"/>
              <a:gd name="T4" fmla="*/ 2147483646 w 387"/>
              <a:gd name="T5" fmla="*/ 0 h 680"/>
              <a:gd name="T6" fmla="*/ 2147483646 w 387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387"/>
              <a:gd name="T13" fmla="*/ 0 h 680"/>
              <a:gd name="T14" fmla="*/ 387 w 387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" h="680">
                <a:moveTo>
                  <a:pt x="0" y="677"/>
                </a:moveTo>
                <a:lnTo>
                  <a:pt x="387" y="680"/>
                </a:lnTo>
                <a:lnTo>
                  <a:pt x="387" y="0"/>
                </a:lnTo>
                <a:lnTo>
                  <a:pt x="51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805" name="Text Box 69"/>
          <p:cNvSpPr txBox="1">
            <a:spLocks noChangeArrowheads="1"/>
          </p:cNvSpPr>
          <p:nvPr/>
        </p:nvSpPr>
        <p:spPr bwMode="auto">
          <a:xfrm>
            <a:off x="1403350" y="5805488"/>
            <a:ext cx="208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>
                <a:solidFill>
                  <a:schemeClr val="tx2"/>
                </a:solidFill>
                <a:latin typeface="Arial" panose="020B0604020202020204" pitchFamily="34" charset="0"/>
              </a:rPr>
              <a:t>First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6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96" grpId="0" animBg="1"/>
      <p:bldP spid="116796" grpId="1" animBg="1"/>
      <p:bldP spid="116797" grpId="0" animBg="1"/>
      <p:bldP spid="116797" grpId="1" animBg="1"/>
      <p:bldP spid="116798" grpId="0" animBg="1"/>
      <p:bldP spid="116798" grpId="1" animBg="1"/>
      <p:bldP spid="116799" grpId="0" animBg="1"/>
      <p:bldP spid="116799" grpId="1" animBg="1"/>
      <p:bldP spid="116800" grpId="0" animBg="1"/>
      <p:bldP spid="116800" grpId="1" animBg="1"/>
      <p:bldP spid="116805" grpId="0"/>
      <p:bldP spid="1168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1788"/>
            <a:ext cx="8226425" cy="649287"/>
          </a:xfrm>
        </p:spPr>
        <p:txBody>
          <a:bodyPr/>
          <a:lstStyle/>
          <a:p>
            <a:pPr eaLnBrk="1" hangingPunct="1"/>
            <a:r>
              <a:rPr lang="en-US" altLang="zh-TW" sz="3500"/>
              <a:t>Insert_right ( ) for Threaded B.T.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981075"/>
            <a:ext cx="7848600" cy="54006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insert_right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threadPointer</a:t>
            </a:r>
            <a:r>
              <a:rPr lang="en-US" altLang="zh-TW" sz="2000" dirty="0"/>
              <a:t> s, </a:t>
            </a:r>
            <a:r>
              <a:rPr lang="en-US" altLang="zh-TW" sz="2000" dirty="0" err="1"/>
              <a:t>threadedPointer</a:t>
            </a:r>
            <a:r>
              <a:rPr lang="en-US" altLang="zh-TW" sz="2000" dirty="0"/>
              <a:t> r){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/* insert r as the right child of s in a threaded binary tree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threaded_pointer</a:t>
            </a:r>
            <a:r>
              <a:rPr lang="en-US" altLang="zh-TW" sz="2000" dirty="0"/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 = s-&gt;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 = s-&gt;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leftChild</a:t>
            </a:r>
            <a:r>
              <a:rPr lang="en-US" altLang="zh-TW" sz="2000" dirty="0"/>
              <a:t> = s;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r-&gt;</a:t>
            </a:r>
            <a:r>
              <a:rPr lang="en-US" altLang="zh-TW" sz="2000" dirty="0" err="1"/>
              <a:t>leftThread</a:t>
            </a:r>
            <a:r>
              <a:rPr lang="en-US" altLang="zh-TW" sz="2000" dirty="0"/>
              <a:t> = TRUE;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s-&gt;</a:t>
            </a:r>
            <a:r>
              <a:rPr lang="en-US" altLang="zh-TW" sz="2000" dirty="0" err="1"/>
              <a:t>rightChild</a:t>
            </a:r>
            <a:r>
              <a:rPr lang="en-US" altLang="zh-TW" sz="2000" dirty="0"/>
              <a:t> = 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s-&gt;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 = FALSE;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If(!r-&gt;</a:t>
            </a:r>
            <a:r>
              <a:rPr lang="en-US" altLang="zh-TW" sz="2000" dirty="0" err="1"/>
              <a:t>rightThread</a:t>
            </a:r>
            <a:r>
              <a:rPr lang="en-US" altLang="zh-TW" sz="2000" dirty="0"/>
              <a:t>){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temp = </a:t>
            </a:r>
            <a:r>
              <a:rPr lang="en-US" altLang="zh-TW" sz="2000" dirty="0" err="1"/>
              <a:t>insucc</a:t>
            </a:r>
            <a:r>
              <a:rPr lang="en-US" altLang="zh-TW" sz="2000" dirty="0"/>
              <a:t>(r);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	temp-&gt;</a:t>
            </a:r>
            <a:r>
              <a:rPr lang="en-US" altLang="zh-TW" sz="2000" dirty="0" err="1"/>
              <a:t>leftChild</a:t>
            </a:r>
            <a:r>
              <a:rPr lang="en-US" altLang="zh-TW" sz="2000" dirty="0"/>
              <a:t> = 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120858" name="Oval 28"/>
          <p:cNvSpPr>
            <a:spLocks noChangeArrowheads="1"/>
          </p:cNvSpPr>
          <p:nvPr/>
        </p:nvSpPr>
        <p:spPr bwMode="auto">
          <a:xfrm>
            <a:off x="5832706" y="3302001"/>
            <a:ext cx="357188" cy="317500"/>
          </a:xfrm>
          <a:prstGeom prst="ellipse">
            <a:avLst/>
          </a:prstGeom>
          <a:solidFill>
            <a:srgbClr val="66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59" name="Oval 29"/>
          <p:cNvSpPr>
            <a:spLocks noChangeArrowheads="1"/>
          </p:cNvSpPr>
          <p:nvPr/>
        </p:nvSpPr>
        <p:spPr bwMode="auto">
          <a:xfrm>
            <a:off x="5215169" y="3937001"/>
            <a:ext cx="358775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60" name="Oval 30"/>
          <p:cNvSpPr>
            <a:spLocks noChangeArrowheads="1"/>
          </p:cNvSpPr>
          <p:nvPr/>
        </p:nvSpPr>
        <p:spPr bwMode="auto">
          <a:xfrm>
            <a:off x="5751744" y="4222751"/>
            <a:ext cx="357187" cy="3175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61" name="Line 32"/>
          <p:cNvSpPr>
            <a:spLocks noChangeShapeType="1"/>
          </p:cNvSpPr>
          <p:nvPr/>
        </p:nvSpPr>
        <p:spPr bwMode="auto">
          <a:xfrm flipH="1">
            <a:off x="5443769" y="3559176"/>
            <a:ext cx="42227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62" name="Line 33"/>
          <p:cNvSpPr>
            <a:spLocks noChangeShapeType="1"/>
          </p:cNvSpPr>
          <p:nvPr/>
        </p:nvSpPr>
        <p:spPr bwMode="auto">
          <a:xfrm>
            <a:off x="5550131" y="4138613"/>
            <a:ext cx="244475" cy="16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70" name="Freeform 34"/>
          <p:cNvSpPr>
            <a:spLocks/>
          </p:cNvSpPr>
          <p:nvPr/>
        </p:nvSpPr>
        <p:spPr bwMode="auto">
          <a:xfrm>
            <a:off x="6081944" y="4521201"/>
            <a:ext cx="576262" cy="144462"/>
          </a:xfrm>
          <a:custGeom>
            <a:avLst/>
            <a:gdLst>
              <a:gd name="T0" fmla="*/ 0 w 360"/>
              <a:gd name="T1" fmla="*/ 0 h 62"/>
              <a:gd name="T2" fmla="*/ 2147483646 w 360"/>
              <a:gd name="T3" fmla="*/ 2147483646 h 62"/>
              <a:gd name="T4" fmla="*/ 0 60000 65536"/>
              <a:gd name="T5" fmla="*/ 0 60000 65536"/>
              <a:gd name="T6" fmla="*/ 0 w 360"/>
              <a:gd name="T7" fmla="*/ 0 h 62"/>
              <a:gd name="T8" fmla="*/ 360 w 360"/>
              <a:gd name="T9" fmla="*/ 62 h 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62">
                <a:moveTo>
                  <a:pt x="0" y="0"/>
                </a:moveTo>
                <a:lnTo>
                  <a:pt x="360" y="6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64" name="Freeform 35"/>
          <p:cNvSpPr>
            <a:spLocks/>
          </p:cNvSpPr>
          <p:nvPr/>
        </p:nvSpPr>
        <p:spPr bwMode="auto">
          <a:xfrm>
            <a:off x="6288319" y="3468688"/>
            <a:ext cx="1781175" cy="2547938"/>
          </a:xfrm>
          <a:custGeom>
            <a:avLst/>
            <a:gdLst>
              <a:gd name="T0" fmla="*/ 2147483646 w 864"/>
              <a:gd name="T1" fmla="*/ 2147483646 h 1584"/>
              <a:gd name="T2" fmla="*/ 2147483646 w 864"/>
              <a:gd name="T3" fmla="*/ 2147483646 h 1584"/>
              <a:gd name="T4" fmla="*/ 2147483646 w 864"/>
              <a:gd name="T5" fmla="*/ 2147483646 h 1584"/>
              <a:gd name="T6" fmla="*/ 2147483646 w 864"/>
              <a:gd name="T7" fmla="*/ 0 h 1584"/>
              <a:gd name="T8" fmla="*/ 0 w 864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1584"/>
              <a:gd name="T17" fmla="*/ 864 w 864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1584">
                <a:moveTo>
                  <a:pt x="684" y="1584"/>
                </a:moveTo>
                <a:lnTo>
                  <a:pt x="864" y="1584"/>
                </a:lnTo>
                <a:lnTo>
                  <a:pt x="864" y="552"/>
                </a:lnTo>
                <a:lnTo>
                  <a:pt x="312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65" name="Freeform 36"/>
          <p:cNvSpPr>
            <a:spLocks/>
          </p:cNvSpPr>
          <p:nvPr/>
        </p:nvSpPr>
        <p:spPr bwMode="auto">
          <a:xfrm>
            <a:off x="5004031" y="3589338"/>
            <a:ext cx="796925" cy="514350"/>
          </a:xfrm>
          <a:custGeom>
            <a:avLst/>
            <a:gdLst>
              <a:gd name="T0" fmla="*/ 2147483646 w 588"/>
              <a:gd name="T1" fmla="*/ 2147483646 h 408"/>
              <a:gd name="T2" fmla="*/ 0 w 588"/>
              <a:gd name="T3" fmla="*/ 2147483646 h 408"/>
              <a:gd name="T4" fmla="*/ 0 w 588"/>
              <a:gd name="T5" fmla="*/ 0 h 408"/>
              <a:gd name="T6" fmla="*/ 2147483646 w 588"/>
              <a:gd name="T7" fmla="*/ 0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588"/>
              <a:gd name="T13" fmla="*/ 0 h 408"/>
              <a:gd name="T14" fmla="*/ 588 w 588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8" h="408">
                <a:moveTo>
                  <a:pt x="156" y="408"/>
                </a:moveTo>
                <a:lnTo>
                  <a:pt x="0" y="408"/>
                </a:lnTo>
                <a:lnTo>
                  <a:pt x="0" y="0"/>
                </a:lnTo>
                <a:lnTo>
                  <a:pt x="588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66" name="Text Box 39"/>
          <p:cNvSpPr txBox="1">
            <a:spLocks noChangeArrowheads="1"/>
          </p:cNvSpPr>
          <p:nvPr/>
        </p:nvSpPr>
        <p:spPr bwMode="auto">
          <a:xfrm>
            <a:off x="5231044" y="38957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0867" name="Text Box 40"/>
          <p:cNvSpPr txBox="1">
            <a:spLocks noChangeArrowheads="1"/>
          </p:cNvSpPr>
          <p:nvPr/>
        </p:nvSpPr>
        <p:spPr bwMode="auto">
          <a:xfrm>
            <a:off x="5767619" y="4178301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0868" name="Text Box 42"/>
          <p:cNvSpPr txBox="1">
            <a:spLocks noChangeArrowheads="1"/>
          </p:cNvSpPr>
          <p:nvPr/>
        </p:nvSpPr>
        <p:spPr bwMode="auto">
          <a:xfrm>
            <a:off x="6875694" y="4160838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0869" name="Line 44"/>
          <p:cNvSpPr>
            <a:spLocks noChangeShapeType="1"/>
          </p:cNvSpPr>
          <p:nvPr/>
        </p:nvSpPr>
        <p:spPr bwMode="auto">
          <a:xfrm flipH="1">
            <a:off x="6088294" y="4076701"/>
            <a:ext cx="152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70" name="Text Box 45"/>
          <p:cNvSpPr txBox="1">
            <a:spLocks noChangeArrowheads="1"/>
          </p:cNvSpPr>
          <p:nvPr/>
        </p:nvSpPr>
        <p:spPr bwMode="auto">
          <a:xfrm>
            <a:off x="6196244" y="37290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0871" name="Oval 46"/>
          <p:cNvSpPr>
            <a:spLocks noChangeArrowheads="1"/>
          </p:cNvSpPr>
          <p:nvPr/>
        </p:nvSpPr>
        <p:spPr bwMode="auto">
          <a:xfrm>
            <a:off x="6764569" y="5318126"/>
            <a:ext cx="357187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72" name="Oval 47"/>
          <p:cNvSpPr>
            <a:spLocks noChangeArrowheads="1"/>
          </p:cNvSpPr>
          <p:nvPr/>
        </p:nvSpPr>
        <p:spPr bwMode="auto">
          <a:xfrm>
            <a:off x="7334481" y="5846763"/>
            <a:ext cx="35718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73" name="Oval 48" descr="50%"/>
          <p:cNvSpPr>
            <a:spLocks noChangeArrowheads="1"/>
          </p:cNvSpPr>
          <p:nvPr/>
        </p:nvSpPr>
        <p:spPr bwMode="auto">
          <a:xfrm>
            <a:off x="6210531" y="5846763"/>
            <a:ext cx="358775" cy="3175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0874" name="Line 49"/>
          <p:cNvSpPr>
            <a:spLocks noChangeShapeType="1"/>
          </p:cNvSpPr>
          <p:nvPr/>
        </p:nvSpPr>
        <p:spPr bwMode="auto">
          <a:xfrm>
            <a:off x="7074131" y="5589588"/>
            <a:ext cx="3270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75" name="Line 50"/>
          <p:cNvSpPr>
            <a:spLocks noChangeShapeType="1"/>
          </p:cNvSpPr>
          <p:nvPr/>
        </p:nvSpPr>
        <p:spPr bwMode="auto">
          <a:xfrm flipH="1">
            <a:off x="6488344" y="5573713"/>
            <a:ext cx="307975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76" name="Freeform 51"/>
          <p:cNvSpPr>
            <a:spLocks/>
          </p:cNvSpPr>
          <p:nvPr/>
        </p:nvSpPr>
        <p:spPr bwMode="auto">
          <a:xfrm>
            <a:off x="7040794" y="5726113"/>
            <a:ext cx="293687" cy="317500"/>
          </a:xfrm>
          <a:custGeom>
            <a:avLst/>
            <a:gdLst>
              <a:gd name="T0" fmla="*/ 2147483646 w 216"/>
              <a:gd name="T1" fmla="*/ 2147483646 h 252"/>
              <a:gd name="T2" fmla="*/ 0 w 216"/>
              <a:gd name="T3" fmla="*/ 2147483646 h 252"/>
              <a:gd name="T4" fmla="*/ 0 w 216"/>
              <a:gd name="T5" fmla="*/ 0 h 252"/>
              <a:gd name="T6" fmla="*/ 0 60000 65536"/>
              <a:gd name="T7" fmla="*/ 0 60000 65536"/>
              <a:gd name="T8" fmla="*/ 0 60000 65536"/>
              <a:gd name="T9" fmla="*/ 0 w 216"/>
              <a:gd name="T10" fmla="*/ 0 h 252"/>
              <a:gd name="T11" fmla="*/ 216 w 216"/>
              <a:gd name="T12" fmla="*/ 252 h 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" h="252">
                <a:moveTo>
                  <a:pt x="216" y="252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77" name="Freeform 52"/>
          <p:cNvSpPr>
            <a:spLocks/>
          </p:cNvSpPr>
          <p:nvPr/>
        </p:nvSpPr>
        <p:spPr bwMode="auto">
          <a:xfrm>
            <a:off x="6585181" y="5695951"/>
            <a:ext cx="325438" cy="331787"/>
          </a:xfrm>
          <a:custGeom>
            <a:avLst/>
            <a:gdLst>
              <a:gd name="T0" fmla="*/ 0 w 240"/>
              <a:gd name="T1" fmla="*/ 2147483646 h 264"/>
              <a:gd name="T2" fmla="*/ 2147483646 w 240"/>
              <a:gd name="T3" fmla="*/ 2147483646 h 264"/>
              <a:gd name="T4" fmla="*/ 2147483646 w 240"/>
              <a:gd name="T5" fmla="*/ 0 h 264"/>
              <a:gd name="T6" fmla="*/ 0 60000 65536"/>
              <a:gd name="T7" fmla="*/ 0 60000 65536"/>
              <a:gd name="T8" fmla="*/ 0 60000 65536"/>
              <a:gd name="T9" fmla="*/ 0 w 240"/>
              <a:gd name="T10" fmla="*/ 0 h 264"/>
              <a:gd name="T11" fmla="*/ 240 w 240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64">
                <a:moveTo>
                  <a:pt x="0" y="264"/>
                </a:moveTo>
                <a:lnTo>
                  <a:pt x="240" y="264"/>
                </a:lnTo>
                <a:lnTo>
                  <a:pt x="240" y="0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878" name="Text Box 54"/>
          <p:cNvSpPr txBox="1">
            <a:spLocks noChangeArrowheads="1"/>
          </p:cNvSpPr>
          <p:nvPr/>
        </p:nvSpPr>
        <p:spPr bwMode="auto">
          <a:xfrm>
            <a:off x="6796319" y="52911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0879" name="Text Box 55"/>
          <p:cNvSpPr txBox="1">
            <a:spLocks noChangeArrowheads="1"/>
          </p:cNvSpPr>
          <p:nvPr/>
        </p:nvSpPr>
        <p:spPr bwMode="auto">
          <a:xfrm>
            <a:off x="6224819" y="5800726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0880" name="Text Box 56"/>
          <p:cNvSpPr txBox="1">
            <a:spLocks noChangeArrowheads="1"/>
          </p:cNvSpPr>
          <p:nvPr/>
        </p:nvSpPr>
        <p:spPr bwMode="auto">
          <a:xfrm>
            <a:off x="7366231" y="580548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0881" name="Line 57"/>
          <p:cNvSpPr>
            <a:spLocks noChangeShapeType="1"/>
          </p:cNvSpPr>
          <p:nvPr/>
        </p:nvSpPr>
        <p:spPr bwMode="auto">
          <a:xfrm flipH="1">
            <a:off x="6802669" y="4449763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6729644" y="4881563"/>
            <a:ext cx="120650" cy="449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795" name="Text Box 59"/>
          <p:cNvSpPr txBox="1">
            <a:spLocks noChangeArrowheads="1"/>
          </p:cNvSpPr>
          <p:nvPr/>
        </p:nvSpPr>
        <p:spPr bwMode="auto">
          <a:xfrm>
            <a:off x="5756506" y="6138864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successor</a:t>
            </a:r>
          </a:p>
        </p:txBody>
      </p:sp>
      <p:sp>
        <p:nvSpPr>
          <p:cNvPr id="116796" name="Rectangle 60"/>
          <p:cNvSpPr>
            <a:spLocks noChangeArrowheads="1"/>
          </p:cNvSpPr>
          <p:nvPr/>
        </p:nvSpPr>
        <p:spPr bwMode="auto">
          <a:xfrm>
            <a:off x="990600" y="2209800"/>
            <a:ext cx="3022600" cy="323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7" name="Rectangle 61"/>
          <p:cNvSpPr>
            <a:spLocks noChangeArrowheads="1"/>
          </p:cNvSpPr>
          <p:nvPr/>
        </p:nvSpPr>
        <p:spPr bwMode="auto">
          <a:xfrm>
            <a:off x="990600" y="2514600"/>
            <a:ext cx="4175125" cy="649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8" name="Rectangle 62"/>
          <p:cNvSpPr>
            <a:spLocks noChangeArrowheads="1"/>
          </p:cNvSpPr>
          <p:nvPr/>
        </p:nvSpPr>
        <p:spPr bwMode="auto">
          <a:xfrm>
            <a:off x="990600" y="3175000"/>
            <a:ext cx="2951163" cy="611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799" name="Rectangle 63"/>
          <p:cNvSpPr>
            <a:spLocks noChangeArrowheads="1"/>
          </p:cNvSpPr>
          <p:nvPr/>
        </p:nvSpPr>
        <p:spPr bwMode="auto">
          <a:xfrm>
            <a:off x="990600" y="3810000"/>
            <a:ext cx="3311525" cy="5778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0" name="Rectangle 64"/>
          <p:cNvSpPr>
            <a:spLocks noChangeArrowheads="1"/>
          </p:cNvSpPr>
          <p:nvPr/>
        </p:nvSpPr>
        <p:spPr bwMode="auto">
          <a:xfrm>
            <a:off x="990600" y="4409178"/>
            <a:ext cx="2590800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1" name="Rectangle 65"/>
          <p:cNvSpPr>
            <a:spLocks noChangeArrowheads="1"/>
          </p:cNvSpPr>
          <p:nvPr/>
        </p:nvSpPr>
        <p:spPr bwMode="auto">
          <a:xfrm>
            <a:off x="1430338" y="4724400"/>
            <a:ext cx="2303462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2" name="Rectangle 66"/>
          <p:cNvSpPr>
            <a:spLocks noChangeArrowheads="1"/>
          </p:cNvSpPr>
          <p:nvPr/>
        </p:nvSpPr>
        <p:spPr bwMode="auto">
          <a:xfrm>
            <a:off x="1447800" y="5029200"/>
            <a:ext cx="2590800" cy="2889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6804" name="Text Box 68"/>
          <p:cNvSpPr txBox="1">
            <a:spLocks noChangeArrowheads="1"/>
          </p:cNvSpPr>
          <p:nvPr/>
        </p:nvSpPr>
        <p:spPr bwMode="auto">
          <a:xfrm>
            <a:off x="7982744" y="3777373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Arial" panose="020B0604020202020204" pitchFamily="34" charset="0"/>
              </a:rPr>
              <a:t>temp</a:t>
            </a:r>
          </a:p>
        </p:txBody>
      </p:sp>
      <p:sp>
        <p:nvSpPr>
          <p:cNvPr id="116806" name="Text Box 70"/>
          <p:cNvSpPr txBox="1">
            <a:spLocks noChangeArrowheads="1"/>
          </p:cNvSpPr>
          <p:nvPr/>
        </p:nvSpPr>
        <p:spPr bwMode="auto">
          <a:xfrm>
            <a:off x="1357313" y="5753894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  <a:latin typeface="Arial" panose="020B0604020202020204" pitchFamily="34" charset="0"/>
              </a:rPr>
              <a:t>Second Case</a:t>
            </a:r>
          </a:p>
        </p:txBody>
      </p:sp>
      <p:grpSp>
        <p:nvGrpSpPr>
          <p:cNvPr id="120895" name="Group 71"/>
          <p:cNvGrpSpPr>
            <a:grpSpLocks/>
          </p:cNvGrpSpPr>
          <p:nvPr/>
        </p:nvGrpSpPr>
        <p:grpSpPr bwMode="auto">
          <a:xfrm>
            <a:off x="6561369" y="4556126"/>
            <a:ext cx="384175" cy="396875"/>
            <a:chOff x="4834" y="3697"/>
            <a:chExt cx="242" cy="250"/>
          </a:xfrm>
        </p:grpSpPr>
        <p:sp>
          <p:nvSpPr>
            <p:cNvPr id="120903" name="Oval 72"/>
            <p:cNvSpPr>
              <a:spLocks noChangeArrowheads="1"/>
            </p:cNvSpPr>
            <p:nvPr/>
          </p:nvSpPr>
          <p:spPr bwMode="auto">
            <a:xfrm>
              <a:off x="4834" y="3716"/>
              <a:ext cx="225" cy="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20904" name="Text Box 73"/>
            <p:cNvSpPr txBox="1">
              <a:spLocks noChangeArrowheads="1"/>
            </p:cNvSpPr>
            <p:nvPr/>
          </p:nvSpPr>
          <p:spPr bwMode="auto">
            <a:xfrm>
              <a:off x="4844" y="369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16810" name="Freeform 74"/>
          <p:cNvSpPr>
            <a:spLocks/>
          </p:cNvSpPr>
          <p:nvPr/>
        </p:nvSpPr>
        <p:spPr bwMode="auto">
          <a:xfrm>
            <a:off x="5959706" y="4683126"/>
            <a:ext cx="211138" cy="1350962"/>
          </a:xfrm>
          <a:custGeom>
            <a:avLst/>
            <a:gdLst>
              <a:gd name="T0" fmla="*/ 2147483646 w 133"/>
              <a:gd name="T1" fmla="*/ 2147483646 h 851"/>
              <a:gd name="T2" fmla="*/ 2147483646 w 133"/>
              <a:gd name="T3" fmla="*/ 2147483646 h 851"/>
              <a:gd name="T4" fmla="*/ 0 w 133"/>
              <a:gd name="T5" fmla="*/ 0 h 851"/>
              <a:gd name="T6" fmla="*/ 0 60000 65536"/>
              <a:gd name="T7" fmla="*/ 0 60000 65536"/>
              <a:gd name="T8" fmla="*/ 0 60000 65536"/>
              <a:gd name="T9" fmla="*/ 0 w 133"/>
              <a:gd name="T10" fmla="*/ 0 h 851"/>
              <a:gd name="T11" fmla="*/ 133 w 133"/>
              <a:gd name="T12" fmla="*/ 851 h 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851">
                <a:moveTo>
                  <a:pt x="133" y="849"/>
                </a:moveTo>
                <a:lnTo>
                  <a:pt x="48" y="851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811" name="Line 75"/>
          <p:cNvSpPr>
            <a:spLocks noChangeShapeType="1"/>
          </p:cNvSpPr>
          <p:nvPr/>
        </p:nvSpPr>
        <p:spPr bwMode="auto">
          <a:xfrm>
            <a:off x="6039081" y="4594226"/>
            <a:ext cx="763588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812" name="Freeform 76"/>
          <p:cNvSpPr>
            <a:spLocks/>
          </p:cNvSpPr>
          <p:nvPr/>
        </p:nvSpPr>
        <p:spPr bwMode="auto">
          <a:xfrm>
            <a:off x="6010506" y="4665663"/>
            <a:ext cx="541338" cy="271463"/>
          </a:xfrm>
          <a:custGeom>
            <a:avLst/>
            <a:gdLst>
              <a:gd name="T0" fmla="*/ 2147483646 w 341"/>
              <a:gd name="T1" fmla="*/ 2147483646 h 171"/>
              <a:gd name="T2" fmla="*/ 2147483646 w 341"/>
              <a:gd name="T3" fmla="*/ 2147483646 h 171"/>
              <a:gd name="T4" fmla="*/ 0 w 341"/>
              <a:gd name="T5" fmla="*/ 0 h 171"/>
              <a:gd name="T6" fmla="*/ 0 60000 65536"/>
              <a:gd name="T7" fmla="*/ 0 60000 65536"/>
              <a:gd name="T8" fmla="*/ 0 60000 65536"/>
              <a:gd name="T9" fmla="*/ 0 w 341"/>
              <a:gd name="T10" fmla="*/ 0 h 171"/>
              <a:gd name="T11" fmla="*/ 341 w 341"/>
              <a:gd name="T12" fmla="*/ 171 h 1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" h="171">
                <a:moveTo>
                  <a:pt x="341" y="82"/>
                </a:moveTo>
                <a:lnTo>
                  <a:pt x="50" y="171"/>
                </a:ln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813" name="Freeform 77"/>
          <p:cNvSpPr>
            <a:spLocks/>
          </p:cNvSpPr>
          <p:nvPr/>
        </p:nvSpPr>
        <p:spPr bwMode="auto">
          <a:xfrm>
            <a:off x="6010506" y="4881563"/>
            <a:ext cx="576263" cy="1154113"/>
          </a:xfrm>
          <a:custGeom>
            <a:avLst/>
            <a:gdLst>
              <a:gd name="T0" fmla="*/ 2147483646 w 363"/>
              <a:gd name="T1" fmla="*/ 2147483646 h 727"/>
              <a:gd name="T2" fmla="*/ 0 w 363"/>
              <a:gd name="T3" fmla="*/ 2147483646 h 727"/>
              <a:gd name="T4" fmla="*/ 2147483646 w 363"/>
              <a:gd name="T5" fmla="*/ 0 h 727"/>
              <a:gd name="T6" fmla="*/ 0 60000 65536"/>
              <a:gd name="T7" fmla="*/ 0 60000 65536"/>
              <a:gd name="T8" fmla="*/ 0 60000 65536"/>
              <a:gd name="T9" fmla="*/ 0 w 363"/>
              <a:gd name="T10" fmla="*/ 0 h 727"/>
              <a:gd name="T11" fmla="*/ 363 w 363"/>
              <a:gd name="T12" fmla="*/ 727 h 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727">
                <a:moveTo>
                  <a:pt x="85" y="725"/>
                </a:moveTo>
                <a:lnTo>
                  <a:pt x="0" y="727"/>
                </a:lnTo>
                <a:lnTo>
                  <a:pt x="363" y="0"/>
                </a:lnTo>
              </a:path>
            </a:pathLst>
          </a:cu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6814" name="Line 78"/>
          <p:cNvSpPr>
            <a:spLocks noChangeShapeType="1"/>
          </p:cNvSpPr>
          <p:nvPr/>
        </p:nvSpPr>
        <p:spPr bwMode="auto">
          <a:xfrm flipH="1">
            <a:off x="6513743" y="4227513"/>
            <a:ext cx="1738543" cy="17335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0901" name="Text Box 79"/>
          <p:cNvSpPr txBox="1">
            <a:spLocks noChangeArrowheads="1"/>
          </p:cNvSpPr>
          <p:nvPr/>
        </p:nvSpPr>
        <p:spPr bwMode="auto">
          <a:xfrm>
            <a:off x="5767619" y="2862263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</a:rPr>
              <a:t>root</a:t>
            </a:r>
          </a:p>
        </p:txBody>
      </p:sp>
      <p:sp>
        <p:nvSpPr>
          <p:cNvPr id="120902" name="Line 80"/>
          <p:cNvSpPr>
            <a:spLocks noChangeShapeType="1"/>
          </p:cNvSpPr>
          <p:nvPr/>
        </p:nvSpPr>
        <p:spPr bwMode="auto">
          <a:xfrm>
            <a:off x="5526319" y="3475038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6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16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95" grpId="0"/>
      <p:bldP spid="116796" grpId="2" animBg="1"/>
      <p:bldP spid="116796" grpId="3" animBg="1"/>
      <p:bldP spid="116797" grpId="2" animBg="1"/>
      <p:bldP spid="116797" grpId="3" animBg="1"/>
      <p:bldP spid="116798" grpId="2" animBg="1"/>
      <p:bldP spid="116798" grpId="3" animBg="1"/>
      <p:bldP spid="116799" grpId="2" animBg="1"/>
      <p:bldP spid="116799" grpId="3" animBg="1"/>
      <p:bldP spid="116800" grpId="2" animBg="1"/>
      <p:bldP spid="116800" grpId="3" animBg="1"/>
      <p:bldP spid="116801" grpId="0" animBg="1"/>
      <p:bldP spid="116801" grpId="1" animBg="1"/>
      <p:bldP spid="116802" grpId="0" animBg="1"/>
      <p:bldP spid="116802" grpId="1" animBg="1"/>
      <p:bldP spid="116804" grpId="2"/>
      <p:bldP spid="116804" grpId="3"/>
      <p:bldP spid="116806" grpId="0"/>
      <p:bldP spid="11680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83FA7-AE9E-4C11-89AF-4E7A6BCD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DC5045-E112-4DE7-9A97-B7B505739D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Please show the resultant threaded binary tree after inserting a node J to be the right child of node I </a:t>
            </a:r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E5FBE5-430D-4153-9025-AB570FDD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5375"/>
            <a:ext cx="3328033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59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Heaps</a:t>
            </a:r>
          </a:p>
        </p:txBody>
      </p:sp>
      <p:sp>
        <p:nvSpPr>
          <p:cNvPr id="12185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Heaps Definition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zh-TW" b="1" dirty="0"/>
              <a:t>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	</a:t>
            </a:r>
            <a:r>
              <a:rPr lang="en-US" altLang="zh-TW" sz="2400" dirty="0"/>
              <a:t>A </a:t>
            </a:r>
            <a:r>
              <a:rPr lang="en-US" altLang="zh-TW" sz="2400" b="1" i="1" dirty="0">
                <a:solidFill>
                  <a:srgbClr val="FF0000"/>
                </a:solidFill>
              </a:rPr>
              <a:t>max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b="1" i="1" dirty="0">
                <a:solidFill>
                  <a:srgbClr val="FF0000"/>
                </a:solidFill>
              </a:rPr>
              <a:t>tree</a:t>
            </a:r>
            <a:r>
              <a:rPr lang="en-US" altLang="zh-TW" sz="2400" dirty="0"/>
              <a:t> is a tree in which the key value in each node is no smaller (</a:t>
            </a:r>
            <a:r>
              <a:rPr lang="en-US" altLang="zh-TW" sz="2400" dirty="0">
                <a:solidFill>
                  <a:srgbClr val="0000FF"/>
                </a:solidFill>
              </a:rPr>
              <a:t>larger</a:t>
            </a:r>
            <a:r>
              <a:rPr lang="en-US" altLang="zh-TW" sz="2400" dirty="0"/>
              <a:t>) than the key values in its children.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</a:t>
            </a:r>
            <a:r>
              <a:rPr lang="en-US" altLang="zh-TW" sz="2400" dirty="0"/>
              <a:t>A </a:t>
            </a:r>
            <a:r>
              <a:rPr lang="en-US" altLang="zh-TW" sz="2400" b="1" i="1" dirty="0">
                <a:solidFill>
                  <a:srgbClr val="FF0000"/>
                </a:solidFill>
              </a:rPr>
              <a:t>max</a:t>
            </a:r>
            <a:r>
              <a:rPr lang="en-US" altLang="zh-TW" sz="2400" b="1" dirty="0"/>
              <a:t>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b="1" i="1" dirty="0">
                <a:solidFill>
                  <a:srgbClr val="FF0000"/>
                </a:solidFill>
              </a:rPr>
              <a:t>heap</a:t>
            </a:r>
            <a:r>
              <a:rPr lang="en-US" altLang="zh-TW" sz="2400" dirty="0"/>
              <a:t> is a </a:t>
            </a:r>
            <a:r>
              <a:rPr lang="en-US" altLang="zh-TW" sz="2400" b="1" i="1" dirty="0">
                <a:solidFill>
                  <a:schemeClr val="tx1"/>
                </a:solidFill>
              </a:rPr>
              <a:t>complete binary tree </a:t>
            </a:r>
            <a:r>
              <a:rPr lang="en-US" altLang="zh-TW" sz="2400" dirty="0"/>
              <a:t>that is also a </a:t>
            </a:r>
            <a:r>
              <a:rPr lang="en-US" altLang="zh-TW" sz="2400" i="1" dirty="0"/>
              <a:t>max</a:t>
            </a:r>
            <a:r>
              <a:rPr lang="en-US" altLang="zh-TW" sz="2400" dirty="0"/>
              <a:t> (</a:t>
            </a:r>
            <a:r>
              <a:rPr lang="en-US" altLang="zh-TW" sz="2400" i="1" dirty="0">
                <a:solidFill>
                  <a:srgbClr val="0000FF"/>
                </a:solidFill>
              </a:rPr>
              <a:t>min</a:t>
            </a:r>
            <a:r>
              <a:rPr lang="en-US" altLang="zh-TW" sz="2400" dirty="0"/>
              <a:t>) </a:t>
            </a:r>
            <a:r>
              <a:rPr lang="en-US" altLang="zh-TW" sz="2400" i="1" dirty="0"/>
              <a:t>tree</a:t>
            </a:r>
          </a:p>
          <a:p>
            <a:pPr eaLnBrk="1" hangingPunct="1"/>
            <a:endParaRPr lang="en-US" altLang="zh-TW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88913"/>
            <a:ext cx="7356475" cy="936625"/>
          </a:xfrm>
        </p:spPr>
        <p:txBody>
          <a:bodyPr/>
          <a:lstStyle/>
          <a:p>
            <a:pPr eaLnBrk="1" hangingPunct="1"/>
            <a:r>
              <a:rPr lang="en-US" altLang="zh-TW"/>
              <a:t>Max Heaps and Min Heaps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9263" y="1239838"/>
            <a:ext cx="7507287" cy="1325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Property: The root of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max heap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261BFB"/>
                </a:solidFill>
              </a:rPr>
              <a:t>min heap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/>
              <a:t>contains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/>
              <a:t>the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largest</a:t>
            </a:r>
            <a:r>
              <a:rPr lang="en-US" altLang="zh-TW" dirty="0">
                <a:solidFill>
                  <a:srgbClr val="003399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261BFB"/>
                </a:solidFill>
              </a:rPr>
              <a:t>smallest</a:t>
            </a:r>
            <a:r>
              <a:rPr lang="en-US" altLang="zh-TW" dirty="0"/>
              <a:t>) element</a:t>
            </a:r>
          </a:p>
        </p:txBody>
      </p:sp>
      <p:pic>
        <p:nvPicPr>
          <p:cNvPr id="12698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15097" b="16968"/>
          <a:stretch>
            <a:fillRect/>
          </a:stretch>
        </p:blipFill>
        <p:spPr bwMode="auto">
          <a:xfrm>
            <a:off x="684213" y="2133600"/>
            <a:ext cx="76327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Picture 5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7" b="15614"/>
          <a:stretch>
            <a:fillRect/>
          </a:stretch>
        </p:blipFill>
        <p:spPr bwMode="auto">
          <a:xfrm>
            <a:off x="468313" y="4367213"/>
            <a:ext cx="741680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Efficiency of Linked List rep. of B.T.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26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</a:rPr>
              <a:t>Typical Binary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number of nodes:  </a:t>
            </a:r>
            <a:r>
              <a:rPr lang="en-US" altLang="zh-TW" i="1" dirty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total links: </a:t>
            </a:r>
            <a:r>
              <a:rPr lang="en-US" altLang="zh-TW" i="1" dirty="0"/>
              <a:t>2n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number of non-null links: </a:t>
            </a:r>
            <a:r>
              <a:rPr lang="en-US" altLang="zh-TW" i="1" dirty="0"/>
              <a:t>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CC3300"/>
                </a:solidFill>
              </a:rPr>
              <a:t>null links: </a:t>
            </a:r>
            <a:r>
              <a:rPr lang="en-US" altLang="zh-TW" i="1" dirty="0">
                <a:solidFill>
                  <a:srgbClr val="CC3300"/>
                </a:solidFill>
              </a:rPr>
              <a:t>2n-(n-1) =</a:t>
            </a:r>
            <a:r>
              <a:rPr lang="en-US" altLang="zh-TW" dirty="0">
                <a:solidFill>
                  <a:srgbClr val="CC33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n+1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Problem: null pointers are wasted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Solution: replace null pointers with useful “threads”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Heaps Definition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zh-TW" b="1" dirty="0"/>
              <a:t>Basic Operations:</a:t>
            </a:r>
          </a:p>
          <a:p>
            <a:pPr lvl="2" eaLnBrk="1" hangingPunct="1"/>
            <a:r>
              <a:rPr lang="en-US" altLang="zh-TW" sz="2500" dirty="0">
                <a:solidFill>
                  <a:srgbClr val="0070C0"/>
                </a:solidFill>
              </a:rPr>
              <a:t>creation</a:t>
            </a:r>
            <a:r>
              <a:rPr lang="en-US" altLang="zh-TW" sz="2500" dirty="0"/>
              <a:t> of an empty heap</a:t>
            </a:r>
          </a:p>
          <a:p>
            <a:pPr lvl="2" eaLnBrk="1" hangingPunct="1"/>
            <a:r>
              <a:rPr lang="en-US" altLang="zh-TW" sz="2500" dirty="0">
                <a:solidFill>
                  <a:srgbClr val="0070C0"/>
                </a:solidFill>
              </a:rPr>
              <a:t>insertion</a:t>
            </a:r>
            <a:r>
              <a:rPr lang="en-US" altLang="zh-TW" sz="2500" dirty="0"/>
              <a:t> of a new element into a heap</a:t>
            </a:r>
          </a:p>
          <a:p>
            <a:pPr lvl="2" eaLnBrk="1" hangingPunct="1"/>
            <a:r>
              <a:rPr lang="en-US" altLang="zh-TW" sz="2500" dirty="0">
                <a:solidFill>
                  <a:srgbClr val="0070C0"/>
                </a:solidFill>
              </a:rPr>
              <a:t>deletion</a:t>
            </a:r>
            <a:r>
              <a:rPr lang="en-US" altLang="zh-TW" sz="2500" dirty="0"/>
              <a:t> of the largest (</a:t>
            </a:r>
            <a:r>
              <a:rPr lang="en-US" altLang="zh-TW" sz="2500" dirty="0">
                <a:solidFill>
                  <a:srgbClr val="0000FF"/>
                </a:solidFill>
              </a:rPr>
              <a:t>smallest</a:t>
            </a:r>
            <a:r>
              <a:rPr lang="en-US" altLang="zh-TW" sz="2500" dirty="0"/>
              <a:t>) element from a heap</a:t>
            </a:r>
          </a:p>
        </p:txBody>
      </p:sp>
    </p:spTree>
    <p:extLst>
      <p:ext uri="{BB962C8B-B14F-4D97-AF65-F5344CB8AC3E}">
        <p14:creationId xmlns:p14="http://schemas.microsoft.com/office/powerpoint/2010/main" val="45971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865187"/>
          </a:xfrm>
        </p:spPr>
        <p:txBody>
          <a:bodyPr/>
          <a:lstStyle/>
          <a:p>
            <a:pPr eaLnBrk="1" hangingPunct="1"/>
            <a:r>
              <a:rPr lang="en-US" altLang="zh-TW"/>
              <a:t>Heaps ADT</a:t>
            </a:r>
          </a:p>
        </p:txBody>
      </p:sp>
      <p:pic>
        <p:nvPicPr>
          <p:cNvPr id="129027" name="Picture 4" descr="s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5670" b="10463"/>
          <a:stretch>
            <a:fillRect/>
          </a:stretch>
        </p:blipFill>
        <p:spPr bwMode="auto">
          <a:xfrm>
            <a:off x="167196" y="1341438"/>
            <a:ext cx="87852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9482" y="2895600"/>
            <a:ext cx="8535987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6434" y="3429000"/>
            <a:ext cx="8535987" cy="601980"/>
          </a:xfrm>
          <a:prstGeom prst="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6433" y="4876800"/>
            <a:ext cx="8535987" cy="601980"/>
          </a:xfrm>
          <a:prstGeom prst="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1193" y="4058412"/>
            <a:ext cx="8535987" cy="769620"/>
          </a:xfrm>
          <a:prstGeom prst="rect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1192" y="5478781"/>
            <a:ext cx="8535987" cy="845820"/>
          </a:xfrm>
          <a:prstGeom prst="rect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/>
              <a:t>Insertion into a Max Heap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35600" y="5373688"/>
            <a:ext cx="1884363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100"/>
              <a:t>O(log</a:t>
            </a:r>
            <a:r>
              <a:rPr lang="en-US" altLang="zh-TW" sz="3100" baseline="-25000"/>
              <a:t>2</a:t>
            </a:r>
            <a:r>
              <a:rPr lang="en-US" altLang="zh-TW" sz="3100"/>
              <a:t> </a:t>
            </a:r>
            <a:r>
              <a:rPr lang="en-US" altLang="zh-TW" sz="3100" i="1"/>
              <a:t>n</a:t>
            </a:r>
            <a:r>
              <a:rPr lang="en-US" altLang="zh-TW" sz="3100"/>
              <a:t>)</a:t>
            </a:r>
          </a:p>
        </p:txBody>
      </p:sp>
      <p:pic>
        <p:nvPicPr>
          <p:cNvPr id="131076" name="Picture 4" descr="p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6903" r="6630" b="11829"/>
          <a:stretch>
            <a:fillRect/>
          </a:stretch>
        </p:blipFill>
        <p:spPr bwMode="auto">
          <a:xfrm>
            <a:off x="2843213" y="1484313"/>
            <a:ext cx="6121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5868988" y="3859213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4389438" y="4076700"/>
            <a:ext cx="2774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7091363" y="367982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parent sink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7091363" y="3925888"/>
            <a:ext cx="1443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item </a:t>
            </a:r>
            <a:r>
              <a:rPr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upheap</a:t>
            </a:r>
            <a:endParaRPr lang="en-US" altLang="zh-TW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1081" name="Oval 9"/>
          <p:cNvSpPr>
            <a:spLocks noChangeArrowheads="1"/>
          </p:cNvSpPr>
          <p:nvPr/>
        </p:nvSpPr>
        <p:spPr bwMode="auto">
          <a:xfrm>
            <a:off x="581025" y="41941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1831975" y="41608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298450" y="50784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 flipH="1">
            <a:off x="792163" y="3763963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496887" y="4552950"/>
            <a:ext cx="193675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534988" y="4149725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866900" y="4152900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250825" y="5084763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1089" name="Oval 17"/>
          <p:cNvSpPr>
            <a:spLocks noChangeArrowheads="1"/>
          </p:cNvSpPr>
          <p:nvPr/>
        </p:nvSpPr>
        <p:spPr bwMode="auto">
          <a:xfrm>
            <a:off x="893763" y="5092700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831850" y="5081588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>
            <a:off x="863601" y="4545014"/>
            <a:ext cx="241300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>
            <a:off x="1508125" y="3754438"/>
            <a:ext cx="536575" cy="40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6213" name="Oval 21"/>
          <p:cNvSpPr>
            <a:spLocks noChangeArrowheads="1"/>
          </p:cNvSpPr>
          <p:nvPr/>
        </p:nvSpPr>
        <p:spPr bwMode="auto">
          <a:xfrm>
            <a:off x="1550988" y="5078413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H="1">
            <a:off x="1749424" y="4545013"/>
            <a:ext cx="193675" cy="54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6215" name="Oval 23"/>
          <p:cNvSpPr>
            <a:spLocks noChangeArrowheads="1"/>
          </p:cNvSpPr>
          <p:nvPr/>
        </p:nvSpPr>
        <p:spPr bwMode="auto">
          <a:xfrm>
            <a:off x="2146300" y="50927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2146300" y="4545013"/>
            <a:ext cx="211138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1"/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863600" y="323850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23850" y="3971925"/>
            <a:ext cx="438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1547813" y="3971925"/>
            <a:ext cx="4333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34925" y="4906963"/>
            <a:ext cx="422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684213" y="4894263"/>
            <a:ext cx="458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1258888" y="4894263"/>
            <a:ext cx="41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[6]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1908175" y="4894263"/>
            <a:ext cx="45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b="1">
                <a:latin typeface="Verdana" panose="020B0604030504040204" pitchFamily="34" charset="0"/>
              </a:rPr>
              <a:t>[7]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541338" y="2068513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*n=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757238" y="2565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i=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1044575" y="20859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3276600" y="3321050"/>
            <a:ext cx="12954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3276600" y="3536950"/>
            <a:ext cx="5256213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3563938" y="3752850"/>
            <a:ext cx="23034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563938" y="3968750"/>
            <a:ext cx="79216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276600" y="4437063"/>
            <a:ext cx="172720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1042988" y="25654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1571625" y="5084763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1042988" y="25654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1858963" y="4173538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539750" y="1557338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1404938" y="1557338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1406525" y="1550988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36239" name="Text Box 47"/>
          <p:cNvSpPr txBox="1">
            <a:spLocks noChangeArrowheads="1"/>
          </p:cNvSpPr>
          <p:nvPr/>
        </p:nvSpPr>
        <p:spPr bwMode="auto">
          <a:xfrm>
            <a:off x="1042988" y="20859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1042988" y="25654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36241" name="Rectangle 49"/>
          <p:cNvSpPr>
            <a:spLocks noChangeArrowheads="1"/>
          </p:cNvSpPr>
          <p:nvPr/>
        </p:nvSpPr>
        <p:spPr bwMode="auto">
          <a:xfrm>
            <a:off x="2195513" y="5084763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6242" name="Text Box 50"/>
          <p:cNvSpPr txBox="1">
            <a:spLocks noChangeArrowheads="1"/>
          </p:cNvSpPr>
          <p:nvPr/>
        </p:nvSpPr>
        <p:spPr bwMode="auto">
          <a:xfrm>
            <a:off x="1042988" y="25654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1150938" y="3321050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1124" name="Oval 52"/>
          <p:cNvSpPr>
            <a:spLocks noChangeArrowheads="1"/>
          </p:cNvSpPr>
          <p:nvPr/>
        </p:nvSpPr>
        <p:spPr bwMode="auto">
          <a:xfrm>
            <a:off x="1187450" y="33813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 b="1">
              <a:latin typeface="Arial" panose="020B0604020202020204" pitchFamily="34" charset="0"/>
            </a:endParaRPr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1779588" y="4149725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6246" name="Text Box 54"/>
          <p:cNvSpPr txBox="1">
            <a:spLocks noChangeArrowheads="1"/>
          </p:cNvSpPr>
          <p:nvPr/>
        </p:nvSpPr>
        <p:spPr bwMode="auto">
          <a:xfrm>
            <a:off x="1042988" y="2565400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1130300" y="3335338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2916238" y="1412875"/>
            <a:ext cx="4957762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panose="020B0604020202020204" pitchFamily="34" charset="0"/>
              </a:rPr>
              <a:t>  void </a:t>
            </a:r>
            <a:r>
              <a:rPr lang="en-US" altLang="zh-TW" sz="1600">
                <a:solidFill>
                  <a:srgbClr val="000000"/>
                </a:solidFill>
                <a:latin typeface="Arial" panose="020B0604020202020204" pitchFamily="34" charset="0"/>
              </a:rPr>
              <a:t>push(element item, int *n)                </a:t>
            </a:r>
            <a:r>
              <a:rPr lang="en-US" altLang="zh-TW" sz="1600">
                <a:latin typeface="Arial" panose="020B0604020202020204" pitchFamily="34" charset="0"/>
              </a:rPr>
              <a:t> </a:t>
            </a:r>
            <a:r>
              <a:rPr lang="en-US" altLang="zh-TW" sz="1800">
                <a:latin typeface="Arial" panose="020B0604020202020204" pitchFamily="34" charset="0"/>
              </a:rPr>
              <a:t>              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2590800" y="5084763"/>
            <a:ext cx="624423" cy="400110"/>
            <a:chOff x="2590800" y="5084763"/>
            <a:chExt cx="624423" cy="400110"/>
          </a:xfrm>
        </p:grpSpPr>
        <p:cxnSp>
          <p:nvCxnSpPr>
            <p:cNvPr id="5" name="直線單箭頭接點 4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2960025" y="5084763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>
                  <a:solidFill>
                    <a:srgbClr val="FF0000"/>
                  </a:solidFill>
                </a:rPr>
                <a:t>i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1825612" y="5084763"/>
            <a:ext cx="624423" cy="400110"/>
            <a:chOff x="2590800" y="5084763"/>
            <a:chExt cx="624423" cy="400110"/>
          </a:xfrm>
        </p:grpSpPr>
        <p:cxnSp>
          <p:nvCxnSpPr>
            <p:cNvPr id="61" name="直線單箭頭接點 60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2960025" y="5084763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>
                  <a:solidFill>
                    <a:srgbClr val="FF0000"/>
                  </a:solidFill>
                </a:rPr>
                <a:t>i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2243664" y="4181395"/>
            <a:ext cx="624423" cy="400110"/>
            <a:chOff x="2590800" y="5084763"/>
            <a:chExt cx="624423" cy="400110"/>
          </a:xfrm>
        </p:grpSpPr>
        <p:cxnSp>
          <p:nvCxnSpPr>
            <p:cNvPr id="64" name="直線單箭頭接點 63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/>
            <p:cNvSpPr txBox="1"/>
            <p:nvPr/>
          </p:nvSpPr>
          <p:spPr>
            <a:xfrm>
              <a:off x="2960025" y="5084763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>
                  <a:solidFill>
                    <a:srgbClr val="FF0000"/>
                  </a:solidFill>
                </a:rPr>
                <a:t>i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C 0.00104 -0.01018 0.00122 -0.01412 0.00417 -0.02245 C 0.00504 -0.025 0.00608 -0.02754 0.00712 -0.02986 C 0.00747 -0.03125 0.00851 -0.03356 0.00851 -0.03333 C 0.01198 -0.05139 0.01979 -0.06713 0.02813 -0.08333 C 0.03056 -0.08819 0.03177 -0.09352 0.03368 -0.09815 C 0.03472 -0.10069 0.03559 -0.10324 0.03663 -0.10555 C 0.03715 -0.10694 0.03802 -0.10949 0.03802 -0.10926 C 0.03837 -0.11088 0.03872 -0.11921 0.0408 -0.12176 C 0.04184 -0.12315 0.04497 -0.12523 0.04497 -0.125 " pathEditMode="relative" rAng="0" ptsTypes="AAAAAAAAAA">
                                      <p:cBhvr>
                                        <p:cTn id="4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627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C -0.00069 -0.01065 -0.00087 -0.01504 -0.00295 -0.02384 C -0.00364 -0.02662 -0.00434 -0.02916 -0.00503 -0.03194 C -0.00538 -0.03333 -0.00608 -0.03588 -0.00608 -0.03588 C -0.00851 -0.05509 -0.01406 -0.07176 -0.01996 -0.08935 C -0.0217 -0.09444 -0.02257 -0.1 -0.02396 -0.10532 C -0.02465 -0.10787 -0.02535 -0.11065 -0.02604 -0.11319 C -0.02639 -0.11458 -0.02708 -0.11736 -0.02708 -0.11736 C -0.02726 -0.11898 -0.0276 -0.12778 -0.02899 -0.13055 C -0.02969 -0.13217 -0.03194 -0.13449 -0.03194 -0.13449 " pathEditMode="relative" ptsTypes="fffffffffA">
                                      <p:cBhvr>
                                        <p:cTn id="1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671 C -0.00278 -0.00371 -0.00295 -0.00787 -0.00781 -0.01644 C -0.0092 -0.01922 -0.01076 -0.02153 -0.01232 -0.02431 C -0.01302 -0.0257 -0.01458 -0.02801 -0.01458 -0.02778 C -0.01996 -0.04653 -0.03229 -0.06274 -0.04531 -0.07963 C -0.0493 -0.08449 -0.05121 -0.09005 -0.05434 -0.09514 C -0.0559 -0.09746 -0.05746 -0.10024 -0.05885 -0.10278 C -0.05972 -0.10394 -0.06111 -0.10672 -0.06111 -0.10649 C -0.06163 -0.10834 -0.0625 -0.11667 -0.06545 -0.11945 C -0.06719 -0.12107 -0.07187 -0.12315 -0.07187 -0.12292 " pathEditMode="relative" rAng="0" ptsTypes="AAAAAAAAAA">
                                      <p:cBhvr>
                                        <p:cTn id="16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136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136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/>
      <p:bldP spid="136213" grpId="0" animBg="1"/>
      <p:bldP spid="136215" grpId="0" animBg="1"/>
      <p:bldP spid="136222" grpId="0"/>
      <p:bldP spid="136223" grpId="0"/>
      <p:bldP spid="136226" grpId="0"/>
      <p:bldP spid="136226" grpId="1"/>
      <p:bldP spid="136227" grpId="0" animBg="1"/>
      <p:bldP spid="136227" grpId="1" animBg="1"/>
      <p:bldP spid="136227" grpId="2" animBg="1"/>
      <p:bldP spid="136227" grpId="3" animBg="1"/>
      <p:bldP spid="136228" grpId="0" animBg="1"/>
      <p:bldP spid="136228" grpId="1" animBg="1"/>
      <p:bldP spid="136228" grpId="2" animBg="1"/>
      <p:bldP spid="136228" grpId="3" animBg="1"/>
      <p:bldP spid="136228" grpId="4" animBg="1"/>
      <p:bldP spid="136228" grpId="5" animBg="1"/>
      <p:bldP spid="136228" grpId="6" animBg="1"/>
      <p:bldP spid="136228" grpId="7" animBg="1"/>
      <p:bldP spid="136228" grpId="8" animBg="1"/>
      <p:bldP spid="136228" grpId="9" animBg="1"/>
      <p:bldP spid="136229" grpId="0" animBg="1"/>
      <p:bldP spid="136229" grpId="1" animBg="1"/>
      <p:bldP spid="136229" grpId="2" animBg="1"/>
      <p:bldP spid="136229" grpId="3" animBg="1"/>
      <p:bldP spid="136229" grpId="4" animBg="1"/>
      <p:bldP spid="136229" grpId="5" animBg="1"/>
      <p:bldP spid="136230" grpId="0" animBg="1"/>
      <p:bldP spid="136230" grpId="1" animBg="1"/>
      <p:bldP spid="136230" grpId="2" animBg="1"/>
      <p:bldP spid="136230" grpId="3" animBg="1"/>
      <p:bldP spid="136230" grpId="4" animBg="1"/>
      <p:bldP spid="136230" grpId="5" animBg="1"/>
      <p:bldP spid="136231" grpId="0" animBg="1"/>
      <p:bldP spid="136231" grpId="1" animBg="1"/>
      <p:bldP spid="136231" grpId="2" animBg="1"/>
      <p:bldP spid="136231" grpId="3" animBg="1"/>
      <p:bldP spid="136232" grpId="0"/>
      <p:bldP spid="136232" grpId="1"/>
      <p:bldP spid="136233" grpId="0"/>
      <p:bldP spid="136233" grpId="1"/>
      <p:bldP spid="136234" grpId="0"/>
      <p:bldP spid="136234" grpId="1"/>
      <p:bldP spid="136235" grpId="0"/>
      <p:bldP spid="136235" grpId="1"/>
      <p:bldP spid="136235" grpId="2"/>
      <p:bldP spid="136237" grpId="0"/>
      <p:bldP spid="136237" grpId="1"/>
      <p:bldP spid="136238" grpId="0"/>
      <p:bldP spid="136239" grpId="0"/>
      <p:bldP spid="136240" grpId="0"/>
      <p:bldP spid="136240" grpId="1"/>
      <p:bldP spid="136241" grpId="0"/>
      <p:bldP spid="136241" grpId="1"/>
      <p:bldP spid="136242" grpId="0"/>
      <p:bldP spid="136242" grpId="1"/>
      <p:bldP spid="136243" grpId="0"/>
      <p:bldP spid="136245" grpId="0"/>
      <p:bldP spid="136245" grpId="1"/>
      <p:bldP spid="136246" grpId="0"/>
      <p:bldP spid="136247" grpId="0"/>
      <p:bldP spid="1362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FF0000"/>
                </a:solidFill>
              </a:rPr>
              <a:t>Practice Time</a:t>
            </a:r>
          </a:p>
        </p:txBody>
      </p:sp>
      <p:sp>
        <p:nvSpPr>
          <p:cNvPr id="15155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endParaRPr lang="en-US" altLang="zh-TW" sz="2800" dirty="0"/>
          </a:p>
          <a:p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3657600" y="1216152"/>
            <a:ext cx="5016246" cy="4937760"/>
          </a:xfrm>
        </p:spPr>
        <p:txBody>
          <a:bodyPr/>
          <a:lstStyle/>
          <a:p>
            <a:r>
              <a:rPr lang="en-US" altLang="zh-TW" dirty="0"/>
              <a:t>What is the result after inserting 20 and 11?</a:t>
            </a:r>
            <a:endParaRPr lang="zh-TW" altLang="en-US" dirty="0"/>
          </a:p>
        </p:txBody>
      </p:sp>
      <p:pic>
        <p:nvPicPr>
          <p:cNvPr id="7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5097" r="59358" b="16968"/>
          <a:stretch>
            <a:fillRect/>
          </a:stretch>
        </p:blipFill>
        <p:spPr bwMode="auto">
          <a:xfrm>
            <a:off x="838200" y="1495869"/>
            <a:ext cx="230505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D3E521-3952-4BC9-8FFD-F7A104B0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C1A8-14CA-4DAB-95F4-CEA76E8861A4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9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/>
          <p:cNvGrpSpPr>
            <a:grpSpLocks/>
          </p:cNvGrpSpPr>
          <p:nvPr/>
        </p:nvGrpSpPr>
        <p:grpSpPr bwMode="auto">
          <a:xfrm>
            <a:off x="3779838" y="908050"/>
            <a:ext cx="5330825" cy="5761038"/>
            <a:chOff x="2381" y="572"/>
            <a:chExt cx="3358" cy="3629"/>
          </a:xfrm>
        </p:grpSpPr>
        <p:pic>
          <p:nvPicPr>
            <p:cNvPr id="133174" name="Picture 3" descr="p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" t="2559" r="10207" b="6116"/>
            <a:stretch>
              <a:fillRect/>
            </a:stretch>
          </p:blipFill>
          <p:spPr bwMode="auto">
            <a:xfrm>
              <a:off x="2381" y="572"/>
              <a:ext cx="3358" cy="3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5" name="Text Box 4"/>
            <p:cNvSpPr txBox="1">
              <a:spLocks noChangeArrowheads="1"/>
            </p:cNvSpPr>
            <p:nvPr/>
          </p:nvSpPr>
          <p:spPr bwMode="auto">
            <a:xfrm>
              <a:off x="2517" y="2783"/>
              <a:ext cx="13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100">
                  <a:solidFill>
                    <a:schemeClr val="accent2"/>
                  </a:solidFill>
                  <a:latin typeface="Courier New" panose="02070309020205020404" pitchFamily="49" charset="0"/>
                </a:rPr>
                <a:t>&lt;</a:t>
              </a:r>
            </a:p>
          </p:txBody>
        </p:sp>
      </p:grpSp>
      <p:sp>
        <p:nvSpPr>
          <p:cNvPr id="133123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13725" cy="792162"/>
          </a:xfrm>
        </p:spPr>
        <p:txBody>
          <a:bodyPr/>
          <a:lstStyle/>
          <a:p>
            <a:pPr eaLnBrk="1" hangingPunct="1"/>
            <a:r>
              <a:rPr lang="en-US" altLang="zh-TW"/>
              <a:t>Deletion from a Max Heap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11188" y="6022975"/>
            <a:ext cx="1962150" cy="719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100"/>
              <a:t>O(log</a:t>
            </a:r>
            <a:r>
              <a:rPr lang="en-US" altLang="zh-TW" sz="3100" baseline="-25000"/>
              <a:t>2</a:t>
            </a:r>
            <a:r>
              <a:rPr lang="en-US" altLang="zh-TW" sz="3100"/>
              <a:t> </a:t>
            </a:r>
            <a:r>
              <a:rPr lang="en-US" altLang="zh-TW" sz="3100" i="1"/>
              <a:t>n</a:t>
            </a:r>
            <a:r>
              <a:rPr lang="en-US" altLang="zh-TW" sz="3100"/>
              <a:t>)</a:t>
            </a:r>
          </a:p>
        </p:txBody>
      </p:sp>
      <p:sp>
        <p:nvSpPr>
          <p:cNvPr id="133125" name="Oval 7"/>
          <p:cNvSpPr>
            <a:spLocks noChangeArrowheads="1"/>
          </p:cNvSpPr>
          <p:nvPr/>
        </p:nvSpPr>
        <p:spPr bwMode="auto">
          <a:xfrm>
            <a:off x="1273175" y="43862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3126" name="Oval 8"/>
          <p:cNvSpPr>
            <a:spLocks noChangeArrowheads="1"/>
          </p:cNvSpPr>
          <p:nvPr/>
        </p:nvSpPr>
        <p:spPr bwMode="auto">
          <a:xfrm>
            <a:off x="2524125" y="435292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3127" name="Oval 9"/>
          <p:cNvSpPr>
            <a:spLocks noChangeArrowheads="1"/>
          </p:cNvSpPr>
          <p:nvPr/>
        </p:nvSpPr>
        <p:spPr bwMode="auto">
          <a:xfrm>
            <a:off x="990600" y="52705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3128" name="Line 10"/>
          <p:cNvSpPr>
            <a:spLocks noChangeShapeType="1"/>
          </p:cNvSpPr>
          <p:nvPr/>
        </p:nvSpPr>
        <p:spPr bwMode="auto">
          <a:xfrm flipH="1">
            <a:off x="1484313" y="3956050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29" name="Line 11"/>
          <p:cNvSpPr>
            <a:spLocks noChangeShapeType="1"/>
          </p:cNvSpPr>
          <p:nvPr/>
        </p:nvSpPr>
        <p:spPr bwMode="auto">
          <a:xfrm flipH="1">
            <a:off x="1189038" y="4756150"/>
            <a:ext cx="130175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1203325" y="4341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3131" name="Rectangle 13"/>
          <p:cNvSpPr>
            <a:spLocks noChangeArrowheads="1"/>
          </p:cNvSpPr>
          <p:nvPr/>
        </p:nvSpPr>
        <p:spPr bwMode="auto">
          <a:xfrm>
            <a:off x="2555875" y="4344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942975" y="5276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8255" name="Oval 15"/>
          <p:cNvSpPr>
            <a:spLocks noChangeArrowheads="1"/>
          </p:cNvSpPr>
          <p:nvPr/>
        </p:nvSpPr>
        <p:spPr bwMode="auto">
          <a:xfrm>
            <a:off x="1585913" y="528478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1524000" y="527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1630363" y="4746625"/>
            <a:ext cx="166687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36" name="Line 18"/>
          <p:cNvSpPr>
            <a:spLocks noChangeShapeType="1"/>
          </p:cNvSpPr>
          <p:nvPr/>
        </p:nvSpPr>
        <p:spPr bwMode="auto">
          <a:xfrm>
            <a:off x="2200275" y="3946525"/>
            <a:ext cx="53657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37" name="Text Box 19"/>
          <p:cNvSpPr txBox="1">
            <a:spLocks noChangeArrowheads="1"/>
          </p:cNvSpPr>
          <p:nvPr/>
        </p:nvSpPr>
        <p:spPr bwMode="auto">
          <a:xfrm>
            <a:off x="1555750" y="3430588"/>
            <a:ext cx="425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33138" name="Text Box 20"/>
          <p:cNvSpPr txBox="1">
            <a:spLocks noChangeArrowheads="1"/>
          </p:cNvSpPr>
          <p:nvPr/>
        </p:nvSpPr>
        <p:spPr bwMode="auto">
          <a:xfrm>
            <a:off x="1016000" y="4164013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33139" name="Text Box 21"/>
          <p:cNvSpPr txBox="1">
            <a:spLocks noChangeArrowheads="1"/>
          </p:cNvSpPr>
          <p:nvPr/>
        </p:nvSpPr>
        <p:spPr bwMode="auto">
          <a:xfrm>
            <a:off x="2239963" y="4164013"/>
            <a:ext cx="503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1331913" y="5086350"/>
            <a:ext cx="420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[5]</a:t>
            </a: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1843088" y="35131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33142" name="Oval 24"/>
          <p:cNvSpPr>
            <a:spLocks noChangeArrowheads="1"/>
          </p:cNvSpPr>
          <p:nvPr/>
        </p:nvSpPr>
        <p:spPr bwMode="auto">
          <a:xfrm>
            <a:off x="1879600" y="35734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3143" name="Text Box 25"/>
          <p:cNvSpPr txBox="1">
            <a:spLocks noChangeArrowheads="1"/>
          </p:cNvSpPr>
          <p:nvPr/>
        </p:nvSpPr>
        <p:spPr bwMode="auto">
          <a:xfrm>
            <a:off x="611188" y="11255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parent =</a:t>
            </a:r>
          </a:p>
        </p:txBody>
      </p:sp>
      <p:sp>
        <p:nvSpPr>
          <p:cNvPr id="133144" name="Text Box 26"/>
          <p:cNvSpPr txBox="1">
            <a:spLocks noChangeArrowheads="1"/>
          </p:cNvSpPr>
          <p:nvPr/>
        </p:nvSpPr>
        <p:spPr bwMode="auto">
          <a:xfrm>
            <a:off x="611188" y="14859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child =</a:t>
            </a:r>
          </a:p>
        </p:txBody>
      </p:sp>
      <p:sp>
        <p:nvSpPr>
          <p:cNvPr id="133145" name="Text Box 27"/>
          <p:cNvSpPr txBox="1">
            <a:spLocks noChangeArrowheads="1"/>
          </p:cNvSpPr>
          <p:nvPr/>
        </p:nvSpPr>
        <p:spPr bwMode="auto">
          <a:xfrm>
            <a:off x="252413" y="22050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item.key =</a:t>
            </a:r>
          </a:p>
        </p:txBody>
      </p:sp>
      <p:sp>
        <p:nvSpPr>
          <p:cNvPr id="133146" name="Text Box 28"/>
          <p:cNvSpPr txBox="1">
            <a:spLocks noChangeArrowheads="1"/>
          </p:cNvSpPr>
          <p:nvPr/>
        </p:nvSpPr>
        <p:spPr bwMode="auto">
          <a:xfrm>
            <a:off x="250825" y="25400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temp.key =</a:t>
            </a:r>
          </a:p>
        </p:txBody>
      </p:sp>
      <p:sp>
        <p:nvSpPr>
          <p:cNvPr id="133147" name="Text Box 29"/>
          <p:cNvSpPr txBox="1">
            <a:spLocks noChangeArrowheads="1"/>
          </p:cNvSpPr>
          <p:nvPr/>
        </p:nvSpPr>
        <p:spPr bwMode="auto">
          <a:xfrm>
            <a:off x="682625" y="5086350"/>
            <a:ext cx="46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[4]</a:t>
            </a:r>
          </a:p>
        </p:txBody>
      </p:sp>
      <p:sp>
        <p:nvSpPr>
          <p:cNvPr id="133148" name="Text Box 30"/>
          <p:cNvSpPr txBox="1">
            <a:spLocks noChangeArrowheads="1"/>
          </p:cNvSpPr>
          <p:nvPr/>
        </p:nvSpPr>
        <p:spPr bwMode="auto">
          <a:xfrm>
            <a:off x="611188" y="18446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*n=</a:t>
            </a:r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4067175" y="2924175"/>
            <a:ext cx="1441450" cy="1444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4067175" y="3282950"/>
            <a:ext cx="1873250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4067175" y="3498850"/>
            <a:ext cx="1081088" cy="36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4067175" y="3859213"/>
            <a:ext cx="1800225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4067175" y="4219575"/>
            <a:ext cx="4968875" cy="4333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83075" y="4795838"/>
            <a:ext cx="3794125" cy="2333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4283075" y="5227638"/>
            <a:ext cx="2593975" cy="146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4283075" y="5373688"/>
            <a:ext cx="1441450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4283075" y="5588000"/>
            <a:ext cx="1081088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4067175" y="5948363"/>
            <a:ext cx="1873250" cy="217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4067175" y="6165850"/>
            <a:ext cx="1152525" cy="217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1763713" y="22050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accent1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1835150" y="256540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1835150" y="112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1619250" y="14859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1835150" y="350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8288" name="Text Box 48"/>
          <p:cNvSpPr txBox="1">
            <a:spLocks noChangeArrowheads="1"/>
          </p:cNvSpPr>
          <p:nvPr/>
        </p:nvSpPr>
        <p:spPr bwMode="auto">
          <a:xfrm>
            <a:off x="1114425" y="18700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8289" name="Text Box 49"/>
          <p:cNvSpPr txBox="1">
            <a:spLocks noChangeArrowheads="1"/>
          </p:cNvSpPr>
          <p:nvPr/>
        </p:nvSpPr>
        <p:spPr bwMode="auto">
          <a:xfrm>
            <a:off x="1114425" y="1870075"/>
            <a:ext cx="35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8290" name="Text Box 50"/>
          <p:cNvSpPr txBox="1">
            <a:spLocks noChangeArrowheads="1"/>
          </p:cNvSpPr>
          <p:nvPr/>
        </p:nvSpPr>
        <p:spPr bwMode="auto">
          <a:xfrm>
            <a:off x="1835150" y="112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8291" name="Text Box 51"/>
          <p:cNvSpPr txBox="1">
            <a:spLocks noChangeArrowheads="1"/>
          </p:cNvSpPr>
          <p:nvPr/>
        </p:nvSpPr>
        <p:spPr bwMode="auto">
          <a:xfrm>
            <a:off x="1619250" y="14859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914400" y="5230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1203325" y="4341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8294" name="Text Box 54"/>
          <p:cNvSpPr txBox="1">
            <a:spLocks noChangeArrowheads="1"/>
          </p:cNvSpPr>
          <p:nvPr/>
        </p:nvSpPr>
        <p:spPr bwMode="auto">
          <a:xfrm>
            <a:off x="1835150" y="11255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8295" name="Text Box 55"/>
          <p:cNvSpPr txBox="1">
            <a:spLocks noChangeArrowheads="1"/>
          </p:cNvSpPr>
          <p:nvPr/>
        </p:nvSpPr>
        <p:spPr bwMode="auto">
          <a:xfrm>
            <a:off x="1619250" y="148590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33173" name="Text Box 56"/>
          <p:cNvSpPr txBox="1">
            <a:spLocks noChangeArrowheads="1"/>
          </p:cNvSpPr>
          <p:nvPr/>
        </p:nvSpPr>
        <p:spPr bwMode="auto">
          <a:xfrm>
            <a:off x="3779838" y="908050"/>
            <a:ext cx="316865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element pop</a:t>
            </a:r>
            <a:r>
              <a:rPr lang="en-US" altLang="zh-TW" sz="1600">
                <a:latin typeface="Arial" panose="020B0604020202020204" pitchFamily="34" charset="0"/>
              </a:rPr>
              <a:t> </a:t>
            </a: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(int *n)</a:t>
            </a:r>
            <a:r>
              <a:rPr lang="en-US" altLang="zh-TW" sz="1800">
                <a:latin typeface="Arial" panose="020B0604020202020204" pitchFamily="34" charset="0"/>
              </a:rPr>
              <a:t>                    </a:t>
            </a:r>
          </a:p>
        </p:txBody>
      </p:sp>
      <p:grpSp>
        <p:nvGrpSpPr>
          <p:cNvPr id="56" name="群組 55"/>
          <p:cNvGrpSpPr/>
          <p:nvPr/>
        </p:nvGrpSpPr>
        <p:grpSpPr>
          <a:xfrm>
            <a:off x="2228410" y="3634034"/>
            <a:ext cx="1337760" cy="400110"/>
            <a:chOff x="2590800" y="5084763"/>
            <a:chExt cx="1337760" cy="400110"/>
          </a:xfrm>
        </p:grpSpPr>
        <p:cxnSp>
          <p:nvCxnSpPr>
            <p:cNvPr id="57" name="直線單箭頭接點 56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2960025" y="5084763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parent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699178" y="4363244"/>
            <a:ext cx="1151812" cy="400110"/>
            <a:chOff x="2590800" y="5084763"/>
            <a:chExt cx="1151812" cy="400110"/>
          </a:xfrm>
        </p:grpSpPr>
        <p:cxnSp>
          <p:nvCxnSpPr>
            <p:cNvPr id="62" name="直線單箭頭接點 61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2960025" y="5084763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child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683451" y="4363476"/>
            <a:ext cx="1337760" cy="400110"/>
            <a:chOff x="2590800" y="5084763"/>
            <a:chExt cx="1337760" cy="400110"/>
          </a:xfrm>
        </p:grpSpPr>
        <p:cxnSp>
          <p:nvCxnSpPr>
            <p:cNvPr id="65" name="直線單箭頭接點 64"/>
            <p:cNvCxnSpPr/>
            <p:nvPr/>
          </p:nvCxnSpPr>
          <p:spPr>
            <a:xfrm flipH="1">
              <a:off x="2590800" y="5288756"/>
              <a:ext cx="381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2960025" y="5084763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parent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C -0.00208 0.00834 -0.00225 0.01181 -0.00677 0.01875 C -0.00833 0.02084 -0.01007 0.02315 -0.01111 0.02524 C -0.01198 0.02639 -0.01371 0.02848 -0.01371 0.02801 C -0.01892 0.04375 -0.03107 0.05695 -0.04392 0.07084 C -0.04757 0.075 -0.0493 0.0794 -0.05243 0.08357 C -0.05416 0.08588 -0.05555 0.08797 -0.05712 0.09005 C -0.05781 0.09121 -0.0592 0.09329 -0.0592 0.09306 C -0.05972 0.09468 -0.06041 0.10162 -0.06337 0.10394 C -0.06493 0.1051 -0.06944 0.10718 -0.06944 0.10695 " pathEditMode="relative" rAng="0" ptsTypes="AAAAAAAAAA">
                                      <p:cBhvr>
                                        <p:cTn id="8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534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046 C -0.0026 0.01064 -0.00277 0.01504 -0.00486 0.02361 C -0.00555 0.02639 -0.00642 0.02916 -0.00694 0.03171 C -0.00746 0.03287 -0.00816 0.03564 -0.00816 0.03518 C -0.01076 0.05439 -0.01666 0.07106 -0.02309 0.08819 C -0.02482 0.09328 -0.02569 0.09861 -0.02708 0.1037 C -0.02812 0.10648 -0.02864 0.10926 -0.02951 0.11157 C -0.02986 0.11319 -0.03055 0.11574 -0.03055 0.11551 C -0.0309 0.11736 -0.03107 0.12615 -0.03246 0.1287 C -0.03333 0.13032 -0.03541 0.13287 -0.03541 0.13264 " pathEditMode="relative" rAng="0" ptsTypes="AAAAAAAAAA">
                                      <p:cBhvr>
                                        <p:cTn id="9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659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0.0037 C -0.01233 0.00579 -0.01233 0.00995 -0.01476 0.01782 C -0.01545 0.02037 -0.01615 0.02292 -0.01667 0.02546 C -0.01702 0.02708 -0.01788 0.02917 -0.01788 0.0287 C -0.02031 0.04722 -0.02622 0.06273 -0.03229 0.07893 C -0.03403 0.0838 -0.03507 0.08889 -0.03646 0.09375 C -0.03733 0.09653 -0.0382 0.09884 -0.03872 0.10139 C -0.03906 0.10278 -0.03976 0.10509 -0.03976 0.10486 C -0.04011 0.10671 -0.04028 0.11481 -0.04184 0.11759 C -0.04254 0.11898 -0.04427 0.1213 -0.04427 0.12176 " pathEditMode="relative" rAng="0" ptsTypes="AAAAAAAAAA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2" grpId="0"/>
      <p:bldP spid="138254" grpId="0"/>
      <p:bldP spid="138255" grpId="0" animBg="1"/>
      <p:bldP spid="138256" grpId="0"/>
      <p:bldP spid="138262" grpId="0"/>
      <p:bldP spid="138263" grpId="0"/>
      <p:bldP spid="138271" grpId="0" animBg="1"/>
      <p:bldP spid="138271" grpId="1" animBg="1"/>
      <p:bldP spid="138272" grpId="0" animBg="1"/>
      <p:bldP spid="138272" grpId="1" animBg="1"/>
      <p:bldP spid="138273" grpId="0" animBg="1"/>
      <p:bldP spid="138273" grpId="1" animBg="1"/>
      <p:bldP spid="138274" grpId="0" animBg="1"/>
      <p:bldP spid="138274" grpId="1" animBg="1"/>
      <p:bldP spid="138274" grpId="2" animBg="1"/>
      <p:bldP spid="138274" grpId="3" animBg="1"/>
      <p:bldP spid="138274" grpId="4" animBg="1"/>
      <p:bldP spid="138274" grpId="5" animBg="1"/>
      <p:bldP spid="138275" grpId="0" animBg="1"/>
      <p:bldP spid="138275" grpId="1" animBg="1"/>
      <p:bldP spid="138275" grpId="2" animBg="1"/>
      <p:bldP spid="138275" grpId="3" animBg="1"/>
      <p:bldP spid="138276" grpId="0" animBg="1"/>
      <p:bldP spid="138276" grpId="1" animBg="1"/>
      <p:bldP spid="138276" grpId="2" animBg="1"/>
      <p:bldP spid="138276" grpId="3" animBg="1"/>
      <p:bldP spid="138278" grpId="0" animBg="1"/>
      <p:bldP spid="138278" grpId="1" animBg="1"/>
      <p:bldP spid="138278" grpId="2" animBg="1"/>
      <p:bldP spid="138278" grpId="3" animBg="1"/>
      <p:bldP spid="138279" grpId="0" animBg="1"/>
      <p:bldP spid="138279" grpId="1" animBg="1"/>
      <p:bldP spid="138279" grpId="2" animBg="1"/>
      <p:bldP spid="138279" grpId="3" animBg="1"/>
      <p:bldP spid="138280" grpId="0" animBg="1"/>
      <p:bldP spid="138280" grpId="1" animBg="1"/>
      <p:bldP spid="138280" grpId="2" animBg="1"/>
      <p:bldP spid="138280" grpId="3" animBg="1"/>
      <p:bldP spid="138281" grpId="0" animBg="1"/>
      <p:bldP spid="138281" grpId="1" animBg="1"/>
      <p:bldP spid="138282" grpId="0" animBg="1"/>
      <p:bldP spid="138282" grpId="1" animBg="1"/>
      <p:bldP spid="138283" grpId="0"/>
      <p:bldP spid="138284" grpId="0"/>
      <p:bldP spid="138285" grpId="0"/>
      <p:bldP spid="138285" grpId="1"/>
      <p:bldP spid="138286" grpId="0"/>
      <p:bldP spid="138286" grpId="1"/>
      <p:bldP spid="138287" grpId="0"/>
      <p:bldP spid="138288" grpId="0"/>
      <p:bldP spid="138289" grpId="0"/>
      <p:bldP spid="138290" grpId="0"/>
      <p:bldP spid="138290" grpId="1"/>
      <p:bldP spid="138291" grpId="0"/>
      <p:bldP spid="138291" grpId="1"/>
      <p:bldP spid="138292" grpId="0"/>
      <p:bldP spid="138293" grpId="0"/>
      <p:bldP spid="138294" grpId="0"/>
      <p:bldP spid="13829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FF0000"/>
                </a:solidFill>
              </a:rPr>
              <a:t>Practice Time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3716324" y="1320482"/>
            <a:ext cx="4970476" cy="4937760"/>
          </a:xfrm>
        </p:spPr>
        <p:txBody>
          <a:bodyPr/>
          <a:lstStyle/>
          <a:p>
            <a:r>
              <a:rPr lang="en-US" altLang="zh-TW" dirty="0"/>
              <a:t>What is the result after deleting the top 2 highest elements?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200150" y="3089275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451100" y="3055937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30300" y="3044825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423312" y="3009798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127250" y="2649537"/>
            <a:ext cx="536575" cy="404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482725" y="2133600"/>
            <a:ext cx="425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[1]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942975" y="2867025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[2]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166938" y="2867025"/>
            <a:ext cx="503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latin typeface="Verdana" panose="020B0604030504040204" pitchFamily="34" charset="0"/>
              </a:rPr>
              <a:t>[3]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1770063" y="2216150"/>
            <a:ext cx="49372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1806575" y="2276475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09600" y="3449637"/>
            <a:ext cx="1295400" cy="992532"/>
            <a:chOff x="609600" y="3449637"/>
            <a:chExt cx="1295400" cy="992532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917575" y="3973512"/>
              <a:ext cx="392113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1116013" y="3459162"/>
              <a:ext cx="130175" cy="525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869950" y="3979862"/>
              <a:ext cx="41678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 New Roman" panose="02020603050405020304" pitchFamily="18" charset="0"/>
                </a:rPr>
                <a:t> 6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512888" y="3987800"/>
              <a:ext cx="392112" cy="3921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522228" y="3943005"/>
              <a:ext cx="33983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557338" y="3449637"/>
              <a:ext cx="166687" cy="534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258888" y="3789362"/>
              <a:ext cx="4206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Verdana" panose="020B0604030504040204" pitchFamily="34" charset="0"/>
                </a:rPr>
                <a:t>[5]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09600" y="3789362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>
                  <a:latin typeface="Verdana" panose="020B0604030504040204" pitchFamily="34" charset="0"/>
                </a:rPr>
                <a:t>[4]</a:t>
              </a:r>
            </a:p>
          </p:txBody>
        </p:sp>
      </p:grpSp>
      <p:sp>
        <p:nvSpPr>
          <p:cNvPr id="36" name="Line 10"/>
          <p:cNvSpPr>
            <a:spLocks noChangeShapeType="1"/>
          </p:cNvSpPr>
          <p:nvPr/>
        </p:nvSpPr>
        <p:spPr bwMode="auto">
          <a:xfrm flipH="1">
            <a:off x="1411288" y="2659062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1958959" y="3451501"/>
            <a:ext cx="700088" cy="982178"/>
            <a:chOff x="609600" y="3459162"/>
            <a:chExt cx="700088" cy="982178"/>
          </a:xfrm>
        </p:grpSpPr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917575" y="3973512"/>
              <a:ext cx="392113" cy="392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flipH="1">
              <a:off x="1116013" y="3459162"/>
              <a:ext cx="130175" cy="525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920590" y="3979033"/>
              <a:ext cx="33983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609600" y="3789362"/>
              <a:ext cx="4603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200" dirty="0">
                  <a:latin typeface="Verdana" panose="020B0604030504040204" pitchFamily="34" charset="0"/>
                </a:rPr>
                <a:t>[6]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7799E7-5D63-471E-90C5-4AE447AE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C1A8-14CA-4DAB-95F4-CEA76E8861A4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88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343775" cy="792162"/>
          </a:xfrm>
        </p:spPr>
        <p:txBody>
          <a:bodyPr/>
          <a:lstStyle/>
          <a:p>
            <a:pPr eaLnBrk="1" hangingPunct="1"/>
            <a:r>
              <a:rPr lang="en-US" altLang="zh-TW" sz="3500"/>
              <a:t>Priority Queues as a Max Heap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1484313"/>
            <a:ext cx="7704138" cy="2449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Priority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entries in queue are ordered according to priority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Use Heaps to implement </a:t>
            </a:r>
            <a:r>
              <a:rPr lang="en-US" altLang="zh-TW" i="1"/>
              <a:t>priority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delete the element with highest (lowest)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/>
              <a:t>insert the element with arbitrary priority</a:t>
            </a:r>
          </a:p>
        </p:txBody>
      </p:sp>
      <p:sp>
        <p:nvSpPr>
          <p:cNvPr id="135172" name="Text Box 5"/>
          <p:cNvSpPr txBox="1">
            <a:spLocks noChangeArrowheads="1"/>
          </p:cNvSpPr>
          <p:nvPr/>
        </p:nvSpPr>
        <p:spPr bwMode="auto">
          <a:xfrm>
            <a:off x="323850" y="38608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pic>
        <p:nvPicPr>
          <p:cNvPr id="135173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1" t="15097" r="59358" b="16968"/>
          <a:stretch>
            <a:fillRect/>
          </a:stretch>
        </p:blipFill>
        <p:spPr bwMode="auto">
          <a:xfrm>
            <a:off x="1258888" y="4114800"/>
            <a:ext cx="230505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174" name="Picture 7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t="12027" r="58263" b="15614"/>
          <a:stretch>
            <a:fillRect/>
          </a:stretch>
        </p:blipFill>
        <p:spPr bwMode="auto">
          <a:xfrm>
            <a:off x="4787900" y="4090988"/>
            <a:ext cx="230505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99350" cy="1020762"/>
          </a:xfrm>
        </p:spPr>
        <p:txBody>
          <a:bodyPr/>
          <a:lstStyle/>
          <a:p>
            <a:pPr algn="ctr" eaLnBrk="1" hangingPunct="1"/>
            <a:r>
              <a:rPr lang="en-US" altLang="zh-TW" sz="2800" dirty="0"/>
              <a:t>Implementation of Priority Queue</a:t>
            </a:r>
            <a:br>
              <a:rPr lang="en-US" altLang="zh-TW" sz="2800" dirty="0"/>
            </a:br>
            <a:r>
              <a:rPr lang="en-US" altLang="zh-TW" sz="2800" dirty="0"/>
              <a:t>Arrays vs. Linked Lists vs. Heaps</a:t>
            </a:r>
          </a:p>
        </p:txBody>
      </p:sp>
      <p:pic>
        <p:nvPicPr>
          <p:cNvPr id="137219" name="Picture 4" descr="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13820" r="20134" b="20482"/>
          <a:stretch>
            <a:fillRect/>
          </a:stretch>
        </p:blipFill>
        <p:spPr>
          <a:xfrm>
            <a:off x="838200" y="2133600"/>
            <a:ext cx="7777162" cy="2962275"/>
          </a:xfrm>
          <a:noFill/>
        </p:spPr>
      </p:pic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4736720" y="2743200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676041" y="2743200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4709491" y="3183835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6657457" y="3183834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4706178" y="3631717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6668362" y="3622398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4721363" y="4086846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6668362" y="4086846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736720" y="4526859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6657457" y="4526859"/>
            <a:ext cx="1441450" cy="3524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7429500" cy="733425"/>
          </a:xfrm>
        </p:spPr>
        <p:txBody>
          <a:bodyPr/>
          <a:lstStyle/>
          <a:p>
            <a:pPr eaLnBrk="1" hangingPunct="1"/>
            <a:r>
              <a:rPr lang="en-US" altLang="zh-TW"/>
              <a:t>Heaps not Suitable for …</a:t>
            </a:r>
          </a:p>
        </p:txBody>
      </p:sp>
      <p:sp>
        <p:nvSpPr>
          <p:cNvPr id="1392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4175" y="1989138"/>
            <a:ext cx="8075613" cy="4535487"/>
          </a:xfrm>
        </p:spPr>
        <p:txBody>
          <a:bodyPr/>
          <a:lstStyle/>
          <a:p>
            <a:pPr eaLnBrk="1" hangingPunct="1"/>
            <a:r>
              <a:rPr lang="en-US" altLang="zh-TW"/>
              <a:t>applications in which </a:t>
            </a:r>
            <a:r>
              <a:rPr lang="en-US" altLang="zh-TW">
                <a:solidFill>
                  <a:srgbClr val="FF0000"/>
                </a:solidFill>
              </a:rPr>
              <a:t>arbitrary </a:t>
            </a:r>
            <a:r>
              <a:rPr lang="en-US" altLang="zh-TW"/>
              <a:t>elements are to be deleted from the list</a:t>
            </a:r>
          </a:p>
          <a:p>
            <a:pPr lvl="2" eaLnBrk="1" hangingPunct="1"/>
            <a:r>
              <a:rPr lang="en-US" altLang="zh-TW" sz="2800"/>
              <a:t>a min (max) element is deleted	</a:t>
            </a:r>
            <a:r>
              <a:rPr lang="en-US" altLang="zh-TW" sz="2800">
                <a:solidFill>
                  <a:srgbClr val="CC3300"/>
                </a:solidFill>
              </a:rPr>
              <a:t>O(log</a:t>
            </a:r>
            <a:r>
              <a:rPr lang="en-US" altLang="zh-TW" sz="2800" baseline="-25000">
                <a:solidFill>
                  <a:srgbClr val="CC3300"/>
                </a:solidFill>
              </a:rPr>
              <a:t>2</a:t>
            </a:r>
            <a:r>
              <a:rPr lang="en-US" altLang="zh-TW" sz="2800">
                <a:solidFill>
                  <a:srgbClr val="CC3300"/>
                </a:solidFill>
              </a:rPr>
              <a:t>n)</a:t>
            </a:r>
            <a:endParaRPr lang="en-US" altLang="zh-TW" sz="2800"/>
          </a:p>
          <a:p>
            <a:pPr lvl="2" eaLnBrk="1" hangingPunct="1"/>
            <a:r>
              <a:rPr lang="en-US" altLang="zh-TW" sz="2800"/>
              <a:t>deletion of an arbitrary element	</a:t>
            </a:r>
            <a:r>
              <a:rPr lang="en-US" altLang="zh-TW" sz="2800">
                <a:solidFill>
                  <a:srgbClr val="CC3300"/>
                </a:solidFill>
              </a:rPr>
              <a:t>O(n)</a:t>
            </a:r>
            <a:endParaRPr lang="en-US" altLang="zh-TW" sz="2800"/>
          </a:p>
          <a:p>
            <a:pPr lvl="2" eaLnBrk="1" hangingPunct="1"/>
            <a:r>
              <a:rPr lang="en-US" altLang="zh-TW" sz="2800"/>
              <a:t>search for an arbitrary element	</a:t>
            </a:r>
            <a:r>
              <a:rPr lang="en-US" altLang="zh-TW" sz="2800">
                <a:solidFill>
                  <a:srgbClr val="CC3300"/>
                </a:solidFill>
              </a:rPr>
              <a:t>O(n)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Solution: Binary Search Tree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Search Trees</a:t>
            </a:r>
          </a:p>
        </p:txBody>
      </p:sp>
      <p:sp>
        <p:nvSpPr>
          <p:cNvPr id="14029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2967038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Definition: Threaded B.T.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229600" cy="4411662"/>
          </a:xfrm>
        </p:spPr>
        <p:txBody>
          <a:bodyPr/>
          <a:lstStyle/>
          <a:p>
            <a:pPr eaLnBrk="1" hangingPunct="1"/>
            <a:r>
              <a:rPr lang="en-US" altLang="zh-TW" dirty="0"/>
              <a:t>Threaded binary tree</a:t>
            </a:r>
          </a:p>
          <a:p>
            <a:pPr lvl="1" eaLnBrk="1" hangingPunct="1"/>
            <a:r>
              <a:rPr lang="en-US" altLang="zh-TW" dirty="0"/>
              <a:t>Make </a:t>
            </a:r>
            <a:r>
              <a:rPr lang="en-US" altLang="zh-TW" dirty="0">
                <a:solidFill>
                  <a:srgbClr val="FF0000"/>
                </a:solidFill>
              </a:rPr>
              <a:t>null left child pointer</a:t>
            </a:r>
            <a:r>
              <a:rPr lang="en-US" altLang="zh-TW" dirty="0"/>
              <a:t> points to the </a:t>
            </a:r>
            <a:r>
              <a:rPr lang="en-US" altLang="zh-TW" i="1" dirty="0" err="1">
                <a:solidFill>
                  <a:srgbClr val="FF0000"/>
                </a:solidFill>
              </a:rPr>
              <a:t>inorder</a:t>
            </a:r>
            <a:r>
              <a:rPr lang="en-US" altLang="zh-TW" i="1" dirty="0">
                <a:solidFill>
                  <a:srgbClr val="FF0000"/>
                </a:solidFill>
              </a:rPr>
              <a:t> predecessor </a:t>
            </a:r>
            <a:r>
              <a:rPr lang="en-US" altLang="zh-TW" i="1" dirty="0"/>
              <a:t>of the node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Make </a:t>
            </a:r>
            <a:r>
              <a:rPr lang="en-US" altLang="zh-TW" dirty="0">
                <a:solidFill>
                  <a:srgbClr val="FF0000"/>
                </a:solidFill>
              </a:rPr>
              <a:t>null right child pointer</a:t>
            </a:r>
            <a:r>
              <a:rPr lang="en-US" altLang="zh-TW" dirty="0"/>
              <a:t> points to the </a:t>
            </a:r>
            <a:r>
              <a:rPr lang="en-US" altLang="zh-TW" i="1" dirty="0" err="1">
                <a:solidFill>
                  <a:srgbClr val="FF0000"/>
                </a:solidFill>
              </a:rPr>
              <a:t>inorder</a:t>
            </a:r>
            <a:r>
              <a:rPr lang="en-US" altLang="zh-TW" i="1" dirty="0">
                <a:solidFill>
                  <a:srgbClr val="FF0000"/>
                </a:solidFill>
              </a:rPr>
              <a:t> successor</a:t>
            </a:r>
            <a:r>
              <a:rPr lang="en-US" altLang="zh-TW" dirty="0"/>
              <a:t> </a:t>
            </a:r>
            <a:r>
              <a:rPr lang="en-US" altLang="zh-TW" i="1" dirty="0"/>
              <a:t>of the node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33375"/>
            <a:ext cx="7572375" cy="809625"/>
          </a:xfrm>
        </p:spPr>
        <p:txBody>
          <a:bodyPr/>
          <a:lstStyle/>
          <a:p>
            <a:pPr eaLnBrk="1" hangingPunct="1"/>
            <a:r>
              <a:rPr lang="en-US" altLang="zh-TW"/>
              <a:t>Definition: Binary Search Trees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4175" y="1701800"/>
            <a:ext cx="8364538" cy="3959225"/>
          </a:xfrm>
        </p:spPr>
        <p:txBody>
          <a:bodyPr/>
          <a:lstStyle/>
          <a:p>
            <a:pPr eaLnBrk="1" hangingPunct="1"/>
            <a:r>
              <a:rPr lang="en-US" altLang="zh-TW" b="1" dirty="0"/>
              <a:t>Definition</a:t>
            </a:r>
            <a:r>
              <a:rPr lang="en-US" altLang="zh-TW" dirty="0"/>
              <a:t> of binary search tree:</a:t>
            </a:r>
          </a:p>
          <a:p>
            <a:pPr lvl="1" eaLnBrk="1" hangingPunct="1"/>
            <a:r>
              <a:rPr lang="en-US" altLang="zh-TW" dirty="0"/>
              <a:t>Every element has a unique key</a:t>
            </a:r>
          </a:p>
          <a:p>
            <a:pPr lvl="1" eaLnBrk="1" hangingPunct="1"/>
            <a:r>
              <a:rPr lang="en-US" altLang="zh-TW" dirty="0"/>
              <a:t>The keys in a nonempty </a:t>
            </a:r>
            <a:r>
              <a:rPr lang="en-US" altLang="zh-TW" dirty="0">
                <a:solidFill>
                  <a:srgbClr val="0070C0"/>
                </a:solidFill>
              </a:rPr>
              <a:t>left subtree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smaller</a:t>
            </a:r>
            <a:r>
              <a:rPr lang="en-US" altLang="zh-TW" dirty="0"/>
              <a:t> than the key in the root of the subtree</a:t>
            </a:r>
          </a:p>
          <a:p>
            <a:pPr lvl="1" eaLnBrk="1" hangingPunct="1"/>
            <a:r>
              <a:rPr lang="en-US" altLang="zh-TW" dirty="0"/>
              <a:t>The keys in a nonempty </a:t>
            </a:r>
            <a:r>
              <a:rPr lang="en-US" altLang="zh-TW" dirty="0">
                <a:solidFill>
                  <a:srgbClr val="0070C0"/>
                </a:solidFill>
              </a:rPr>
              <a:t>right subtree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larger</a:t>
            </a:r>
            <a:r>
              <a:rPr lang="en-US" altLang="zh-TW" dirty="0"/>
              <a:t> than the key in the root of the subtree</a:t>
            </a:r>
          </a:p>
          <a:p>
            <a:pPr lvl="1" eaLnBrk="1" hangingPunct="1"/>
            <a:r>
              <a:rPr lang="en-US" altLang="zh-TW" dirty="0"/>
              <a:t>The left and right subtrees are also binary search trees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7500937" cy="1009650"/>
          </a:xfrm>
        </p:spPr>
        <p:txBody>
          <a:bodyPr/>
          <a:lstStyle/>
          <a:p>
            <a:pPr eaLnBrk="1" hangingPunct="1"/>
            <a:r>
              <a:rPr lang="en-US" altLang="zh-TW"/>
              <a:t>Binary Search Tree Examples</a:t>
            </a:r>
          </a:p>
        </p:txBody>
      </p:sp>
      <p:pic>
        <p:nvPicPr>
          <p:cNvPr id="145411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6" b="28287"/>
          <a:stretch>
            <a:fillRect/>
          </a:stretch>
        </p:blipFill>
        <p:spPr bwMode="auto">
          <a:xfrm>
            <a:off x="323850" y="1916113"/>
            <a:ext cx="84804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2" name="AutoShape 5"/>
          <p:cNvSpPr>
            <a:spLocks/>
          </p:cNvSpPr>
          <p:nvPr/>
        </p:nvSpPr>
        <p:spPr bwMode="auto">
          <a:xfrm rot="5358141">
            <a:off x="6007100" y="2493963"/>
            <a:ext cx="288925" cy="3168650"/>
          </a:xfrm>
          <a:prstGeom prst="rightBrace">
            <a:avLst>
              <a:gd name="adj1" fmla="val 91392"/>
              <a:gd name="adj2" fmla="val 4762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5413" name="Line 6"/>
          <p:cNvSpPr>
            <a:spLocks noChangeShapeType="1"/>
          </p:cNvSpPr>
          <p:nvPr/>
        </p:nvSpPr>
        <p:spPr bwMode="auto">
          <a:xfrm flipH="1">
            <a:off x="5230813" y="4894263"/>
            <a:ext cx="91757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14" name="Line 7"/>
          <p:cNvSpPr>
            <a:spLocks noChangeShapeType="1"/>
          </p:cNvSpPr>
          <p:nvPr/>
        </p:nvSpPr>
        <p:spPr bwMode="auto">
          <a:xfrm>
            <a:off x="6319838" y="4887913"/>
            <a:ext cx="938212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5415" name="Oval 8"/>
          <p:cNvSpPr>
            <a:spLocks noChangeArrowheads="1"/>
          </p:cNvSpPr>
          <p:nvPr/>
        </p:nvSpPr>
        <p:spPr bwMode="auto">
          <a:xfrm>
            <a:off x="5953125" y="4365625"/>
            <a:ext cx="561975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5416" name="Text Box 9"/>
          <p:cNvSpPr txBox="1">
            <a:spLocks noChangeArrowheads="1"/>
          </p:cNvSpPr>
          <p:nvPr/>
        </p:nvSpPr>
        <p:spPr bwMode="auto">
          <a:xfrm>
            <a:off x="5715000" y="4437063"/>
            <a:ext cx="1087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medium</a:t>
            </a:r>
          </a:p>
        </p:txBody>
      </p:sp>
      <p:sp>
        <p:nvSpPr>
          <p:cNvPr id="145417" name="AutoShape 10"/>
          <p:cNvSpPr>
            <a:spLocks noChangeArrowheads="1"/>
          </p:cNvSpPr>
          <p:nvPr/>
        </p:nvSpPr>
        <p:spPr bwMode="auto">
          <a:xfrm>
            <a:off x="4427538" y="5041900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5418" name="AutoShape 11"/>
          <p:cNvSpPr>
            <a:spLocks noChangeArrowheads="1"/>
          </p:cNvSpPr>
          <p:nvPr/>
        </p:nvSpPr>
        <p:spPr bwMode="auto">
          <a:xfrm>
            <a:off x="6457950" y="5027613"/>
            <a:ext cx="1612900" cy="112395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5419" name="Text Box 12"/>
          <p:cNvSpPr txBox="1">
            <a:spLocks noChangeArrowheads="1"/>
          </p:cNvSpPr>
          <p:nvPr/>
        </p:nvSpPr>
        <p:spPr bwMode="auto">
          <a:xfrm>
            <a:off x="6875463" y="566102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larger</a:t>
            </a:r>
          </a:p>
        </p:txBody>
      </p:sp>
      <p:sp>
        <p:nvSpPr>
          <p:cNvPr id="145420" name="Text Box 13"/>
          <p:cNvSpPr txBox="1">
            <a:spLocks noChangeArrowheads="1"/>
          </p:cNvSpPr>
          <p:nvPr/>
        </p:nvSpPr>
        <p:spPr bwMode="auto">
          <a:xfrm>
            <a:off x="4714875" y="56610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smaller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367D73E-489C-4926-8C17-85246C2839FD}"/>
              </a:ext>
            </a:extLst>
          </p:cNvPr>
          <p:cNvSpPr/>
          <p:nvPr/>
        </p:nvSpPr>
        <p:spPr>
          <a:xfrm>
            <a:off x="1981200" y="3124200"/>
            <a:ext cx="838200" cy="914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DC697FE-53CC-4718-890F-E427C63C5A9C}"/>
              </a:ext>
            </a:extLst>
          </p:cNvPr>
          <p:cNvSpPr/>
          <p:nvPr/>
        </p:nvSpPr>
        <p:spPr>
          <a:xfrm>
            <a:off x="3200400" y="3163888"/>
            <a:ext cx="838200" cy="914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Oval 2"/>
          <p:cNvSpPr>
            <a:spLocks noChangeAspect="1" noChangeArrowheads="1"/>
          </p:cNvSpPr>
          <p:nvPr/>
        </p:nvSpPr>
        <p:spPr bwMode="auto">
          <a:xfrm>
            <a:off x="3184525" y="1846263"/>
            <a:ext cx="411163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147459" name="Oval 3"/>
          <p:cNvSpPr>
            <a:spLocks noChangeAspect="1" noChangeArrowheads="1"/>
          </p:cNvSpPr>
          <p:nvPr/>
        </p:nvSpPr>
        <p:spPr bwMode="auto">
          <a:xfrm>
            <a:off x="2686050" y="3270250"/>
            <a:ext cx="412750" cy="446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47460" name="Oval 4"/>
          <p:cNvSpPr>
            <a:spLocks noChangeAspect="1" noChangeArrowheads="1"/>
          </p:cNvSpPr>
          <p:nvPr/>
        </p:nvSpPr>
        <p:spPr bwMode="auto">
          <a:xfrm>
            <a:off x="4641850" y="3217863"/>
            <a:ext cx="411163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47461" name="Oval 5"/>
          <p:cNvSpPr>
            <a:spLocks noChangeAspect="1" noChangeArrowheads="1"/>
          </p:cNvSpPr>
          <p:nvPr/>
        </p:nvSpPr>
        <p:spPr bwMode="auto">
          <a:xfrm>
            <a:off x="6081713" y="2549525"/>
            <a:ext cx="412750" cy="446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47462" name="Oval 6"/>
          <p:cNvSpPr>
            <a:spLocks noChangeAspect="1" noChangeArrowheads="1"/>
          </p:cNvSpPr>
          <p:nvPr/>
        </p:nvSpPr>
        <p:spPr bwMode="auto">
          <a:xfrm>
            <a:off x="1863725" y="4059238"/>
            <a:ext cx="411163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47463" name="Oval 7"/>
          <p:cNvSpPr>
            <a:spLocks noChangeAspect="1" noChangeArrowheads="1"/>
          </p:cNvSpPr>
          <p:nvPr/>
        </p:nvSpPr>
        <p:spPr bwMode="auto">
          <a:xfrm>
            <a:off x="1881188" y="2532063"/>
            <a:ext cx="411162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147464" name="Oval 8"/>
          <p:cNvSpPr>
            <a:spLocks noChangeAspect="1" noChangeArrowheads="1"/>
          </p:cNvSpPr>
          <p:nvPr/>
        </p:nvSpPr>
        <p:spPr bwMode="auto">
          <a:xfrm>
            <a:off x="5738813" y="5516563"/>
            <a:ext cx="411162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47465" name="Oval 9"/>
          <p:cNvSpPr>
            <a:spLocks noChangeAspect="1" noChangeArrowheads="1"/>
          </p:cNvSpPr>
          <p:nvPr/>
        </p:nvSpPr>
        <p:spPr bwMode="auto">
          <a:xfrm>
            <a:off x="4967288" y="4883150"/>
            <a:ext cx="411162" cy="444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76</a:t>
            </a:r>
          </a:p>
        </p:txBody>
      </p:sp>
      <p:sp>
        <p:nvSpPr>
          <p:cNvPr id="147466" name="Oval 10"/>
          <p:cNvSpPr>
            <a:spLocks noChangeAspect="1" noChangeArrowheads="1"/>
          </p:cNvSpPr>
          <p:nvPr/>
        </p:nvSpPr>
        <p:spPr bwMode="auto">
          <a:xfrm>
            <a:off x="7042150" y="3287713"/>
            <a:ext cx="412750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147467" name="Oval 11"/>
          <p:cNvSpPr>
            <a:spLocks noChangeAspect="1" noChangeArrowheads="1"/>
          </p:cNvSpPr>
          <p:nvPr/>
        </p:nvSpPr>
        <p:spPr bwMode="auto">
          <a:xfrm>
            <a:off x="5430838" y="4110038"/>
            <a:ext cx="411162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147468" name="Oval 12"/>
          <p:cNvSpPr>
            <a:spLocks noChangeAspect="1" noChangeArrowheads="1"/>
          </p:cNvSpPr>
          <p:nvPr/>
        </p:nvSpPr>
        <p:spPr bwMode="auto">
          <a:xfrm>
            <a:off x="3870325" y="4059238"/>
            <a:ext cx="411163" cy="446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47469" name="Oval 13"/>
          <p:cNvSpPr>
            <a:spLocks noChangeAspect="1" noChangeArrowheads="1"/>
          </p:cNvSpPr>
          <p:nvPr/>
        </p:nvSpPr>
        <p:spPr bwMode="auto">
          <a:xfrm>
            <a:off x="2703513" y="4899025"/>
            <a:ext cx="411162" cy="446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147470" name="Line 14"/>
          <p:cNvSpPr>
            <a:spLocks noChangeAspect="1" noChangeShapeType="1"/>
          </p:cNvSpPr>
          <p:nvPr/>
        </p:nvSpPr>
        <p:spPr bwMode="auto">
          <a:xfrm flipH="1">
            <a:off x="2257425" y="2171700"/>
            <a:ext cx="942975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1" name="Line 15"/>
          <p:cNvSpPr>
            <a:spLocks noChangeAspect="1" noChangeShapeType="1"/>
          </p:cNvSpPr>
          <p:nvPr/>
        </p:nvSpPr>
        <p:spPr bwMode="auto">
          <a:xfrm>
            <a:off x="3578225" y="2189163"/>
            <a:ext cx="252095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2" name="Line 16"/>
          <p:cNvSpPr>
            <a:spLocks noChangeAspect="1" noChangeShapeType="1"/>
          </p:cNvSpPr>
          <p:nvPr/>
        </p:nvSpPr>
        <p:spPr bwMode="auto">
          <a:xfrm>
            <a:off x="2239963" y="2960688"/>
            <a:ext cx="5143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3" name="Line 17"/>
          <p:cNvSpPr>
            <a:spLocks noChangeAspect="1" noChangeShapeType="1"/>
          </p:cNvSpPr>
          <p:nvPr/>
        </p:nvSpPr>
        <p:spPr bwMode="auto">
          <a:xfrm flipH="1">
            <a:off x="2224088" y="3648075"/>
            <a:ext cx="514350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4" name="Line 18"/>
          <p:cNvSpPr>
            <a:spLocks noChangeAspect="1" noChangeShapeType="1"/>
          </p:cNvSpPr>
          <p:nvPr/>
        </p:nvSpPr>
        <p:spPr bwMode="auto">
          <a:xfrm>
            <a:off x="2239963" y="4452938"/>
            <a:ext cx="531812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5" name="Line 19"/>
          <p:cNvSpPr>
            <a:spLocks noChangeAspect="1" noChangeShapeType="1"/>
          </p:cNvSpPr>
          <p:nvPr/>
        </p:nvSpPr>
        <p:spPr bwMode="auto">
          <a:xfrm flipH="1">
            <a:off x="5018088" y="2874963"/>
            <a:ext cx="1081087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6" name="Line 20"/>
          <p:cNvSpPr>
            <a:spLocks noChangeAspect="1" noChangeShapeType="1"/>
          </p:cNvSpPr>
          <p:nvPr/>
        </p:nvSpPr>
        <p:spPr bwMode="auto">
          <a:xfrm>
            <a:off x="6442075" y="2909888"/>
            <a:ext cx="6350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7" name="Line 21"/>
          <p:cNvSpPr>
            <a:spLocks noChangeAspect="1" noChangeShapeType="1"/>
          </p:cNvSpPr>
          <p:nvPr/>
        </p:nvSpPr>
        <p:spPr bwMode="auto">
          <a:xfrm>
            <a:off x="4984750" y="3630613"/>
            <a:ext cx="531813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8" name="Line 22"/>
          <p:cNvSpPr>
            <a:spLocks noChangeAspect="1" noChangeShapeType="1"/>
          </p:cNvSpPr>
          <p:nvPr/>
        </p:nvSpPr>
        <p:spPr bwMode="auto">
          <a:xfrm flipH="1">
            <a:off x="4195763" y="3613150"/>
            <a:ext cx="496887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9" name="Line 23"/>
          <p:cNvSpPr>
            <a:spLocks noChangeAspect="1" noChangeShapeType="1"/>
          </p:cNvSpPr>
          <p:nvPr/>
        </p:nvSpPr>
        <p:spPr bwMode="auto">
          <a:xfrm flipH="1">
            <a:off x="5292725" y="4538663"/>
            <a:ext cx="24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0" name="Line 24"/>
          <p:cNvSpPr>
            <a:spLocks noChangeAspect="1" noChangeShapeType="1"/>
          </p:cNvSpPr>
          <p:nvPr/>
        </p:nvSpPr>
        <p:spPr bwMode="auto">
          <a:xfrm>
            <a:off x="5327650" y="5259388"/>
            <a:ext cx="4635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81" name="Rectangle 25"/>
          <p:cNvSpPr>
            <a:spLocks noChangeAspect="1" noChangeArrowheads="1"/>
          </p:cNvSpPr>
          <p:nvPr/>
        </p:nvSpPr>
        <p:spPr bwMode="auto">
          <a:xfrm>
            <a:off x="6580188" y="4127500"/>
            <a:ext cx="411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2" name="Rectangle 26"/>
          <p:cNvSpPr>
            <a:spLocks noChangeAspect="1" noChangeArrowheads="1"/>
          </p:cNvSpPr>
          <p:nvPr/>
        </p:nvSpPr>
        <p:spPr bwMode="auto">
          <a:xfrm>
            <a:off x="4418013" y="5586413"/>
            <a:ext cx="4127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3" name="Rectangle 27"/>
          <p:cNvSpPr>
            <a:spLocks noChangeAspect="1" noChangeArrowheads="1"/>
          </p:cNvSpPr>
          <p:nvPr/>
        </p:nvSpPr>
        <p:spPr bwMode="auto">
          <a:xfrm>
            <a:off x="5978525" y="4933950"/>
            <a:ext cx="4127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4" name="Rectangle 28"/>
          <p:cNvSpPr>
            <a:spLocks noChangeAspect="1" noChangeArrowheads="1"/>
          </p:cNvSpPr>
          <p:nvPr/>
        </p:nvSpPr>
        <p:spPr bwMode="auto">
          <a:xfrm>
            <a:off x="7608888" y="4144963"/>
            <a:ext cx="411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5" name="Rectangle 29"/>
          <p:cNvSpPr>
            <a:spLocks noChangeAspect="1" noChangeArrowheads="1"/>
          </p:cNvSpPr>
          <p:nvPr/>
        </p:nvSpPr>
        <p:spPr bwMode="auto">
          <a:xfrm>
            <a:off x="1143000" y="4933950"/>
            <a:ext cx="411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6" name="Rectangle 30"/>
          <p:cNvSpPr>
            <a:spLocks noChangeAspect="1" noChangeArrowheads="1"/>
          </p:cNvSpPr>
          <p:nvPr/>
        </p:nvSpPr>
        <p:spPr bwMode="auto">
          <a:xfrm>
            <a:off x="1177925" y="3321050"/>
            <a:ext cx="411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7" name="Rectangle 31"/>
          <p:cNvSpPr>
            <a:spLocks noChangeAspect="1" noChangeArrowheads="1"/>
          </p:cNvSpPr>
          <p:nvPr/>
        </p:nvSpPr>
        <p:spPr bwMode="auto">
          <a:xfrm>
            <a:off x="2189163" y="5602288"/>
            <a:ext cx="411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8" name="Rectangle 32"/>
          <p:cNvSpPr>
            <a:spLocks noChangeAspect="1" noChangeArrowheads="1"/>
          </p:cNvSpPr>
          <p:nvPr/>
        </p:nvSpPr>
        <p:spPr bwMode="auto">
          <a:xfrm>
            <a:off x="3184525" y="5602288"/>
            <a:ext cx="4111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89" name="Rectangle 33"/>
          <p:cNvSpPr>
            <a:spLocks noChangeAspect="1" noChangeArrowheads="1"/>
          </p:cNvSpPr>
          <p:nvPr/>
        </p:nvSpPr>
        <p:spPr bwMode="auto">
          <a:xfrm>
            <a:off x="3098800" y="4076700"/>
            <a:ext cx="411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90" name="Rectangle 34"/>
          <p:cNvSpPr>
            <a:spLocks noChangeAspect="1" noChangeArrowheads="1"/>
          </p:cNvSpPr>
          <p:nvPr/>
        </p:nvSpPr>
        <p:spPr bwMode="auto">
          <a:xfrm>
            <a:off x="3457575" y="4883150"/>
            <a:ext cx="4127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91" name="Rectangle 35"/>
          <p:cNvSpPr>
            <a:spLocks noChangeAspect="1" noChangeArrowheads="1"/>
          </p:cNvSpPr>
          <p:nvPr/>
        </p:nvSpPr>
        <p:spPr bwMode="auto">
          <a:xfrm>
            <a:off x="4230688" y="4899025"/>
            <a:ext cx="411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92" name="Rectangle 36"/>
          <p:cNvSpPr>
            <a:spLocks noChangeAspect="1" noChangeArrowheads="1"/>
          </p:cNvSpPr>
          <p:nvPr/>
        </p:nvSpPr>
        <p:spPr bwMode="auto">
          <a:xfrm>
            <a:off x="5259388" y="6237288"/>
            <a:ext cx="411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93" name="Rectangle 37"/>
          <p:cNvSpPr>
            <a:spLocks noChangeAspect="1" noChangeArrowheads="1"/>
          </p:cNvSpPr>
          <p:nvPr/>
        </p:nvSpPr>
        <p:spPr bwMode="auto">
          <a:xfrm>
            <a:off x="6288088" y="6237288"/>
            <a:ext cx="4111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47494" name="Line 38"/>
          <p:cNvSpPr>
            <a:spLocks noChangeAspect="1" noChangeShapeType="1"/>
          </p:cNvSpPr>
          <p:nvPr/>
        </p:nvSpPr>
        <p:spPr bwMode="auto">
          <a:xfrm flipH="1">
            <a:off x="1382713" y="2909888"/>
            <a:ext cx="549275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95" name="Line 39"/>
          <p:cNvSpPr>
            <a:spLocks noChangeAspect="1" noChangeShapeType="1"/>
          </p:cNvSpPr>
          <p:nvPr/>
        </p:nvSpPr>
        <p:spPr bwMode="auto">
          <a:xfrm>
            <a:off x="3028950" y="3663950"/>
            <a:ext cx="2921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96" name="Line 40"/>
          <p:cNvSpPr>
            <a:spLocks noChangeAspect="1" noChangeShapeType="1"/>
          </p:cNvSpPr>
          <p:nvPr/>
        </p:nvSpPr>
        <p:spPr bwMode="auto">
          <a:xfrm flipH="1">
            <a:off x="1349375" y="4437063"/>
            <a:ext cx="547688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97" name="Line 41"/>
          <p:cNvSpPr>
            <a:spLocks noChangeAspect="1" noChangeShapeType="1"/>
          </p:cNvSpPr>
          <p:nvPr/>
        </p:nvSpPr>
        <p:spPr bwMode="auto">
          <a:xfrm flipH="1">
            <a:off x="2395538" y="5276850"/>
            <a:ext cx="358775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98" name="Line 42"/>
          <p:cNvSpPr>
            <a:spLocks noChangeAspect="1" noChangeShapeType="1"/>
          </p:cNvSpPr>
          <p:nvPr/>
        </p:nvSpPr>
        <p:spPr bwMode="auto">
          <a:xfrm>
            <a:off x="3063875" y="5294313"/>
            <a:ext cx="34290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99" name="Line 43"/>
          <p:cNvSpPr>
            <a:spLocks noChangeAspect="1" noChangeShapeType="1"/>
          </p:cNvSpPr>
          <p:nvPr/>
        </p:nvSpPr>
        <p:spPr bwMode="auto">
          <a:xfrm flipH="1">
            <a:off x="3663950" y="4452938"/>
            <a:ext cx="257175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0" name="Line 44"/>
          <p:cNvSpPr>
            <a:spLocks noChangeAspect="1" noChangeShapeType="1"/>
          </p:cNvSpPr>
          <p:nvPr/>
        </p:nvSpPr>
        <p:spPr bwMode="auto">
          <a:xfrm>
            <a:off x="4195763" y="4487863"/>
            <a:ext cx="239712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1" name="Line 45"/>
          <p:cNvSpPr>
            <a:spLocks noChangeAspect="1" noChangeShapeType="1"/>
          </p:cNvSpPr>
          <p:nvPr/>
        </p:nvSpPr>
        <p:spPr bwMode="auto">
          <a:xfrm flipH="1">
            <a:off x="4624388" y="5276850"/>
            <a:ext cx="411162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2" name="Line 46"/>
          <p:cNvSpPr>
            <a:spLocks noChangeAspect="1" noChangeShapeType="1"/>
          </p:cNvSpPr>
          <p:nvPr/>
        </p:nvSpPr>
        <p:spPr bwMode="auto">
          <a:xfrm flipH="1">
            <a:off x="5464175" y="5911850"/>
            <a:ext cx="34290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3" name="Line 47"/>
          <p:cNvSpPr>
            <a:spLocks noChangeAspect="1" noChangeShapeType="1"/>
          </p:cNvSpPr>
          <p:nvPr/>
        </p:nvSpPr>
        <p:spPr bwMode="auto">
          <a:xfrm>
            <a:off x="6116638" y="5894388"/>
            <a:ext cx="360362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4" name="Line 48"/>
          <p:cNvSpPr>
            <a:spLocks noChangeAspect="1" noChangeShapeType="1"/>
          </p:cNvSpPr>
          <p:nvPr/>
        </p:nvSpPr>
        <p:spPr bwMode="auto">
          <a:xfrm>
            <a:off x="5756275" y="4522788"/>
            <a:ext cx="428625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5" name="Line 49"/>
          <p:cNvSpPr>
            <a:spLocks noChangeAspect="1" noChangeShapeType="1"/>
          </p:cNvSpPr>
          <p:nvPr/>
        </p:nvSpPr>
        <p:spPr bwMode="auto">
          <a:xfrm flipH="1">
            <a:off x="6784975" y="3698875"/>
            <a:ext cx="325438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6" name="Line 50"/>
          <p:cNvSpPr>
            <a:spLocks noChangeAspect="1" noChangeShapeType="1"/>
          </p:cNvSpPr>
          <p:nvPr/>
        </p:nvSpPr>
        <p:spPr bwMode="auto">
          <a:xfrm>
            <a:off x="7385050" y="3698875"/>
            <a:ext cx="428625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07" name="Text Box 51"/>
          <p:cNvSpPr txBox="1">
            <a:spLocks noChangeAspect="1" noChangeArrowheads="1"/>
          </p:cNvSpPr>
          <p:nvPr/>
        </p:nvSpPr>
        <p:spPr bwMode="auto">
          <a:xfrm>
            <a:off x="2346325" y="1258888"/>
            <a:ext cx="135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Search(25)</a:t>
            </a:r>
          </a:p>
        </p:txBody>
      </p:sp>
      <p:sp>
        <p:nvSpPr>
          <p:cNvPr id="153652" name="Text Box 52"/>
          <p:cNvSpPr txBox="1">
            <a:spLocks noChangeAspect="1" noChangeArrowheads="1"/>
          </p:cNvSpPr>
          <p:nvPr/>
        </p:nvSpPr>
        <p:spPr bwMode="auto">
          <a:xfrm>
            <a:off x="3581400" y="1258888"/>
            <a:ext cx="1354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Search(76)</a:t>
            </a:r>
          </a:p>
        </p:txBody>
      </p:sp>
      <p:sp>
        <p:nvSpPr>
          <p:cNvPr id="153653" name="Line 53"/>
          <p:cNvSpPr>
            <a:spLocks noChangeAspect="1" noChangeShapeType="1"/>
          </p:cNvSpPr>
          <p:nvPr/>
        </p:nvSpPr>
        <p:spPr bwMode="auto">
          <a:xfrm>
            <a:off x="2892425" y="1571625"/>
            <a:ext cx="307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4" name="Freeform 54"/>
          <p:cNvSpPr>
            <a:spLocks noChangeAspect="1"/>
          </p:cNvSpPr>
          <p:nvPr/>
        </p:nvSpPr>
        <p:spPr bwMode="auto">
          <a:xfrm>
            <a:off x="2103438" y="1795463"/>
            <a:ext cx="1081087" cy="736600"/>
          </a:xfrm>
          <a:custGeom>
            <a:avLst/>
            <a:gdLst>
              <a:gd name="T0" fmla="*/ 2147483646 w 756"/>
              <a:gd name="T1" fmla="*/ 2147483646 h 516"/>
              <a:gd name="T2" fmla="*/ 2147483646 w 756"/>
              <a:gd name="T3" fmla="*/ 2147483646 h 516"/>
              <a:gd name="T4" fmla="*/ 0 w 756"/>
              <a:gd name="T5" fmla="*/ 2147483646 h 516"/>
              <a:gd name="T6" fmla="*/ 0 60000 65536"/>
              <a:gd name="T7" fmla="*/ 0 60000 65536"/>
              <a:gd name="T8" fmla="*/ 0 60000 65536"/>
              <a:gd name="T9" fmla="*/ 0 w 756"/>
              <a:gd name="T10" fmla="*/ 0 h 516"/>
              <a:gd name="T11" fmla="*/ 756 w 756"/>
              <a:gd name="T12" fmla="*/ 516 h 5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6" h="516">
                <a:moveTo>
                  <a:pt x="756" y="156"/>
                </a:moveTo>
                <a:cubicBezTo>
                  <a:pt x="567" y="78"/>
                  <a:pt x="378" y="0"/>
                  <a:pt x="252" y="60"/>
                </a:cubicBezTo>
                <a:cubicBezTo>
                  <a:pt x="126" y="120"/>
                  <a:pt x="42" y="440"/>
                  <a:pt x="0" y="51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5" name="Freeform 55"/>
          <p:cNvSpPr>
            <a:spLocks noChangeAspect="1"/>
          </p:cNvSpPr>
          <p:nvPr/>
        </p:nvSpPr>
        <p:spPr bwMode="auto">
          <a:xfrm>
            <a:off x="2103438" y="2517775"/>
            <a:ext cx="823912" cy="752475"/>
          </a:xfrm>
          <a:custGeom>
            <a:avLst/>
            <a:gdLst>
              <a:gd name="T0" fmla="*/ 0 w 720"/>
              <a:gd name="T1" fmla="*/ 2147483646 h 574"/>
              <a:gd name="T2" fmla="*/ 2147483646 w 720"/>
              <a:gd name="T3" fmla="*/ 2147483646 h 574"/>
              <a:gd name="T4" fmla="*/ 2147483646 w 720"/>
              <a:gd name="T5" fmla="*/ 2147483646 h 574"/>
              <a:gd name="T6" fmla="*/ 0 60000 65536"/>
              <a:gd name="T7" fmla="*/ 0 60000 65536"/>
              <a:gd name="T8" fmla="*/ 0 60000 65536"/>
              <a:gd name="T9" fmla="*/ 0 w 720"/>
              <a:gd name="T10" fmla="*/ 0 h 574"/>
              <a:gd name="T11" fmla="*/ 720 w 720"/>
              <a:gd name="T12" fmla="*/ 574 h 5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74">
                <a:moveTo>
                  <a:pt x="0" y="10"/>
                </a:moveTo>
                <a:cubicBezTo>
                  <a:pt x="252" y="5"/>
                  <a:pt x="504" y="0"/>
                  <a:pt x="612" y="94"/>
                </a:cubicBezTo>
                <a:cubicBezTo>
                  <a:pt x="720" y="188"/>
                  <a:pt x="642" y="494"/>
                  <a:pt x="648" y="57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6" name="Freeform 56"/>
          <p:cNvSpPr>
            <a:spLocks noChangeAspect="1"/>
          </p:cNvSpPr>
          <p:nvPr/>
        </p:nvSpPr>
        <p:spPr bwMode="auto">
          <a:xfrm>
            <a:off x="2024063" y="3259138"/>
            <a:ext cx="815975" cy="800100"/>
          </a:xfrm>
          <a:custGeom>
            <a:avLst/>
            <a:gdLst>
              <a:gd name="T0" fmla="*/ 2147483646 w 572"/>
              <a:gd name="T1" fmla="*/ 2147483646 h 560"/>
              <a:gd name="T2" fmla="*/ 2147483646 w 572"/>
              <a:gd name="T3" fmla="*/ 2147483646 h 560"/>
              <a:gd name="T4" fmla="*/ 2147483646 w 572"/>
              <a:gd name="T5" fmla="*/ 2147483646 h 560"/>
              <a:gd name="T6" fmla="*/ 0 60000 65536"/>
              <a:gd name="T7" fmla="*/ 0 60000 65536"/>
              <a:gd name="T8" fmla="*/ 0 60000 65536"/>
              <a:gd name="T9" fmla="*/ 0 w 572"/>
              <a:gd name="T10" fmla="*/ 0 h 560"/>
              <a:gd name="T11" fmla="*/ 572 w 572"/>
              <a:gd name="T12" fmla="*/ 560 h 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2" h="560">
                <a:moveTo>
                  <a:pt x="572" y="8"/>
                </a:moveTo>
                <a:cubicBezTo>
                  <a:pt x="378" y="4"/>
                  <a:pt x="184" y="0"/>
                  <a:pt x="92" y="92"/>
                </a:cubicBezTo>
                <a:cubicBezTo>
                  <a:pt x="0" y="184"/>
                  <a:pt x="32" y="482"/>
                  <a:pt x="20" y="56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7" name="Freeform 57"/>
          <p:cNvSpPr>
            <a:spLocks noChangeAspect="1"/>
          </p:cNvSpPr>
          <p:nvPr/>
        </p:nvSpPr>
        <p:spPr bwMode="auto">
          <a:xfrm>
            <a:off x="1228725" y="4076700"/>
            <a:ext cx="754063" cy="857250"/>
          </a:xfrm>
          <a:custGeom>
            <a:avLst/>
            <a:gdLst>
              <a:gd name="T0" fmla="*/ 2147483646 w 528"/>
              <a:gd name="T1" fmla="*/ 0 h 600"/>
              <a:gd name="T2" fmla="*/ 2147483646 w 528"/>
              <a:gd name="T3" fmla="*/ 2147483646 h 600"/>
              <a:gd name="T4" fmla="*/ 2147483646 w 528"/>
              <a:gd name="T5" fmla="*/ 2147483646 h 600"/>
              <a:gd name="T6" fmla="*/ 0 60000 65536"/>
              <a:gd name="T7" fmla="*/ 0 60000 65536"/>
              <a:gd name="T8" fmla="*/ 0 60000 65536"/>
              <a:gd name="T9" fmla="*/ 0 w 528"/>
              <a:gd name="T10" fmla="*/ 0 h 600"/>
              <a:gd name="T11" fmla="*/ 528 w 528"/>
              <a:gd name="T12" fmla="*/ 600 h 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600">
                <a:moveTo>
                  <a:pt x="528" y="0"/>
                </a:moveTo>
                <a:cubicBezTo>
                  <a:pt x="348" y="4"/>
                  <a:pt x="168" y="8"/>
                  <a:pt x="84" y="108"/>
                </a:cubicBezTo>
                <a:cubicBezTo>
                  <a:pt x="0" y="208"/>
                  <a:pt x="34" y="518"/>
                  <a:pt x="24" y="60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8" name="Line 58"/>
          <p:cNvSpPr>
            <a:spLocks noChangeAspect="1" noChangeShapeType="1"/>
          </p:cNvSpPr>
          <p:nvPr/>
        </p:nvSpPr>
        <p:spPr bwMode="auto">
          <a:xfrm flipH="1">
            <a:off x="3527425" y="1554163"/>
            <a:ext cx="222250" cy="342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59" name="Freeform 59"/>
          <p:cNvSpPr>
            <a:spLocks noChangeAspect="1"/>
          </p:cNvSpPr>
          <p:nvPr/>
        </p:nvSpPr>
        <p:spPr bwMode="auto">
          <a:xfrm>
            <a:off x="3560763" y="1838325"/>
            <a:ext cx="2573337" cy="746125"/>
          </a:xfrm>
          <a:custGeom>
            <a:avLst/>
            <a:gdLst>
              <a:gd name="T0" fmla="*/ 0 w 1800"/>
              <a:gd name="T1" fmla="*/ 2147483646 h 522"/>
              <a:gd name="T2" fmla="*/ 2147483646 w 1800"/>
              <a:gd name="T3" fmla="*/ 2147483646 h 522"/>
              <a:gd name="T4" fmla="*/ 2147483646 w 1800"/>
              <a:gd name="T5" fmla="*/ 2147483646 h 522"/>
              <a:gd name="T6" fmla="*/ 0 60000 65536"/>
              <a:gd name="T7" fmla="*/ 0 60000 65536"/>
              <a:gd name="T8" fmla="*/ 0 60000 65536"/>
              <a:gd name="T9" fmla="*/ 0 w 1800"/>
              <a:gd name="T10" fmla="*/ 0 h 522"/>
              <a:gd name="T11" fmla="*/ 1800 w 1800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0" h="522">
                <a:moveTo>
                  <a:pt x="0" y="54"/>
                </a:moveTo>
                <a:cubicBezTo>
                  <a:pt x="324" y="27"/>
                  <a:pt x="648" y="0"/>
                  <a:pt x="948" y="78"/>
                </a:cubicBezTo>
                <a:cubicBezTo>
                  <a:pt x="1248" y="156"/>
                  <a:pt x="1658" y="448"/>
                  <a:pt x="1800" y="52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60" name="Freeform 60"/>
          <p:cNvSpPr>
            <a:spLocks noChangeAspect="1"/>
          </p:cNvSpPr>
          <p:nvPr/>
        </p:nvSpPr>
        <p:spPr bwMode="auto">
          <a:xfrm>
            <a:off x="4967288" y="2746375"/>
            <a:ext cx="1096962" cy="506413"/>
          </a:xfrm>
          <a:custGeom>
            <a:avLst/>
            <a:gdLst>
              <a:gd name="T0" fmla="*/ 2147483646 w 768"/>
              <a:gd name="T1" fmla="*/ 2147483646 h 354"/>
              <a:gd name="T2" fmla="*/ 2147483646 w 768"/>
              <a:gd name="T3" fmla="*/ 2147483646 h 354"/>
              <a:gd name="T4" fmla="*/ 0 w 768"/>
              <a:gd name="T5" fmla="*/ 2147483646 h 354"/>
              <a:gd name="T6" fmla="*/ 0 60000 65536"/>
              <a:gd name="T7" fmla="*/ 0 60000 65536"/>
              <a:gd name="T8" fmla="*/ 0 60000 65536"/>
              <a:gd name="T9" fmla="*/ 0 w 768"/>
              <a:gd name="T10" fmla="*/ 0 h 354"/>
              <a:gd name="T11" fmla="*/ 768 w 768"/>
              <a:gd name="T12" fmla="*/ 354 h 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354">
                <a:moveTo>
                  <a:pt x="768" y="30"/>
                </a:moveTo>
                <a:cubicBezTo>
                  <a:pt x="544" y="15"/>
                  <a:pt x="320" y="0"/>
                  <a:pt x="192" y="54"/>
                </a:cubicBezTo>
                <a:cubicBezTo>
                  <a:pt x="64" y="108"/>
                  <a:pt x="32" y="304"/>
                  <a:pt x="0" y="35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61" name="Freeform 61"/>
          <p:cNvSpPr>
            <a:spLocks noChangeAspect="1"/>
          </p:cNvSpPr>
          <p:nvPr/>
        </p:nvSpPr>
        <p:spPr bwMode="auto">
          <a:xfrm>
            <a:off x="5053013" y="3492500"/>
            <a:ext cx="631825" cy="635000"/>
          </a:xfrm>
          <a:custGeom>
            <a:avLst/>
            <a:gdLst>
              <a:gd name="T0" fmla="*/ 0 w 442"/>
              <a:gd name="T1" fmla="*/ 0 h 444"/>
              <a:gd name="T2" fmla="*/ 2147483646 w 442"/>
              <a:gd name="T3" fmla="*/ 2147483646 h 444"/>
              <a:gd name="T4" fmla="*/ 2147483646 w 442"/>
              <a:gd name="T5" fmla="*/ 2147483646 h 444"/>
              <a:gd name="T6" fmla="*/ 0 60000 65536"/>
              <a:gd name="T7" fmla="*/ 0 60000 65536"/>
              <a:gd name="T8" fmla="*/ 0 60000 65536"/>
              <a:gd name="T9" fmla="*/ 0 w 442"/>
              <a:gd name="T10" fmla="*/ 0 h 444"/>
              <a:gd name="T11" fmla="*/ 442 w 442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2" h="444">
                <a:moveTo>
                  <a:pt x="0" y="0"/>
                </a:moveTo>
                <a:cubicBezTo>
                  <a:pt x="151" y="5"/>
                  <a:pt x="302" y="10"/>
                  <a:pt x="372" y="84"/>
                </a:cubicBezTo>
                <a:cubicBezTo>
                  <a:pt x="442" y="158"/>
                  <a:pt x="412" y="384"/>
                  <a:pt x="420" y="4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62" name="Freeform 62"/>
          <p:cNvSpPr>
            <a:spLocks noChangeAspect="1"/>
          </p:cNvSpPr>
          <p:nvPr/>
        </p:nvSpPr>
        <p:spPr bwMode="auto">
          <a:xfrm>
            <a:off x="4716463" y="4238625"/>
            <a:ext cx="714375" cy="677863"/>
          </a:xfrm>
          <a:custGeom>
            <a:avLst/>
            <a:gdLst>
              <a:gd name="T0" fmla="*/ 2147483646 w 500"/>
              <a:gd name="T1" fmla="*/ 2147483646 h 474"/>
              <a:gd name="T2" fmla="*/ 2147483646 w 500"/>
              <a:gd name="T3" fmla="*/ 2147483646 h 474"/>
              <a:gd name="T4" fmla="*/ 2147483646 w 500"/>
              <a:gd name="T5" fmla="*/ 2147483646 h 474"/>
              <a:gd name="T6" fmla="*/ 0 60000 65536"/>
              <a:gd name="T7" fmla="*/ 0 60000 65536"/>
              <a:gd name="T8" fmla="*/ 0 60000 65536"/>
              <a:gd name="T9" fmla="*/ 0 w 500"/>
              <a:gd name="T10" fmla="*/ 0 h 474"/>
              <a:gd name="T11" fmla="*/ 500 w 500"/>
              <a:gd name="T12" fmla="*/ 474 h 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0" h="474">
                <a:moveTo>
                  <a:pt x="500" y="6"/>
                </a:moveTo>
                <a:cubicBezTo>
                  <a:pt x="294" y="3"/>
                  <a:pt x="88" y="0"/>
                  <a:pt x="44" y="78"/>
                </a:cubicBezTo>
                <a:cubicBezTo>
                  <a:pt x="0" y="156"/>
                  <a:pt x="204" y="408"/>
                  <a:pt x="236" y="4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519" name="Rectangle 63"/>
          <p:cNvSpPr>
            <a:spLocks noGrp="1" noChangeArrowheads="1"/>
          </p:cNvSpPr>
          <p:nvPr>
            <p:ph type="title"/>
          </p:nvPr>
        </p:nvSpPr>
        <p:spPr>
          <a:xfrm>
            <a:off x="684213" y="125413"/>
            <a:ext cx="7145337" cy="855662"/>
          </a:xfrm>
        </p:spPr>
        <p:txBody>
          <a:bodyPr/>
          <a:lstStyle/>
          <a:p>
            <a:pPr eaLnBrk="1" hangingPunct="1"/>
            <a:r>
              <a:rPr lang="en-US" altLang="zh-TW" sz="3500"/>
              <a:t>Searching within a B.S.T.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04813"/>
            <a:ext cx="7500937" cy="5762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3500">
                <a:cs typeface="+mj-cs"/>
              </a:rPr>
              <a:t>Recursive/Iterative Search of BST</a:t>
            </a:r>
          </a:p>
        </p:txBody>
      </p:sp>
      <p:sp>
        <p:nvSpPr>
          <p:cNvPr id="149507" name="TextBox 9"/>
          <p:cNvSpPr txBox="1">
            <a:spLocks noChangeArrowheads="1"/>
          </p:cNvSpPr>
          <p:nvPr/>
        </p:nvSpPr>
        <p:spPr bwMode="auto">
          <a:xfrm>
            <a:off x="664265" y="1026318"/>
            <a:ext cx="7391400" cy="2586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element*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rSearch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treePointer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{/* return a pointer to the element whose key is k, </a:t>
            </a:r>
            <a:b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there is no such element, return NULL.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(!root) return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(k == root-&gt;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data.key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 &amp;(root-&gt;data);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(k &lt; root-&gt;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data.key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rSearch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rSearch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(root-&gt;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9508" name="TextBox 11"/>
          <p:cNvSpPr txBox="1">
            <a:spLocks noChangeArrowheads="1"/>
          </p:cNvSpPr>
          <p:nvPr/>
        </p:nvSpPr>
        <p:spPr bwMode="auto">
          <a:xfrm>
            <a:off x="609600" y="3657600"/>
            <a:ext cx="7388225" cy="3140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element*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iterSearch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treePointer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tree,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(tree)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(k == tree-&gt;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data.key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 &amp;(tree-&gt;data);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(k &lt; tree-&gt;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data.key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tree = tree-&gt;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tree = tree-&gt;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 flipV="1">
            <a:off x="1066800" y="2438399"/>
            <a:ext cx="54102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 flipV="1">
            <a:off x="1066800" y="2981324"/>
            <a:ext cx="5410200" cy="29527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 flipV="1">
            <a:off x="1295400" y="4810123"/>
            <a:ext cx="54102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 flipV="1">
            <a:off x="1272209" y="5343523"/>
            <a:ext cx="5410200" cy="5794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nimBg="1"/>
      <p:bldP spid="149508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BST Insertion</a:t>
            </a:r>
          </a:p>
        </p:txBody>
      </p:sp>
      <p:sp>
        <p:nvSpPr>
          <p:cNvPr id="15155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r>
              <a:rPr lang="en-US" altLang="zh-TW" sz="2800" dirty="0"/>
              <a:t>Insert 64, 85, 69 </a:t>
            </a:r>
          </a:p>
          <a:p>
            <a:endParaRPr lang="en-US" altLang="zh-TW" dirty="0"/>
          </a:p>
        </p:txBody>
      </p:sp>
      <p:pic>
        <p:nvPicPr>
          <p:cNvPr id="151557" name="Picture 9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1" t="12276" r="28593" b="28287"/>
          <a:stretch/>
        </p:blipFill>
        <p:spPr bwMode="auto">
          <a:xfrm>
            <a:off x="1143000" y="1981200"/>
            <a:ext cx="36576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A45844-063C-4791-B8D1-77B97A4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C1A8-14CA-4DAB-95F4-CEA76E8861A4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FF0000"/>
                </a:solidFill>
              </a:rPr>
              <a:t>Practice Time</a:t>
            </a:r>
          </a:p>
        </p:txBody>
      </p:sp>
      <p:sp>
        <p:nvSpPr>
          <p:cNvPr id="15155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775" cy="4937125"/>
          </a:xfrm>
        </p:spPr>
        <p:txBody>
          <a:bodyPr/>
          <a:lstStyle/>
          <a:p>
            <a:endParaRPr lang="en-US" altLang="zh-TW" sz="2800" dirty="0"/>
          </a:p>
          <a:p>
            <a:endParaRPr lang="en-US" altLang="zh-TW" dirty="0"/>
          </a:p>
        </p:txBody>
      </p:sp>
      <p:sp>
        <p:nvSpPr>
          <p:cNvPr id="151556" name="Content Placeholder 5"/>
          <p:cNvSpPr>
            <a:spLocks noGrp="1"/>
          </p:cNvSpPr>
          <p:nvPr>
            <p:ph sz="quarter" idx="2"/>
          </p:nvPr>
        </p:nvSpPr>
        <p:spPr>
          <a:xfrm>
            <a:off x="460513" y="1295400"/>
            <a:ext cx="4041775" cy="4937125"/>
          </a:xfrm>
        </p:spPr>
        <p:txBody>
          <a:bodyPr/>
          <a:lstStyle/>
          <a:p>
            <a:r>
              <a:rPr lang="en-US" altLang="zh-TW" sz="2800" dirty="0"/>
              <a:t>BST Insert 64, 69, 85</a:t>
            </a:r>
            <a:endParaRPr lang="en-US" altLang="zh-TW" dirty="0"/>
          </a:p>
        </p:txBody>
      </p:sp>
      <p:pic>
        <p:nvPicPr>
          <p:cNvPr id="151557" name="Picture 9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6" t="12276" r="6589" b="28287"/>
          <a:stretch/>
        </p:blipFill>
        <p:spPr bwMode="auto">
          <a:xfrm>
            <a:off x="152400" y="2286000"/>
            <a:ext cx="3352800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05334B-FE12-4A8C-B0FA-F3212346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9C1A8-14CA-4DAB-95F4-CEA76E8861A4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065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4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8710" r="47833" b="24718"/>
          <a:stretch/>
        </p:blipFill>
        <p:spPr bwMode="auto">
          <a:xfrm>
            <a:off x="1219200" y="3059503"/>
            <a:ext cx="3464719" cy="275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8226425" cy="720725"/>
          </a:xfrm>
        </p:spPr>
        <p:txBody>
          <a:bodyPr/>
          <a:lstStyle/>
          <a:p>
            <a:pPr eaLnBrk="1" hangingPunct="1"/>
            <a:r>
              <a:rPr lang="en-US" altLang="zh-TW" sz="3500"/>
              <a:t>BST Deletion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493" y="1475972"/>
            <a:ext cx="8856663" cy="3167062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case 1. to delete a leaf </a:t>
            </a:r>
            <a:r>
              <a:rPr lang="en-US" altLang="zh-TW" dirty="0">
                <a:sym typeface="Symbol" panose="05050102010706020507" pitchFamily="18" charset="2"/>
              </a:rPr>
              <a:t>node: delete the leaf node</a:t>
            </a:r>
          </a:p>
          <a:p>
            <a:pPr lvl="1" eaLnBrk="1" hangingPunct="1"/>
            <a:r>
              <a:rPr lang="en-US" altLang="zh-TW" dirty="0"/>
              <a:t>case 2. to delete a node with one child </a:t>
            </a:r>
            <a:endParaRPr lang="en-US" altLang="zh-TW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TW" dirty="0">
                <a:sym typeface="Symbol" panose="05050102010706020507" pitchFamily="18" charset="2"/>
              </a:rPr>
              <a:t>Delete and make the child the root of the new subtree 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B602C82-9266-471F-96B0-8D878A3EF150}"/>
              </a:ext>
            </a:extLst>
          </p:cNvPr>
          <p:cNvSpPr/>
          <p:nvPr/>
        </p:nvSpPr>
        <p:spPr>
          <a:xfrm>
            <a:off x="2590800" y="5108794"/>
            <a:ext cx="838200" cy="914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258526E-ABF5-48D1-AA05-C855C9F48FEE}"/>
              </a:ext>
            </a:extLst>
          </p:cNvPr>
          <p:cNvSpPr/>
          <p:nvPr/>
        </p:nvSpPr>
        <p:spPr>
          <a:xfrm>
            <a:off x="3124200" y="4547308"/>
            <a:ext cx="838200" cy="914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7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4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8710" r="8743" b="24718"/>
          <a:stretch/>
        </p:blipFill>
        <p:spPr bwMode="auto">
          <a:xfrm>
            <a:off x="5744052" y="2242436"/>
            <a:ext cx="3240881" cy="283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0350"/>
            <a:ext cx="8226425" cy="720725"/>
          </a:xfrm>
        </p:spPr>
        <p:txBody>
          <a:bodyPr/>
          <a:lstStyle/>
          <a:p>
            <a:pPr eaLnBrk="1" hangingPunct="1"/>
            <a:r>
              <a:rPr lang="en-US" altLang="zh-TW" sz="3500"/>
              <a:t>BST Deletion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125538"/>
            <a:ext cx="8856663" cy="3167062"/>
          </a:xfrm>
        </p:spPr>
        <p:txBody>
          <a:bodyPr/>
          <a:lstStyle/>
          <a:p>
            <a:pPr lvl="1" eaLnBrk="1" hangingPunct="1"/>
            <a:r>
              <a:rPr lang="en-US" altLang="zh-TW" dirty="0">
                <a:sym typeface="Symbol" panose="05050102010706020507" pitchFamily="18" charset="2"/>
              </a:rPr>
              <a:t>case 3. to delete a node with two children</a:t>
            </a:r>
          </a:p>
          <a:p>
            <a:pPr lvl="2" eaLnBrk="1" hangingPunct="1"/>
            <a:r>
              <a:rPr lang="en-US" altLang="zh-TW" dirty="0">
                <a:sym typeface="Symbol" panose="05050102010706020507" pitchFamily="18" charset="2"/>
              </a:rPr>
              <a:t>Delete and make the smallest element in the right subtree or the largest element in the left subtree the new root node of the subtree</a:t>
            </a:r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8710" r="47833" b="24718"/>
          <a:stretch/>
        </p:blipFill>
        <p:spPr bwMode="auto">
          <a:xfrm>
            <a:off x="760016" y="2639507"/>
            <a:ext cx="3464719" cy="275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向右箭號 1"/>
          <p:cNvSpPr/>
          <p:nvPr/>
        </p:nvSpPr>
        <p:spPr>
          <a:xfrm>
            <a:off x="3181708" y="5072764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DE8ECF4-76D8-4708-A671-3A8D7247A0E4}"/>
              </a:ext>
            </a:extLst>
          </p:cNvPr>
          <p:cNvSpPr/>
          <p:nvPr/>
        </p:nvSpPr>
        <p:spPr>
          <a:xfrm>
            <a:off x="2762608" y="2933700"/>
            <a:ext cx="838200" cy="91440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D56054-FE1E-4A28-92CE-4AB27370E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69" y="4082164"/>
            <a:ext cx="3067050" cy="2743200"/>
          </a:xfrm>
          <a:prstGeom prst="rect">
            <a:avLst/>
          </a:prstGeom>
        </p:spPr>
      </p:pic>
      <p:sp>
        <p:nvSpPr>
          <p:cNvPr id="10" name="向右箭號 1">
            <a:extLst>
              <a:ext uri="{FF2B5EF4-FFF2-40B4-BE49-F238E27FC236}">
                <a16:creationId xmlns:a16="http://schemas.microsoft.com/office/drawing/2014/main" id="{F740EDFF-6CBF-4DAA-A8B8-6FF86D170332}"/>
              </a:ext>
            </a:extLst>
          </p:cNvPr>
          <p:cNvSpPr/>
          <p:nvPr/>
        </p:nvSpPr>
        <p:spPr>
          <a:xfrm>
            <a:off x="4700905" y="2933349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8C351F-6AEA-4A55-A7DD-CCF61EC8123A}"/>
              </a:ext>
            </a:extLst>
          </p:cNvPr>
          <p:cNvSpPr/>
          <p:nvPr/>
        </p:nvSpPr>
        <p:spPr>
          <a:xfrm>
            <a:off x="6850461" y="4572000"/>
            <a:ext cx="2064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Max(</a:t>
            </a:r>
            <a:r>
              <a:rPr lang="en-US" altLang="zh-TW" dirty="0" err="1"/>
              <a:t>L_subtree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DF8B5-AE64-46EA-A02A-DA4BF48CEF5C}"/>
              </a:ext>
            </a:extLst>
          </p:cNvPr>
          <p:cNvSpPr/>
          <p:nvPr/>
        </p:nvSpPr>
        <p:spPr>
          <a:xfrm>
            <a:off x="6663532" y="5579732"/>
            <a:ext cx="2251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Min(</a:t>
            </a:r>
            <a:r>
              <a:rPr lang="en-US" altLang="zh-TW" dirty="0" err="1"/>
              <a:t>R_subtree</a:t>
            </a:r>
            <a:r>
              <a:rPr lang="en-US" altLang="zh-TW" dirty="0"/>
              <a:t>)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0" grpId="1" animBg="1"/>
      <p:bldP spid="4" grpId="0"/>
      <p:bldP spid="4" grpId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27913" cy="1020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標楷體" charset="0"/>
                <a:cs typeface="標楷體" charset="0"/>
              </a:rPr>
              <a:t>Other Useful BST Operations</a:t>
            </a:r>
            <a:endParaRPr lang="en-US" altLang="zh-TW" sz="3600" dirty="0">
              <a:cs typeface="+mj-cs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6575" y="1341438"/>
            <a:ext cx="8226425" cy="51831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500" dirty="0" err="1"/>
              <a:t>threeWayJoin</a:t>
            </a:r>
            <a:r>
              <a:rPr lang="en-US" altLang="zh-TW" sz="2500" dirty="0"/>
              <a:t>(</a:t>
            </a:r>
            <a:r>
              <a:rPr lang="en-US" altLang="zh-TW" sz="2500" i="1" dirty="0"/>
              <a:t>small</a:t>
            </a:r>
            <a:r>
              <a:rPr lang="en-US" altLang="zh-TW" sz="2500" dirty="0"/>
              <a:t>, </a:t>
            </a:r>
            <a:r>
              <a:rPr lang="en-US" altLang="zh-TW" sz="2500" i="1" dirty="0"/>
              <a:t>mid</a:t>
            </a:r>
            <a:r>
              <a:rPr lang="en-US" altLang="zh-TW" sz="2500" dirty="0"/>
              <a:t>, </a:t>
            </a:r>
            <a:r>
              <a:rPr lang="en-US" altLang="zh-TW" sz="2500" i="1" dirty="0"/>
              <a:t>big</a:t>
            </a:r>
            <a:r>
              <a:rPr lang="en-US" altLang="zh-TW" sz="25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grpSp>
        <p:nvGrpSpPr>
          <p:cNvPr id="156676" name="Group 4"/>
          <p:cNvGrpSpPr>
            <a:grpSpLocks/>
          </p:cNvGrpSpPr>
          <p:nvPr/>
        </p:nvGrpSpPr>
        <p:grpSpPr bwMode="auto">
          <a:xfrm>
            <a:off x="1219200" y="2282825"/>
            <a:ext cx="917575" cy="936625"/>
            <a:chOff x="1383" y="1933"/>
            <a:chExt cx="578" cy="644"/>
          </a:xfrm>
        </p:grpSpPr>
        <p:sp>
          <p:nvSpPr>
            <p:cNvPr id="156696" name="Oval 5"/>
            <p:cNvSpPr>
              <a:spLocks noChangeAspect="1" noChangeArrowheads="1"/>
            </p:cNvSpPr>
            <p:nvPr/>
          </p:nvSpPr>
          <p:spPr bwMode="auto">
            <a:xfrm>
              <a:off x="1701" y="1933"/>
              <a:ext cx="260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56697" name="Oval 6"/>
            <p:cNvSpPr>
              <a:spLocks noChangeAspect="1" noChangeArrowheads="1"/>
            </p:cNvSpPr>
            <p:nvPr/>
          </p:nvSpPr>
          <p:spPr bwMode="auto">
            <a:xfrm>
              <a:off x="1383" y="2296"/>
              <a:ext cx="259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156698" name="Line 7"/>
            <p:cNvSpPr>
              <a:spLocks noChangeAspect="1" noChangeShapeType="1"/>
            </p:cNvSpPr>
            <p:nvPr/>
          </p:nvSpPr>
          <p:spPr bwMode="auto">
            <a:xfrm flipH="1">
              <a:off x="1565" y="2160"/>
              <a:ext cx="14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6677" name="Group 8"/>
          <p:cNvGrpSpPr>
            <a:grpSpLocks/>
          </p:cNvGrpSpPr>
          <p:nvPr/>
        </p:nvGrpSpPr>
        <p:grpSpPr bwMode="auto">
          <a:xfrm>
            <a:off x="2946400" y="2282825"/>
            <a:ext cx="914400" cy="1223963"/>
            <a:chOff x="2971" y="1888"/>
            <a:chExt cx="576" cy="915"/>
          </a:xfrm>
        </p:grpSpPr>
        <p:sp>
          <p:nvSpPr>
            <p:cNvPr id="156691" name="Oval 9"/>
            <p:cNvSpPr>
              <a:spLocks noChangeAspect="1" noChangeArrowheads="1"/>
            </p:cNvSpPr>
            <p:nvPr/>
          </p:nvSpPr>
          <p:spPr bwMode="auto">
            <a:xfrm>
              <a:off x="2971" y="1888"/>
              <a:ext cx="259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56692" name="Oval 10"/>
            <p:cNvSpPr>
              <a:spLocks noChangeAspect="1" noChangeArrowheads="1"/>
            </p:cNvSpPr>
            <p:nvPr/>
          </p:nvSpPr>
          <p:spPr bwMode="auto">
            <a:xfrm>
              <a:off x="3061" y="2523"/>
              <a:ext cx="259" cy="2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56693" name="Oval 11"/>
            <p:cNvSpPr>
              <a:spLocks noChangeAspect="1" noChangeArrowheads="1"/>
            </p:cNvSpPr>
            <p:nvPr/>
          </p:nvSpPr>
          <p:spPr bwMode="auto">
            <a:xfrm>
              <a:off x="3288" y="2205"/>
              <a:ext cx="259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latin typeface="Times New Roman" panose="02020603050405020304" pitchFamily="18" charset="0"/>
                </a:rPr>
                <a:t>82</a:t>
              </a:r>
            </a:p>
          </p:txBody>
        </p:sp>
        <p:sp>
          <p:nvSpPr>
            <p:cNvPr id="156694" name="Line 12"/>
            <p:cNvSpPr>
              <a:spLocks noChangeAspect="1" noChangeShapeType="1"/>
            </p:cNvSpPr>
            <p:nvPr/>
          </p:nvSpPr>
          <p:spPr bwMode="auto">
            <a:xfrm>
              <a:off x="3198" y="2115"/>
              <a:ext cx="13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695" name="Line 13"/>
            <p:cNvSpPr>
              <a:spLocks noChangeAspect="1" noChangeShapeType="1"/>
            </p:cNvSpPr>
            <p:nvPr/>
          </p:nvSpPr>
          <p:spPr bwMode="auto">
            <a:xfrm flipH="1">
              <a:off x="3290" y="2478"/>
              <a:ext cx="6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6678" name="Text Box 14"/>
          <p:cNvSpPr txBox="1">
            <a:spLocks noChangeArrowheads="1"/>
          </p:cNvSpPr>
          <p:nvPr/>
        </p:nvSpPr>
        <p:spPr bwMode="auto">
          <a:xfrm>
            <a:off x="2278063" y="1989138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156681" name="TextBox 24"/>
          <p:cNvSpPr txBox="1">
            <a:spLocks noChangeArrowheads="1"/>
          </p:cNvSpPr>
          <p:nvPr/>
        </p:nvSpPr>
        <p:spPr bwMode="auto">
          <a:xfrm>
            <a:off x="1116030" y="4231862"/>
            <a:ext cx="54895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Time Complexity: O(1)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height(mid)= 1+ max{ height(small), 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                                   height(big)  }</a:t>
            </a:r>
          </a:p>
        </p:txBody>
      </p:sp>
    </p:spTree>
    <p:extLst>
      <p:ext uri="{BB962C8B-B14F-4D97-AF65-F5344CB8AC3E}">
        <p14:creationId xmlns:p14="http://schemas.microsoft.com/office/powerpoint/2010/main" val="269545296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427913" cy="1020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標楷體" charset="0"/>
                <a:cs typeface="標楷體" charset="0"/>
              </a:rPr>
              <a:t>Other Useful BST Operations</a:t>
            </a:r>
            <a:endParaRPr lang="en-US" altLang="zh-TW" sz="3600" dirty="0">
              <a:cs typeface="+mj-cs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44972"/>
            <a:ext cx="8226425" cy="85883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500" dirty="0" err="1"/>
              <a:t>twoWayJoin</a:t>
            </a:r>
            <a:r>
              <a:rPr lang="en-US" altLang="zh-TW" sz="2500" dirty="0"/>
              <a:t>(</a:t>
            </a:r>
            <a:r>
              <a:rPr lang="en-US" altLang="zh-TW" sz="2500" i="1" dirty="0"/>
              <a:t>small</a:t>
            </a:r>
            <a:r>
              <a:rPr lang="en-US" altLang="zh-TW" sz="2500" dirty="0"/>
              <a:t>, </a:t>
            </a:r>
            <a:r>
              <a:rPr lang="en-US" altLang="zh-TW" sz="2500" i="1" dirty="0"/>
              <a:t>big</a:t>
            </a:r>
            <a:r>
              <a:rPr lang="en-US" altLang="zh-TW" sz="25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grpSp>
        <p:nvGrpSpPr>
          <p:cNvPr id="156679" name="Group 15"/>
          <p:cNvGrpSpPr>
            <a:grpSpLocks/>
          </p:cNvGrpSpPr>
          <p:nvPr/>
        </p:nvGrpSpPr>
        <p:grpSpPr bwMode="auto">
          <a:xfrm>
            <a:off x="2743200" y="2722564"/>
            <a:ext cx="917575" cy="936625"/>
            <a:chOff x="1383" y="1933"/>
            <a:chExt cx="578" cy="644"/>
          </a:xfrm>
        </p:grpSpPr>
        <p:sp>
          <p:nvSpPr>
            <p:cNvPr id="156688" name="Oval 16"/>
            <p:cNvSpPr>
              <a:spLocks noChangeAspect="1" noChangeArrowheads="1"/>
            </p:cNvSpPr>
            <p:nvPr/>
          </p:nvSpPr>
          <p:spPr bwMode="auto">
            <a:xfrm>
              <a:off x="1701" y="1933"/>
              <a:ext cx="260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156689" name="Oval 17"/>
            <p:cNvSpPr>
              <a:spLocks noChangeAspect="1" noChangeArrowheads="1"/>
            </p:cNvSpPr>
            <p:nvPr/>
          </p:nvSpPr>
          <p:spPr bwMode="auto">
            <a:xfrm>
              <a:off x="1383" y="2296"/>
              <a:ext cx="259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56690" name="Line 18"/>
            <p:cNvSpPr>
              <a:spLocks noChangeAspect="1" noChangeShapeType="1"/>
            </p:cNvSpPr>
            <p:nvPr/>
          </p:nvSpPr>
          <p:spPr bwMode="auto">
            <a:xfrm flipH="1">
              <a:off x="1565" y="2160"/>
              <a:ext cx="14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6680" name="Group 19"/>
          <p:cNvGrpSpPr>
            <a:grpSpLocks/>
          </p:cNvGrpSpPr>
          <p:nvPr/>
        </p:nvGrpSpPr>
        <p:grpSpPr bwMode="auto">
          <a:xfrm>
            <a:off x="871537" y="2722564"/>
            <a:ext cx="1201738" cy="877888"/>
            <a:chOff x="1429" y="3067"/>
            <a:chExt cx="757" cy="553"/>
          </a:xfrm>
        </p:grpSpPr>
        <p:sp>
          <p:nvSpPr>
            <p:cNvPr id="156683" name="Oval 20"/>
            <p:cNvSpPr>
              <a:spLocks noChangeAspect="1" noChangeArrowheads="1"/>
            </p:cNvSpPr>
            <p:nvPr/>
          </p:nvSpPr>
          <p:spPr bwMode="auto">
            <a:xfrm>
              <a:off x="1610" y="3067"/>
              <a:ext cx="259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56684" name="Oval 21"/>
            <p:cNvSpPr>
              <a:spLocks noChangeAspect="1" noChangeArrowheads="1"/>
            </p:cNvSpPr>
            <p:nvPr/>
          </p:nvSpPr>
          <p:spPr bwMode="auto">
            <a:xfrm>
              <a:off x="1429" y="3384"/>
              <a:ext cx="259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156685" name="Oval 22"/>
            <p:cNvSpPr>
              <a:spLocks noChangeAspect="1" noChangeArrowheads="1"/>
            </p:cNvSpPr>
            <p:nvPr/>
          </p:nvSpPr>
          <p:spPr bwMode="auto">
            <a:xfrm>
              <a:off x="1927" y="3334"/>
              <a:ext cx="259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56686" name="Line 23"/>
            <p:cNvSpPr>
              <a:spLocks noChangeAspect="1" noChangeShapeType="1"/>
            </p:cNvSpPr>
            <p:nvPr/>
          </p:nvSpPr>
          <p:spPr bwMode="auto">
            <a:xfrm>
              <a:off x="1837" y="3258"/>
              <a:ext cx="13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687" name="Line 24"/>
            <p:cNvSpPr>
              <a:spLocks noChangeAspect="1" noChangeShapeType="1"/>
            </p:cNvSpPr>
            <p:nvPr/>
          </p:nvSpPr>
          <p:spPr bwMode="auto">
            <a:xfrm flipH="1">
              <a:off x="1610" y="3294"/>
              <a:ext cx="6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6682" name="TextBox 25"/>
          <p:cNvSpPr txBox="1">
            <a:spLocks noChangeArrowheads="1"/>
          </p:cNvSpPr>
          <p:nvPr/>
        </p:nvSpPr>
        <p:spPr bwMode="auto">
          <a:xfrm>
            <a:off x="1447800" y="4462566"/>
            <a:ext cx="680346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Time Complexity: 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          O( min { height(small), height(big) }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latin typeface="Arial" panose="020B0604020202020204" pitchFamily="34" charset="0"/>
              </a:rPr>
              <a:t>height(.) = 1+ max { height(small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  <a:cs typeface="Courier New" panose="02070309020205020404" pitchFamily="49" charset="0"/>
              </a:rPr>
              <a:t>), height(big) } </a:t>
            </a:r>
            <a:br>
              <a:rPr lang="en-US" altLang="ja-JP" sz="240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ja-JP" sz="2400" dirty="0">
                <a:latin typeface="Arial" panose="020B0604020202020204" pitchFamily="34" charset="0"/>
                <a:cs typeface="Courier New" panose="02070309020205020404" pitchFamily="49" charset="0"/>
              </a:rPr>
              <a:t>       or       1+ max { height(small), height(big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  <a:cs typeface="Courier New" panose="02070309020205020404" pitchFamily="49" charset="0"/>
              </a:rPr>
              <a:t>) }</a:t>
            </a:r>
            <a:endParaRPr lang="en-US" altLang="zh-TW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6B3F4E8-E29D-40E2-857F-9729EE120A0F}"/>
              </a:ext>
            </a:extLst>
          </p:cNvPr>
          <p:cNvGrpSpPr>
            <a:grpSpLocks/>
          </p:cNvGrpSpPr>
          <p:nvPr/>
        </p:nvGrpSpPr>
        <p:grpSpPr bwMode="auto">
          <a:xfrm>
            <a:off x="6513780" y="1806786"/>
            <a:ext cx="917575" cy="936625"/>
            <a:chOff x="1383" y="1933"/>
            <a:chExt cx="578" cy="644"/>
          </a:xfrm>
        </p:grpSpPr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6189D181-46E8-4C2F-8E6C-7F98AAB38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1" y="1933"/>
              <a:ext cx="260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2C6C57A-8360-40FB-B7A5-35FCABAFDA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3" y="2296"/>
              <a:ext cx="259" cy="2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4A5950CF-8BF4-4AD1-A829-950B44F86B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65" y="2160"/>
              <a:ext cx="14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6D46A93-90A8-446D-883A-7099C7F6C433}"/>
              </a:ext>
            </a:extLst>
          </p:cNvPr>
          <p:cNvGrpSpPr/>
          <p:nvPr/>
        </p:nvGrpSpPr>
        <p:grpSpPr>
          <a:xfrm>
            <a:off x="5328125" y="1830433"/>
            <a:ext cx="698501" cy="877888"/>
            <a:chOff x="4885530" y="1794199"/>
            <a:chExt cx="698501" cy="877888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4ED773AB-A59D-46AF-8AA4-AF947F2DE4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2868" y="1794199"/>
              <a:ext cx="411163" cy="376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9CB64BDB-E448-4A43-BF80-34B4B2B3B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5530" y="2297437"/>
              <a:ext cx="411163" cy="3746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42873A71-51CF-4C34-A7EA-E763707905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72868" y="2154562"/>
              <a:ext cx="95250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5" name="Text Box 14">
            <a:extLst>
              <a:ext uri="{FF2B5EF4-FFF2-40B4-BE49-F238E27FC236}">
                <a16:creationId xmlns:a16="http://schemas.microsoft.com/office/drawing/2014/main" id="{A969EE26-0F12-405B-976E-B4583405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342" y="1434121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7" name="向右箭號 1">
            <a:extLst>
              <a:ext uri="{FF2B5EF4-FFF2-40B4-BE49-F238E27FC236}">
                <a16:creationId xmlns:a16="http://schemas.microsoft.com/office/drawing/2014/main" id="{CF1EDB8F-0BAD-488E-92B2-26779F76619C}"/>
              </a:ext>
            </a:extLst>
          </p:cNvPr>
          <p:cNvSpPr/>
          <p:nvPr/>
        </p:nvSpPr>
        <p:spPr>
          <a:xfrm>
            <a:off x="4134747" y="2190797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23269AE6-A8D2-4E8F-B812-D22B4CDE9F54}"/>
              </a:ext>
            </a:extLst>
          </p:cNvPr>
          <p:cNvGrpSpPr>
            <a:grpSpLocks/>
          </p:cNvGrpSpPr>
          <p:nvPr/>
        </p:nvGrpSpPr>
        <p:grpSpPr bwMode="auto">
          <a:xfrm>
            <a:off x="5291086" y="3516317"/>
            <a:ext cx="1201738" cy="877888"/>
            <a:chOff x="1429" y="3067"/>
            <a:chExt cx="757" cy="553"/>
          </a:xfrm>
        </p:grpSpPr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FEC7C7F6-AFFA-4E20-AEE6-2EEC8BB382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10" y="3067"/>
              <a:ext cx="259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E48865B5-AB7F-4B08-97E3-3AF626D58C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9" y="3384"/>
              <a:ext cx="259" cy="2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6ED2F2B2-65AE-42C6-B673-CBAE78C11C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7" y="3334"/>
              <a:ext cx="259" cy="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B91445EF-8289-448C-B189-C6BFB5A4C8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37" y="3258"/>
              <a:ext cx="132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6AED998A-97D4-48CB-8F27-6D36DC931E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10" y="3294"/>
              <a:ext cx="6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" name="Oval 16">
            <a:extLst>
              <a:ext uri="{FF2B5EF4-FFF2-40B4-BE49-F238E27FC236}">
                <a16:creationId xmlns:a16="http://schemas.microsoft.com/office/drawing/2014/main" id="{93F86ABA-15D3-49DA-954A-D81F9BAA4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8782" y="3487575"/>
            <a:ext cx="412750" cy="40868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</a:rPr>
              <a:t>92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D5192DAB-B13E-4901-A1F9-3EDF766C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904" y="3116207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Arial" panose="020B0604020202020204" pitchFamily="34" charset="0"/>
              </a:rPr>
              <a:t>88</a:t>
            </a:r>
          </a:p>
        </p:txBody>
      </p:sp>
      <p:sp>
        <p:nvSpPr>
          <p:cNvPr id="39" name="向右箭號 1">
            <a:extLst>
              <a:ext uri="{FF2B5EF4-FFF2-40B4-BE49-F238E27FC236}">
                <a16:creationId xmlns:a16="http://schemas.microsoft.com/office/drawing/2014/main" id="{486E3974-6C71-49E5-B783-3A7BA986776A}"/>
              </a:ext>
            </a:extLst>
          </p:cNvPr>
          <p:cNvSpPr/>
          <p:nvPr/>
        </p:nvSpPr>
        <p:spPr>
          <a:xfrm>
            <a:off x="4082627" y="3409952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/>
      <p:bldP spid="25" grpId="0"/>
      <p:bldP spid="27" grpId="0" animBg="1"/>
      <p:bldP spid="35" grpId="0" animBg="1"/>
      <p:bldP spid="38" grpId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34829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Why Threaded Binary Trees?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7010400" cy="4411663"/>
          </a:xfrm>
        </p:spPr>
        <p:txBody>
          <a:bodyPr/>
          <a:lstStyle/>
          <a:p>
            <a:pPr eaLnBrk="1" hangingPunct="1"/>
            <a:r>
              <a:rPr lang="en-US" altLang="zh-TW" dirty="0"/>
              <a:t>possible to traverse the values in the </a:t>
            </a:r>
            <a:r>
              <a:rPr lang="en-US" altLang="zh-TW" dirty="0">
                <a:hlinkClick r:id="rId4" tooltip="Binary tree"/>
              </a:rPr>
              <a:t>binary tree</a:t>
            </a:r>
            <a:r>
              <a:rPr lang="en-US" altLang="zh-TW" dirty="0"/>
              <a:t> via a linear traversal 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more rapid than a recursive </a:t>
            </a:r>
            <a:r>
              <a:rPr lang="en-US" altLang="zh-TW" dirty="0" err="1">
                <a:hlinkClick r:id="rId5" tooltip="In-order traversal"/>
              </a:rPr>
              <a:t>inorder</a:t>
            </a:r>
            <a:r>
              <a:rPr lang="en-US" altLang="zh-TW" dirty="0">
                <a:hlinkClick r:id="rId5" tooltip="In-order traversal"/>
              </a:rPr>
              <a:t> traversal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zh-TW"/>
              <a:t>Splitting Binary Search Trees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388" y="1484313"/>
            <a:ext cx="8226425" cy="801687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Split(</a:t>
            </a:r>
            <a:r>
              <a:rPr lang="en-US" altLang="zh-TW" i="1" dirty="0" err="1"/>
              <a:t>theTree</a:t>
            </a:r>
            <a:r>
              <a:rPr lang="en-US" altLang="zh-TW" dirty="0"/>
              <a:t>, </a:t>
            </a:r>
            <a:r>
              <a:rPr lang="en-US" altLang="zh-TW" i="1" dirty="0"/>
              <a:t>small</a:t>
            </a:r>
            <a:r>
              <a:rPr lang="en-US" altLang="zh-TW" dirty="0"/>
              <a:t>, </a:t>
            </a:r>
            <a:r>
              <a:rPr lang="en-US" altLang="zh-TW" i="1" dirty="0"/>
              <a:t>mid</a:t>
            </a:r>
            <a:r>
              <a:rPr lang="en-US" altLang="zh-TW" dirty="0"/>
              <a:t>, </a:t>
            </a:r>
            <a:r>
              <a:rPr lang="en-US" altLang="zh-TW" i="1" dirty="0"/>
              <a:t>big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158724" name="Oval 4"/>
          <p:cNvSpPr>
            <a:spLocks noChangeAspect="1" noChangeArrowheads="1"/>
          </p:cNvSpPr>
          <p:nvPr/>
        </p:nvSpPr>
        <p:spPr bwMode="auto">
          <a:xfrm>
            <a:off x="3357563" y="2997200"/>
            <a:ext cx="412750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>
              <a:latin typeface="Times New Roman" panose="02020603050405020304" pitchFamily="18" charset="0"/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286125" y="2565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FF00"/>
                </a:solidFill>
                <a:latin typeface="Arial" panose="020B0604020202020204" pitchFamily="34" charset="0"/>
              </a:rPr>
              <a:t>bhead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838200" y="2997200"/>
            <a:ext cx="8159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FF00"/>
                </a:solidFill>
                <a:latin typeface="Arial" panose="020B0604020202020204" pitchFamily="34" charset="0"/>
              </a:rPr>
              <a:t>shead</a:t>
            </a:r>
          </a:p>
        </p:txBody>
      </p:sp>
      <p:sp>
        <p:nvSpPr>
          <p:cNvPr id="158727" name="Oval 7"/>
          <p:cNvSpPr>
            <a:spLocks noChangeAspect="1" noChangeArrowheads="1"/>
          </p:cNvSpPr>
          <p:nvPr/>
        </p:nvSpPr>
        <p:spPr bwMode="auto">
          <a:xfrm>
            <a:off x="1125538" y="3429000"/>
            <a:ext cx="412750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>
              <a:latin typeface="Times New Roman" panose="02020603050405020304" pitchFamily="18" charset="0"/>
            </a:endParaRPr>
          </a:p>
        </p:txBody>
      </p:sp>
      <p:sp>
        <p:nvSpPr>
          <p:cNvPr id="158728" name="Oval 8"/>
          <p:cNvSpPr>
            <a:spLocks noChangeAspect="1" noChangeArrowheads="1"/>
          </p:cNvSpPr>
          <p:nvPr/>
        </p:nvSpPr>
        <p:spPr bwMode="auto">
          <a:xfrm>
            <a:off x="1630363" y="4113213"/>
            <a:ext cx="411162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65</a:t>
            </a:r>
          </a:p>
        </p:txBody>
      </p:sp>
      <p:sp>
        <p:nvSpPr>
          <p:cNvPr id="158729" name="Oval 9"/>
          <p:cNvSpPr>
            <a:spLocks noChangeAspect="1" noChangeArrowheads="1"/>
          </p:cNvSpPr>
          <p:nvPr/>
        </p:nvSpPr>
        <p:spPr bwMode="auto">
          <a:xfrm>
            <a:off x="2544763" y="3644900"/>
            <a:ext cx="412750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58730" name="Oval 10"/>
          <p:cNvSpPr>
            <a:spLocks noChangeAspect="1" noChangeArrowheads="1"/>
          </p:cNvSpPr>
          <p:nvPr/>
        </p:nvSpPr>
        <p:spPr bwMode="auto">
          <a:xfrm>
            <a:off x="2349500" y="5851525"/>
            <a:ext cx="411163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58731" name="Oval 11"/>
          <p:cNvSpPr>
            <a:spLocks noChangeAspect="1" noChangeArrowheads="1"/>
          </p:cNvSpPr>
          <p:nvPr/>
        </p:nvSpPr>
        <p:spPr bwMode="auto">
          <a:xfrm>
            <a:off x="1773238" y="5384800"/>
            <a:ext cx="41116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76</a:t>
            </a:r>
          </a:p>
        </p:txBody>
      </p:sp>
      <p:sp>
        <p:nvSpPr>
          <p:cNvPr id="158732" name="Oval 12"/>
          <p:cNvSpPr>
            <a:spLocks noChangeAspect="1" noChangeArrowheads="1"/>
          </p:cNvSpPr>
          <p:nvPr/>
        </p:nvSpPr>
        <p:spPr bwMode="auto">
          <a:xfrm>
            <a:off x="3275013" y="4156075"/>
            <a:ext cx="412750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158733" name="Oval 13"/>
          <p:cNvSpPr>
            <a:spLocks noChangeAspect="1" noChangeArrowheads="1"/>
          </p:cNvSpPr>
          <p:nvPr/>
        </p:nvSpPr>
        <p:spPr bwMode="auto">
          <a:xfrm>
            <a:off x="2149475" y="4745038"/>
            <a:ext cx="411163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Times New Roman" panose="02020603050405020304" pitchFamily="18" charset="0"/>
              </a:rPr>
              <a:t>82</a:t>
            </a:r>
          </a:p>
        </p:txBody>
      </p:sp>
      <p:sp>
        <p:nvSpPr>
          <p:cNvPr id="158734" name="Oval 14"/>
          <p:cNvSpPr>
            <a:spLocks noChangeAspect="1" noChangeArrowheads="1"/>
          </p:cNvSpPr>
          <p:nvPr/>
        </p:nvSpPr>
        <p:spPr bwMode="auto">
          <a:xfrm>
            <a:off x="1125538" y="4714875"/>
            <a:ext cx="411162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158735" name="Line 15"/>
          <p:cNvSpPr>
            <a:spLocks noChangeAspect="1" noChangeShapeType="1"/>
          </p:cNvSpPr>
          <p:nvPr/>
        </p:nvSpPr>
        <p:spPr bwMode="auto">
          <a:xfrm flipH="1">
            <a:off x="1998663" y="3937000"/>
            <a:ext cx="576262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36" name="Line 16"/>
          <p:cNvSpPr>
            <a:spLocks noChangeAspect="1" noChangeShapeType="1"/>
          </p:cNvSpPr>
          <p:nvPr/>
        </p:nvSpPr>
        <p:spPr bwMode="auto">
          <a:xfrm>
            <a:off x="2905125" y="3979863"/>
            <a:ext cx="41275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37" name="Line 17"/>
          <p:cNvSpPr>
            <a:spLocks noChangeAspect="1" noChangeShapeType="1"/>
          </p:cNvSpPr>
          <p:nvPr/>
        </p:nvSpPr>
        <p:spPr bwMode="auto">
          <a:xfrm>
            <a:off x="1989138" y="4448175"/>
            <a:ext cx="3302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38" name="Line 18"/>
          <p:cNvSpPr>
            <a:spLocks noChangeAspect="1" noChangeShapeType="1"/>
          </p:cNvSpPr>
          <p:nvPr/>
        </p:nvSpPr>
        <p:spPr bwMode="auto">
          <a:xfrm flipH="1">
            <a:off x="1371600" y="4448175"/>
            <a:ext cx="3222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39" name="Line 19"/>
          <p:cNvSpPr>
            <a:spLocks noChangeAspect="1" noChangeShapeType="1"/>
          </p:cNvSpPr>
          <p:nvPr/>
        </p:nvSpPr>
        <p:spPr bwMode="auto">
          <a:xfrm flipH="1">
            <a:off x="2025650" y="5097463"/>
            <a:ext cx="1968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40" name="Line 20"/>
          <p:cNvSpPr>
            <a:spLocks noChangeAspect="1" noChangeShapeType="1"/>
          </p:cNvSpPr>
          <p:nvPr/>
        </p:nvSpPr>
        <p:spPr bwMode="auto">
          <a:xfrm>
            <a:off x="2133600" y="5719763"/>
            <a:ext cx="30003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8741" name="Oval 21"/>
          <p:cNvSpPr>
            <a:spLocks noChangeAspect="1" noChangeArrowheads="1"/>
          </p:cNvSpPr>
          <p:nvPr/>
        </p:nvSpPr>
        <p:spPr bwMode="auto">
          <a:xfrm>
            <a:off x="2709863" y="5229225"/>
            <a:ext cx="411162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58742" name="Line 22"/>
          <p:cNvSpPr>
            <a:spLocks noChangeAspect="1" noChangeShapeType="1"/>
          </p:cNvSpPr>
          <p:nvPr/>
        </p:nvSpPr>
        <p:spPr bwMode="auto">
          <a:xfrm>
            <a:off x="2493963" y="5084763"/>
            <a:ext cx="300037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63" name="Line 23"/>
          <p:cNvSpPr>
            <a:spLocks noChangeShapeType="1"/>
          </p:cNvSpPr>
          <p:nvPr/>
        </p:nvSpPr>
        <p:spPr bwMode="auto">
          <a:xfrm>
            <a:off x="2781300" y="328453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2976563" y="35210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&gt;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82</a:t>
            </a:r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1844675" y="371633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1989138" y="40767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&lt;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82</a:t>
            </a:r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>
            <a:off x="2420938" y="4364038"/>
            <a:ext cx="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8748" name="Oval 28"/>
          <p:cNvSpPr>
            <a:spLocks noChangeAspect="1" noChangeArrowheads="1"/>
          </p:cNvSpPr>
          <p:nvPr/>
        </p:nvSpPr>
        <p:spPr bwMode="auto">
          <a:xfrm>
            <a:off x="2146300" y="4737100"/>
            <a:ext cx="411163" cy="41433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>
              <a:latin typeface="Times New Roman" panose="02020603050405020304" pitchFamily="18" charset="0"/>
            </a:endParaRPr>
          </a:p>
        </p:txBody>
      </p:sp>
      <p:sp>
        <p:nvSpPr>
          <p:cNvPr id="163869" name="Line 29"/>
          <p:cNvSpPr>
            <a:spLocks noChangeShapeType="1"/>
          </p:cNvSpPr>
          <p:nvPr/>
        </p:nvSpPr>
        <p:spPr bwMode="auto">
          <a:xfrm flipH="1">
            <a:off x="2925763" y="3357563"/>
            <a:ext cx="504825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70" name="Line 30"/>
          <p:cNvSpPr>
            <a:spLocks noChangeShapeType="1"/>
          </p:cNvSpPr>
          <p:nvPr/>
        </p:nvSpPr>
        <p:spPr bwMode="auto">
          <a:xfrm>
            <a:off x="1414463" y="3789363"/>
            <a:ext cx="287337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71" name="Line 31"/>
          <p:cNvSpPr>
            <a:spLocks noChangeShapeType="1"/>
          </p:cNvSpPr>
          <p:nvPr/>
        </p:nvSpPr>
        <p:spPr bwMode="auto">
          <a:xfrm>
            <a:off x="1846263" y="4508500"/>
            <a:ext cx="71437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72" name="Line 32"/>
          <p:cNvSpPr>
            <a:spLocks noChangeShapeType="1"/>
          </p:cNvSpPr>
          <p:nvPr/>
        </p:nvSpPr>
        <p:spPr bwMode="auto">
          <a:xfrm>
            <a:off x="2781300" y="4076700"/>
            <a:ext cx="73025" cy="12239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73" name="Text Box 33"/>
          <p:cNvSpPr txBox="1">
            <a:spLocks noChangeArrowheads="1"/>
          </p:cNvSpPr>
          <p:nvPr/>
        </p:nvSpPr>
        <p:spPr bwMode="auto">
          <a:xfrm>
            <a:off x="1970088" y="5032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2493963" y="5013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63875" name="Text Box 35"/>
          <p:cNvSpPr txBox="1">
            <a:spLocks noChangeArrowheads="1"/>
          </p:cNvSpPr>
          <p:nvPr/>
        </p:nvSpPr>
        <p:spPr bwMode="auto">
          <a:xfrm>
            <a:off x="1825625" y="3736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00FF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63876" name="Text Box 36"/>
          <p:cNvSpPr txBox="1">
            <a:spLocks noChangeArrowheads="1"/>
          </p:cNvSpPr>
          <p:nvPr/>
        </p:nvSpPr>
        <p:spPr bwMode="auto">
          <a:xfrm>
            <a:off x="2781300" y="32845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accent1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30BE649-51B1-49C4-BE49-7C81F2FF8FC7}"/>
              </a:ext>
            </a:extLst>
          </p:cNvPr>
          <p:cNvGrpSpPr/>
          <p:nvPr/>
        </p:nvGrpSpPr>
        <p:grpSpPr>
          <a:xfrm>
            <a:off x="4602163" y="2617431"/>
            <a:ext cx="3973677" cy="3268663"/>
            <a:chOff x="4602163" y="2617431"/>
            <a:chExt cx="3973677" cy="3268663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AB4BC04F-2532-4CCA-A1C7-E158C4F4243D}"/>
                </a:ext>
              </a:extLst>
            </p:cNvPr>
            <p:cNvGrpSpPr/>
            <p:nvPr/>
          </p:nvGrpSpPr>
          <p:grpSpPr>
            <a:xfrm>
              <a:off x="7015328" y="2679343"/>
              <a:ext cx="1560512" cy="3078163"/>
              <a:chOff x="2544763" y="2565400"/>
              <a:chExt cx="1560512" cy="3078163"/>
            </a:xfrm>
          </p:grpSpPr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9516B775-22ED-44D9-B362-453A4F2DA1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57563" y="2997200"/>
                <a:ext cx="412750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Text Box 5">
                <a:extLst>
                  <a:ext uri="{FF2B5EF4-FFF2-40B4-BE49-F238E27FC236}">
                    <a16:creationId xmlns:a16="http://schemas.microsoft.com/office/drawing/2014/main" id="{821CFCB4-D6F8-4B8E-B4A3-DE450B5F0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125" y="2565400"/>
                <a:ext cx="819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 err="1">
                    <a:solidFill>
                      <a:srgbClr val="00FF00"/>
                    </a:solidFill>
                    <a:latin typeface="Arial" panose="020B0604020202020204" pitchFamily="34" charset="0"/>
                  </a:rPr>
                  <a:t>bhead</a:t>
                </a:r>
                <a:endParaRPr lang="en-US" altLang="zh-TW" sz="1800" dirty="0">
                  <a:solidFill>
                    <a:srgbClr val="00FF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6D828D92-DB2F-43A8-BC77-FE66058C55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4763" y="3644900"/>
                <a:ext cx="412750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88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A3C89265-D081-4395-B17D-3A7A223ED9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5013" y="4156075"/>
                <a:ext cx="412750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97</a:t>
                </a:r>
              </a:p>
            </p:txBody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0AD793-0E6C-4F77-8F79-E8D3E03CA2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05125" y="3979863"/>
                <a:ext cx="412750" cy="279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" name="Oval 21">
                <a:extLst>
                  <a:ext uri="{FF2B5EF4-FFF2-40B4-BE49-F238E27FC236}">
                    <a16:creationId xmlns:a16="http://schemas.microsoft.com/office/drawing/2014/main" id="{A1B958AC-B59B-4605-9C34-D6B234429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09863" y="5229225"/>
                <a:ext cx="411162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85</a:t>
                </a:r>
              </a:p>
            </p:txBody>
          </p:sp>
          <p:sp>
            <p:nvSpPr>
              <p:cNvPr id="77" name="Text Box 24">
                <a:extLst>
                  <a:ext uri="{FF2B5EF4-FFF2-40B4-BE49-F238E27FC236}">
                    <a16:creationId xmlns:a16="http://schemas.microsoft.com/office/drawing/2014/main" id="{1CAF1032-647D-4857-99D4-DBE043F75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563" y="3521075"/>
                <a:ext cx="6350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latin typeface="Arial" panose="020B0604020202020204" pitchFamily="34" charset="0"/>
                  </a:rPr>
                  <a:t>&gt;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82</a:t>
                </a:r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491EBD12-B8CD-4526-A722-B84D7F6F9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5763" y="3357563"/>
                <a:ext cx="504825" cy="3587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" name="Line 32">
                <a:extLst>
                  <a:ext uri="{FF2B5EF4-FFF2-40B4-BE49-F238E27FC236}">
                    <a16:creationId xmlns:a16="http://schemas.microsoft.com/office/drawing/2014/main" id="{39B8024A-8CF6-4657-AA0E-49EBE9375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4076700"/>
                <a:ext cx="73025" cy="12239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0831B50F-40E9-492D-B86E-AF5608677C27}"/>
                </a:ext>
              </a:extLst>
            </p:cNvPr>
            <p:cNvGrpSpPr/>
            <p:nvPr/>
          </p:nvGrpSpPr>
          <p:grpSpPr>
            <a:xfrm>
              <a:off x="4602163" y="2617431"/>
              <a:ext cx="1922463" cy="3268663"/>
              <a:chOff x="838200" y="2997200"/>
              <a:chExt cx="1922463" cy="3268663"/>
            </a:xfrm>
          </p:grpSpPr>
          <p:sp>
            <p:nvSpPr>
              <p:cNvPr id="81" name="Text Box 6">
                <a:extLst>
                  <a:ext uri="{FF2B5EF4-FFF2-40B4-BE49-F238E27FC236}">
                    <a16:creationId xmlns:a16="http://schemas.microsoft.com/office/drawing/2014/main" id="{E29E3D36-694E-4647-916B-ED14193CA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2997200"/>
                <a:ext cx="815975" cy="376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00FF00"/>
                    </a:solidFill>
                    <a:latin typeface="Arial" panose="020B0604020202020204" pitchFamily="34" charset="0"/>
                  </a:rPr>
                  <a:t>shead</a:t>
                </a:r>
              </a:p>
            </p:txBody>
          </p:sp>
          <p:sp>
            <p:nvSpPr>
              <p:cNvPr id="82" name="Oval 7">
                <a:extLst>
                  <a:ext uri="{FF2B5EF4-FFF2-40B4-BE49-F238E27FC236}">
                    <a16:creationId xmlns:a16="http://schemas.microsoft.com/office/drawing/2014/main" id="{8E19B1B9-1C1A-4616-9F22-B3D9E5FDDB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25538" y="3429000"/>
                <a:ext cx="412750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Oval 8">
                <a:extLst>
                  <a:ext uri="{FF2B5EF4-FFF2-40B4-BE49-F238E27FC236}">
                    <a16:creationId xmlns:a16="http://schemas.microsoft.com/office/drawing/2014/main" id="{A53B1F8B-FDF5-4317-B797-3DB868B718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30363" y="4113213"/>
                <a:ext cx="411162" cy="41433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65</a:t>
                </a:r>
              </a:p>
            </p:txBody>
          </p:sp>
          <p:sp>
            <p:nvSpPr>
              <p:cNvPr id="84" name="Oval 10">
                <a:extLst>
                  <a:ext uri="{FF2B5EF4-FFF2-40B4-BE49-F238E27FC236}">
                    <a16:creationId xmlns:a16="http://schemas.microsoft.com/office/drawing/2014/main" id="{4E70C76C-7145-4A6F-96F8-FB3E656CAB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49500" y="5851525"/>
                <a:ext cx="411163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80</a:t>
                </a:r>
              </a:p>
            </p:txBody>
          </p:sp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478EB13F-19F2-4F61-B4CE-5A0121D707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3238" y="5384800"/>
                <a:ext cx="411162" cy="4127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76</a:t>
                </a:r>
              </a:p>
            </p:txBody>
          </p:sp>
          <p:sp>
            <p:nvSpPr>
              <p:cNvPr id="86" name="Oval 14">
                <a:extLst>
                  <a:ext uri="{FF2B5EF4-FFF2-40B4-BE49-F238E27FC236}">
                    <a16:creationId xmlns:a16="http://schemas.microsoft.com/office/drawing/2014/main" id="{CA38EC3B-629C-49C3-B459-18B3367A9F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25538" y="4714875"/>
                <a:ext cx="411162" cy="4143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 b="1">
                    <a:latin typeface="Times New Roman" panose="02020603050405020304" pitchFamily="18" charset="0"/>
                  </a:rPr>
                  <a:t>54</a:t>
                </a:r>
              </a:p>
            </p:txBody>
          </p:sp>
          <p:sp>
            <p:nvSpPr>
              <p:cNvPr id="87" name="Line 18">
                <a:extLst>
                  <a:ext uri="{FF2B5EF4-FFF2-40B4-BE49-F238E27FC236}">
                    <a16:creationId xmlns:a16="http://schemas.microsoft.com/office/drawing/2014/main" id="{21A75AE3-E13B-4136-8B62-BB574225AFE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71600" y="4448175"/>
                <a:ext cx="322263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Line 20">
                <a:extLst>
                  <a:ext uri="{FF2B5EF4-FFF2-40B4-BE49-F238E27FC236}">
                    <a16:creationId xmlns:a16="http://schemas.microsoft.com/office/drawing/2014/main" id="{EF8991C9-BEBB-4B5B-A174-4EA8BA147D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33600" y="5719763"/>
                <a:ext cx="300038" cy="206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Line 30">
                <a:extLst>
                  <a:ext uri="{FF2B5EF4-FFF2-40B4-BE49-F238E27FC236}">
                    <a16:creationId xmlns:a16="http://schemas.microsoft.com/office/drawing/2014/main" id="{F9D6D86A-34A4-4CE9-91B3-9397DD648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4463" y="3789363"/>
                <a:ext cx="287337" cy="36036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" name="Line 31">
                <a:extLst>
                  <a:ext uri="{FF2B5EF4-FFF2-40B4-BE49-F238E27FC236}">
                    <a16:creationId xmlns:a16="http://schemas.microsoft.com/office/drawing/2014/main" id="{0375B870-673F-4432-947B-AB3CEABAA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6263" y="4508500"/>
                <a:ext cx="71437" cy="8651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" name="Text Box 24">
                <a:extLst>
                  <a:ext uri="{FF2B5EF4-FFF2-40B4-BE49-F238E27FC236}">
                    <a16:creationId xmlns:a16="http://schemas.microsoft.com/office/drawing/2014/main" id="{B3CD2BF5-C053-43DA-BBC3-8734AFD30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888" y="3536950"/>
                <a:ext cx="6399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latin typeface="Arial" panose="020B0604020202020204" pitchFamily="34" charset="0"/>
                  </a:rPr>
                  <a:t>&lt; </a:t>
                </a:r>
                <a:r>
                  <a:rPr lang="en-US" altLang="zh-TW" sz="1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82</a:t>
                </a:r>
              </a:p>
            </p:txBody>
          </p:sp>
        </p:grpSp>
        <p:sp>
          <p:nvSpPr>
            <p:cNvPr id="94" name="Oval 13">
              <a:extLst>
                <a:ext uri="{FF2B5EF4-FFF2-40B4-BE49-F238E27FC236}">
                  <a16:creationId xmlns:a16="http://schemas.microsoft.com/office/drawing/2014/main" id="{11C32F9D-C2C5-4928-8633-FD2F600ECA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58826" y="3236913"/>
              <a:ext cx="411163" cy="414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 dirty="0">
                  <a:latin typeface="Times New Roman" panose="02020603050405020304" pitchFamily="18" charset="0"/>
                </a:rPr>
                <a:t>82</a:t>
              </a:r>
            </a:p>
          </p:txBody>
        </p:sp>
      </p:grpSp>
      <p:sp>
        <p:nvSpPr>
          <p:cNvPr id="96" name="向右箭號 1">
            <a:extLst>
              <a:ext uri="{FF2B5EF4-FFF2-40B4-BE49-F238E27FC236}">
                <a16:creationId xmlns:a16="http://schemas.microsoft.com/office/drawing/2014/main" id="{58DB091C-EFAB-454C-BECA-ECDF96A09FAE}"/>
              </a:ext>
            </a:extLst>
          </p:cNvPr>
          <p:cNvSpPr/>
          <p:nvPr/>
        </p:nvSpPr>
        <p:spPr>
          <a:xfrm>
            <a:off x="4071938" y="4093806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4" grpId="0"/>
      <p:bldP spid="163866" grpId="0"/>
      <p:bldP spid="163873" grpId="0"/>
      <p:bldP spid="163874" grpId="0"/>
      <p:bldP spid="163875" grpId="0"/>
      <p:bldP spid="163876" grpId="0"/>
      <p:bldP spid="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FF0000"/>
                </a:solidFill>
              </a:rPr>
              <a:t>Practice Time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2587" y="1195388"/>
            <a:ext cx="8226425" cy="801687"/>
          </a:xfrm>
        </p:spPr>
        <p:txBody>
          <a:bodyPr/>
          <a:lstStyle/>
          <a:p>
            <a:pPr lvl="1" eaLnBrk="1" hangingPunct="1"/>
            <a:r>
              <a:rPr lang="en-US" altLang="zh-TW" dirty="0"/>
              <a:t>Split(</a:t>
            </a:r>
            <a:r>
              <a:rPr lang="en-US" altLang="zh-TW" i="1" dirty="0" err="1"/>
              <a:t>theTree</a:t>
            </a:r>
            <a:r>
              <a:rPr lang="en-US" altLang="zh-TW" dirty="0"/>
              <a:t>, </a:t>
            </a:r>
            <a:r>
              <a:rPr lang="en-US" altLang="zh-TW" i="1" dirty="0"/>
              <a:t>small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78</a:t>
            </a:r>
            <a:r>
              <a:rPr lang="en-US" altLang="zh-TW" dirty="0"/>
              <a:t>, </a:t>
            </a:r>
            <a:r>
              <a:rPr lang="en-US" altLang="zh-TW" i="1" dirty="0"/>
              <a:t>big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</p:txBody>
      </p:sp>
      <p:grpSp>
        <p:nvGrpSpPr>
          <p:cNvPr id="2" name="群組 1"/>
          <p:cNvGrpSpPr/>
          <p:nvPr/>
        </p:nvGrpSpPr>
        <p:grpSpPr>
          <a:xfrm>
            <a:off x="838200" y="1676400"/>
            <a:ext cx="3733800" cy="4529138"/>
            <a:chOff x="4495800" y="1752600"/>
            <a:chExt cx="3733800" cy="4529138"/>
          </a:xfrm>
        </p:grpSpPr>
        <p:sp>
          <p:nvSpPr>
            <p:cNvPr id="158757" name="Oval 4"/>
            <p:cNvSpPr>
              <a:spLocks noChangeAspect="1" noChangeArrowheads="1"/>
            </p:cNvSpPr>
            <p:nvPr/>
          </p:nvSpPr>
          <p:spPr bwMode="auto">
            <a:xfrm>
              <a:off x="7481888" y="2184400"/>
              <a:ext cx="412750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58758" name="Text Box 5"/>
            <p:cNvSpPr txBox="1">
              <a:spLocks noChangeArrowheads="1"/>
            </p:cNvSpPr>
            <p:nvPr/>
          </p:nvSpPr>
          <p:spPr bwMode="auto">
            <a:xfrm>
              <a:off x="7410450" y="1752600"/>
              <a:ext cx="819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FF00"/>
                  </a:solidFill>
                  <a:latin typeface="Arial" panose="020B0604020202020204" pitchFamily="34" charset="0"/>
                </a:rPr>
                <a:t>bhead</a:t>
              </a:r>
            </a:p>
          </p:txBody>
        </p:sp>
        <p:sp>
          <p:nvSpPr>
            <p:cNvPr id="158759" name="Text Box 6"/>
            <p:cNvSpPr txBox="1">
              <a:spLocks noChangeArrowheads="1"/>
            </p:cNvSpPr>
            <p:nvPr/>
          </p:nvSpPr>
          <p:spPr bwMode="auto">
            <a:xfrm>
              <a:off x="4962525" y="2184400"/>
              <a:ext cx="81597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00FF00"/>
                  </a:solidFill>
                  <a:latin typeface="Arial" panose="020B0604020202020204" pitchFamily="34" charset="0"/>
                </a:rPr>
                <a:t>shead</a:t>
              </a:r>
            </a:p>
          </p:txBody>
        </p:sp>
        <p:sp>
          <p:nvSpPr>
            <p:cNvPr id="158760" name="Oval 7"/>
            <p:cNvSpPr>
              <a:spLocks noChangeAspect="1" noChangeArrowheads="1"/>
            </p:cNvSpPr>
            <p:nvPr/>
          </p:nvSpPr>
          <p:spPr bwMode="auto">
            <a:xfrm>
              <a:off x="5249863" y="2616200"/>
              <a:ext cx="412750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58761" name="Oval 8"/>
            <p:cNvSpPr>
              <a:spLocks noChangeAspect="1" noChangeArrowheads="1"/>
            </p:cNvSpPr>
            <p:nvPr/>
          </p:nvSpPr>
          <p:spPr bwMode="auto">
            <a:xfrm>
              <a:off x="5754688" y="3300413"/>
              <a:ext cx="411162" cy="414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58762" name="Oval 9"/>
            <p:cNvSpPr>
              <a:spLocks noChangeAspect="1" noChangeArrowheads="1"/>
            </p:cNvSpPr>
            <p:nvPr/>
          </p:nvSpPr>
          <p:spPr bwMode="auto">
            <a:xfrm>
              <a:off x="6669088" y="2832100"/>
              <a:ext cx="412750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58763" name="Oval 10"/>
            <p:cNvSpPr>
              <a:spLocks noChangeAspect="1" noChangeArrowheads="1"/>
            </p:cNvSpPr>
            <p:nvPr/>
          </p:nvSpPr>
          <p:spPr bwMode="auto">
            <a:xfrm>
              <a:off x="6781800" y="5181600"/>
              <a:ext cx="411163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58764" name="Oval 11"/>
            <p:cNvSpPr>
              <a:spLocks noChangeAspect="1" noChangeArrowheads="1"/>
            </p:cNvSpPr>
            <p:nvPr/>
          </p:nvSpPr>
          <p:spPr bwMode="auto">
            <a:xfrm>
              <a:off x="5897563" y="4572000"/>
              <a:ext cx="411162" cy="412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58765" name="Oval 12"/>
            <p:cNvSpPr>
              <a:spLocks noChangeAspect="1" noChangeArrowheads="1"/>
            </p:cNvSpPr>
            <p:nvPr/>
          </p:nvSpPr>
          <p:spPr bwMode="auto">
            <a:xfrm>
              <a:off x="7399338" y="3343275"/>
              <a:ext cx="412750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97</a:t>
              </a:r>
            </a:p>
          </p:txBody>
        </p:sp>
        <p:sp>
          <p:nvSpPr>
            <p:cNvPr id="158766" name="Oval 13"/>
            <p:cNvSpPr>
              <a:spLocks noChangeAspect="1" noChangeArrowheads="1"/>
            </p:cNvSpPr>
            <p:nvPr/>
          </p:nvSpPr>
          <p:spPr bwMode="auto">
            <a:xfrm>
              <a:off x="6273800" y="3932238"/>
              <a:ext cx="411163" cy="414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82</a:t>
              </a:r>
            </a:p>
          </p:txBody>
        </p:sp>
        <p:sp>
          <p:nvSpPr>
            <p:cNvPr id="158767" name="Oval 14"/>
            <p:cNvSpPr>
              <a:spLocks noChangeAspect="1" noChangeArrowheads="1"/>
            </p:cNvSpPr>
            <p:nvPr/>
          </p:nvSpPr>
          <p:spPr bwMode="auto">
            <a:xfrm>
              <a:off x="5249863" y="3902075"/>
              <a:ext cx="411162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58768" name="Line 15"/>
            <p:cNvSpPr>
              <a:spLocks noChangeAspect="1" noChangeShapeType="1"/>
            </p:cNvSpPr>
            <p:nvPr/>
          </p:nvSpPr>
          <p:spPr bwMode="auto">
            <a:xfrm flipH="1">
              <a:off x="6122988" y="3124200"/>
              <a:ext cx="576262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69" name="Line 16"/>
            <p:cNvSpPr>
              <a:spLocks noChangeAspect="1" noChangeShapeType="1"/>
            </p:cNvSpPr>
            <p:nvPr/>
          </p:nvSpPr>
          <p:spPr bwMode="auto">
            <a:xfrm>
              <a:off x="7029450" y="3167063"/>
              <a:ext cx="41275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0" name="Line 17"/>
            <p:cNvSpPr>
              <a:spLocks noChangeAspect="1" noChangeShapeType="1"/>
            </p:cNvSpPr>
            <p:nvPr/>
          </p:nvSpPr>
          <p:spPr bwMode="auto">
            <a:xfrm>
              <a:off x="6113463" y="3635375"/>
              <a:ext cx="33020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1" name="Line 18"/>
            <p:cNvSpPr>
              <a:spLocks noChangeAspect="1" noChangeShapeType="1"/>
            </p:cNvSpPr>
            <p:nvPr/>
          </p:nvSpPr>
          <p:spPr bwMode="auto">
            <a:xfrm flipH="1">
              <a:off x="5495925" y="3635375"/>
              <a:ext cx="322263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2" name="Line 19"/>
            <p:cNvSpPr>
              <a:spLocks noChangeAspect="1" noChangeShapeType="1"/>
            </p:cNvSpPr>
            <p:nvPr/>
          </p:nvSpPr>
          <p:spPr bwMode="auto">
            <a:xfrm flipH="1">
              <a:off x="6149975" y="4284663"/>
              <a:ext cx="196850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3" name="Line 20"/>
            <p:cNvSpPr>
              <a:spLocks noChangeAspect="1" noChangeShapeType="1"/>
            </p:cNvSpPr>
            <p:nvPr/>
          </p:nvSpPr>
          <p:spPr bwMode="auto">
            <a:xfrm>
              <a:off x="6307138" y="4876800"/>
              <a:ext cx="550862" cy="379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4" name="Oval 21"/>
            <p:cNvSpPr>
              <a:spLocks noChangeAspect="1" noChangeArrowheads="1"/>
            </p:cNvSpPr>
            <p:nvPr/>
          </p:nvSpPr>
          <p:spPr bwMode="auto">
            <a:xfrm>
              <a:off x="6834188" y="4416425"/>
              <a:ext cx="411162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158775" name="Line 22"/>
            <p:cNvSpPr>
              <a:spLocks noChangeAspect="1" noChangeShapeType="1"/>
            </p:cNvSpPr>
            <p:nvPr/>
          </p:nvSpPr>
          <p:spPr bwMode="auto">
            <a:xfrm>
              <a:off x="6618288" y="4271963"/>
              <a:ext cx="300037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7" name="Oval 14"/>
            <p:cNvSpPr>
              <a:spLocks noChangeAspect="1" noChangeArrowheads="1"/>
            </p:cNvSpPr>
            <p:nvPr/>
          </p:nvSpPr>
          <p:spPr bwMode="auto">
            <a:xfrm>
              <a:off x="5029200" y="5257800"/>
              <a:ext cx="411163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58778" name="Line 18"/>
            <p:cNvSpPr>
              <a:spLocks noChangeAspect="1" noChangeShapeType="1"/>
            </p:cNvSpPr>
            <p:nvPr/>
          </p:nvSpPr>
          <p:spPr bwMode="auto">
            <a:xfrm flipH="1">
              <a:off x="5329238" y="4800600"/>
              <a:ext cx="573087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79" name="Oval 10"/>
            <p:cNvSpPr>
              <a:spLocks noChangeAspect="1" noChangeArrowheads="1"/>
            </p:cNvSpPr>
            <p:nvPr/>
          </p:nvSpPr>
          <p:spPr bwMode="auto">
            <a:xfrm>
              <a:off x="5684838" y="5867400"/>
              <a:ext cx="411162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158780" name="Line 20"/>
            <p:cNvSpPr>
              <a:spLocks noChangeAspect="1" noChangeShapeType="1"/>
            </p:cNvSpPr>
            <p:nvPr/>
          </p:nvSpPr>
          <p:spPr bwMode="auto">
            <a:xfrm>
              <a:off x="5410200" y="5595938"/>
              <a:ext cx="398463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81" name="Oval 14"/>
            <p:cNvSpPr>
              <a:spLocks noChangeAspect="1" noChangeArrowheads="1"/>
            </p:cNvSpPr>
            <p:nvPr/>
          </p:nvSpPr>
          <p:spPr bwMode="auto">
            <a:xfrm>
              <a:off x="4495800" y="5867400"/>
              <a:ext cx="411163" cy="4143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67</a:t>
              </a:r>
            </a:p>
          </p:txBody>
        </p:sp>
        <p:sp>
          <p:nvSpPr>
            <p:cNvPr id="158782" name="Line 18"/>
            <p:cNvSpPr>
              <a:spLocks noChangeAspect="1" noChangeShapeType="1"/>
            </p:cNvSpPr>
            <p:nvPr/>
          </p:nvSpPr>
          <p:spPr bwMode="auto">
            <a:xfrm flipH="1">
              <a:off x="4741863" y="5600700"/>
              <a:ext cx="322262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83" name="Oval 10"/>
            <p:cNvSpPr>
              <a:spLocks noChangeAspect="1" noChangeArrowheads="1"/>
            </p:cNvSpPr>
            <p:nvPr/>
          </p:nvSpPr>
          <p:spPr bwMode="auto">
            <a:xfrm>
              <a:off x="7513638" y="5834063"/>
              <a:ext cx="411162" cy="414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58784" name="Line 20"/>
            <p:cNvSpPr>
              <a:spLocks noChangeAspect="1" noChangeShapeType="1"/>
            </p:cNvSpPr>
            <p:nvPr/>
          </p:nvSpPr>
          <p:spPr bwMode="auto">
            <a:xfrm>
              <a:off x="7186613" y="5486400"/>
              <a:ext cx="509587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85" name="Oval 14"/>
            <p:cNvSpPr>
              <a:spLocks noChangeAspect="1" noChangeArrowheads="1"/>
            </p:cNvSpPr>
            <p:nvPr/>
          </p:nvSpPr>
          <p:spPr bwMode="auto">
            <a:xfrm>
              <a:off x="6324600" y="5834063"/>
              <a:ext cx="411163" cy="414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>
                  <a:latin typeface="Times New Roman" panose="02020603050405020304" pitchFamily="18" charset="0"/>
                </a:rPr>
                <a:t>77</a:t>
              </a:r>
            </a:p>
          </p:txBody>
        </p:sp>
        <p:sp>
          <p:nvSpPr>
            <p:cNvPr id="158786" name="Line 18"/>
            <p:cNvSpPr>
              <a:spLocks noChangeAspect="1" noChangeShapeType="1"/>
            </p:cNvSpPr>
            <p:nvPr/>
          </p:nvSpPr>
          <p:spPr bwMode="auto">
            <a:xfrm flipH="1">
              <a:off x="6570663" y="5567363"/>
              <a:ext cx="322262" cy="300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7" name="Oval 28"/>
            <p:cNvSpPr>
              <a:spLocks noChangeAspect="1" noChangeArrowheads="1"/>
            </p:cNvSpPr>
            <p:nvPr/>
          </p:nvSpPr>
          <p:spPr bwMode="auto">
            <a:xfrm>
              <a:off x="6778625" y="5196681"/>
              <a:ext cx="411163" cy="41433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000" b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84716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solidFill>
                  <a:srgbClr val="FF0000"/>
                </a:solidFill>
              </a:rPr>
              <a:t>Balanced</a:t>
            </a:r>
            <a:r>
              <a:rPr lang="en-US" altLang="zh-TW"/>
              <a:t> Search Trees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pPr eaLnBrk="1" hangingPunct="1"/>
            <a:r>
              <a:rPr lang="en-US" altLang="zh-TW"/>
              <a:t>The height of a binary search tree with </a:t>
            </a:r>
            <a:r>
              <a:rPr lang="en-US" altLang="zh-TW" i="1"/>
              <a:t>n</a:t>
            </a:r>
            <a:r>
              <a:rPr lang="en-US" altLang="zh-TW"/>
              <a:t> elements</a:t>
            </a:r>
          </a:p>
          <a:p>
            <a:pPr lvl="1" eaLnBrk="1" hangingPunct="1"/>
            <a:r>
              <a:rPr lang="en-US" altLang="zh-TW" sz="2700"/>
              <a:t>can be at worst </a:t>
            </a:r>
            <a:r>
              <a:rPr lang="en-US" altLang="zh-TW" sz="2700" i="1"/>
              <a:t>n  (skewed BST)</a:t>
            </a:r>
          </a:p>
          <a:p>
            <a:pPr eaLnBrk="1" hangingPunct="1"/>
            <a:r>
              <a:rPr lang="en-US" altLang="zh-TW"/>
              <a:t>On the average, the height is </a:t>
            </a:r>
            <a:r>
              <a:rPr lang="en-US" altLang="zh-TW" i="1"/>
              <a:t>log</a:t>
            </a:r>
            <a:r>
              <a:rPr lang="en-US" altLang="zh-TW" i="1" baseline="-25000"/>
              <a:t>2</a:t>
            </a:r>
            <a:r>
              <a:rPr lang="en-US" altLang="zh-TW" i="1"/>
              <a:t>n</a:t>
            </a:r>
            <a:r>
              <a:rPr lang="en-US" altLang="zh-TW"/>
              <a:t> when random insertion/deletions are made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Search trees with a worst-case height of log</a:t>
            </a:r>
            <a:r>
              <a:rPr lang="en-US" altLang="zh-TW" baseline="-25000"/>
              <a:t>2</a:t>
            </a:r>
            <a:r>
              <a:rPr lang="en-US" altLang="zh-TW" i="1"/>
              <a:t>n</a:t>
            </a:r>
            <a:r>
              <a:rPr lang="en-US" altLang="zh-TW"/>
              <a:t> </a:t>
            </a:r>
          </a:p>
          <a:p>
            <a:pPr lvl="1" eaLnBrk="1" hangingPunct="1"/>
            <a:r>
              <a:rPr lang="en-US" altLang="zh-TW" sz="2700"/>
              <a:t>are called </a:t>
            </a:r>
            <a:r>
              <a:rPr lang="en-US" altLang="zh-TW" sz="2700" i="1">
                <a:solidFill>
                  <a:srgbClr val="FF0000"/>
                </a:solidFill>
              </a:rPr>
              <a:t>balanced search trees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Time Complexities of Searching BST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426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Time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Searching, insertion, removal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O(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>
                <a:solidFill>
                  <a:srgbClr val="FF0000"/>
                </a:solidFill>
              </a:rPr>
              <a:t>),</a:t>
            </a:r>
            <a:r>
              <a:rPr lang="en-US" altLang="zh-TW"/>
              <a:t> where </a:t>
            </a:r>
            <a:r>
              <a:rPr lang="en-US" altLang="zh-TW" i="1">
                <a:solidFill>
                  <a:srgbClr val="FF0000"/>
                </a:solidFill>
              </a:rPr>
              <a:t>h</a:t>
            </a:r>
            <a:r>
              <a:rPr lang="en-US" altLang="zh-TW"/>
              <a:t> is the height of the tree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/>
              <a:t>With random insertion/deletion, the height is simply </a:t>
            </a:r>
            <a:r>
              <a:rPr lang="en-US" altLang="zh-TW">
                <a:solidFill>
                  <a:srgbClr val="FF0000"/>
                </a:solidFill>
              </a:rPr>
              <a:t>log</a:t>
            </a:r>
            <a:r>
              <a:rPr lang="en-US" altLang="zh-TW" baseline="-25000">
                <a:solidFill>
                  <a:srgbClr val="FF0000"/>
                </a:solidFill>
              </a:rPr>
              <a:t>2</a:t>
            </a:r>
            <a:r>
              <a:rPr lang="en-US" altLang="zh-TW">
                <a:solidFill>
                  <a:srgbClr val="FF000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Worst case - skewed binary tree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</a:rPr>
              <a:t>O(n),</a:t>
            </a:r>
            <a:r>
              <a:rPr lang="en-US" altLang="zh-TW"/>
              <a:t> where </a:t>
            </a:r>
            <a:r>
              <a:rPr lang="en-US" altLang="zh-TW" i="1">
                <a:solidFill>
                  <a:srgbClr val="FF0000"/>
                </a:solidFill>
              </a:rPr>
              <a:t>n</a:t>
            </a:r>
            <a:r>
              <a:rPr lang="en-US" altLang="zh-TW"/>
              <a:t> is the # of internal nodes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How to prevent worst case?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rebalancing scheme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AVL, 2-3, and Red-black tree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Selection Trees</a:t>
            </a:r>
          </a:p>
        </p:txBody>
      </p:sp>
      <p:sp>
        <p:nvSpPr>
          <p:cNvPr id="16384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7" t="6172" r="10966" b="39626"/>
          <a:stretch>
            <a:fillRect/>
          </a:stretch>
        </p:blipFill>
        <p:spPr bwMode="auto">
          <a:xfrm>
            <a:off x="3924300" y="3644900"/>
            <a:ext cx="48244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Selection Trees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229600" cy="38703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Winner (Loser) tree</a:t>
            </a:r>
            <a:r>
              <a:rPr lang="en-US" altLang="zh-TW" sz="2800" dirty="0"/>
              <a:t> is a binary tree where each node is the smaller (larger) of its two children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root node is the smallest (largest) node in the tree</a:t>
            </a:r>
          </a:p>
          <a:p>
            <a:pPr lvl="1" eaLnBrk="1" hangingPunct="1"/>
            <a:r>
              <a:rPr lang="en-US" altLang="zh-TW" sz="2400" dirty="0">
                <a:sym typeface="Symbol" panose="05050102010706020507" pitchFamily="18" charset="2"/>
              </a:rPr>
              <a:t>a winner is the record with smaller (larger) key</a:t>
            </a:r>
          </a:p>
          <a:p>
            <a:pPr lvl="1" eaLnBrk="1" hangingPunct="1"/>
            <a:endParaRPr lang="en-US" altLang="zh-TW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2800" dirty="0"/>
              <a:t>Application</a:t>
            </a:r>
          </a:p>
          <a:p>
            <a:pPr lvl="1" eaLnBrk="1" hangingPunct="1"/>
            <a:r>
              <a:rPr lang="en-US" altLang="zh-TW" sz="2400" dirty="0"/>
              <a:t>Tournaments</a:t>
            </a:r>
          </a:p>
          <a:p>
            <a:pPr lvl="1" eaLnBrk="1" hangingPunct="1"/>
            <a:r>
              <a:rPr lang="en-US" altLang="zh-TW" sz="2400" dirty="0"/>
              <a:t>Merge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Merging Ordered Sequences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295400"/>
            <a:ext cx="8220075" cy="2551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Merge </a:t>
            </a:r>
            <a:r>
              <a:rPr lang="en-US" altLang="zh-TW" sz="2400" i="1" dirty="0"/>
              <a:t>k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ordered sequences</a:t>
            </a:r>
            <a:r>
              <a:rPr lang="en-US" altLang="zh-TW" sz="2400" dirty="0"/>
              <a:t>, called </a:t>
            </a:r>
            <a:r>
              <a:rPr lang="en-US" altLang="zh-TW" sz="2400" dirty="0">
                <a:solidFill>
                  <a:srgbClr val="FF0000"/>
                </a:solidFill>
              </a:rPr>
              <a:t>runs </a:t>
            </a:r>
            <a:r>
              <a:rPr lang="en-US" altLang="zh-TW" sz="2400" dirty="0"/>
              <a:t>into a single ordered sequence</a:t>
            </a:r>
          </a:p>
        </p:txBody>
      </p:sp>
      <p:pic>
        <p:nvPicPr>
          <p:cNvPr id="5" name="Picture 4" descr="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t="54209" r="147" b="7166"/>
          <a:stretch/>
        </p:blipFill>
        <p:spPr bwMode="auto">
          <a:xfrm>
            <a:off x="838200" y="2819400"/>
            <a:ext cx="7704138" cy="225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5104765"/>
            <a:ext cx="8220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新細明體" charset="-120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zh-TW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200" dirty="0"/>
              <a:t>straightforward : </a:t>
            </a:r>
            <a:r>
              <a:rPr kumimoji="0" lang="en-US" altLang="zh-TW" sz="2200" i="1" dirty="0">
                <a:solidFill>
                  <a:srgbClr val="FF0000"/>
                </a:solidFill>
              </a:rPr>
              <a:t>k</a:t>
            </a:r>
            <a:r>
              <a:rPr kumimoji="0" lang="en-US" altLang="zh-TW" sz="2200" dirty="0">
                <a:solidFill>
                  <a:srgbClr val="FF0000"/>
                </a:solidFill>
              </a:rPr>
              <a:t>-1</a:t>
            </a:r>
            <a:r>
              <a:rPr kumimoji="0" lang="en-US" altLang="zh-TW" sz="2200" dirty="0"/>
              <a:t> comparisons per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" t="6145" b="7635"/>
          <a:stretch>
            <a:fillRect/>
          </a:stretch>
        </p:blipFill>
        <p:spPr bwMode="auto">
          <a:xfrm>
            <a:off x="685800" y="2514600"/>
            <a:ext cx="8077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1" name="Text Box 5"/>
          <p:cNvSpPr txBox="1">
            <a:spLocks noChangeArrowheads="1"/>
          </p:cNvSpPr>
          <p:nvPr/>
        </p:nvSpPr>
        <p:spPr bwMode="auto">
          <a:xfrm>
            <a:off x="936625" y="1906524"/>
            <a:ext cx="683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CC33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400" dirty="0">
                <a:solidFill>
                  <a:srgbClr val="003399"/>
                </a:solidFill>
                <a:latin typeface="Arial" panose="020B0604020202020204" pitchFamily="34" charset="0"/>
              </a:rPr>
              <a:t>(complete binary tree)</a:t>
            </a:r>
            <a:endParaRPr lang="en-US" altLang="zh-TW" sz="2400" dirty="0">
              <a:solidFill>
                <a:srgbClr val="CC3300"/>
              </a:solidFill>
              <a:latin typeface="Arial" panose="020B0604020202020204" pitchFamily="34" charset="0"/>
            </a:endParaRPr>
          </a:p>
        </p:txBody>
      </p:sp>
      <p:sp>
        <p:nvSpPr>
          <p:cNvPr id="171012" name="Text Box 7"/>
          <p:cNvSpPr txBox="1">
            <a:spLocks noChangeArrowheads="1"/>
          </p:cNvSpPr>
          <p:nvPr/>
        </p:nvSpPr>
        <p:spPr bwMode="auto">
          <a:xfrm>
            <a:off x="879030" y="4605529"/>
            <a:ext cx="5492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CC3300"/>
                </a:solidFill>
                <a:latin typeface="Times New Roman" panose="02020603050405020304" pitchFamily="18" charset="0"/>
              </a:rPr>
              <a:t>ordered sequence</a:t>
            </a:r>
          </a:p>
        </p:txBody>
      </p:sp>
      <p:sp>
        <p:nvSpPr>
          <p:cNvPr id="171013" name="Rectangle 9"/>
          <p:cNvSpPr>
            <a:spLocks noChangeArrowheads="1"/>
          </p:cNvSpPr>
          <p:nvPr/>
        </p:nvSpPr>
        <p:spPr bwMode="auto">
          <a:xfrm>
            <a:off x="611188" y="339725"/>
            <a:ext cx="7489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900" b="1">
                <a:solidFill>
                  <a:schemeClr val="tx2"/>
                </a:solidFill>
                <a:latin typeface="Arial" panose="020B0604020202020204" pitchFamily="34" charset="0"/>
              </a:rPr>
              <a:t>Merging 8 Ordered Sequences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3950"/>
            <a:ext cx="8220075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selection tree :</a:t>
            </a: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O(</a:t>
            </a:r>
            <a:r>
              <a:rPr lang="en-US" altLang="zh-TW" sz="2200" dirty="0">
                <a:solidFill>
                  <a:srgbClr val="FF0000"/>
                </a:solidFill>
                <a:sym typeface="Symbol" panose="05050102010706020507" pitchFamily="18" charset="2"/>
              </a:rPr>
              <a:t>log</a:t>
            </a:r>
            <a:r>
              <a:rPr lang="en-US" altLang="zh-TW" sz="22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TW" sz="2200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TW" sz="22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TW" sz="2200" dirty="0">
                <a:sym typeface="Symbol" panose="05050102010706020507" pitchFamily="18" charset="2"/>
              </a:rPr>
              <a:t>comparisons per round</a:t>
            </a:r>
          </a:p>
        </p:txBody>
      </p:sp>
    </p:spTree>
    <p:extLst>
      <p:ext uri="{BB962C8B-B14F-4D97-AF65-F5344CB8AC3E}">
        <p14:creationId xmlns:p14="http://schemas.microsoft.com/office/powerpoint/2010/main" val="2797237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333375"/>
            <a:ext cx="6696075" cy="649288"/>
          </a:xfrm>
        </p:spPr>
        <p:txBody>
          <a:bodyPr/>
          <a:lstStyle/>
          <a:p>
            <a:pPr eaLnBrk="1" hangingPunct="1"/>
            <a:r>
              <a:rPr lang="en-US" altLang="zh-TW"/>
              <a:t>Winner Tree Example</a:t>
            </a:r>
          </a:p>
        </p:txBody>
      </p:sp>
      <p:pic>
        <p:nvPicPr>
          <p:cNvPr id="173059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5" b="12294"/>
          <a:stretch>
            <a:fillRect/>
          </a:stretch>
        </p:blipFill>
        <p:spPr bwMode="auto">
          <a:xfrm>
            <a:off x="1258888" y="1198563"/>
            <a:ext cx="6669087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279900" y="4210050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3954463" y="3284538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378200" y="2349500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4219575" y="4687888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4176713" y="4141788"/>
            <a:ext cx="358775" cy="35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3867150" y="3230563"/>
            <a:ext cx="358775" cy="35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3287713" y="2292350"/>
            <a:ext cx="358775" cy="35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4524375" y="1406525"/>
            <a:ext cx="358775" cy="35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4602163" y="1484313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4602163" y="1484313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4211638" y="5300663"/>
            <a:ext cx="255587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2" name="矩形 1"/>
          <p:cNvSpPr/>
          <p:nvPr/>
        </p:nvSpPr>
        <p:spPr>
          <a:xfrm>
            <a:off x="6696708" y="2651189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log</a:t>
            </a:r>
            <a:r>
              <a:rPr lang="en-US" altLang="zh-TW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TW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TW" dirty="0">
                <a:sym typeface="Symbol" panose="05050102010706020507" pitchFamily="18" charset="2"/>
              </a:rPr>
              <a:t>comparisons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393 L 0.00139 -0.0493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 animBg="1"/>
      <p:bldP spid="181254" grpId="0" animBg="1"/>
      <p:bldP spid="181255" grpId="0" animBg="1"/>
      <p:bldP spid="181256" grpId="0" animBg="1"/>
      <p:bldP spid="181257" grpId="0" animBg="1"/>
      <p:bldP spid="181258" grpId="0" animBg="1"/>
      <p:bldP spid="181259" grpId="0" animBg="1"/>
      <p:bldP spid="181260" grpId="0" animBg="1"/>
      <p:bldP spid="181261" grpId="0" animBg="1"/>
      <p:bldP spid="181262" grpId="0" animBg="1"/>
      <p:bldP spid="181263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480175" cy="576262"/>
          </a:xfrm>
        </p:spPr>
        <p:txBody>
          <a:bodyPr/>
          <a:lstStyle/>
          <a:p>
            <a:pPr eaLnBrk="1" hangingPunct="1"/>
            <a:r>
              <a:rPr lang="en-US" altLang="zh-TW" sz="2900"/>
              <a:t>Winner Tree </a:t>
            </a:r>
            <a:r>
              <a:rPr lang="en-US" altLang="zh-TW" sz="2900">
                <a:sym typeface="Wingdings" panose="05000000000000000000" pitchFamily="2" charset="2"/>
              </a:rPr>
              <a:t> Loser Tree</a:t>
            </a:r>
            <a:endParaRPr lang="en-US" altLang="zh-TW" sz="2900"/>
          </a:p>
        </p:txBody>
      </p:sp>
      <p:pic>
        <p:nvPicPr>
          <p:cNvPr id="175107" name="Picture 1028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 t="4922" r="11850" b="8858"/>
          <a:stretch>
            <a:fillRect/>
          </a:stretch>
        </p:blipFill>
        <p:spPr bwMode="auto">
          <a:xfrm>
            <a:off x="1763713" y="1557338"/>
            <a:ext cx="50403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2663825" y="1558925"/>
            <a:ext cx="1476375" cy="538163"/>
            <a:chOff x="2585" y="800"/>
            <a:chExt cx="930" cy="339"/>
          </a:xfrm>
        </p:grpSpPr>
        <p:grpSp>
          <p:nvGrpSpPr>
            <p:cNvPr id="175116" name="Group 1030"/>
            <p:cNvGrpSpPr>
              <a:grpSpLocks/>
            </p:cNvGrpSpPr>
            <p:nvPr/>
          </p:nvGrpSpPr>
          <p:grpSpPr bwMode="auto">
            <a:xfrm>
              <a:off x="2731" y="913"/>
              <a:ext cx="226" cy="226"/>
              <a:chOff x="2752" y="936"/>
              <a:chExt cx="226" cy="226"/>
            </a:xfrm>
          </p:grpSpPr>
          <p:sp>
            <p:nvSpPr>
              <p:cNvPr id="175119" name="Text Box 1031"/>
              <p:cNvSpPr txBox="1">
                <a:spLocks noChangeArrowheads="1"/>
              </p:cNvSpPr>
              <p:nvPr/>
            </p:nvSpPr>
            <p:spPr bwMode="auto">
              <a:xfrm>
                <a:off x="2809" y="972"/>
                <a:ext cx="116" cy="13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75120" name="Oval 1032"/>
              <p:cNvSpPr>
                <a:spLocks noChangeArrowheads="1"/>
              </p:cNvSpPr>
              <p:nvPr/>
            </p:nvSpPr>
            <p:spPr bwMode="auto">
              <a:xfrm>
                <a:off x="2752" y="936"/>
                <a:ext cx="226" cy="22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117" name="Text Box 1033"/>
            <p:cNvSpPr txBox="1">
              <a:spLocks noChangeArrowheads="1"/>
            </p:cNvSpPr>
            <p:nvPr/>
          </p:nvSpPr>
          <p:spPr bwMode="auto">
            <a:xfrm>
              <a:off x="2585" y="800"/>
              <a:ext cx="25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chemeClr val="accent2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75118" name="Line 1034"/>
            <p:cNvSpPr>
              <a:spLocks noChangeShapeType="1"/>
            </p:cNvSpPr>
            <p:nvPr/>
          </p:nvSpPr>
          <p:spPr bwMode="auto">
            <a:xfrm flipH="1">
              <a:off x="2971" y="1026"/>
              <a:ext cx="5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3307" name="Text Box 1035"/>
          <p:cNvSpPr txBox="1">
            <a:spLocks noChangeArrowheads="1"/>
          </p:cNvSpPr>
          <p:nvPr/>
        </p:nvSpPr>
        <p:spPr bwMode="auto">
          <a:xfrm>
            <a:off x="4224338" y="1806575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3308" name="Text Box 1036"/>
          <p:cNvSpPr txBox="1">
            <a:spLocks noChangeArrowheads="1"/>
          </p:cNvSpPr>
          <p:nvPr/>
        </p:nvSpPr>
        <p:spPr bwMode="auto">
          <a:xfrm>
            <a:off x="3000375" y="2663825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3309" name="Text Box 1037"/>
          <p:cNvSpPr txBox="1">
            <a:spLocks noChangeArrowheads="1"/>
          </p:cNvSpPr>
          <p:nvPr/>
        </p:nvSpPr>
        <p:spPr bwMode="auto">
          <a:xfrm>
            <a:off x="5440363" y="2674938"/>
            <a:ext cx="255587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183310" name="Text Box 1038"/>
          <p:cNvSpPr txBox="1">
            <a:spLocks noChangeArrowheads="1"/>
          </p:cNvSpPr>
          <p:nvPr/>
        </p:nvSpPr>
        <p:spPr bwMode="auto">
          <a:xfrm>
            <a:off x="2268538" y="3573463"/>
            <a:ext cx="255587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3311" name="Text Box 1039"/>
          <p:cNvSpPr txBox="1">
            <a:spLocks noChangeArrowheads="1"/>
          </p:cNvSpPr>
          <p:nvPr/>
        </p:nvSpPr>
        <p:spPr bwMode="auto">
          <a:xfrm>
            <a:off x="3524250" y="3573463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83312" name="Text Box 1040"/>
          <p:cNvSpPr txBox="1">
            <a:spLocks noChangeArrowheads="1"/>
          </p:cNvSpPr>
          <p:nvPr/>
        </p:nvSpPr>
        <p:spPr bwMode="auto">
          <a:xfrm>
            <a:off x="4860925" y="3573463"/>
            <a:ext cx="184150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3313" name="Text Box 1041"/>
          <p:cNvSpPr txBox="1">
            <a:spLocks noChangeArrowheads="1"/>
          </p:cNvSpPr>
          <p:nvPr/>
        </p:nvSpPr>
        <p:spPr bwMode="auto">
          <a:xfrm>
            <a:off x="6084888" y="3573463"/>
            <a:ext cx="255587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90</a:t>
            </a:r>
          </a:p>
        </p:txBody>
      </p:sp>
      <p:sp>
        <p:nvSpPr>
          <p:cNvPr id="17" name="Text Box 1039">
            <a:extLst>
              <a:ext uri="{FF2B5EF4-FFF2-40B4-BE49-F238E27FC236}">
                <a16:creationId xmlns:a16="http://schemas.microsoft.com/office/drawing/2014/main" id="{0BB66A8B-4E42-4A1D-9887-9BB7B4220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720" y="4419600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261BFB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8" name="Text Box 1039">
            <a:extLst>
              <a:ext uri="{FF2B5EF4-FFF2-40B4-BE49-F238E27FC236}">
                <a16:creationId xmlns:a16="http://schemas.microsoft.com/office/drawing/2014/main" id="{3861A9FC-C768-4923-95A1-D011FBD7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906" y="2663825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261BFB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9" name="Text Box 1039">
            <a:extLst>
              <a:ext uri="{FF2B5EF4-FFF2-40B4-BE49-F238E27FC236}">
                <a16:creationId xmlns:a16="http://schemas.microsoft.com/office/drawing/2014/main" id="{B2D89919-F0F2-4BDD-9175-F1701548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1773239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261BFB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" name="Text Box 1039">
            <a:extLst>
              <a:ext uri="{FF2B5EF4-FFF2-40B4-BE49-F238E27FC236}">
                <a16:creationId xmlns:a16="http://schemas.microsoft.com/office/drawing/2014/main" id="{B1FEA99C-E016-420A-A533-266F148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773239"/>
            <a:ext cx="255588" cy="215900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261BFB"/>
                </a:solidFill>
                <a:latin typeface="Arial" panose="020B0604020202020204" pitchFamily="34" charset="0"/>
              </a:rPr>
              <a:t>8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92750BC-AFED-4CA2-BEE0-FCEC9C3ADAD7}"/>
              </a:ext>
            </a:extLst>
          </p:cNvPr>
          <p:cNvCxnSpPr>
            <a:cxnSpLocks/>
          </p:cNvCxnSpPr>
          <p:nvPr/>
        </p:nvCxnSpPr>
        <p:spPr>
          <a:xfrm flipH="1" flipV="1">
            <a:off x="3904139" y="3674746"/>
            <a:ext cx="236061" cy="6667"/>
          </a:xfrm>
          <a:prstGeom prst="straightConnector1">
            <a:avLst/>
          </a:prstGeom>
          <a:ln>
            <a:solidFill>
              <a:srgbClr val="261BF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7" grpId="0" animBg="1"/>
      <p:bldP spid="183308" grpId="0" animBg="1"/>
      <p:bldP spid="183309" grpId="0" animBg="1"/>
      <p:bldP spid="183310" grpId="0" animBg="1"/>
      <p:bldP spid="183311" grpId="0" animBg="1"/>
      <p:bldP spid="183312" grpId="0" animBg="1"/>
      <p:bldP spid="1833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064500" cy="593725"/>
          </a:xfrm>
        </p:spPr>
        <p:txBody>
          <a:bodyPr/>
          <a:lstStyle/>
          <a:p>
            <a:pPr eaLnBrk="1" hangingPunct="1"/>
            <a:r>
              <a:rPr lang="en-US" altLang="zh-TW"/>
              <a:t>Implementation Considerations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9263" y="1219200"/>
            <a:ext cx="8226425" cy="2520950"/>
          </a:xfrm>
        </p:spPr>
        <p:txBody>
          <a:bodyPr/>
          <a:lstStyle/>
          <a:p>
            <a:pPr eaLnBrk="1" hangingPunct="1"/>
            <a:r>
              <a:rPr lang="en-US" altLang="zh-TW" dirty="0"/>
              <a:t>Two additional </a:t>
            </a:r>
            <a:r>
              <a:rPr lang="en-US" altLang="zh-TW" i="1" dirty="0" err="1"/>
              <a:t>boolean</a:t>
            </a:r>
            <a:r>
              <a:rPr lang="en-US" altLang="zh-TW" dirty="0"/>
              <a:t> fields in the node structure</a:t>
            </a:r>
          </a:p>
          <a:p>
            <a:pPr lvl="1" eaLnBrk="1" hangingPunct="1"/>
            <a:r>
              <a:rPr lang="en-US" altLang="zh-TW" sz="2000" dirty="0" err="1">
                <a:latin typeface="Courier New" panose="02070309020205020404" pitchFamily="49" charset="0"/>
              </a:rPr>
              <a:t>leftThread</a:t>
            </a:r>
            <a:r>
              <a:rPr lang="en-US" altLang="zh-TW" sz="2000" dirty="0"/>
              <a:t> and </a:t>
            </a:r>
            <a:r>
              <a:rPr lang="en-US" altLang="zh-TW" sz="2000" dirty="0" err="1">
                <a:latin typeface="Courier New" panose="02070309020205020404" pitchFamily="49" charset="0"/>
              </a:rPr>
              <a:t>rightThread</a:t>
            </a:r>
            <a:endParaRPr lang="en-US" altLang="zh-TW" sz="20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zh-TW" sz="2000" dirty="0"/>
              <a:t>If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dirty="0" err="1">
                <a:latin typeface="Courier New" panose="02070309020205020404" pitchFamily="49" charset="0"/>
              </a:rPr>
              <a:t>leftThread</a:t>
            </a:r>
            <a:r>
              <a:rPr lang="en-US" altLang="zh-TW" sz="2000" dirty="0"/>
              <a:t> =</a:t>
            </a:r>
            <a:r>
              <a:rPr lang="en-US" altLang="zh-TW" sz="2000" i="1" dirty="0">
                <a:solidFill>
                  <a:srgbClr val="FF0000"/>
                </a:solidFill>
              </a:rPr>
              <a:t>TRUE</a:t>
            </a:r>
            <a:br>
              <a:rPr lang="en-US" altLang="zh-TW" sz="2000" i="1" dirty="0"/>
            </a:br>
            <a:r>
              <a:rPr lang="en-US" altLang="zh-TW" sz="2000" dirty="0"/>
              <a:t>	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contains a thread</a:t>
            </a:r>
            <a:br>
              <a:rPr lang="en-US" altLang="zh-TW" sz="2000" dirty="0"/>
            </a:br>
            <a:r>
              <a:rPr lang="en-US" altLang="zh-TW" sz="2000" dirty="0"/>
              <a:t>else </a:t>
            </a:r>
            <a:br>
              <a:rPr lang="en-US" altLang="zh-TW" sz="2000" dirty="0"/>
            </a:br>
            <a:r>
              <a:rPr lang="en-US" altLang="zh-TW" sz="2000" dirty="0"/>
              <a:t>	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261BFB"/>
                </a:solidFill>
              </a:rPr>
              <a:t>points to the </a:t>
            </a:r>
            <a:r>
              <a:rPr lang="en-US" altLang="zh-TW" sz="2000" dirty="0">
                <a:solidFill>
                  <a:schemeClr val="tx1"/>
                </a:solidFill>
              </a:rPr>
              <a:t>left</a:t>
            </a:r>
            <a:r>
              <a:rPr lang="en-US" altLang="zh-TW" sz="2000" dirty="0">
                <a:solidFill>
                  <a:srgbClr val="261BFB"/>
                </a:solidFill>
              </a:rPr>
              <a:t> child</a:t>
            </a:r>
          </a:p>
          <a:p>
            <a:pPr lvl="1" eaLnBrk="1" hangingPunct="1"/>
            <a:r>
              <a:rPr lang="en-US" altLang="zh-TW" sz="2000" dirty="0"/>
              <a:t>Similarly for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dirty="0" err="1">
                <a:latin typeface="Courier New" panose="02070309020205020404" pitchFamily="49" charset="0"/>
              </a:rPr>
              <a:t>rightThread</a:t>
            </a:r>
            <a:r>
              <a:rPr lang="en-US" altLang="zh-TW" sz="2000" dirty="0"/>
              <a:t> and </a:t>
            </a:r>
            <a:r>
              <a:rPr lang="en-US" altLang="zh-TW" sz="2000" dirty="0" err="1">
                <a:latin typeface="Courier New" panose="02070309020205020404" pitchFamily="49" charset="0"/>
              </a:rPr>
              <a:t>ptr</a:t>
            </a:r>
            <a:r>
              <a:rPr lang="en-US" altLang="zh-TW" sz="2000" dirty="0">
                <a:latin typeface="Courier New" panose="02070309020205020404" pitchFamily="49" charset="0"/>
              </a:rPr>
              <a:t>-&gt;</a:t>
            </a:r>
            <a:r>
              <a:rPr lang="en-US" altLang="zh-TW" sz="2000" dirty="0" err="1">
                <a:latin typeface="Courier New" panose="02070309020205020404" pitchFamily="49" charset="0"/>
              </a:rPr>
              <a:t>rightChild</a:t>
            </a:r>
            <a:endParaRPr lang="en-US" altLang="zh-TW" sz="2000" dirty="0"/>
          </a:p>
        </p:txBody>
      </p:sp>
      <p:grpSp>
        <p:nvGrpSpPr>
          <p:cNvPr id="106500" name="Group 16"/>
          <p:cNvGrpSpPr>
            <a:grpSpLocks/>
          </p:cNvGrpSpPr>
          <p:nvPr/>
        </p:nvGrpSpPr>
        <p:grpSpPr bwMode="auto">
          <a:xfrm>
            <a:off x="1981200" y="4114800"/>
            <a:ext cx="5486400" cy="1241425"/>
            <a:chOff x="2471" y="210"/>
            <a:chExt cx="3221" cy="635"/>
          </a:xfrm>
        </p:grpSpPr>
        <p:pic>
          <p:nvPicPr>
            <p:cNvPr id="106502" name="Picture 5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t="17268" r="2873" b="26755"/>
            <a:stretch>
              <a:fillRect/>
            </a:stretch>
          </p:blipFill>
          <p:spPr bwMode="auto">
            <a:xfrm>
              <a:off x="2471" y="255"/>
              <a:ext cx="322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3" name="Text Box 12"/>
            <p:cNvSpPr txBox="1">
              <a:spLocks noChangeArrowheads="1"/>
            </p:cNvSpPr>
            <p:nvPr/>
          </p:nvSpPr>
          <p:spPr bwMode="auto">
            <a:xfrm>
              <a:off x="2562" y="210"/>
              <a:ext cx="63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leftThread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4" name="Text Box 13"/>
            <p:cNvSpPr txBox="1">
              <a:spLocks noChangeArrowheads="1"/>
            </p:cNvSpPr>
            <p:nvPr/>
          </p:nvSpPr>
          <p:spPr bwMode="auto">
            <a:xfrm>
              <a:off x="4921" y="210"/>
              <a:ext cx="72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rightThread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5" name="Text Box 14"/>
            <p:cNvSpPr txBox="1">
              <a:spLocks noChangeArrowheads="1"/>
            </p:cNvSpPr>
            <p:nvPr/>
          </p:nvSpPr>
          <p:spPr bwMode="auto">
            <a:xfrm>
              <a:off x="4241" y="210"/>
              <a:ext cx="72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rightChild</a:t>
              </a:r>
              <a:r>
                <a:rPr lang="en-US" altLang="zh-TW" sz="1800" dirty="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6" name="Text Box 15"/>
            <p:cNvSpPr txBox="1">
              <a:spLocks noChangeArrowheads="1"/>
            </p:cNvSpPr>
            <p:nvPr/>
          </p:nvSpPr>
          <p:spPr bwMode="auto">
            <a:xfrm>
              <a:off x="3243" y="210"/>
              <a:ext cx="544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leftChild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092537" y="4114800"/>
            <a:ext cx="121659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76177" y="4114800"/>
            <a:ext cx="1216598" cy="914400"/>
          </a:xfrm>
          <a:prstGeom prst="rect">
            <a:avLst/>
          </a:prstGeom>
          <a:noFill/>
          <a:ln>
            <a:solidFill>
              <a:srgbClr val="261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14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eaLnBrk="1" hangingPunct="1"/>
            <a:r>
              <a:rPr lang="en-US" altLang="zh-TW"/>
              <a:t>Analysis of Winner Trees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8458200" cy="4086225"/>
          </a:xfrm>
        </p:spPr>
        <p:txBody>
          <a:bodyPr/>
          <a:lstStyle/>
          <a:p>
            <a:pPr eaLnBrk="1" hangingPunct="1"/>
            <a:r>
              <a:rPr lang="en-US" altLang="zh-TW" dirty="0"/>
              <a:t>Assuming </a:t>
            </a:r>
            <a:r>
              <a:rPr lang="en-US" altLang="zh-TW" i="1" dirty="0"/>
              <a:t>n</a:t>
            </a:r>
            <a:r>
              <a:rPr lang="en-US" altLang="zh-TW" dirty="0"/>
              <a:t> nodes in </a:t>
            </a:r>
            <a:r>
              <a:rPr lang="en-US" altLang="zh-TW" i="1" dirty="0"/>
              <a:t>K</a:t>
            </a:r>
            <a:r>
              <a:rPr lang="en-US" altLang="zh-TW" dirty="0"/>
              <a:t> runs (sequences)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Merging runs using winner trees</a:t>
            </a:r>
          </a:p>
          <a:p>
            <a:pPr lvl="1" eaLnBrk="1" hangingPunct="1"/>
            <a:r>
              <a:rPr lang="en-US" altLang="zh-TW" dirty="0"/>
              <a:t># of levels: </a:t>
            </a:r>
            <a:r>
              <a:rPr lang="en-US" altLang="zh-TW" sz="1600" dirty="0">
                <a:solidFill>
                  <a:srgbClr val="6CABAB"/>
                </a:solidFill>
                <a:latin typeface="Wingdings" panose="05000000000000000000" pitchFamily="2" charset="2"/>
                <a:ea typeface="MS PGothic" panose="020B0600070205080204" pitchFamily="34" charset="-128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             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restructure time: O(log</a:t>
            </a:r>
            <a:r>
              <a:rPr lang="en-US" altLang="zh-TW" baseline="-25000" dirty="0"/>
              <a:t>2</a:t>
            </a:r>
            <a:r>
              <a:rPr lang="en-US" altLang="zh-TW" i="1" dirty="0"/>
              <a:t>K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en-US" altLang="zh-TW" dirty="0"/>
              <a:t>merge time: O(</a:t>
            </a:r>
            <a:r>
              <a:rPr lang="en-US" altLang="zh-TW" i="1" dirty="0"/>
              <a:t>n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i="1" dirty="0"/>
              <a:t>K</a:t>
            </a:r>
            <a:r>
              <a:rPr lang="en-US" altLang="zh-TW" dirty="0"/>
              <a:t>)</a:t>
            </a:r>
          </a:p>
        </p:txBody>
      </p:sp>
      <p:graphicFrame>
        <p:nvGraphicFramePr>
          <p:cNvPr id="1771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10893"/>
              </p:ext>
            </p:extLst>
          </p:nvPr>
        </p:nvGraphicFramePr>
        <p:xfrm>
          <a:off x="2438400" y="3124200"/>
          <a:ext cx="1492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2" name="Equation" r:id="rId4" imgW="787400" imgH="241300" progId="Equation.DSMT4">
                  <p:embed/>
                </p:oleObj>
              </mc:Choice>
              <mc:Fallback>
                <p:oleObj name="Equation" r:id="rId4" imgW="7874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1492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Forests</a:t>
            </a:r>
          </a:p>
        </p:txBody>
      </p:sp>
      <p:sp>
        <p:nvSpPr>
          <p:cNvPr id="17817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Forests as a Binary Tree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412875"/>
            <a:ext cx="8226425" cy="5184775"/>
          </a:xfrm>
        </p:spPr>
        <p:txBody>
          <a:bodyPr/>
          <a:lstStyle/>
          <a:p>
            <a:pPr eaLnBrk="1" hangingPunct="1"/>
            <a:r>
              <a:rPr lang="en-US" altLang="zh-TW" dirty="0"/>
              <a:t>Definition:</a:t>
            </a:r>
          </a:p>
          <a:p>
            <a:pPr lvl="1" eaLnBrk="1" hangingPunct="1"/>
            <a:r>
              <a:rPr lang="en-US" altLang="zh-TW" sz="2200" dirty="0"/>
              <a:t>A </a:t>
            </a:r>
            <a:r>
              <a:rPr lang="en-US" altLang="zh-TW" sz="2200" i="1" dirty="0"/>
              <a:t>forest</a:t>
            </a:r>
            <a:r>
              <a:rPr lang="en-US" altLang="zh-TW" sz="2200" dirty="0"/>
              <a:t> is a set of </a:t>
            </a:r>
            <a:r>
              <a:rPr lang="en-US" altLang="zh-TW" sz="2200" i="1" dirty="0"/>
              <a:t>n</a:t>
            </a:r>
            <a:r>
              <a:rPr lang="en-US" altLang="zh-TW" sz="2200" dirty="0"/>
              <a:t> </a:t>
            </a:r>
            <a:r>
              <a:rPr lang="en-US" altLang="zh-TW" sz="2200" dirty="0">
                <a:sym typeface="Symbol" panose="05050102010706020507" pitchFamily="18" charset="2"/>
              </a:rPr>
              <a:t>&gt;= </a:t>
            </a:r>
            <a:r>
              <a:rPr lang="en-US" altLang="zh-TW" sz="2200" dirty="0"/>
              <a:t>0 disjoint trees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Transforming a forest into a binary tree</a:t>
            </a:r>
          </a:p>
          <a:p>
            <a:pPr lvl="1" eaLnBrk="1" hangingPunct="1"/>
            <a:r>
              <a:rPr lang="en-US" altLang="zh-TW" sz="2200" dirty="0"/>
              <a:t>Let </a:t>
            </a:r>
            <a:r>
              <a:rPr lang="en-US" altLang="zh-TW" sz="2200" i="1" dirty="0"/>
              <a:t>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,…,</a:t>
            </a:r>
            <a:r>
              <a:rPr lang="en-US" altLang="zh-TW" sz="2200" i="1" dirty="0" err="1"/>
              <a:t>T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 be a forest of trees,  and B(</a:t>
            </a:r>
            <a:r>
              <a:rPr lang="en-US" altLang="zh-TW" sz="2200" i="1" dirty="0"/>
              <a:t>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,…,</a:t>
            </a:r>
            <a:r>
              <a:rPr lang="en-US" altLang="zh-TW" sz="2200" i="1" dirty="0" err="1"/>
              <a:t>T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) denote the binary tree corresponding to this forest, then </a:t>
            </a:r>
          </a:p>
          <a:p>
            <a:pPr lvl="1" eaLnBrk="1" hangingPunct="1"/>
            <a:r>
              <a:rPr lang="en-US" altLang="zh-TW" sz="2200" dirty="0"/>
              <a:t>B(</a:t>
            </a:r>
            <a:r>
              <a:rPr lang="en-US" altLang="zh-TW" sz="2200" i="1" dirty="0"/>
              <a:t>T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,…,</a:t>
            </a:r>
            <a:r>
              <a:rPr lang="en-US" altLang="zh-TW" sz="2200" i="1" dirty="0" err="1"/>
              <a:t>T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)</a:t>
            </a:r>
          </a:p>
          <a:p>
            <a:pPr lvl="2" eaLnBrk="1" hangingPunct="1"/>
            <a:r>
              <a:rPr lang="en-US" altLang="zh-TW" sz="2200" dirty="0"/>
              <a:t>is empty, if </a:t>
            </a:r>
            <a:r>
              <a:rPr lang="en-US" altLang="zh-TW" sz="2200" i="1" dirty="0"/>
              <a:t>n</a:t>
            </a:r>
            <a:r>
              <a:rPr lang="en-US" altLang="zh-TW" sz="2200" dirty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eaLnBrk="1" hangingPunct="1"/>
            <a:r>
              <a:rPr lang="en-US" altLang="zh-TW"/>
              <a:t>Forest to Binary Tree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452563"/>
            <a:ext cx="8226425" cy="823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/>
              <a:t>Convert to Left-child-right-sibling tree first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/>
              <a:t>Then convert to a Binary tree before attaching</a:t>
            </a: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1327150" y="370363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338263" y="36591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3302" name="Oval 6"/>
          <p:cNvSpPr>
            <a:spLocks noChangeArrowheads="1"/>
          </p:cNvSpPr>
          <p:nvPr/>
        </p:nvSpPr>
        <p:spPr bwMode="auto">
          <a:xfrm>
            <a:off x="714375" y="46482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1974850" y="4611688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 flipH="1">
            <a:off x="904875" y="4073525"/>
            <a:ext cx="506413" cy="566738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1636713" y="4062413"/>
            <a:ext cx="482600" cy="5429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06" name="Oval 10" descr="50%"/>
          <p:cNvSpPr>
            <a:spLocks noChangeArrowheads="1"/>
          </p:cNvSpPr>
          <p:nvPr/>
        </p:nvSpPr>
        <p:spPr bwMode="auto">
          <a:xfrm>
            <a:off x="2714625" y="3711575"/>
            <a:ext cx="392113" cy="3921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2749550" y="37290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83308" name="Oval 12" descr="50%"/>
          <p:cNvSpPr>
            <a:spLocks noChangeArrowheads="1"/>
          </p:cNvSpPr>
          <p:nvPr/>
        </p:nvSpPr>
        <p:spPr bwMode="auto">
          <a:xfrm>
            <a:off x="2743200" y="4645025"/>
            <a:ext cx="392113" cy="3921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2936875" y="4114800"/>
            <a:ext cx="0" cy="5365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10" name="Oval 14" descr="50%"/>
          <p:cNvSpPr>
            <a:spLocks noChangeArrowheads="1"/>
          </p:cNvSpPr>
          <p:nvPr/>
        </p:nvSpPr>
        <p:spPr bwMode="auto">
          <a:xfrm>
            <a:off x="3971925" y="3713163"/>
            <a:ext cx="392113" cy="392112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3983038" y="36877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3312" name="Oval 16" descr="50%"/>
          <p:cNvSpPr>
            <a:spLocks noChangeArrowheads="1"/>
          </p:cNvSpPr>
          <p:nvPr/>
        </p:nvSpPr>
        <p:spPr bwMode="auto">
          <a:xfrm>
            <a:off x="3632200" y="4646613"/>
            <a:ext cx="392113" cy="392112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13" name="Oval 17" descr="50%"/>
          <p:cNvSpPr>
            <a:spLocks noChangeArrowheads="1"/>
          </p:cNvSpPr>
          <p:nvPr/>
        </p:nvSpPr>
        <p:spPr bwMode="auto">
          <a:xfrm>
            <a:off x="4381500" y="4622800"/>
            <a:ext cx="392113" cy="39211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14" name="Line 18" descr="50%"/>
          <p:cNvSpPr>
            <a:spLocks noChangeShapeType="1"/>
          </p:cNvSpPr>
          <p:nvPr/>
        </p:nvSpPr>
        <p:spPr bwMode="auto">
          <a:xfrm flipH="1">
            <a:off x="3817938" y="4083050"/>
            <a:ext cx="238125" cy="5715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15" name="Line 19" descr="50%"/>
          <p:cNvSpPr>
            <a:spLocks noChangeShapeType="1"/>
          </p:cNvSpPr>
          <p:nvPr/>
        </p:nvSpPr>
        <p:spPr bwMode="auto">
          <a:xfrm>
            <a:off x="4281488" y="4071938"/>
            <a:ext cx="298450" cy="547687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16" name="Oval 20"/>
          <p:cNvSpPr>
            <a:spLocks noChangeArrowheads="1"/>
          </p:cNvSpPr>
          <p:nvPr/>
        </p:nvSpPr>
        <p:spPr bwMode="auto">
          <a:xfrm>
            <a:off x="1363663" y="46323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1547813" y="4092575"/>
            <a:ext cx="0" cy="52387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747713" y="4622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1350963" y="46085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1979613" y="4587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3321" name="Rectangle 25" descr="50%"/>
          <p:cNvSpPr>
            <a:spLocks noChangeArrowheads="1"/>
          </p:cNvSpPr>
          <p:nvPr/>
        </p:nvSpPr>
        <p:spPr bwMode="auto">
          <a:xfrm>
            <a:off x="2773363" y="46482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3630613" y="46101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4429125" y="45815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3324" name="Line 28"/>
          <p:cNvSpPr>
            <a:spLocks noChangeShapeType="1"/>
          </p:cNvSpPr>
          <p:nvPr/>
        </p:nvSpPr>
        <p:spPr bwMode="auto">
          <a:xfrm>
            <a:off x="1101725" y="4854575"/>
            <a:ext cx="266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25" name="Line 29"/>
          <p:cNvSpPr>
            <a:spLocks noChangeShapeType="1"/>
          </p:cNvSpPr>
          <p:nvPr/>
        </p:nvSpPr>
        <p:spPr bwMode="auto">
          <a:xfrm>
            <a:off x="1749425" y="4854575"/>
            <a:ext cx="2667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26" name="Line 30"/>
          <p:cNvSpPr>
            <a:spLocks noChangeShapeType="1"/>
          </p:cNvSpPr>
          <p:nvPr/>
        </p:nvSpPr>
        <p:spPr bwMode="auto">
          <a:xfrm>
            <a:off x="1711325" y="3883025"/>
            <a:ext cx="9906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27" name="Line 31"/>
          <p:cNvSpPr>
            <a:spLocks noChangeShapeType="1"/>
          </p:cNvSpPr>
          <p:nvPr/>
        </p:nvSpPr>
        <p:spPr bwMode="auto">
          <a:xfrm>
            <a:off x="3082925" y="3883025"/>
            <a:ext cx="89535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28" name="Oval 32" descr="50%"/>
          <p:cNvSpPr>
            <a:spLocks noChangeArrowheads="1"/>
          </p:cNvSpPr>
          <p:nvPr/>
        </p:nvSpPr>
        <p:spPr bwMode="auto">
          <a:xfrm>
            <a:off x="7935913" y="4729163"/>
            <a:ext cx="392112" cy="392112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7927975" y="47037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3330" name="Oval 34" descr="50%"/>
          <p:cNvSpPr>
            <a:spLocks noChangeArrowheads="1"/>
          </p:cNvSpPr>
          <p:nvPr/>
        </p:nvSpPr>
        <p:spPr bwMode="auto">
          <a:xfrm>
            <a:off x="7548563" y="5483225"/>
            <a:ext cx="392112" cy="39211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31" name="Oval 35" descr="50%"/>
          <p:cNvSpPr>
            <a:spLocks noChangeArrowheads="1"/>
          </p:cNvSpPr>
          <p:nvPr/>
        </p:nvSpPr>
        <p:spPr bwMode="auto">
          <a:xfrm>
            <a:off x="8035925" y="6162675"/>
            <a:ext cx="392113" cy="39211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32" name="Line 36"/>
          <p:cNvSpPr>
            <a:spLocks noChangeShapeType="1"/>
          </p:cNvSpPr>
          <p:nvPr/>
        </p:nvSpPr>
        <p:spPr bwMode="auto">
          <a:xfrm flipH="1">
            <a:off x="7735888" y="5099050"/>
            <a:ext cx="284162" cy="38100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33" name="Line 37"/>
          <p:cNvSpPr>
            <a:spLocks noChangeShapeType="1"/>
          </p:cNvSpPr>
          <p:nvPr/>
        </p:nvSpPr>
        <p:spPr bwMode="auto">
          <a:xfrm>
            <a:off x="7840663" y="5849938"/>
            <a:ext cx="382587" cy="334962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7546975" y="54657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8121650" y="614045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3336" name="Oval 40"/>
          <p:cNvSpPr>
            <a:spLocks noChangeArrowheads="1"/>
          </p:cNvSpPr>
          <p:nvPr/>
        </p:nvSpPr>
        <p:spPr bwMode="auto">
          <a:xfrm>
            <a:off x="6364288" y="312578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6356350" y="30622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3338" name="Oval 42"/>
          <p:cNvSpPr>
            <a:spLocks noChangeArrowheads="1"/>
          </p:cNvSpPr>
          <p:nvPr/>
        </p:nvSpPr>
        <p:spPr bwMode="auto">
          <a:xfrm>
            <a:off x="5435600" y="392430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6362700" y="547211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40" name="Line 44"/>
          <p:cNvSpPr>
            <a:spLocks noChangeShapeType="1"/>
          </p:cNvSpPr>
          <p:nvPr/>
        </p:nvSpPr>
        <p:spPr bwMode="auto">
          <a:xfrm flipH="1">
            <a:off x="5616575" y="3457575"/>
            <a:ext cx="812800" cy="474663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41" name="Line 45"/>
          <p:cNvSpPr>
            <a:spLocks noChangeShapeType="1"/>
          </p:cNvSpPr>
          <p:nvPr/>
        </p:nvSpPr>
        <p:spPr bwMode="auto">
          <a:xfrm>
            <a:off x="6711950" y="3427413"/>
            <a:ext cx="939800" cy="50482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42" name="Oval 46"/>
          <p:cNvSpPr>
            <a:spLocks noChangeArrowheads="1"/>
          </p:cNvSpPr>
          <p:nvPr/>
        </p:nvSpPr>
        <p:spPr bwMode="auto">
          <a:xfrm>
            <a:off x="5978525" y="4740275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43" name="Line 47"/>
          <p:cNvSpPr>
            <a:spLocks noChangeShapeType="1"/>
          </p:cNvSpPr>
          <p:nvPr/>
        </p:nvSpPr>
        <p:spPr bwMode="auto">
          <a:xfrm>
            <a:off x="5734050" y="4298950"/>
            <a:ext cx="382588" cy="44291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44" name="Rectangle 48"/>
          <p:cNvSpPr>
            <a:spLocks noChangeArrowheads="1"/>
          </p:cNvSpPr>
          <p:nvPr/>
        </p:nvSpPr>
        <p:spPr bwMode="auto">
          <a:xfrm>
            <a:off x="5468938" y="38798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5953125" y="4716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6386513" y="54483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3347" name="Oval 51" descr="50%"/>
          <p:cNvSpPr>
            <a:spLocks noChangeArrowheads="1"/>
          </p:cNvSpPr>
          <p:nvPr/>
        </p:nvSpPr>
        <p:spPr bwMode="auto">
          <a:xfrm>
            <a:off x="7038975" y="4735513"/>
            <a:ext cx="392113" cy="392112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7069138" y="47005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3349" name="Oval 53" descr="50%"/>
          <p:cNvSpPr>
            <a:spLocks noChangeArrowheads="1"/>
          </p:cNvSpPr>
          <p:nvPr/>
        </p:nvSpPr>
        <p:spPr bwMode="auto">
          <a:xfrm>
            <a:off x="7473950" y="3930650"/>
            <a:ext cx="392113" cy="392113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7508875" y="3910013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83351" name="Line 55"/>
          <p:cNvSpPr>
            <a:spLocks noChangeShapeType="1"/>
          </p:cNvSpPr>
          <p:nvPr/>
        </p:nvSpPr>
        <p:spPr bwMode="auto">
          <a:xfrm flipH="1">
            <a:off x="7235825" y="4278313"/>
            <a:ext cx="309563" cy="452437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2" name="Line 56"/>
          <p:cNvSpPr>
            <a:spLocks noChangeShapeType="1"/>
          </p:cNvSpPr>
          <p:nvPr/>
        </p:nvSpPr>
        <p:spPr bwMode="auto">
          <a:xfrm>
            <a:off x="7821613" y="4256088"/>
            <a:ext cx="319087" cy="45085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3" name="Line 57"/>
          <p:cNvSpPr>
            <a:spLocks noChangeShapeType="1"/>
          </p:cNvSpPr>
          <p:nvPr/>
        </p:nvSpPr>
        <p:spPr bwMode="auto">
          <a:xfrm>
            <a:off x="6259513" y="5099050"/>
            <a:ext cx="296862" cy="357188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5" name="Line 59"/>
          <p:cNvSpPr>
            <a:spLocks noChangeShapeType="1"/>
          </p:cNvSpPr>
          <p:nvPr/>
        </p:nvSpPr>
        <p:spPr bwMode="auto">
          <a:xfrm>
            <a:off x="4035425" y="4854575"/>
            <a:ext cx="3619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6" name="Line 60"/>
          <p:cNvSpPr>
            <a:spLocks noChangeShapeType="1"/>
          </p:cNvSpPr>
          <p:nvPr/>
        </p:nvSpPr>
        <p:spPr bwMode="auto">
          <a:xfrm flipH="1" flipV="1">
            <a:off x="892175" y="3463925"/>
            <a:ext cx="1905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323850" y="3116263"/>
            <a:ext cx="1754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0000FF"/>
                </a:solidFill>
                <a:latin typeface="Times New Roman" panose="02020603050405020304" pitchFamily="18" charset="0"/>
              </a:rPr>
              <a:t>Leftmost child</a:t>
            </a:r>
          </a:p>
        </p:txBody>
      </p:sp>
      <p:sp>
        <p:nvSpPr>
          <p:cNvPr id="183358" name="Line 62"/>
          <p:cNvSpPr>
            <a:spLocks noChangeShapeType="1"/>
          </p:cNvSpPr>
          <p:nvPr/>
        </p:nvSpPr>
        <p:spPr bwMode="auto">
          <a:xfrm>
            <a:off x="1216025" y="4930775"/>
            <a:ext cx="4762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838200" y="5440363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0000FF"/>
                </a:solidFill>
                <a:latin typeface="Times New Roman" panose="02020603050405020304" pitchFamily="18" charset="0"/>
              </a:rPr>
              <a:t>Right sibling</a:t>
            </a:r>
          </a:p>
        </p:txBody>
      </p:sp>
      <p:sp>
        <p:nvSpPr>
          <p:cNvPr id="183360" name="Line 64"/>
          <p:cNvSpPr>
            <a:spLocks noChangeShapeType="1"/>
          </p:cNvSpPr>
          <p:nvPr/>
        </p:nvSpPr>
        <p:spPr bwMode="auto">
          <a:xfrm flipH="1">
            <a:off x="587375" y="5006975"/>
            <a:ext cx="171450" cy="533400"/>
          </a:xfrm>
          <a:prstGeom prst="line">
            <a:avLst/>
          </a:prstGeom>
          <a:noFill/>
          <a:ln w="38100" cap="rnd">
            <a:solidFill>
              <a:srgbClr val="6699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26" grpId="0" animBg="1"/>
      <p:bldP spid="183327" grpId="0" animBg="1"/>
      <p:bldP spid="183341" grpId="0" animBg="1"/>
      <p:bldP spid="1833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280400" cy="865187"/>
          </a:xfrm>
        </p:spPr>
        <p:txBody>
          <a:bodyPr/>
          <a:lstStyle/>
          <a:p>
            <a:pPr eaLnBrk="1" hangingPunct="1"/>
            <a:r>
              <a:rPr lang="en-US" altLang="zh-TW"/>
              <a:t>Traversing Forests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125538"/>
            <a:ext cx="8226425" cy="5443537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200" dirty="0"/>
              <a:t>Forest preorder traversal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If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is empty, then return.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>
                <a:solidFill>
                  <a:srgbClr val="0070C0"/>
                </a:solidFill>
              </a:rPr>
              <a:t>Visit the root of the first tree of </a:t>
            </a:r>
            <a:r>
              <a:rPr lang="en-US" altLang="zh-TW" sz="2100" i="1" dirty="0">
                <a:solidFill>
                  <a:srgbClr val="0070C0"/>
                </a:solidFill>
              </a:rPr>
              <a:t>F</a:t>
            </a:r>
            <a:r>
              <a:rPr lang="en-US" altLang="zh-TW" sz="2100" dirty="0"/>
              <a:t>.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subtrees of the first tree in forest preorder.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remaining trees of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in forest preorder.</a:t>
            </a:r>
          </a:p>
        </p:txBody>
      </p:sp>
      <p:pic>
        <p:nvPicPr>
          <p:cNvPr id="26" name="Picture 2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2" t="13777" r="31093" b="14925"/>
          <a:stretch>
            <a:fillRect/>
          </a:stretch>
        </p:blipFill>
        <p:spPr bwMode="auto">
          <a:xfrm>
            <a:off x="5486400" y="3007585"/>
            <a:ext cx="2940851" cy="33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70649" y="520598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latin typeface="Verdana" panose="020B0604030504040204" pitchFamily="34" charset="0"/>
              </a:rPr>
              <a:t>preorder:  </a:t>
            </a:r>
            <a:r>
              <a:rPr lang="en-US" altLang="zh-TW" sz="2400" dirty="0">
                <a:solidFill>
                  <a:srgbClr val="0000FF"/>
                </a:solidFill>
                <a:latin typeface="Verdana" panose="020B0604030504040204" pitchFamily="34" charset="0"/>
              </a:rPr>
              <a:t>A</a:t>
            </a:r>
            <a:r>
              <a:rPr lang="en-US" altLang="zh-TW" sz="2400" dirty="0">
                <a:latin typeface="Verdana" panose="020B0604030504040204" pitchFamily="34" charset="0"/>
              </a:rPr>
              <a:t> B C D E F G H I</a:t>
            </a:r>
            <a:br>
              <a:rPr lang="en-US" altLang="zh-TW" sz="2400" dirty="0">
                <a:latin typeface="Verdana" panose="020B0604030504040204" pitchFamily="34" charset="0"/>
              </a:rPr>
            </a:br>
            <a:endParaRPr lang="zh-TW" altLang="en-US" sz="2400" dirty="0"/>
          </a:p>
        </p:txBody>
      </p:sp>
      <p:grpSp>
        <p:nvGrpSpPr>
          <p:cNvPr id="28" name="群組 27"/>
          <p:cNvGrpSpPr/>
          <p:nvPr/>
        </p:nvGrpSpPr>
        <p:grpSpPr>
          <a:xfrm>
            <a:off x="785305" y="3319717"/>
            <a:ext cx="4059238" cy="1446213"/>
            <a:chOff x="381000" y="1981200"/>
            <a:chExt cx="4059238" cy="1446213"/>
          </a:xfrm>
        </p:grpSpPr>
        <p:grpSp>
          <p:nvGrpSpPr>
            <p:cNvPr id="29" name="群組 28"/>
            <p:cNvGrpSpPr/>
            <p:nvPr/>
          </p:nvGrpSpPr>
          <p:grpSpPr>
            <a:xfrm>
              <a:off x="381000" y="1981200"/>
              <a:ext cx="4059238" cy="1446213"/>
              <a:chOff x="381000" y="1981200"/>
              <a:chExt cx="4059238" cy="1446213"/>
            </a:xfrm>
          </p:grpSpPr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381000" y="1981200"/>
                <a:ext cx="4059238" cy="1446213"/>
                <a:chOff x="714375" y="3659188"/>
                <a:chExt cx="4059238" cy="1446212"/>
              </a:xfrm>
            </p:grpSpPr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1327150" y="370363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5"/>
                <p:cNvSpPr>
                  <a:spLocks noChangeArrowheads="1"/>
                </p:cNvSpPr>
                <p:nvPr/>
              </p:nvSpPr>
              <p:spPr bwMode="auto">
                <a:xfrm>
                  <a:off x="1338263" y="3659188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>
                  <a:off x="714375" y="4648200"/>
                  <a:ext cx="392113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Oval 7"/>
                <p:cNvSpPr>
                  <a:spLocks noChangeArrowheads="1"/>
                </p:cNvSpPr>
                <p:nvPr/>
              </p:nvSpPr>
              <p:spPr bwMode="auto">
                <a:xfrm>
                  <a:off x="1974850" y="461168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04875" y="4073525"/>
                  <a:ext cx="506413" cy="566738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" name="Oval 10" descr="50%"/>
                <p:cNvSpPr>
                  <a:spLocks noChangeArrowheads="1"/>
                </p:cNvSpPr>
                <p:nvPr/>
              </p:nvSpPr>
              <p:spPr bwMode="auto">
                <a:xfrm>
                  <a:off x="2714625" y="371157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2749550" y="3729038"/>
                  <a:ext cx="369888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" name="Oval 12" descr="50%"/>
                <p:cNvSpPr>
                  <a:spLocks noChangeArrowheads="1"/>
                </p:cNvSpPr>
                <p:nvPr/>
              </p:nvSpPr>
              <p:spPr bwMode="auto">
                <a:xfrm>
                  <a:off x="2743200" y="464502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Line 13"/>
                <p:cNvSpPr>
                  <a:spLocks noChangeShapeType="1"/>
                </p:cNvSpPr>
                <p:nvPr/>
              </p:nvSpPr>
              <p:spPr bwMode="auto">
                <a:xfrm>
                  <a:off x="2936875" y="4114800"/>
                  <a:ext cx="0" cy="536575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Oval 14" descr="50%"/>
                <p:cNvSpPr>
                  <a:spLocks noChangeArrowheads="1"/>
                </p:cNvSpPr>
                <p:nvPr/>
              </p:nvSpPr>
              <p:spPr bwMode="auto">
                <a:xfrm>
                  <a:off x="3971925" y="371316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983038" y="3687763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45" name="Oval 16" descr="50%"/>
                <p:cNvSpPr>
                  <a:spLocks noChangeArrowheads="1"/>
                </p:cNvSpPr>
                <p:nvPr/>
              </p:nvSpPr>
              <p:spPr bwMode="auto">
                <a:xfrm>
                  <a:off x="3632200" y="464661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Oval 17" descr="50%"/>
                <p:cNvSpPr>
                  <a:spLocks noChangeArrowheads="1"/>
                </p:cNvSpPr>
                <p:nvPr/>
              </p:nvSpPr>
              <p:spPr bwMode="auto">
                <a:xfrm>
                  <a:off x="4381500" y="4622800"/>
                  <a:ext cx="392113" cy="392113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Line 18" descr="50%"/>
                <p:cNvSpPr>
                  <a:spLocks noChangeShapeType="1"/>
                </p:cNvSpPr>
                <p:nvPr/>
              </p:nvSpPr>
              <p:spPr bwMode="auto">
                <a:xfrm flipH="1">
                  <a:off x="3817938" y="4083050"/>
                  <a:ext cx="238125" cy="571500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8" name="Oval 20"/>
                <p:cNvSpPr>
                  <a:spLocks noChangeArrowheads="1"/>
                </p:cNvSpPr>
                <p:nvPr/>
              </p:nvSpPr>
              <p:spPr bwMode="auto">
                <a:xfrm>
                  <a:off x="1363663" y="4632325"/>
                  <a:ext cx="392112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22"/>
                <p:cNvSpPr>
                  <a:spLocks noChangeArrowheads="1"/>
                </p:cNvSpPr>
                <p:nvPr/>
              </p:nvSpPr>
              <p:spPr bwMode="auto">
                <a:xfrm>
                  <a:off x="747713" y="4622800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0" name="Rectangle 23"/>
                <p:cNvSpPr>
                  <a:spLocks noChangeArrowheads="1"/>
                </p:cNvSpPr>
                <p:nvPr/>
              </p:nvSpPr>
              <p:spPr bwMode="auto">
                <a:xfrm>
                  <a:off x="1350963" y="4608513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1979613" y="4587875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2" name="Rectangle 25" descr="50%"/>
                <p:cNvSpPr>
                  <a:spLocks noChangeArrowheads="1"/>
                </p:cNvSpPr>
                <p:nvPr/>
              </p:nvSpPr>
              <p:spPr bwMode="auto">
                <a:xfrm>
                  <a:off x="2773363" y="4648200"/>
                  <a:ext cx="3540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3" name="Rectangle 26"/>
                <p:cNvSpPr>
                  <a:spLocks noChangeArrowheads="1"/>
                </p:cNvSpPr>
                <p:nvPr/>
              </p:nvSpPr>
              <p:spPr bwMode="auto">
                <a:xfrm>
                  <a:off x="3630613" y="4610100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29125" y="4581525"/>
                  <a:ext cx="2857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</p:grp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1192213" y="2438400"/>
                <a:ext cx="26987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371600" y="2362200"/>
                <a:ext cx="457200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" name="Line 18" descr="50%"/>
            <p:cNvSpPr>
              <a:spLocks noChangeShapeType="1"/>
            </p:cNvSpPr>
            <p:nvPr/>
          </p:nvSpPr>
          <p:spPr bwMode="auto">
            <a:xfrm>
              <a:off x="3962400" y="2438400"/>
              <a:ext cx="304800" cy="53340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946083" y="520598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277528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71463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912775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231482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525645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844543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137438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985" y="5218622"/>
            <a:ext cx="4533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dirty="0" err="1">
                <a:latin typeface="Verdana" panose="020B0604030504040204" pitchFamily="34" charset="0"/>
              </a:rPr>
              <a:t>inorder</a:t>
            </a:r>
            <a:r>
              <a:rPr lang="en-US" altLang="zh-TW" sz="2400" dirty="0">
                <a:latin typeface="Verdana" panose="020B0604030504040204" pitchFamily="34" charset="0"/>
              </a:rPr>
              <a:t>:    B C D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00FF"/>
                </a:solidFill>
                <a:latin typeface="Verdana" panose="020B0604030504040204" pitchFamily="34" charset="0"/>
              </a:rPr>
              <a:t>A</a:t>
            </a:r>
            <a:r>
              <a:rPr lang="en-US" altLang="zh-TW" sz="2400" dirty="0">
                <a:latin typeface="Verdana" panose="020B0604030504040204" pitchFamily="34" charset="0"/>
              </a:rPr>
              <a:t> F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Verdana" panose="020B0604030504040204" pitchFamily="34" charset="0"/>
              </a:rPr>
              <a:t>E H I G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280400" cy="865187"/>
          </a:xfrm>
        </p:spPr>
        <p:txBody>
          <a:bodyPr/>
          <a:lstStyle/>
          <a:p>
            <a:pPr eaLnBrk="1" hangingPunct="1"/>
            <a:r>
              <a:rPr lang="en-US" altLang="zh-TW"/>
              <a:t>Traversing Forests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125538"/>
            <a:ext cx="8226425" cy="5443537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200" dirty="0"/>
              <a:t>Forest </a:t>
            </a:r>
            <a:r>
              <a:rPr lang="en-US" altLang="zh-TW" sz="2200" dirty="0" err="1"/>
              <a:t>inorder</a:t>
            </a:r>
            <a:r>
              <a:rPr lang="en-US" altLang="zh-TW" sz="2200" dirty="0"/>
              <a:t> traversal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If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is empty, then return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subtrees of the first tree in forest </a:t>
            </a:r>
            <a:r>
              <a:rPr lang="en-US" altLang="zh-TW" sz="2100" dirty="0" err="1"/>
              <a:t>inorder</a:t>
            </a:r>
            <a:endParaRPr lang="en-US" altLang="zh-TW" sz="2100" dirty="0"/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>
                <a:solidFill>
                  <a:srgbClr val="0070C0"/>
                </a:solidFill>
              </a:rPr>
              <a:t>Visit the root of the first tree of </a:t>
            </a:r>
            <a:r>
              <a:rPr lang="en-US" altLang="zh-TW" sz="2100" i="1" dirty="0">
                <a:solidFill>
                  <a:srgbClr val="0070C0"/>
                </a:solidFill>
              </a:rPr>
              <a:t>F</a:t>
            </a:r>
            <a:endParaRPr lang="en-US" altLang="zh-TW" sz="2100" dirty="0">
              <a:solidFill>
                <a:srgbClr val="0070C0"/>
              </a:solidFill>
            </a:endParaRP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remaining trees of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in forest </a:t>
            </a:r>
            <a:r>
              <a:rPr lang="en-US" altLang="zh-TW" sz="2100" dirty="0" err="1"/>
              <a:t>inorder</a:t>
            </a:r>
            <a:endParaRPr lang="en-US" altLang="zh-TW" sz="2100" dirty="0"/>
          </a:p>
        </p:txBody>
      </p:sp>
      <p:pic>
        <p:nvPicPr>
          <p:cNvPr id="26" name="Picture 2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2" t="13777" r="31093" b="14925"/>
          <a:stretch>
            <a:fillRect/>
          </a:stretch>
        </p:blipFill>
        <p:spPr bwMode="auto">
          <a:xfrm>
            <a:off x="5486400" y="3007585"/>
            <a:ext cx="2940851" cy="33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群組 27"/>
          <p:cNvGrpSpPr/>
          <p:nvPr/>
        </p:nvGrpSpPr>
        <p:grpSpPr>
          <a:xfrm>
            <a:off x="785305" y="3319717"/>
            <a:ext cx="4059238" cy="1446213"/>
            <a:chOff x="381000" y="1981200"/>
            <a:chExt cx="4059238" cy="1446213"/>
          </a:xfrm>
        </p:grpSpPr>
        <p:grpSp>
          <p:nvGrpSpPr>
            <p:cNvPr id="29" name="群組 28"/>
            <p:cNvGrpSpPr/>
            <p:nvPr/>
          </p:nvGrpSpPr>
          <p:grpSpPr>
            <a:xfrm>
              <a:off x="381000" y="1981200"/>
              <a:ext cx="4059238" cy="1446213"/>
              <a:chOff x="381000" y="1981200"/>
              <a:chExt cx="4059238" cy="1446213"/>
            </a:xfrm>
          </p:grpSpPr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381000" y="1981200"/>
                <a:ext cx="4059238" cy="1446213"/>
                <a:chOff x="714375" y="3659188"/>
                <a:chExt cx="4059238" cy="1446212"/>
              </a:xfrm>
            </p:grpSpPr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1327150" y="370363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5"/>
                <p:cNvSpPr>
                  <a:spLocks noChangeArrowheads="1"/>
                </p:cNvSpPr>
                <p:nvPr/>
              </p:nvSpPr>
              <p:spPr bwMode="auto">
                <a:xfrm>
                  <a:off x="1338263" y="3659188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>
                  <a:off x="714375" y="4648200"/>
                  <a:ext cx="392113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Oval 7"/>
                <p:cNvSpPr>
                  <a:spLocks noChangeArrowheads="1"/>
                </p:cNvSpPr>
                <p:nvPr/>
              </p:nvSpPr>
              <p:spPr bwMode="auto">
                <a:xfrm>
                  <a:off x="1974850" y="461168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04875" y="4073525"/>
                  <a:ext cx="506413" cy="566738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" name="Oval 10" descr="50%"/>
                <p:cNvSpPr>
                  <a:spLocks noChangeArrowheads="1"/>
                </p:cNvSpPr>
                <p:nvPr/>
              </p:nvSpPr>
              <p:spPr bwMode="auto">
                <a:xfrm>
                  <a:off x="2714625" y="371157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2749550" y="3729038"/>
                  <a:ext cx="369888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" name="Oval 12" descr="50%"/>
                <p:cNvSpPr>
                  <a:spLocks noChangeArrowheads="1"/>
                </p:cNvSpPr>
                <p:nvPr/>
              </p:nvSpPr>
              <p:spPr bwMode="auto">
                <a:xfrm>
                  <a:off x="2743200" y="464502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Line 13"/>
                <p:cNvSpPr>
                  <a:spLocks noChangeShapeType="1"/>
                </p:cNvSpPr>
                <p:nvPr/>
              </p:nvSpPr>
              <p:spPr bwMode="auto">
                <a:xfrm>
                  <a:off x="2936875" y="4114800"/>
                  <a:ext cx="0" cy="536575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Oval 14" descr="50%"/>
                <p:cNvSpPr>
                  <a:spLocks noChangeArrowheads="1"/>
                </p:cNvSpPr>
                <p:nvPr/>
              </p:nvSpPr>
              <p:spPr bwMode="auto">
                <a:xfrm>
                  <a:off x="3971925" y="371316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983038" y="3687763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45" name="Oval 16" descr="50%"/>
                <p:cNvSpPr>
                  <a:spLocks noChangeArrowheads="1"/>
                </p:cNvSpPr>
                <p:nvPr/>
              </p:nvSpPr>
              <p:spPr bwMode="auto">
                <a:xfrm>
                  <a:off x="3632200" y="464661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Oval 17" descr="50%"/>
                <p:cNvSpPr>
                  <a:spLocks noChangeArrowheads="1"/>
                </p:cNvSpPr>
                <p:nvPr/>
              </p:nvSpPr>
              <p:spPr bwMode="auto">
                <a:xfrm>
                  <a:off x="4381500" y="4622800"/>
                  <a:ext cx="392113" cy="392113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Line 18" descr="50%"/>
                <p:cNvSpPr>
                  <a:spLocks noChangeShapeType="1"/>
                </p:cNvSpPr>
                <p:nvPr/>
              </p:nvSpPr>
              <p:spPr bwMode="auto">
                <a:xfrm flipH="1">
                  <a:off x="3817938" y="4083050"/>
                  <a:ext cx="238125" cy="571500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8" name="Oval 20"/>
                <p:cNvSpPr>
                  <a:spLocks noChangeArrowheads="1"/>
                </p:cNvSpPr>
                <p:nvPr/>
              </p:nvSpPr>
              <p:spPr bwMode="auto">
                <a:xfrm>
                  <a:off x="1363663" y="4632325"/>
                  <a:ext cx="392112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22"/>
                <p:cNvSpPr>
                  <a:spLocks noChangeArrowheads="1"/>
                </p:cNvSpPr>
                <p:nvPr/>
              </p:nvSpPr>
              <p:spPr bwMode="auto">
                <a:xfrm>
                  <a:off x="747713" y="4622800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0" name="Rectangle 23"/>
                <p:cNvSpPr>
                  <a:spLocks noChangeArrowheads="1"/>
                </p:cNvSpPr>
                <p:nvPr/>
              </p:nvSpPr>
              <p:spPr bwMode="auto">
                <a:xfrm>
                  <a:off x="1350963" y="4608513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1979613" y="4587875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2" name="Rectangle 25" descr="50%"/>
                <p:cNvSpPr>
                  <a:spLocks noChangeArrowheads="1"/>
                </p:cNvSpPr>
                <p:nvPr/>
              </p:nvSpPr>
              <p:spPr bwMode="auto">
                <a:xfrm>
                  <a:off x="2773363" y="4648200"/>
                  <a:ext cx="3540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3" name="Rectangle 26"/>
                <p:cNvSpPr>
                  <a:spLocks noChangeArrowheads="1"/>
                </p:cNvSpPr>
                <p:nvPr/>
              </p:nvSpPr>
              <p:spPr bwMode="auto">
                <a:xfrm>
                  <a:off x="3630613" y="4610100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29125" y="4581525"/>
                  <a:ext cx="2857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</p:grp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1192213" y="2438400"/>
                <a:ext cx="26987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371600" y="2362200"/>
                <a:ext cx="457200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" name="Line 18" descr="50%"/>
            <p:cNvSpPr>
              <a:spLocks noChangeShapeType="1"/>
            </p:cNvSpPr>
            <p:nvPr/>
          </p:nvSpPr>
          <p:spPr bwMode="auto">
            <a:xfrm>
              <a:off x="3962400" y="2438400"/>
              <a:ext cx="304800" cy="53340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946083" y="520598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277528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71463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912775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60711" y="520598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434968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714463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021458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588109" y="521654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305" y="5225688"/>
            <a:ext cx="4622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dirty="0" err="1">
                <a:latin typeface="Verdana" panose="020B0604030504040204" pitchFamily="34" charset="0"/>
              </a:rPr>
              <a:t>Postorder</a:t>
            </a:r>
            <a:r>
              <a:rPr lang="en-US" altLang="zh-TW" sz="2400" dirty="0">
                <a:latin typeface="Verdana" panose="020B0604030504040204" pitchFamily="34" charset="0"/>
              </a:rPr>
              <a:t>: D C B F</a:t>
            </a:r>
            <a:r>
              <a:rPr lang="en-US" altLang="zh-TW" sz="2400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2060"/>
                </a:solidFill>
                <a:latin typeface="Verdana" panose="020B0604030504040204" pitchFamily="34" charset="0"/>
              </a:rPr>
              <a:t>I H G </a:t>
            </a:r>
            <a:r>
              <a:rPr lang="en-US" altLang="zh-TW" sz="2400" dirty="0">
                <a:latin typeface="Verdana" panose="020B0604030504040204" pitchFamily="34" charset="0"/>
              </a:rPr>
              <a:t>E </a:t>
            </a:r>
            <a:r>
              <a:rPr lang="en-US" altLang="zh-TW" sz="2400" dirty="0">
                <a:solidFill>
                  <a:srgbClr val="261BFB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280400" cy="865187"/>
          </a:xfrm>
        </p:spPr>
        <p:txBody>
          <a:bodyPr/>
          <a:lstStyle/>
          <a:p>
            <a:pPr eaLnBrk="1" hangingPunct="1"/>
            <a:r>
              <a:rPr lang="en-US" altLang="zh-TW"/>
              <a:t>Traversing Forests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950" y="1125538"/>
            <a:ext cx="8226425" cy="5443537"/>
          </a:xfrm>
        </p:spPr>
        <p:txBody>
          <a:bodyPr/>
          <a:lstStyle/>
          <a:p>
            <a:pPr marL="838200" lvl="1" indent="-381000" eaLnBrk="1" hangingPunct="1">
              <a:lnSpc>
                <a:spcPct val="90000"/>
              </a:lnSpc>
            </a:pPr>
            <a:r>
              <a:rPr lang="en-US" altLang="zh-TW" sz="2200" dirty="0"/>
              <a:t>Forest </a:t>
            </a:r>
            <a:r>
              <a:rPr lang="en-US" altLang="zh-TW" sz="2200" dirty="0" err="1"/>
              <a:t>postorder</a:t>
            </a:r>
            <a:r>
              <a:rPr lang="en-US" altLang="zh-TW" sz="2200" dirty="0"/>
              <a:t> traversal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If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is empty, then return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subtrees of the first tree in forest </a:t>
            </a:r>
            <a:r>
              <a:rPr lang="en-US" altLang="zh-TW" sz="2100" dirty="0" err="1"/>
              <a:t>postorder</a:t>
            </a:r>
            <a:endParaRPr lang="en-US" altLang="zh-TW" sz="2100" dirty="0"/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/>
              <a:t>Traverse the remaining trees of </a:t>
            </a:r>
            <a:r>
              <a:rPr lang="en-US" altLang="zh-TW" sz="2100" i="1" dirty="0"/>
              <a:t>F</a:t>
            </a:r>
            <a:r>
              <a:rPr lang="en-US" altLang="zh-TW" sz="2100" dirty="0"/>
              <a:t> in forest </a:t>
            </a:r>
            <a:r>
              <a:rPr lang="en-US" altLang="zh-TW" sz="2100" dirty="0" err="1"/>
              <a:t>postorder</a:t>
            </a:r>
            <a:endParaRPr lang="en-US" altLang="zh-TW" sz="2100" dirty="0"/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100" dirty="0">
                <a:solidFill>
                  <a:srgbClr val="0070C0"/>
                </a:solidFill>
              </a:rPr>
              <a:t>Visit the root of the first tree of </a:t>
            </a:r>
            <a:r>
              <a:rPr lang="en-US" altLang="zh-TW" sz="2100" i="1" dirty="0">
                <a:solidFill>
                  <a:srgbClr val="0070C0"/>
                </a:solidFill>
              </a:rPr>
              <a:t>F</a:t>
            </a:r>
            <a:endParaRPr lang="en-US" altLang="zh-TW" sz="2100" dirty="0">
              <a:solidFill>
                <a:srgbClr val="0070C0"/>
              </a:solidFill>
            </a:endParaRPr>
          </a:p>
        </p:txBody>
      </p:sp>
      <p:pic>
        <p:nvPicPr>
          <p:cNvPr id="26" name="Picture 2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2" t="13777" r="31093" b="14925"/>
          <a:stretch>
            <a:fillRect/>
          </a:stretch>
        </p:blipFill>
        <p:spPr bwMode="auto">
          <a:xfrm>
            <a:off x="5486400" y="3007585"/>
            <a:ext cx="2940851" cy="33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群組 27"/>
          <p:cNvGrpSpPr/>
          <p:nvPr/>
        </p:nvGrpSpPr>
        <p:grpSpPr>
          <a:xfrm>
            <a:off x="785305" y="3319717"/>
            <a:ext cx="4059238" cy="1446213"/>
            <a:chOff x="381000" y="1981200"/>
            <a:chExt cx="4059238" cy="1446213"/>
          </a:xfrm>
        </p:grpSpPr>
        <p:grpSp>
          <p:nvGrpSpPr>
            <p:cNvPr id="29" name="群組 28"/>
            <p:cNvGrpSpPr/>
            <p:nvPr/>
          </p:nvGrpSpPr>
          <p:grpSpPr>
            <a:xfrm>
              <a:off x="381000" y="1981200"/>
              <a:ext cx="4059238" cy="1446213"/>
              <a:chOff x="381000" y="1981200"/>
              <a:chExt cx="4059238" cy="1446213"/>
            </a:xfrm>
          </p:grpSpPr>
          <p:grpSp>
            <p:nvGrpSpPr>
              <p:cNvPr id="31" name="Group 40"/>
              <p:cNvGrpSpPr>
                <a:grpSpLocks/>
              </p:cNvGrpSpPr>
              <p:nvPr/>
            </p:nvGrpSpPr>
            <p:grpSpPr bwMode="auto">
              <a:xfrm>
                <a:off x="381000" y="1981200"/>
                <a:ext cx="4059238" cy="1446213"/>
                <a:chOff x="714375" y="3659188"/>
                <a:chExt cx="4059238" cy="1446212"/>
              </a:xfrm>
            </p:grpSpPr>
            <p:sp>
              <p:nvSpPr>
                <p:cNvPr id="34" name="Oval 4"/>
                <p:cNvSpPr>
                  <a:spLocks noChangeArrowheads="1"/>
                </p:cNvSpPr>
                <p:nvPr/>
              </p:nvSpPr>
              <p:spPr bwMode="auto">
                <a:xfrm>
                  <a:off x="1327150" y="370363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5"/>
                <p:cNvSpPr>
                  <a:spLocks noChangeArrowheads="1"/>
                </p:cNvSpPr>
                <p:nvPr/>
              </p:nvSpPr>
              <p:spPr bwMode="auto">
                <a:xfrm>
                  <a:off x="1338263" y="3659188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36" name="Oval 6"/>
                <p:cNvSpPr>
                  <a:spLocks noChangeArrowheads="1"/>
                </p:cNvSpPr>
                <p:nvPr/>
              </p:nvSpPr>
              <p:spPr bwMode="auto">
                <a:xfrm>
                  <a:off x="714375" y="4648200"/>
                  <a:ext cx="392113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Oval 7"/>
                <p:cNvSpPr>
                  <a:spLocks noChangeArrowheads="1"/>
                </p:cNvSpPr>
                <p:nvPr/>
              </p:nvSpPr>
              <p:spPr bwMode="auto">
                <a:xfrm>
                  <a:off x="1974850" y="4611688"/>
                  <a:ext cx="392113" cy="39211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04875" y="4073525"/>
                  <a:ext cx="506413" cy="566738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" name="Oval 10" descr="50%"/>
                <p:cNvSpPr>
                  <a:spLocks noChangeArrowheads="1"/>
                </p:cNvSpPr>
                <p:nvPr/>
              </p:nvSpPr>
              <p:spPr bwMode="auto">
                <a:xfrm>
                  <a:off x="2714625" y="371157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2749550" y="3729038"/>
                  <a:ext cx="369888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41" name="Oval 12" descr="50%"/>
                <p:cNvSpPr>
                  <a:spLocks noChangeArrowheads="1"/>
                </p:cNvSpPr>
                <p:nvPr/>
              </p:nvSpPr>
              <p:spPr bwMode="auto">
                <a:xfrm>
                  <a:off x="2743200" y="4645025"/>
                  <a:ext cx="392113" cy="392113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Line 13"/>
                <p:cNvSpPr>
                  <a:spLocks noChangeShapeType="1"/>
                </p:cNvSpPr>
                <p:nvPr/>
              </p:nvSpPr>
              <p:spPr bwMode="auto">
                <a:xfrm>
                  <a:off x="2936875" y="4114800"/>
                  <a:ext cx="0" cy="536575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Oval 14" descr="50%"/>
                <p:cNvSpPr>
                  <a:spLocks noChangeArrowheads="1"/>
                </p:cNvSpPr>
                <p:nvPr/>
              </p:nvSpPr>
              <p:spPr bwMode="auto">
                <a:xfrm>
                  <a:off x="3971925" y="371316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983038" y="3687763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G</a:t>
                  </a:r>
                </a:p>
              </p:txBody>
            </p:sp>
            <p:sp>
              <p:nvSpPr>
                <p:cNvPr id="45" name="Oval 16" descr="50%"/>
                <p:cNvSpPr>
                  <a:spLocks noChangeArrowheads="1"/>
                </p:cNvSpPr>
                <p:nvPr/>
              </p:nvSpPr>
              <p:spPr bwMode="auto">
                <a:xfrm>
                  <a:off x="3632200" y="4646613"/>
                  <a:ext cx="392113" cy="392112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Oval 17" descr="50%"/>
                <p:cNvSpPr>
                  <a:spLocks noChangeArrowheads="1"/>
                </p:cNvSpPr>
                <p:nvPr/>
              </p:nvSpPr>
              <p:spPr bwMode="auto">
                <a:xfrm>
                  <a:off x="4381500" y="4622800"/>
                  <a:ext cx="392113" cy="392113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Line 18" descr="50%"/>
                <p:cNvSpPr>
                  <a:spLocks noChangeShapeType="1"/>
                </p:cNvSpPr>
                <p:nvPr/>
              </p:nvSpPr>
              <p:spPr bwMode="auto">
                <a:xfrm flipH="1">
                  <a:off x="3817938" y="4083050"/>
                  <a:ext cx="238125" cy="571500"/>
                </a:xfrm>
                <a:prstGeom prst="line">
                  <a:avLst/>
                </a:prstGeom>
                <a:noFill/>
                <a:ln w="38100">
                  <a:solidFill>
                    <a:srgbClr val="6699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8" name="Oval 20"/>
                <p:cNvSpPr>
                  <a:spLocks noChangeArrowheads="1"/>
                </p:cNvSpPr>
                <p:nvPr/>
              </p:nvSpPr>
              <p:spPr bwMode="auto">
                <a:xfrm>
                  <a:off x="1363663" y="4632325"/>
                  <a:ext cx="392112" cy="39211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Rectangle 22"/>
                <p:cNvSpPr>
                  <a:spLocks noChangeArrowheads="1"/>
                </p:cNvSpPr>
                <p:nvPr/>
              </p:nvSpPr>
              <p:spPr bwMode="auto">
                <a:xfrm>
                  <a:off x="747713" y="4622800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0" name="Rectangle 23"/>
                <p:cNvSpPr>
                  <a:spLocks noChangeArrowheads="1"/>
                </p:cNvSpPr>
                <p:nvPr/>
              </p:nvSpPr>
              <p:spPr bwMode="auto">
                <a:xfrm>
                  <a:off x="1350963" y="4608513"/>
                  <a:ext cx="3873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1979613" y="4587875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52" name="Rectangle 25" descr="50%"/>
                <p:cNvSpPr>
                  <a:spLocks noChangeArrowheads="1"/>
                </p:cNvSpPr>
                <p:nvPr/>
              </p:nvSpPr>
              <p:spPr bwMode="auto">
                <a:xfrm>
                  <a:off x="2773363" y="4648200"/>
                  <a:ext cx="3540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53" name="Rectangle 26"/>
                <p:cNvSpPr>
                  <a:spLocks noChangeArrowheads="1"/>
                </p:cNvSpPr>
                <p:nvPr/>
              </p:nvSpPr>
              <p:spPr bwMode="auto">
                <a:xfrm>
                  <a:off x="3630613" y="4610100"/>
                  <a:ext cx="404812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29125" y="4581525"/>
                  <a:ext cx="28575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anose="05040102010807070707" pitchFamily="18" charset="2"/>
                    <a:buChar char=""/>
                    <a:defRPr sz="2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ts val="500"/>
                    </a:spcBef>
                    <a:buClr>
                      <a:schemeClr val="accent2"/>
                    </a:buClr>
                    <a:buSzPct val="76000"/>
                    <a:buFont typeface="Wingdings 3" panose="05040102010807070707" pitchFamily="18" charset="2"/>
                    <a:buChar char=""/>
                    <a:defRPr sz="2300">
                      <a:solidFill>
                        <a:schemeClr val="tx2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BCBCBC"/>
                    </a:buClr>
                    <a:buSzPct val="76000"/>
                    <a:buFont typeface="Wingdings 3" panose="05040102010807070707" pitchFamily="18" charset="2"/>
                    <a:buChar char="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ts val="400"/>
                    </a:spcBef>
                    <a:buClr>
                      <a:srgbClr val="8BA2B4"/>
                    </a:buClr>
                    <a:buSzPct val="70000"/>
                    <a:buFont typeface="Wingdings" panose="05000000000000000000" pitchFamily="2" charset="2"/>
                    <a:buChar char=""/>
                    <a:defRPr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"/>
                    <a:defRPr sz="16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2400">
                      <a:latin typeface="Times New Roman" panose="02020603050405020304" pitchFamily="18" charset="0"/>
                    </a:rPr>
                    <a:t>I</a:t>
                  </a:r>
                </a:p>
              </p:txBody>
            </p:sp>
          </p:grp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1192213" y="2438400"/>
                <a:ext cx="26987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1371600" y="2362200"/>
                <a:ext cx="457200" cy="533400"/>
              </a:xfrm>
              <a:prstGeom prst="line">
                <a:avLst/>
              </a:prstGeom>
              <a:noFill/>
              <a:ln w="38100">
                <a:solidFill>
                  <a:srgbClr val="6699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" name="Line 18" descr="50%"/>
            <p:cNvSpPr>
              <a:spLocks noChangeShapeType="1"/>
            </p:cNvSpPr>
            <p:nvPr/>
          </p:nvSpPr>
          <p:spPr bwMode="auto">
            <a:xfrm>
              <a:off x="3962400" y="2438400"/>
              <a:ext cx="304800" cy="533400"/>
            </a:xfrm>
            <a:prstGeom prst="line">
              <a:avLst/>
            </a:prstGeom>
            <a:noFill/>
            <a:ln w="38100">
              <a:solidFill>
                <a:srgbClr val="6699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906141" y="520598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3253336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3579458" y="5217328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835083" y="5222555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3656" y="5214662"/>
            <a:ext cx="260160" cy="420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4400244" y="5222555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4714463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5035392" y="5202936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2579117" y="5205984"/>
            <a:ext cx="260160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Summary</a:t>
            </a:r>
          </a:p>
        </p:txBody>
      </p:sp>
      <p:sp>
        <p:nvSpPr>
          <p:cNvPr id="18841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Trees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100"/>
              <a:t>Tree Definition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/>
          </a:p>
          <a:p>
            <a:pPr eaLnBrk="1" hangingPunct="1">
              <a:lnSpc>
                <a:spcPct val="80000"/>
              </a:lnSpc>
            </a:pPr>
            <a:r>
              <a:rPr lang="en-US" altLang="zh-TW" sz="2100"/>
              <a:t>Binary Trees and Traversals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Preorder, Inorder, Postorder traversals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/>
          </a:p>
          <a:p>
            <a:pPr eaLnBrk="1" hangingPunct="1">
              <a:lnSpc>
                <a:spcPct val="80000"/>
              </a:lnSpc>
            </a:pPr>
            <a:r>
              <a:rPr lang="en-US" altLang="zh-TW" sz="2100"/>
              <a:t>Binary Tree Operations and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Threaded Binary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Heaps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100"/>
              <a:t>Different Types of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Binary Search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Selection (Winner/Loser) Trees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Forests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Constructing Binary Trees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Given the preorder/</a:t>
            </a:r>
            <a:r>
              <a:rPr lang="en-US" altLang="zh-TW" dirty="0" err="1"/>
              <a:t>inorder</a:t>
            </a:r>
            <a:r>
              <a:rPr lang="en-US" altLang="zh-TW" dirty="0"/>
              <a:t>/</a:t>
            </a:r>
            <a:r>
              <a:rPr lang="en-US" altLang="zh-TW" dirty="0" err="1"/>
              <a:t>postorder</a:t>
            </a:r>
            <a:r>
              <a:rPr lang="en-US" altLang="zh-TW" dirty="0"/>
              <a:t> traversal of a binary tree, construct a binary tree with the corresponding traversal result.  Is it unique?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914400" y="3048000"/>
            <a:ext cx="3772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 dirty="0"/>
              <a:t>Preorder: 	A B C D E F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064500" cy="593725"/>
          </a:xfrm>
        </p:spPr>
        <p:txBody>
          <a:bodyPr/>
          <a:lstStyle/>
          <a:p>
            <a:pPr eaLnBrk="1" hangingPunct="1"/>
            <a:r>
              <a:rPr lang="en-US" altLang="zh-TW"/>
              <a:t>Implementation Considerations</a:t>
            </a:r>
          </a:p>
        </p:txBody>
      </p:sp>
      <p:grpSp>
        <p:nvGrpSpPr>
          <p:cNvPr id="106500" name="Group 16"/>
          <p:cNvGrpSpPr>
            <a:grpSpLocks/>
          </p:cNvGrpSpPr>
          <p:nvPr/>
        </p:nvGrpSpPr>
        <p:grpSpPr bwMode="auto">
          <a:xfrm>
            <a:off x="1852437" y="4096475"/>
            <a:ext cx="5397150" cy="1266032"/>
            <a:chOff x="2471" y="210"/>
            <a:chExt cx="3221" cy="635"/>
          </a:xfrm>
        </p:grpSpPr>
        <p:pic>
          <p:nvPicPr>
            <p:cNvPr id="106502" name="Picture 5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" t="17268" r="2873" b="26755"/>
            <a:stretch>
              <a:fillRect/>
            </a:stretch>
          </p:blipFill>
          <p:spPr bwMode="auto">
            <a:xfrm>
              <a:off x="2471" y="255"/>
              <a:ext cx="322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3" name="Text Box 12"/>
            <p:cNvSpPr txBox="1">
              <a:spLocks noChangeArrowheads="1"/>
            </p:cNvSpPr>
            <p:nvPr/>
          </p:nvSpPr>
          <p:spPr bwMode="auto">
            <a:xfrm>
              <a:off x="2562" y="210"/>
              <a:ext cx="63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leftThread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4" name="Text Box 13"/>
            <p:cNvSpPr txBox="1">
              <a:spLocks noChangeArrowheads="1"/>
            </p:cNvSpPr>
            <p:nvPr/>
          </p:nvSpPr>
          <p:spPr bwMode="auto">
            <a:xfrm>
              <a:off x="4921" y="210"/>
              <a:ext cx="72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rightThread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5" name="Text Box 14"/>
            <p:cNvSpPr txBox="1">
              <a:spLocks noChangeArrowheads="1"/>
            </p:cNvSpPr>
            <p:nvPr/>
          </p:nvSpPr>
          <p:spPr bwMode="auto">
            <a:xfrm>
              <a:off x="4241" y="210"/>
              <a:ext cx="72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rightChild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  <p:sp>
          <p:nvSpPr>
            <p:cNvPr id="106506" name="Text Box 15"/>
            <p:cNvSpPr txBox="1">
              <a:spLocks noChangeArrowheads="1"/>
            </p:cNvSpPr>
            <p:nvPr/>
          </p:nvSpPr>
          <p:spPr bwMode="auto">
            <a:xfrm>
              <a:off x="3243" y="210"/>
              <a:ext cx="544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leftChild</a:t>
              </a:r>
              <a:r>
                <a:rPr lang="en-US" altLang="zh-TW" sz="1800">
                  <a:latin typeface="Arial" panose="020B0604020202020204" pitchFamily="34" charset="0"/>
                </a:rPr>
                <a:t>                 </a:t>
              </a:r>
            </a:p>
          </p:txBody>
        </p:sp>
      </p:grpSp>
      <p:sp>
        <p:nvSpPr>
          <p:cNvPr id="106501" name="Text Box 18"/>
          <p:cNvSpPr txBox="1">
            <a:spLocks noChangeArrowheads="1"/>
          </p:cNvSpPr>
          <p:nvPr/>
        </p:nvSpPr>
        <p:spPr bwMode="auto">
          <a:xfrm>
            <a:off x="685799" y="1524000"/>
            <a:ext cx="80105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thresholdTree</a:t>
            </a:r>
            <a:r>
              <a:rPr lang="en-US" altLang="zh-TW" sz="2200" b="1" dirty="0">
                <a:latin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threadPointer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thresholdTree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</a:rPr>
              <a:t>   </a:t>
            </a:r>
            <a:r>
              <a:rPr lang="en-US" altLang="zh-TW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TW" sz="2200" b="1" dirty="0">
                <a:latin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leftThread</a:t>
            </a:r>
            <a:r>
              <a:rPr lang="en-US" altLang="zh-TW" sz="2200" b="1" dirty="0">
                <a:latin typeface="Courier New" panose="02070309020205020404" pitchFamily="49" charset="0"/>
              </a:rPr>
              <a:t>,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rightThread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</a:rPr>
              <a:t>   </a:t>
            </a:r>
            <a:r>
              <a:rPr lang="en-US" altLang="zh-TW" sz="22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threadPointer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leftChild</a:t>
            </a:r>
            <a:r>
              <a:rPr lang="en-US" altLang="zh-TW" sz="2200" b="1" dirty="0">
                <a:latin typeface="Courier New" panose="02070309020205020404" pitchFamily="49" charset="0"/>
              </a:rPr>
              <a:t>,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rightChild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</a:rPr>
              <a:t>   char data;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</a:rPr>
              <a:t>   };</a:t>
            </a:r>
          </a:p>
        </p:txBody>
      </p:sp>
      <p:sp>
        <p:nvSpPr>
          <p:cNvPr id="10" name="矩形 9"/>
          <p:cNvSpPr/>
          <p:nvPr/>
        </p:nvSpPr>
        <p:spPr>
          <a:xfrm>
            <a:off x="2121720" y="4570023"/>
            <a:ext cx="1039769" cy="36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67400" y="4540050"/>
            <a:ext cx="1175426" cy="36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146010" y="4561426"/>
            <a:ext cx="1027156" cy="3704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67285" y="4548456"/>
            <a:ext cx="1079037" cy="3704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Constructing Binary Trees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Given two of the preorder, </a:t>
            </a:r>
            <a:r>
              <a:rPr lang="en-US" altLang="zh-TW" dirty="0" err="1"/>
              <a:t>inorder</a:t>
            </a:r>
            <a:r>
              <a:rPr lang="en-US" altLang="zh-TW" dirty="0"/>
              <a:t>, and </a:t>
            </a:r>
            <a:r>
              <a:rPr lang="en-US" altLang="zh-TW" dirty="0" err="1"/>
              <a:t>postorder</a:t>
            </a:r>
            <a:r>
              <a:rPr lang="en-US" altLang="zh-TW" dirty="0"/>
              <a:t> traversals of a binary tree, reconstruct a corresponding binary tree.  Is it unique?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667000"/>
            <a:ext cx="411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新細明體" charset="-120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altLang="zh-TW"/>
              <a:t>Preorder: 	A B C D E F </a:t>
            </a:r>
          </a:p>
          <a:p>
            <a:pPr eaLnBrk="1" hangingPunct="1"/>
            <a:r>
              <a:rPr kumimoji="0" lang="en-US" altLang="zh-TW"/>
              <a:t>Inorder:   	B C A E D F</a:t>
            </a:r>
          </a:p>
          <a:p>
            <a:pPr eaLnBrk="1" hangingPunct="1"/>
            <a:endParaRPr kumimoji="0" lang="en-US" altLang="zh-TW"/>
          </a:p>
          <a:p>
            <a:pPr eaLnBrk="1" hangingPunct="1"/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1214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Counting Binary Trees</a:t>
            </a:r>
          </a:p>
        </p:txBody>
      </p:sp>
      <p:sp>
        <p:nvSpPr>
          <p:cNvPr id="19661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Counting Binary Trees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How many distinct binary trees with n nodes?</a:t>
            </a:r>
          </a:p>
          <a:p>
            <a:pPr lvl="1" eaLnBrk="1" hangingPunct="1"/>
            <a:r>
              <a:rPr lang="en-US" altLang="zh-TW" dirty="0"/>
              <a:t>n = 1 </a:t>
            </a:r>
            <a:r>
              <a:rPr lang="en-US" altLang="zh-TW" dirty="0">
                <a:sym typeface="Wingdings" panose="05000000000000000000" pitchFamily="2" charset="2"/>
              </a:rPr>
              <a:t> 1 distinct binary tree</a:t>
            </a:r>
          </a:p>
          <a:p>
            <a:pPr lvl="1" eaLnBrk="1" hangingPunct="1"/>
            <a:r>
              <a:rPr lang="en-US" altLang="zh-TW" dirty="0"/>
              <a:t>n = 2 </a:t>
            </a:r>
            <a:r>
              <a:rPr lang="en-US" altLang="zh-TW" dirty="0">
                <a:sym typeface="Wingdings" panose="05000000000000000000" pitchFamily="2" charset="2"/>
              </a:rPr>
              <a:t> 2 distinct binary trees</a:t>
            </a:r>
          </a:p>
          <a:p>
            <a:pPr lvl="1" eaLnBrk="1" hangingPunct="1"/>
            <a:r>
              <a:rPr lang="en-US" altLang="zh-TW" dirty="0">
                <a:sym typeface="Wingdings" panose="05000000000000000000" pitchFamily="2" charset="2"/>
              </a:rPr>
              <a:t>n = 3  5 distinct binary trees</a:t>
            </a: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876109"/>
              </p:ext>
            </p:extLst>
          </p:nvPr>
        </p:nvGraphicFramePr>
        <p:xfrm>
          <a:off x="2286000" y="3657600"/>
          <a:ext cx="4572000" cy="168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4" r:id="rId4" imgW="6874764" imgH="2495398" progId="Visio.Drawing.11">
                  <p:embed/>
                </p:oleObj>
              </mc:Choice>
              <mc:Fallback>
                <p:oleObj r:id="rId4" imgW="6874764" imgH="2495398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4572000" cy="1689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Counting Binary Trees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TW" dirty="0"/>
              <a:t>How many distinct binary trees with n nodes?</a:t>
            </a:r>
          </a:p>
          <a:p>
            <a:pPr lvl="1" eaLnBrk="1" hangingPunct="1"/>
            <a:r>
              <a:rPr lang="en-US" altLang="zh-TW" dirty="0">
                <a:sym typeface="Wingdings" panose="05000000000000000000" pitchFamily="2" charset="2"/>
              </a:rPr>
              <a:t>let </a:t>
            </a:r>
            <a:r>
              <a:rPr lang="en-US" altLang="zh-TW" i="1" dirty="0">
                <a:sym typeface="Wingdings" panose="05000000000000000000" pitchFamily="2" charset="2"/>
              </a:rPr>
              <a:t>b</a:t>
            </a:r>
            <a:r>
              <a:rPr lang="en-US" altLang="zh-TW" i="1" baseline="-25000" dirty="0">
                <a:sym typeface="Wingdings" panose="05000000000000000000" pitchFamily="2" charset="2"/>
              </a:rPr>
              <a:t>i</a:t>
            </a:r>
            <a:r>
              <a:rPr lang="en-US" altLang="zh-TW" dirty="0">
                <a:sym typeface="Wingdings" panose="05000000000000000000" pitchFamily="2" charset="2"/>
              </a:rPr>
              <a:t> denotes the number of distinct BT with </a:t>
            </a:r>
            <a:r>
              <a:rPr lang="en-US" altLang="zh-TW" i="1" dirty="0" err="1">
                <a:sym typeface="Wingdings" panose="05000000000000000000" pitchFamily="2" charset="2"/>
              </a:rPr>
              <a:t>i</a:t>
            </a:r>
            <a:r>
              <a:rPr lang="en-US" altLang="zh-TW" dirty="0">
                <a:sym typeface="Wingdings" panose="05000000000000000000" pitchFamily="2" charset="2"/>
              </a:rPr>
              <a:t> nodes, then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graphicFrame>
        <p:nvGraphicFramePr>
          <p:cNvPr id="1996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996844"/>
              </p:ext>
            </p:extLst>
          </p:nvPr>
        </p:nvGraphicFramePr>
        <p:xfrm>
          <a:off x="2514600" y="2514600"/>
          <a:ext cx="4543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9" name="Equation" r:id="rId4" imgW="1968500" imgH="444500" progId="Equation.DSMT4">
                  <p:embed/>
                </p:oleObj>
              </mc:Choice>
              <mc:Fallback>
                <p:oleObj name="Equation" r:id="rId4" imgW="1968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5434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07001"/>
              </p:ext>
            </p:extLst>
          </p:nvPr>
        </p:nvGraphicFramePr>
        <p:xfrm>
          <a:off x="3222540" y="3962400"/>
          <a:ext cx="26989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60" r:id="rId6" imgW="2021163" imgH="1307367" progId="Visio.Drawing.11">
                  <p:embed/>
                </p:oleObj>
              </mc:Choice>
              <mc:Fallback>
                <p:oleObj r:id="rId6" imgW="2021163" imgH="13073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540" y="3962400"/>
                        <a:ext cx="2698919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271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Equivalent Problems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613" y="1844675"/>
            <a:ext cx="8364537" cy="1944688"/>
          </a:xfrm>
        </p:spPr>
        <p:txBody>
          <a:bodyPr/>
          <a:lstStyle/>
          <a:p>
            <a:pPr eaLnBrk="1" hangingPunct="1"/>
            <a:r>
              <a:rPr lang="en-US" altLang="zh-TW" dirty="0"/>
              <a:t>Number of distinct binary trees of </a:t>
            </a:r>
            <a:r>
              <a:rPr lang="en-US" altLang="zh-TW" i="1" dirty="0"/>
              <a:t>n</a:t>
            </a:r>
            <a:r>
              <a:rPr lang="en-US" altLang="zh-TW" dirty="0"/>
              <a:t> nodes</a:t>
            </a:r>
          </a:p>
          <a:p>
            <a:pPr eaLnBrk="1" hangingPunct="1"/>
            <a:r>
              <a:rPr lang="en-US" altLang="zh-TW" dirty="0"/>
              <a:t>Number of ways to multiply </a:t>
            </a:r>
            <a:r>
              <a:rPr lang="en-US" altLang="zh-TW" i="1" dirty="0"/>
              <a:t>n+1</a:t>
            </a:r>
            <a:r>
              <a:rPr lang="en-US" altLang="zh-TW" dirty="0"/>
              <a:t> matrices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5413"/>
            <a:ext cx="7500937" cy="1017587"/>
          </a:xfrm>
        </p:spPr>
        <p:txBody>
          <a:bodyPr/>
          <a:lstStyle/>
          <a:p>
            <a:pPr eaLnBrk="1" hangingPunct="1"/>
            <a:r>
              <a:rPr lang="en-US" altLang="zh-TW"/>
              <a:t>Threaded Binary Tree Example</a:t>
            </a:r>
          </a:p>
        </p:txBody>
      </p:sp>
      <p:grpSp>
        <p:nvGrpSpPr>
          <p:cNvPr id="110595" name="Group 4"/>
          <p:cNvGrpSpPr>
            <a:grpSpLocks/>
          </p:cNvGrpSpPr>
          <p:nvPr/>
        </p:nvGrpSpPr>
        <p:grpSpPr bwMode="auto">
          <a:xfrm>
            <a:off x="4716463" y="1481138"/>
            <a:ext cx="571500" cy="569912"/>
            <a:chOff x="3089" y="1206"/>
            <a:chExt cx="360" cy="359"/>
          </a:xfrm>
        </p:grpSpPr>
        <p:sp>
          <p:nvSpPr>
            <p:cNvPr id="110676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77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10596" name="Line 7"/>
          <p:cNvSpPr>
            <a:spLocks noChangeShapeType="1"/>
          </p:cNvSpPr>
          <p:nvPr/>
        </p:nvSpPr>
        <p:spPr bwMode="auto">
          <a:xfrm flipH="1">
            <a:off x="2873375" y="1971675"/>
            <a:ext cx="1936750" cy="654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0597" name="Group 8"/>
          <p:cNvGrpSpPr>
            <a:grpSpLocks/>
          </p:cNvGrpSpPr>
          <p:nvPr/>
        </p:nvGrpSpPr>
        <p:grpSpPr bwMode="auto">
          <a:xfrm>
            <a:off x="6875463" y="2608263"/>
            <a:ext cx="571500" cy="569912"/>
            <a:chOff x="4449" y="1916"/>
            <a:chExt cx="360" cy="359"/>
          </a:xfrm>
        </p:grpSpPr>
        <p:sp>
          <p:nvSpPr>
            <p:cNvPr id="110674" name="Oval 9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75" name="Rectangle 10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0598" name="Group 11"/>
          <p:cNvGrpSpPr>
            <a:grpSpLocks/>
          </p:cNvGrpSpPr>
          <p:nvPr/>
        </p:nvGrpSpPr>
        <p:grpSpPr bwMode="auto">
          <a:xfrm>
            <a:off x="7861300" y="3716338"/>
            <a:ext cx="571500" cy="569912"/>
            <a:chOff x="5070" y="2614"/>
            <a:chExt cx="360" cy="359"/>
          </a:xfrm>
        </p:grpSpPr>
        <p:sp>
          <p:nvSpPr>
            <p:cNvPr id="110672" name="Oval 12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73" name="Rectangle 13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10599" name="Line 14"/>
          <p:cNvSpPr>
            <a:spLocks noChangeShapeType="1"/>
          </p:cNvSpPr>
          <p:nvPr/>
        </p:nvSpPr>
        <p:spPr bwMode="auto">
          <a:xfrm>
            <a:off x="7397750" y="3119438"/>
            <a:ext cx="714375" cy="590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0600" name="Group 15"/>
          <p:cNvGrpSpPr>
            <a:grpSpLocks/>
          </p:cNvGrpSpPr>
          <p:nvPr/>
        </p:nvGrpSpPr>
        <p:grpSpPr bwMode="auto">
          <a:xfrm>
            <a:off x="2506663" y="4962525"/>
            <a:ext cx="571500" cy="569913"/>
            <a:chOff x="1697" y="3399"/>
            <a:chExt cx="360" cy="359"/>
          </a:xfrm>
        </p:grpSpPr>
        <p:sp>
          <p:nvSpPr>
            <p:cNvPr id="110670" name="Oval 16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71" name="Rectangle 17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110601" name="Line 18"/>
          <p:cNvSpPr>
            <a:spLocks noChangeShapeType="1"/>
          </p:cNvSpPr>
          <p:nvPr/>
        </p:nvSpPr>
        <p:spPr bwMode="auto">
          <a:xfrm>
            <a:off x="2124075" y="4310063"/>
            <a:ext cx="690563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0602" name="Group 19"/>
          <p:cNvGrpSpPr>
            <a:grpSpLocks/>
          </p:cNvGrpSpPr>
          <p:nvPr/>
        </p:nvGrpSpPr>
        <p:grpSpPr bwMode="auto">
          <a:xfrm>
            <a:off x="1643063" y="3784600"/>
            <a:ext cx="571500" cy="569913"/>
            <a:chOff x="1153" y="2657"/>
            <a:chExt cx="360" cy="359"/>
          </a:xfrm>
        </p:grpSpPr>
        <p:sp>
          <p:nvSpPr>
            <p:cNvPr id="110668" name="Oval 20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69" name="Rectangle 21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110603" name="Group 22"/>
          <p:cNvGrpSpPr>
            <a:grpSpLocks/>
          </p:cNvGrpSpPr>
          <p:nvPr/>
        </p:nvGrpSpPr>
        <p:grpSpPr bwMode="auto">
          <a:xfrm>
            <a:off x="762000" y="4986338"/>
            <a:ext cx="571500" cy="569912"/>
            <a:chOff x="598" y="3414"/>
            <a:chExt cx="360" cy="359"/>
          </a:xfrm>
        </p:grpSpPr>
        <p:sp>
          <p:nvSpPr>
            <p:cNvPr id="110666" name="Oval 23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67" name="Rectangle 24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110604" name="Group 25"/>
          <p:cNvGrpSpPr>
            <a:grpSpLocks/>
          </p:cNvGrpSpPr>
          <p:nvPr/>
        </p:nvGrpSpPr>
        <p:grpSpPr bwMode="auto">
          <a:xfrm>
            <a:off x="5853113" y="3727450"/>
            <a:ext cx="571500" cy="569913"/>
            <a:chOff x="3805" y="2621"/>
            <a:chExt cx="360" cy="359"/>
          </a:xfrm>
        </p:grpSpPr>
        <p:sp>
          <p:nvSpPr>
            <p:cNvPr id="110664" name="Oval 26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65" name="Rectangle 27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TW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0605" name="Line 28"/>
          <p:cNvSpPr>
            <a:spLocks noChangeShapeType="1"/>
          </p:cNvSpPr>
          <p:nvPr/>
        </p:nvSpPr>
        <p:spPr bwMode="auto">
          <a:xfrm flipH="1">
            <a:off x="6111875" y="3105150"/>
            <a:ext cx="828675" cy="617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06" name="Freeform 29"/>
          <p:cNvSpPr>
            <a:spLocks noChangeArrowheads="1"/>
          </p:cNvSpPr>
          <p:nvPr/>
        </p:nvSpPr>
        <p:spPr bwMode="auto">
          <a:xfrm>
            <a:off x="1930400" y="2900363"/>
            <a:ext cx="739775" cy="893762"/>
          </a:xfrm>
          <a:custGeom>
            <a:avLst/>
            <a:gdLst>
              <a:gd name="T0" fmla="*/ 2147483646 w 466"/>
              <a:gd name="T1" fmla="*/ 0 h 563"/>
              <a:gd name="T2" fmla="*/ 2147483646 w 466"/>
              <a:gd name="T3" fmla="*/ 2147483646 h 563"/>
              <a:gd name="T4" fmla="*/ 0 w 466"/>
              <a:gd name="T5" fmla="*/ 2147483646 h 563"/>
              <a:gd name="T6" fmla="*/ 0 60000 65536"/>
              <a:gd name="T7" fmla="*/ 0 60000 65536"/>
              <a:gd name="T8" fmla="*/ 0 60000 65536"/>
              <a:gd name="T9" fmla="*/ 0 w 466"/>
              <a:gd name="T10" fmla="*/ 0 h 563"/>
              <a:gd name="T11" fmla="*/ 466 w 466"/>
              <a:gd name="T12" fmla="*/ 563 h 5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6" h="563">
                <a:moveTo>
                  <a:pt x="466" y="0"/>
                </a:moveTo>
                <a:lnTo>
                  <a:pt x="466" y="216"/>
                </a:lnTo>
                <a:lnTo>
                  <a:pt x="0" y="563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607" name="Line 30"/>
          <p:cNvSpPr>
            <a:spLocks noChangeShapeType="1"/>
          </p:cNvSpPr>
          <p:nvPr/>
        </p:nvSpPr>
        <p:spPr bwMode="auto">
          <a:xfrm flipH="1">
            <a:off x="1063625" y="4314825"/>
            <a:ext cx="642938" cy="669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08" name="Line 31"/>
          <p:cNvSpPr>
            <a:spLocks noChangeShapeType="1"/>
          </p:cNvSpPr>
          <p:nvPr/>
        </p:nvSpPr>
        <p:spPr bwMode="auto">
          <a:xfrm>
            <a:off x="5184775" y="1989138"/>
            <a:ext cx="1951038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0610" name="Group 35"/>
          <p:cNvGrpSpPr>
            <a:grpSpLocks/>
          </p:cNvGrpSpPr>
          <p:nvPr/>
        </p:nvGrpSpPr>
        <p:grpSpPr bwMode="auto">
          <a:xfrm>
            <a:off x="2039938" y="4449763"/>
            <a:ext cx="452437" cy="811212"/>
            <a:chOff x="1223" y="2380"/>
            <a:chExt cx="285" cy="511"/>
          </a:xfrm>
        </p:grpSpPr>
        <p:sp>
          <p:nvSpPr>
            <p:cNvPr id="110660" name="Line 36"/>
            <p:cNvSpPr>
              <a:spLocks noChangeShapeType="1"/>
            </p:cNvSpPr>
            <p:nvPr/>
          </p:nvSpPr>
          <p:spPr bwMode="auto">
            <a:xfrm flipH="1">
              <a:off x="1230" y="2890"/>
              <a:ext cx="27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61" name="Line 37"/>
            <p:cNvSpPr>
              <a:spLocks noChangeShapeType="1"/>
            </p:cNvSpPr>
            <p:nvPr/>
          </p:nvSpPr>
          <p:spPr bwMode="auto">
            <a:xfrm flipV="1">
              <a:off x="1223" y="2380"/>
              <a:ext cx="1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0611" name="Group 38"/>
          <p:cNvGrpSpPr>
            <a:grpSpLocks/>
          </p:cNvGrpSpPr>
          <p:nvPr/>
        </p:nvGrpSpPr>
        <p:grpSpPr bwMode="auto">
          <a:xfrm>
            <a:off x="1349375" y="4437063"/>
            <a:ext cx="404813" cy="835025"/>
            <a:chOff x="788" y="2372"/>
            <a:chExt cx="255" cy="526"/>
          </a:xfrm>
        </p:grpSpPr>
        <p:sp>
          <p:nvSpPr>
            <p:cNvPr id="110658" name="Line 39"/>
            <p:cNvSpPr>
              <a:spLocks noChangeShapeType="1"/>
            </p:cNvSpPr>
            <p:nvPr/>
          </p:nvSpPr>
          <p:spPr bwMode="auto">
            <a:xfrm>
              <a:off x="788" y="2897"/>
              <a:ext cx="247" cy="1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59" name="Line 40"/>
            <p:cNvSpPr>
              <a:spLocks noChangeShapeType="1"/>
            </p:cNvSpPr>
            <p:nvPr/>
          </p:nvSpPr>
          <p:spPr bwMode="auto">
            <a:xfrm flipV="1">
              <a:off x="1042" y="2372"/>
              <a:ext cx="1" cy="525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5146675" y="2174875"/>
            <a:ext cx="701676" cy="1893888"/>
            <a:chOff x="5146675" y="2174875"/>
            <a:chExt cx="701676" cy="1893888"/>
          </a:xfrm>
        </p:grpSpPr>
        <p:sp>
          <p:nvSpPr>
            <p:cNvPr id="110656" name="Line 42"/>
            <p:cNvSpPr>
              <a:spLocks noChangeShapeType="1"/>
            </p:cNvSpPr>
            <p:nvPr/>
          </p:nvSpPr>
          <p:spPr bwMode="auto">
            <a:xfrm flipH="1" flipV="1">
              <a:off x="5167313" y="4067175"/>
              <a:ext cx="681038" cy="15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57" name="Line 43"/>
            <p:cNvSpPr>
              <a:spLocks noChangeShapeType="1"/>
            </p:cNvSpPr>
            <p:nvPr/>
          </p:nvSpPr>
          <p:spPr bwMode="auto">
            <a:xfrm flipH="1" flipV="1">
              <a:off x="5146675" y="2174875"/>
              <a:ext cx="9525" cy="1892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0613" name="Group 44"/>
          <p:cNvGrpSpPr>
            <a:grpSpLocks/>
          </p:cNvGrpSpPr>
          <p:nvPr/>
        </p:nvGrpSpPr>
        <p:grpSpPr bwMode="auto">
          <a:xfrm>
            <a:off x="7286625" y="3187700"/>
            <a:ext cx="574675" cy="892175"/>
            <a:chOff x="4528" y="1585"/>
            <a:chExt cx="362" cy="562"/>
          </a:xfrm>
        </p:grpSpPr>
        <p:sp>
          <p:nvSpPr>
            <p:cNvPr id="110654" name="Line 45"/>
            <p:cNvSpPr>
              <a:spLocks noChangeShapeType="1"/>
            </p:cNvSpPr>
            <p:nvPr/>
          </p:nvSpPr>
          <p:spPr bwMode="auto">
            <a:xfrm flipH="1" flipV="1">
              <a:off x="4535" y="2146"/>
              <a:ext cx="3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55" name="Line 46"/>
            <p:cNvSpPr>
              <a:spLocks noChangeShapeType="1"/>
            </p:cNvSpPr>
            <p:nvPr/>
          </p:nvSpPr>
          <p:spPr bwMode="auto">
            <a:xfrm flipV="1">
              <a:off x="4528" y="1585"/>
              <a:ext cx="2" cy="5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0614" name="Group 47"/>
          <p:cNvGrpSpPr>
            <a:grpSpLocks/>
          </p:cNvGrpSpPr>
          <p:nvPr/>
        </p:nvGrpSpPr>
        <p:grpSpPr bwMode="auto">
          <a:xfrm>
            <a:off x="454025" y="4483100"/>
            <a:ext cx="300038" cy="811213"/>
            <a:chOff x="224" y="2401"/>
            <a:chExt cx="189" cy="511"/>
          </a:xfrm>
        </p:grpSpPr>
        <p:sp>
          <p:nvSpPr>
            <p:cNvPr id="110652" name="Line 48"/>
            <p:cNvSpPr>
              <a:spLocks noChangeShapeType="1"/>
            </p:cNvSpPr>
            <p:nvPr/>
          </p:nvSpPr>
          <p:spPr bwMode="auto">
            <a:xfrm flipH="1" flipV="1">
              <a:off x="231" y="2911"/>
              <a:ext cx="182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53" name="Line 49"/>
            <p:cNvSpPr>
              <a:spLocks noChangeShapeType="1"/>
            </p:cNvSpPr>
            <p:nvPr/>
          </p:nvSpPr>
          <p:spPr bwMode="auto">
            <a:xfrm flipV="1">
              <a:off x="224" y="2401"/>
              <a:ext cx="1" cy="5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432550" y="3198813"/>
            <a:ext cx="606425" cy="866775"/>
            <a:chOff x="6432550" y="3198813"/>
            <a:chExt cx="606425" cy="866775"/>
          </a:xfrm>
        </p:grpSpPr>
        <p:sp>
          <p:nvSpPr>
            <p:cNvPr id="110650" name="Line 51"/>
            <p:cNvSpPr>
              <a:spLocks noChangeShapeType="1"/>
            </p:cNvSpPr>
            <p:nvPr/>
          </p:nvSpPr>
          <p:spPr bwMode="auto">
            <a:xfrm>
              <a:off x="6432550" y="4056063"/>
              <a:ext cx="592138" cy="9525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51" name="Line 52"/>
            <p:cNvSpPr>
              <a:spLocks noChangeShapeType="1"/>
            </p:cNvSpPr>
            <p:nvPr/>
          </p:nvSpPr>
          <p:spPr bwMode="auto">
            <a:xfrm flipV="1">
              <a:off x="7035800" y="3198813"/>
              <a:ext cx="3175" cy="866775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8455025" y="2746375"/>
            <a:ext cx="406400" cy="1320801"/>
            <a:chOff x="8455025" y="2746375"/>
            <a:chExt cx="406400" cy="1320801"/>
          </a:xfrm>
        </p:grpSpPr>
        <p:sp>
          <p:nvSpPr>
            <p:cNvPr id="110648" name="Line 54"/>
            <p:cNvSpPr>
              <a:spLocks noChangeShapeType="1"/>
            </p:cNvSpPr>
            <p:nvPr/>
          </p:nvSpPr>
          <p:spPr bwMode="auto">
            <a:xfrm>
              <a:off x="8455025" y="4065588"/>
              <a:ext cx="392113" cy="1588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49" name="Line 55"/>
            <p:cNvSpPr>
              <a:spLocks noChangeShapeType="1"/>
            </p:cNvSpPr>
            <p:nvPr/>
          </p:nvSpPr>
          <p:spPr bwMode="auto">
            <a:xfrm flipV="1">
              <a:off x="8858250" y="2746375"/>
              <a:ext cx="3175" cy="1319213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0617" name="Freeform 56"/>
          <p:cNvSpPr>
            <a:spLocks/>
          </p:cNvSpPr>
          <p:nvPr/>
        </p:nvSpPr>
        <p:spPr bwMode="auto">
          <a:xfrm>
            <a:off x="3276600" y="1692275"/>
            <a:ext cx="1398588" cy="3175"/>
          </a:xfrm>
          <a:custGeom>
            <a:avLst/>
            <a:gdLst>
              <a:gd name="T0" fmla="*/ 0 w 881"/>
              <a:gd name="T1" fmla="*/ 2147483646 h 2"/>
              <a:gd name="T2" fmla="*/ 2147483646 w 881"/>
              <a:gd name="T3" fmla="*/ 0 h 2"/>
              <a:gd name="T4" fmla="*/ 0 60000 65536"/>
              <a:gd name="T5" fmla="*/ 0 60000 65536"/>
              <a:gd name="T6" fmla="*/ 0 w 881"/>
              <a:gd name="T7" fmla="*/ 0 h 2"/>
              <a:gd name="T8" fmla="*/ 881 w 881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1" h="2">
                <a:moveTo>
                  <a:pt x="0" y="2"/>
                </a:moveTo>
                <a:lnTo>
                  <a:pt x="881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18" name="Text Box 57"/>
          <p:cNvSpPr txBox="1">
            <a:spLocks noChangeArrowheads="1"/>
          </p:cNvSpPr>
          <p:nvPr/>
        </p:nvSpPr>
        <p:spPr bwMode="auto">
          <a:xfrm>
            <a:off x="107950" y="4040188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dangling</a:t>
            </a:r>
          </a:p>
        </p:txBody>
      </p:sp>
      <p:sp>
        <p:nvSpPr>
          <p:cNvPr id="110619" name="Rectangle 58"/>
          <p:cNvSpPr>
            <a:spLocks noChangeArrowheads="1"/>
          </p:cNvSpPr>
          <p:nvPr/>
        </p:nvSpPr>
        <p:spPr bwMode="auto">
          <a:xfrm>
            <a:off x="7786688" y="2286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</a:rPr>
              <a:t>dangling</a:t>
            </a:r>
          </a:p>
        </p:txBody>
      </p:sp>
      <p:grpSp>
        <p:nvGrpSpPr>
          <p:cNvPr id="110620" name="Group 59"/>
          <p:cNvGrpSpPr>
            <a:grpSpLocks/>
          </p:cNvGrpSpPr>
          <p:nvPr/>
        </p:nvGrpSpPr>
        <p:grpSpPr bwMode="auto">
          <a:xfrm>
            <a:off x="5148263" y="4689475"/>
            <a:ext cx="3736975" cy="1439863"/>
            <a:chOff x="2068" y="3340"/>
            <a:chExt cx="2354" cy="907"/>
          </a:xfrm>
        </p:grpSpPr>
        <p:sp>
          <p:nvSpPr>
            <p:cNvPr id="110644" name="Text Box 60"/>
            <p:cNvSpPr txBox="1">
              <a:spLocks noChangeArrowheads="1"/>
            </p:cNvSpPr>
            <p:nvPr/>
          </p:nvSpPr>
          <p:spPr bwMode="auto">
            <a:xfrm>
              <a:off x="2068" y="3703"/>
              <a:ext cx="2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dirty="0">
                  <a:latin typeface="Verdana" panose="020B0604030504040204" pitchFamily="34" charset="0"/>
                </a:rPr>
                <a:t>H  D  I  B  E  A  </a:t>
              </a:r>
              <a:r>
                <a:rPr lang="en-US" altLang="zh-TW" sz="2400" dirty="0">
                  <a:solidFill>
                    <a:srgbClr val="FF0000"/>
                  </a:solidFill>
                  <a:latin typeface="Verdana" panose="020B0604030504040204" pitchFamily="34" charset="0"/>
                </a:rPr>
                <a:t>F</a:t>
              </a:r>
              <a:r>
                <a:rPr lang="en-US" altLang="zh-TW" sz="2400" dirty="0">
                  <a:latin typeface="Verdana" panose="020B0604030504040204" pitchFamily="34" charset="0"/>
                </a:rPr>
                <a:t>  C  G</a:t>
              </a:r>
              <a:endParaRPr lang="en-US" altLang="zh-TW" sz="2400" dirty="0">
                <a:solidFill>
                  <a:srgbClr val="003399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0645" name="Text Box 61"/>
            <p:cNvSpPr txBox="1">
              <a:spLocks noChangeArrowheads="1"/>
            </p:cNvSpPr>
            <p:nvPr/>
          </p:nvSpPr>
          <p:spPr bwMode="auto">
            <a:xfrm>
              <a:off x="2373" y="3340"/>
              <a:ext cx="1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800" dirty="0" err="1">
                  <a:latin typeface="Arial" panose="020B0604020202020204" pitchFamily="34" charset="0"/>
                </a:rPr>
                <a:t>inorder</a:t>
              </a:r>
              <a:r>
                <a:rPr lang="en-US" altLang="zh-TW" sz="2800" dirty="0">
                  <a:latin typeface="Arial" panose="020B0604020202020204" pitchFamily="34" charset="0"/>
                </a:rPr>
                <a:t> traversal:</a:t>
              </a:r>
            </a:p>
          </p:txBody>
        </p:sp>
        <p:sp>
          <p:nvSpPr>
            <p:cNvPr id="110646" name="Freeform 62"/>
            <p:cNvSpPr>
              <a:spLocks/>
            </p:cNvSpPr>
            <p:nvPr/>
          </p:nvSpPr>
          <p:spPr bwMode="auto">
            <a:xfrm>
              <a:off x="3482" y="3983"/>
              <a:ext cx="257" cy="264"/>
            </a:xfrm>
            <a:custGeom>
              <a:avLst/>
              <a:gdLst>
                <a:gd name="T0" fmla="*/ 1 w 348"/>
                <a:gd name="T1" fmla="*/ 12 h 264"/>
                <a:gd name="T2" fmla="*/ 1 w 348"/>
                <a:gd name="T3" fmla="*/ 264 h 264"/>
                <a:gd name="T4" fmla="*/ 0 w 348"/>
                <a:gd name="T5" fmla="*/ 264 h 264"/>
                <a:gd name="T6" fmla="*/ 0 w 348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8"/>
                <a:gd name="T13" fmla="*/ 0 h 264"/>
                <a:gd name="T14" fmla="*/ 348 w 348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8" h="264">
                  <a:moveTo>
                    <a:pt x="348" y="12"/>
                  </a:moveTo>
                  <a:lnTo>
                    <a:pt x="348" y="264"/>
                  </a:lnTo>
                  <a:lnTo>
                    <a:pt x="0" y="26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sys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0647" name="Freeform 63"/>
            <p:cNvSpPr>
              <a:spLocks/>
            </p:cNvSpPr>
            <p:nvPr/>
          </p:nvSpPr>
          <p:spPr bwMode="auto">
            <a:xfrm>
              <a:off x="3787" y="3983"/>
              <a:ext cx="239" cy="264"/>
            </a:xfrm>
            <a:custGeom>
              <a:avLst/>
              <a:gdLst>
                <a:gd name="T0" fmla="*/ 0 w 336"/>
                <a:gd name="T1" fmla="*/ 12 h 264"/>
                <a:gd name="T2" fmla="*/ 0 w 336"/>
                <a:gd name="T3" fmla="*/ 264 h 264"/>
                <a:gd name="T4" fmla="*/ 1 w 336"/>
                <a:gd name="T5" fmla="*/ 264 h 264"/>
                <a:gd name="T6" fmla="*/ 1 w 336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64"/>
                <a:gd name="T14" fmla="*/ 336 w 336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64">
                  <a:moveTo>
                    <a:pt x="0" y="12"/>
                  </a:moveTo>
                  <a:lnTo>
                    <a:pt x="0" y="264"/>
                  </a:lnTo>
                  <a:lnTo>
                    <a:pt x="336" y="264"/>
                  </a:lnTo>
                  <a:lnTo>
                    <a:pt x="336" y="0"/>
                  </a:lnTo>
                </a:path>
              </a:pathLst>
            </a:custGeom>
            <a:noFill/>
            <a:ln w="38100">
              <a:solidFill>
                <a:srgbClr val="669900"/>
              </a:solidFill>
              <a:prstDash val="sysDash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0621" name="Group 64"/>
          <p:cNvGrpSpPr>
            <a:grpSpLocks/>
          </p:cNvGrpSpPr>
          <p:nvPr/>
        </p:nvGrpSpPr>
        <p:grpSpPr bwMode="auto">
          <a:xfrm>
            <a:off x="3527425" y="3767138"/>
            <a:ext cx="1123950" cy="476250"/>
            <a:chOff x="2292" y="2394"/>
            <a:chExt cx="708" cy="300"/>
          </a:xfrm>
        </p:grpSpPr>
        <p:sp>
          <p:nvSpPr>
            <p:cNvPr id="110636" name="Rectangle 65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0637" name="Rectangle 66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8" name="Rectangle 67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9" name="Rectangle 68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40" name="Rectangle 69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41" name="Rectangle 70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42" name="Rectangle 71"/>
            <p:cNvSpPr>
              <a:spLocks noChangeArrowheads="1"/>
            </p:cNvSpPr>
            <p:nvPr/>
          </p:nvSpPr>
          <p:spPr bwMode="auto">
            <a:xfrm>
              <a:off x="2820" y="2394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10643" name="Rectangle 72"/>
            <p:cNvSpPr>
              <a:spLocks noChangeArrowheads="1"/>
            </p:cNvSpPr>
            <p:nvPr/>
          </p:nvSpPr>
          <p:spPr bwMode="auto">
            <a:xfrm>
              <a:off x="2304" y="2394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110622" name="Freeform 73"/>
          <p:cNvSpPr>
            <a:spLocks/>
          </p:cNvSpPr>
          <p:nvPr/>
        </p:nvSpPr>
        <p:spPr bwMode="auto">
          <a:xfrm>
            <a:off x="4289425" y="2271713"/>
            <a:ext cx="514350" cy="2114550"/>
          </a:xfrm>
          <a:custGeom>
            <a:avLst/>
            <a:gdLst>
              <a:gd name="T0" fmla="*/ 0 w 324"/>
              <a:gd name="T1" fmla="*/ 2147483646 h 1332"/>
              <a:gd name="T2" fmla="*/ 0 w 324"/>
              <a:gd name="T3" fmla="*/ 2147483646 h 1332"/>
              <a:gd name="T4" fmla="*/ 2147483646 w 324"/>
              <a:gd name="T5" fmla="*/ 2147483646 h 1332"/>
              <a:gd name="T6" fmla="*/ 2147483646 w 324"/>
              <a:gd name="T7" fmla="*/ 0 h 1332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1332"/>
              <a:gd name="T14" fmla="*/ 324 w 324"/>
              <a:gd name="T15" fmla="*/ 1332 h 13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1332">
                <a:moveTo>
                  <a:pt x="0" y="1104"/>
                </a:moveTo>
                <a:lnTo>
                  <a:pt x="0" y="1332"/>
                </a:lnTo>
                <a:lnTo>
                  <a:pt x="324" y="1332"/>
                </a:lnTo>
                <a:lnTo>
                  <a:pt x="324" y="0"/>
                </a:lnTo>
              </a:path>
            </a:pathLst>
          </a:custGeom>
          <a:noFill/>
          <a:ln w="57150">
            <a:solidFill>
              <a:srgbClr val="669900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23" name="Freeform 74"/>
          <p:cNvSpPr>
            <a:spLocks/>
          </p:cNvSpPr>
          <p:nvPr/>
        </p:nvSpPr>
        <p:spPr bwMode="auto">
          <a:xfrm>
            <a:off x="2955925" y="3148013"/>
            <a:ext cx="914400" cy="1238250"/>
          </a:xfrm>
          <a:custGeom>
            <a:avLst/>
            <a:gdLst>
              <a:gd name="T0" fmla="*/ 2147483646 w 576"/>
              <a:gd name="T1" fmla="*/ 2147483646 h 780"/>
              <a:gd name="T2" fmla="*/ 2147483646 w 576"/>
              <a:gd name="T3" fmla="*/ 2147483646 h 780"/>
              <a:gd name="T4" fmla="*/ 2147483646 w 576"/>
              <a:gd name="T5" fmla="*/ 2147483646 h 780"/>
              <a:gd name="T6" fmla="*/ 0 w 576"/>
              <a:gd name="T7" fmla="*/ 0 h 7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780"/>
              <a:gd name="T14" fmla="*/ 576 w 576"/>
              <a:gd name="T15" fmla="*/ 780 h 7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780">
                <a:moveTo>
                  <a:pt x="576" y="564"/>
                </a:moveTo>
                <a:lnTo>
                  <a:pt x="576" y="780"/>
                </a:lnTo>
                <a:lnTo>
                  <a:pt x="314" y="78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0624" name="Group 75"/>
          <p:cNvGrpSpPr>
            <a:grpSpLocks/>
          </p:cNvGrpSpPr>
          <p:nvPr/>
        </p:nvGrpSpPr>
        <p:grpSpPr bwMode="auto">
          <a:xfrm>
            <a:off x="2327275" y="2624138"/>
            <a:ext cx="1123950" cy="476250"/>
            <a:chOff x="2292" y="2394"/>
            <a:chExt cx="708" cy="300"/>
          </a:xfrm>
        </p:grpSpPr>
        <p:sp>
          <p:nvSpPr>
            <p:cNvPr id="110628" name="Rectangle 76"/>
            <p:cNvSpPr>
              <a:spLocks noChangeArrowheads="1"/>
            </p:cNvSpPr>
            <p:nvPr/>
          </p:nvSpPr>
          <p:spPr bwMode="auto">
            <a:xfrm>
              <a:off x="2532" y="240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0629" name="Rectangle 77"/>
            <p:cNvSpPr>
              <a:spLocks noChangeArrowheads="1"/>
            </p:cNvSpPr>
            <p:nvPr/>
          </p:nvSpPr>
          <p:spPr bwMode="auto">
            <a:xfrm>
              <a:off x="2292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0" name="Rectangle 78"/>
            <p:cNvSpPr>
              <a:spLocks noChangeArrowheads="1"/>
            </p:cNvSpPr>
            <p:nvPr/>
          </p:nvSpPr>
          <p:spPr bwMode="auto">
            <a:xfrm>
              <a:off x="2460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1" name="Rectangle 79"/>
            <p:cNvSpPr>
              <a:spLocks noChangeArrowheads="1"/>
            </p:cNvSpPr>
            <p:nvPr/>
          </p:nvSpPr>
          <p:spPr bwMode="auto">
            <a:xfrm>
              <a:off x="2556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2" name="Rectangle 80"/>
            <p:cNvSpPr>
              <a:spLocks noChangeArrowheads="1"/>
            </p:cNvSpPr>
            <p:nvPr/>
          </p:nvSpPr>
          <p:spPr bwMode="auto">
            <a:xfrm>
              <a:off x="2820" y="2412"/>
              <a:ext cx="16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3" name="Rectangle 81"/>
            <p:cNvSpPr>
              <a:spLocks noChangeArrowheads="1"/>
            </p:cNvSpPr>
            <p:nvPr/>
          </p:nvSpPr>
          <p:spPr bwMode="auto">
            <a:xfrm>
              <a:off x="2724" y="2412"/>
              <a:ext cx="9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800">
                <a:latin typeface="Arial" panose="020B0604020202020204" pitchFamily="34" charset="0"/>
              </a:endParaRPr>
            </a:p>
          </p:txBody>
        </p:sp>
        <p:sp>
          <p:nvSpPr>
            <p:cNvPr id="110634" name="Rectangle 82"/>
            <p:cNvSpPr>
              <a:spLocks noChangeArrowheads="1"/>
            </p:cNvSpPr>
            <p:nvPr/>
          </p:nvSpPr>
          <p:spPr bwMode="auto">
            <a:xfrm>
              <a:off x="2820" y="2394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0635" name="Rectangle 83"/>
            <p:cNvSpPr>
              <a:spLocks noChangeArrowheads="1"/>
            </p:cNvSpPr>
            <p:nvPr/>
          </p:nvSpPr>
          <p:spPr bwMode="auto">
            <a:xfrm>
              <a:off x="2304" y="2394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10625" name="Freeform 84"/>
          <p:cNvSpPr>
            <a:spLocks/>
          </p:cNvSpPr>
          <p:nvPr/>
        </p:nvSpPr>
        <p:spPr bwMode="auto">
          <a:xfrm>
            <a:off x="3089275" y="2881313"/>
            <a:ext cx="990600" cy="914400"/>
          </a:xfrm>
          <a:custGeom>
            <a:avLst/>
            <a:gdLst>
              <a:gd name="T0" fmla="*/ 0 w 624"/>
              <a:gd name="T1" fmla="*/ 0 h 576"/>
              <a:gd name="T2" fmla="*/ 0 w 624"/>
              <a:gd name="T3" fmla="*/ 2147483646 h 576"/>
              <a:gd name="T4" fmla="*/ 2147483646 w 624"/>
              <a:gd name="T5" fmla="*/ 2147483646 h 576"/>
              <a:gd name="T6" fmla="*/ 0 60000 65536"/>
              <a:gd name="T7" fmla="*/ 0 60000 65536"/>
              <a:gd name="T8" fmla="*/ 0 60000 65536"/>
              <a:gd name="T9" fmla="*/ 0 w 624"/>
              <a:gd name="T10" fmla="*/ 0 h 576"/>
              <a:gd name="T11" fmla="*/ 624 w 62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76">
                <a:moveTo>
                  <a:pt x="0" y="0"/>
                </a:moveTo>
                <a:lnTo>
                  <a:pt x="0" y="156"/>
                </a:lnTo>
                <a:lnTo>
                  <a:pt x="624" y="57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0626" name="Text Box 85"/>
          <p:cNvSpPr txBox="1">
            <a:spLocks noChangeArrowheads="1"/>
          </p:cNvSpPr>
          <p:nvPr/>
        </p:nvSpPr>
        <p:spPr bwMode="auto">
          <a:xfrm>
            <a:off x="406400" y="1746250"/>
            <a:ext cx="1874231" cy="7078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Arial" panose="020B0604020202020204" pitchFamily="34" charset="0"/>
              </a:rPr>
              <a:t>t: true </a:t>
            </a:r>
            <a:r>
              <a:rPr lang="en-US" altLang="zh-TW" sz="2000" dirty="0">
                <a:latin typeface="Arial" panose="020B0604020202020204" pitchFamily="34" charset="0"/>
                <a:sym typeface="Symbol" panose="05050102010706020507" pitchFamily="18" charset="2"/>
              </a:rPr>
              <a:t>-- thread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Arial" panose="020B0604020202020204" pitchFamily="34" charset="0"/>
                <a:sym typeface="Symbol" panose="05050102010706020507" pitchFamily="18" charset="2"/>
              </a:rPr>
              <a:t>f: false   </a:t>
            </a:r>
            <a:r>
              <a:rPr lang="en-US" altLang="zh-TW" sz="2000" dirty="0">
                <a:latin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sym typeface="Symbol" panose="05050102010706020507" pitchFamily="18" charset="2"/>
              </a:rPr>
              <a:t>child</a:t>
            </a:r>
          </a:p>
        </p:txBody>
      </p:sp>
      <p:sp>
        <p:nvSpPr>
          <p:cNvPr id="110627" name="Rectangle 86"/>
          <p:cNvSpPr>
            <a:spLocks noChangeArrowheads="1"/>
          </p:cNvSpPr>
          <p:nvPr/>
        </p:nvSpPr>
        <p:spPr bwMode="auto">
          <a:xfrm>
            <a:off x="2555875" y="1447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latin typeface="Arial" panose="020B0604020202020204" pitchFamily="34" charset="0"/>
              </a:rPr>
              <a:t>root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746375" y="3081338"/>
            <a:ext cx="568326" cy="2201142"/>
            <a:chOff x="2746375" y="3081338"/>
            <a:chExt cx="568326" cy="2201142"/>
          </a:xfrm>
        </p:grpSpPr>
        <p:sp>
          <p:nvSpPr>
            <p:cNvPr id="110662" name="Line 33"/>
            <p:cNvSpPr>
              <a:spLocks noChangeShapeType="1"/>
            </p:cNvSpPr>
            <p:nvPr/>
          </p:nvSpPr>
          <p:spPr bwMode="auto">
            <a:xfrm>
              <a:off x="3113088" y="5280790"/>
              <a:ext cx="201613" cy="1690"/>
            </a:xfrm>
            <a:prstGeom prst="line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3" name="直線單箭頭接點 2"/>
            <p:cNvCxnSpPr>
              <a:stCxn id="110662" idx="1"/>
            </p:cNvCxnSpPr>
            <p:nvPr/>
          </p:nvCxnSpPr>
          <p:spPr>
            <a:xfrm flipH="1" flipV="1">
              <a:off x="2746375" y="3081338"/>
              <a:ext cx="568326" cy="2201142"/>
            </a:xfrm>
            <a:prstGeom prst="straightConnector1">
              <a:avLst/>
            </a:prstGeom>
            <a:noFill/>
            <a:ln w="57150">
              <a:solidFill>
                <a:srgbClr val="669900"/>
              </a:solidFill>
              <a:prstDash val="sysDot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E4C0B71-068D-4BB9-B6F1-0A10E480A676}"/>
              </a:ext>
            </a:extLst>
          </p:cNvPr>
          <p:cNvCxnSpPr>
            <a:cxnSpLocks/>
          </p:cNvCxnSpPr>
          <p:nvPr/>
        </p:nvCxnSpPr>
        <p:spPr>
          <a:xfrm>
            <a:off x="1276351" y="2271713"/>
            <a:ext cx="171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8" grpId="0"/>
      <p:bldP spid="110619" grpId="0"/>
      <p:bldP spid="110622" grpId="0" animBg="1"/>
      <p:bldP spid="1106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" t="10361" r="6664" b="15094"/>
          <a:stretch>
            <a:fillRect/>
          </a:stretch>
        </p:blipFill>
        <p:spPr bwMode="auto">
          <a:xfrm>
            <a:off x="1371600" y="2590800"/>
            <a:ext cx="640873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15888"/>
            <a:ext cx="8226425" cy="936625"/>
          </a:xfrm>
        </p:spPr>
        <p:txBody>
          <a:bodyPr/>
          <a:lstStyle/>
          <a:p>
            <a:pPr eaLnBrk="1" hangingPunct="1"/>
            <a:r>
              <a:rPr lang="en-US" altLang="zh-TW"/>
              <a:t>Virtual Root Node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38687"/>
            <a:ext cx="7775575" cy="2017713"/>
          </a:xfrm>
        </p:spPr>
        <p:txBody>
          <a:bodyPr/>
          <a:lstStyle/>
          <a:p>
            <a:pPr eaLnBrk="1" hangingPunct="1"/>
            <a:r>
              <a:rPr lang="en-US" altLang="zh-TW" dirty="0"/>
              <a:t>Create a virtual root node and assign (2) dangling pointers to point to this root node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2400" y="2447544"/>
            <a:ext cx="32004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20BE-2F82-4F23-A839-4DF3C857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Practice Time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584F3-A57E-4722-87CB-C813DA4711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Write the threaded binary tree for the example:</a:t>
            </a:r>
            <a:endParaRPr lang="zh-TW" altLang="en-US" dirty="0"/>
          </a:p>
        </p:txBody>
      </p:sp>
      <p:pic>
        <p:nvPicPr>
          <p:cNvPr id="202758" name="Picture 6" descr="How a n00b Programer Climbed The Binary Tree in Ruby | Hacker Noon">
            <a:extLst>
              <a:ext uri="{FF2B5EF4-FFF2-40B4-BE49-F238E27FC236}">
                <a16:creationId xmlns:a16="http://schemas.microsoft.com/office/drawing/2014/main" id="{660896C2-C632-4BEC-B9AD-44C3036D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4802"/>
            <a:ext cx="5334000" cy="43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84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Words>3159</Words>
  <Application>Microsoft Office PowerPoint</Application>
  <PresentationFormat>如螢幕大小 (4:3)</PresentationFormat>
  <Paragraphs>815</Paragraphs>
  <Slides>64</Slides>
  <Notes>62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64</vt:i4>
      </vt:variant>
    </vt:vector>
  </HeadingPairs>
  <TitlesOfParts>
    <vt:vector size="79" baseType="lpstr">
      <vt:lpstr>MS PGothic</vt:lpstr>
      <vt:lpstr>新細明體</vt:lpstr>
      <vt:lpstr>標楷體</vt:lpstr>
      <vt:lpstr>Arial</vt:lpstr>
      <vt:lpstr>Bookman Old Style</vt:lpstr>
      <vt:lpstr>Courier New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Equation</vt:lpstr>
      <vt:lpstr>Visio.Drawing.11</vt:lpstr>
      <vt:lpstr>Threaded Binary Trees</vt:lpstr>
      <vt:lpstr>Efficiency of Linked List rep. of B.T.</vt:lpstr>
      <vt:lpstr>Definition: Threaded B.T.</vt:lpstr>
      <vt:lpstr>Why Threaded Binary Trees?</vt:lpstr>
      <vt:lpstr>Implementation Considerations</vt:lpstr>
      <vt:lpstr>Implementation Considerations</vt:lpstr>
      <vt:lpstr>Threaded Binary Tree Example</vt:lpstr>
      <vt:lpstr>Virtual Root Node</vt:lpstr>
      <vt:lpstr>Practice Time</vt:lpstr>
      <vt:lpstr>Inorder Traversal of Threaded B.T.</vt:lpstr>
      <vt:lpstr>Finding Inorder Successor</vt:lpstr>
      <vt:lpstr>Inorder Traversal of Threaded B.T.</vt:lpstr>
      <vt:lpstr>Inserting New Node into Threaded Binary Trees</vt:lpstr>
      <vt:lpstr>Insert_right ( ) for Threaded B.T.</vt:lpstr>
      <vt:lpstr>Insert_right ( ) for Threaded B.T.</vt:lpstr>
      <vt:lpstr>Practice Time</vt:lpstr>
      <vt:lpstr>Heaps</vt:lpstr>
      <vt:lpstr>Heaps Definition</vt:lpstr>
      <vt:lpstr>Max Heaps and Min Heaps</vt:lpstr>
      <vt:lpstr>Heaps Definition</vt:lpstr>
      <vt:lpstr>Heaps ADT</vt:lpstr>
      <vt:lpstr>Insertion into a Max Heap</vt:lpstr>
      <vt:lpstr>Practice Time</vt:lpstr>
      <vt:lpstr>Deletion from a Max Heap</vt:lpstr>
      <vt:lpstr>Practice Time</vt:lpstr>
      <vt:lpstr>Priority Queues as a Max Heap</vt:lpstr>
      <vt:lpstr>Implementation of Priority Queue Arrays vs. Linked Lists vs. Heaps</vt:lpstr>
      <vt:lpstr>Heaps not Suitable for …</vt:lpstr>
      <vt:lpstr>Binary Search Trees</vt:lpstr>
      <vt:lpstr>Definition: Binary Search Trees</vt:lpstr>
      <vt:lpstr>Binary Search Tree Examples</vt:lpstr>
      <vt:lpstr>Searching within a B.S.T.</vt:lpstr>
      <vt:lpstr>Recursive/Iterative Search of BST</vt:lpstr>
      <vt:lpstr>BST Insertion</vt:lpstr>
      <vt:lpstr>Practice Time</vt:lpstr>
      <vt:lpstr>BST Deletion</vt:lpstr>
      <vt:lpstr>BST Deletion</vt:lpstr>
      <vt:lpstr>Other Useful BST Operations</vt:lpstr>
      <vt:lpstr>Other Useful BST Operations</vt:lpstr>
      <vt:lpstr>Splitting Binary Search Trees</vt:lpstr>
      <vt:lpstr>Practice Time</vt:lpstr>
      <vt:lpstr>Balanced Search Trees</vt:lpstr>
      <vt:lpstr>Time Complexities of Searching BST</vt:lpstr>
      <vt:lpstr>Selection Trees</vt:lpstr>
      <vt:lpstr>Selection Trees</vt:lpstr>
      <vt:lpstr>Merging Ordered Sequences</vt:lpstr>
      <vt:lpstr>PowerPoint 簡報</vt:lpstr>
      <vt:lpstr>Winner Tree Example</vt:lpstr>
      <vt:lpstr>Winner Tree  Loser Tree</vt:lpstr>
      <vt:lpstr>Analysis of Winner Trees</vt:lpstr>
      <vt:lpstr>Forests</vt:lpstr>
      <vt:lpstr>Forests as a Binary Tree</vt:lpstr>
      <vt:lpstr>Forest to Binary Tree Example</vt:lpstr>
      <vt:lpstr>Traversing Forests</vt:lpstr>
      <vt:lpstr>Traversing Forests</vt:lpstr>
      <vt:lpstr>Traversing Forests</vt:lpstr>
      <vt:lpstr>Chapter Summary</vt:lpstr>
      <vt:lpstr>Trees</vt:lpstr>
      <vt:lpstr>Constructing Binary Trees</vt:lpstr>
      <vt:lpstr>Constructing Binary Trees</vt:lpstr>
      <vt:lpstr>Counting Binary Trees</vt:lpstr>
      <vt:lpstr>Counting Binary Trees</vt:lpstr>
      <vt:lpstr>Counting Binary Trees</vt:lpstr>
      <vt:lpstr>Equivalent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leeg</dc:creator>
  <cp:lastModifiedBy>Jia-Ling Koh</cp:lastModifiedBy>
  <cp:revision>152</cp:revision>
  <cp:lastPrinted>2011-11-06T01:03:42Z</cp:lastPrinted>
  <dcterms:created xsi:type="dcterms:W3CDTF">2010-10-30T04:50:28Z</dcterms:created>
  <dcterms:modified xsi:type="dcterms:W3CDTF">2022-10-23T03:41:29Z</dcterms:modified>
</cp:coreProperties>
</file>