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1" r:id="rId1"/>
  </p:sldMasterIdLst>
  <p:notesMasterIdLst>
    <p:notesMasterId r:id="rId54"/>
  </p:notesMasterIdLst>
  <p:handoutMasterIdLst>
    <p:handoutMasterId r:id="rId55"/>
  </p:handoutMasterIdLst>
  <p:sldIdLst>
    <p:sldId id="311" r:id="rId2"/>
    <p:sldId id="312" r:id="rId3"/>
    <p:sldId id="313" r:id="rId4"/>
    <p:sldId id="314" r:id="rId5"/>
    <p:sldId id="315" r:id="rId6"/>
    <p:sldId id="375" r:id="rId7"/>
    <p:sldId id="316" r:id="rId8"/>
    <p:sldId id="317" r:id="rId9"/>
    <p:sldId id="376" r:id="rId10"/>
    <p:sldId id="318" r:id="rId11"/>
    <p:sldId id="377" r:id="rId12"/>
    <p:sldId id="319" r:id="rId13"/>
    <p:sldId id="320" r:id="rId14"/>
    <p:sldId id="321" r:id="rId15"/>
    <p:sldId id="322" r:id="rId16"/>
    <p:sldId id="323" r:id="rId17"/>
    <p:sldId id="325" r:id="rId18"/>
    <p:sldId id="324" r:id="rId19"/>
    <p:sldId id="378" r:id="rId20"/>
    <p:sldId id="326" r:id="rId21"/>
    <p:sldId id="369" r:id="rId22"/>
    <p:sldId id="327" r:id="rId23"/>
    <p:sldId id="328" r:id="rId24"/>
    <p:sldId id="371" r:id="rId25"/>
    <p:sldId id="382" r:id="rId26"/>
    <p:sldId id="383" r:id="rId27"/>
    <p:sldId id="329" r:id="rId28"/>
    <p:sldId id="350" r:id="rId29"/>
    <p:sldId id="331" r:id="rId30"/>
    <p:sldId id="373" r:id="rId31"/>
    <p:sldId id="333" r:id="rId32"/>
    <p:sldId id="332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79" r:id="rId44"/>
    <p:sldId id="344" r:id="rId45"/>
    <p:sldId id="345" r:id="rId46"/>
    <p:sldId id="346" r:id="rId47"/>
    <p:sldId id="380" r:id="rId48"/>
    <p:sldId id="348" r:id="rId49"/>
    <p:sldId id="381" r:id="rId50"/>
    <p:sldId id="349" r:id="rId51"/>
    <p:sldId id="351" r:id="rId52"/>
    <p:sldId id="353" r:id="rId53"/>
  </p:sldIdLst>
  <p:sldSz cx="9144000" cy="6858000" type="screen4x3"/>
  <p:notesSz cx="7099300" cy="10234613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18126"/>
    <a:srgbClr val="15EF53"/>
    <a:srgbClr val="3E1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352" autoAdjust="0"/>
    <p:restoredTop sz="94660"/>
  </p:normalViewPr>
  <p:slideViewPr>
    <p:cSldViewPr>
      <p:cViewPr varScale="1">
        <p:scale>
          <a:sx n="63" d="100"/>
          <a:sy n="63" d="100"/>
        </p:scale>
        <p:origin x="123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TW"/>
              <a:t>6.5 Minimum Spanning Trees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solidFill>
                  <a:schemeClr val="tx1"/>
                </a:solidFill>
                <a:latin typeface="Arial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solidFill>
                  <a:schemeClr val="tx1"/>
                </a:solidFill>
                <a:latin typeface="Arial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9676D87A-42A1-460D-AF92-67589E4416F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TW"/>
              <a:t>6.5 Minimum Spanning Trees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solidFill>
                  <a:schemeClr val="tx1"/>
                </a:solidFill>
                <a:latin typeface="Arial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  <a:endParaRPr lang="en-US" altLang="zh-TW"/>
          </a:p>
          <a:p>
            <a:pPr lvl="1"/>
            <a:r>
              <a:rPr lang="zh-TW" altLang="en-US"/>
              <a:t>第二層</a:t>
            </a:r>
            <a:endParaRPr lang="en-US" altLang="zh-TW"/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  <a:endParaRPr lang="en-US" altLang="zh-TW"/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solidFill>
                  <a:schemeClr val="tx1"/>
                </a:solidFill>
                <a:latin typeface="Arial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58CE615-D162-4CDA-9C87-FABACF657F3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906B0F0-6D60-4938-AB9F-6C49F1C3DA00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6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1862" name="Header Placeholder 5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4464E8F-F012-4128-BFA3-CB0CE6FA0310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0291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DE9676BC-EBCE-497C-BD05-A61BD427D93F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13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0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0294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029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320AF4A-B289-4234-9A19-ADF176C36F98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2339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C67BCE0-CB40-44BB-B219-979095DADBE8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14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2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23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2342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234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D83297B-A8B5-4FF2-B162-8A765568F415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4387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F2ABA782-155A-4331-A343-BC97EBB09793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15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4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4390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439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95A1BFD-5B46-4217-9427-D539DDAFCCC4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6435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81FCA673-2678-4CB7-8203-29F52DA33E81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16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6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6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6438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643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F576A22-D6CD-427D-8433-2A9D84F986E2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8483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25FB96BB-D067-439D-A5AA-03889C4B1D28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17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8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8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8486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848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5FABB0C-025E-4B46-A1FA-BEA19AC168EE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0531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847DCEEC-9B90-4C8A-AB3E-A84641AAC78C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18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0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0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0534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053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C9D3545-0546-46A4-A90B-F267DC7BB469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4627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38EED9FE-E1E2-439B-95EF-76335F116ADB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20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4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4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4630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463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989DF18-8325-479E-AD1A-FF210C26B482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2579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5808A08D-5801-4C10-A510-4FE6FB75678E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21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2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2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2582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258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3705021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6E36D8D-76A9-45DC-8BE4-7D45D9B06794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6675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99355578-DE54-4C00-AEA8-BF42B041674D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22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6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6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6678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667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AE25103-428D-4ED9-9163-67265F0596E8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8723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F50FFA13-6A1A-4816-BD31-E193C00A8F7C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23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8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8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fontAlgn="base" latinLnBrk="0" hangingPunct="1"/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0</a:t>
            </a:r>
            <a:endParaRPr kumimoji="1" lang="zh-TW" altLang="zh-TW" sz="1200" b="0" i="0" u="none" strike="noStrike" kern="1200" dirty="0"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  <a:p>
            <a:pPr rtl="0" eaLnBrk="1" fontAlgn="base" latinLnBrk="0" hangingPunct="1"/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4</a:t>
            </a:r>
            <a:endParaRPr kumimoji="1" lang="zh-TW" altLang="zh-TW" sz="1200" b="0" i="0" u="none" strike="noStrike" kern="1200" dirty="0"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  <a:p>
            <a:pPr rtl="0" eaLnBrk="1" fontAlgn="base" latinLnBrk="0" hangingPunct="1"/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11</a:t>
            </a:r>
            <a:endParaRPr kumimoji="1" lang="zh-TW" altLang="zh-TW" sz="1200" b="0" i="0" u="none" strike="noStrike" kern="1200" dirty="0"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  <a:p>
            <a:pPr rtl="0" eaLnBrk="1" fontAlgn="base" latinLnBrk="0" hangingPunct="1"/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6</a:t>
            </a:r>
            <a:endParaRPr kumimoji="1" lang="zh-TW" altLang="zh-TW" sz="1200" b="0" i="0" u="none" strike="noStrike" kern="1200" dirty="0"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  <a:p>
            <a:pPr rtl="0" eaLnBrk="1" fontAlgn="base" latinLnBrk="0" hangingPunct="1"/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0</a:t>
            </a:r>
            <a:endParaRPr kumimoji="1" lang="zh-TW" altLang="zh-TW" sz="1200" b="0" i="0" u="none" strike="noStrike" kern="1200" dirty="0"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  <a:p>
            <a:pPr rtl="0" eaLnBrk="1" fontAlgn="base" latinLnBrk="0" hangingPunct="1"/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2</a:t>
            </a:r>
            <a:endParaRPr kumimoji="1" lang="zh-TW" altLang="zh-TW" sz="1200" b="0" i="0" u="none" strike="noStrike" kern="1200" dirty="0"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  <a:p>
            <a:pPr rtl="0" eaLnBrk="1" fontAlgn="base" latinLnBrk="0" hangingPunct="1"/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3</a:t>
            </a:r>
            <a:endParaRPr kumimoji="1" lang="zh-TW" altLang="zh-TW" sz="1200" b="0" i="0" u="none" strike="noStrike" kern="1200" dirty="0"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  <a:p>
            <a:pPr rtl="0" eaLnBrk="1" fontAlgn="base" latinLnBrk="0" hangingPunct="1"/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7</a:t>
            </a:r>
            <a:endParaRPr kumimoji="1" lang="zh-TW" altLang="zh-TW" sz="1200" b="0" i="0" u="none" strike="noStrike" kern="1200" dirty="0"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  <a:p>
            <a:pPr rtl="0" eaLnBrk="1" fontAlgn="base" latinLnBrk="0" hangingPunct="1"/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>0</a:t>
            </a:r>
            <a:endParaRPr kumimoji="1" lang="zh-TW" altLang="zh-TW" sz="1200" b="0" i="0" u="none" strike="noStrike" kern="1200" dirty="0"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  <a:p>
            <a:pPr eaLnBrk="1" hangingPunct="1"/>
            <a:endParaRPr lang="en-US" altLang="zh-TW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8726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872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CB37B5D-6545-4FEF-8DF3-256B9EB8A0F4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3907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D2E40D3E-D887-4B01-94C8-5041AFD1B0FD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2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39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3910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391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TW"/>
              <a:t>6.5 Minimum Spanning Trees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E615-D162-4CDA-9C87-FABACF657F3E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3442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A17D95C-ED27-4ACA-BC7F-D444840F593A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1795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D2FF70B7-6087-4496-B4B1-29974E5B840B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27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1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1798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179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EFD7CD1-501B-4B9F-83D4-01B55DD5A3C7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384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46" name="Header Placeholder 5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EF9E6FC-8070-47DE-A44D-6515C662C572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5891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710BEA0B-6F10-4EBF-B939-66F6D395A6D4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29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5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5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5894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589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EF9E6FC-8070-47DE-A44D-6515C662C572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5891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710BEA0B-6F10-4EBF-B939-66F6D395A6D4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30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5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5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5894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589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2276803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C8D59B4-4E6D-40E2-81E0-15F18030BB17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7939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C5CD76E9-C533-4846-BBBF-7D2F795A550E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31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7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7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7942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794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75C858C-B70F-4905-931C-1030DE502917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9987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B90258FF-053D-40E3-8D57-0641CB87DCD0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32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9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9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9990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999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74D99CA-A37D-405C-8EF6-AFDA3C1DC548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2035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0CCFD777-4D88-41FF-BF0A-43981B5CD9ED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33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2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2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2038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203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DEC11C7-E407-434E-A6EA-ADC2DBDF1B4B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083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8E4113E5-D666-41CE-AC76-F81D4E2323D7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34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4086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08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9CA9649-9706-47A8-9DA2-88EC6C5D521C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6131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2F75F7C7-E48E-4313-A3D6-C321222055EA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35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6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6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6134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613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EAC1BF3-BABA-4DC5-81D9-7ED629D1E0D8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5955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7C5898B-508D-437F-8B14-EBC6AF930E50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3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59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9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8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595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B56D4C-E114-41D4-B1D7-7EE1DA92800B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8179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A883FD9-4ECB-449C-89D0-754B9D5D73F7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36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8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8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8182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818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6D2096-6ADB-49C1-9CBD-FE8546C5C72E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0227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D37C2A5-69EE-4B41-ABCB-8094438469CB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37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0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0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0230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023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84D207F-6A72-4EF6-9F6F-B7F957544F8F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2275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D8E3AECF-92A5-42DB-A293-7004A2BEC50C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38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2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22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2278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227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7BB2BF1-B7C5-440D-AFDF-5AE6998259E1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23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DDE76AA-B13F-4F6B-852E-160E5B41A518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39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4326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2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45F24D-F6C7-4254-BE62-66DEDCE78F45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6371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9AB86C2D-F7AF-4C0F-849B-43BB48646F9B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40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6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63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6374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637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FC64312-0963-4005-B467-653D687C5389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8419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C5E6B046-F5E0-48DB-ACDF-F27435DE6E33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41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8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84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8422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842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6936D51-910D-4DB0-9BC7-DA074D2F65E6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0467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F78ACCD8-38F9-4F38-B521-5BC12AE6CCF1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42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0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0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0470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047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4EF64C5-78B3-4448-8F7E-01DCE243E6C5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2515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D0EC1EB2-A5EA-4F04-81F3-7C585A592984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43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2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25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2518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251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14516159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4EF64C5-78B3-4448-8F7E-01DCE243E6C5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2515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D0EC1EB2-A5EA-4F04-81F3-7C585A592984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44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2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25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2518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251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26E7C43-78D5-4E30-87BF-5FF516E6DE69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563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E440A79C-B5FA-4F25-97B6-2E5B17615E79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45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4566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56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81A14DF-33F4-4581-9B5A-68621723A0F6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8003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B85BC7B8-91BC-4BA2-B5CD-BF78C1E9A67E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4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80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6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800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25A5078-E8CF-4D48-A294-061A6CE27BA9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6611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354E61A5-01BE-4C76-9629-BC4DE797392B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46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6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66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6614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661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25A5078-E8CF-4D48-A294-061A6CE27BA9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6611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354E61A5-01BE-4C76-9629-BC4DE797392B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47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6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66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6614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661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28502369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118215C-C7E9-4BFE-B615-739B8916F349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8659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14D0C3D2-06A5-40A4-81CD-B7FDF808CC8B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48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8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8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8662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866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F224D42-EAD0-49E4-B18F-09FF1E029CD9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0707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3E75461C-1D2D-416D-9497-1BC80F137EC5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50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0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07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0710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071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07C2025-ABBB-4CB7-9E6D-05834FB4693B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275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2758" name="Header Placeholder 5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E39CEA-2CF1-4CF7-83BD-A00F6D3BB364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480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06" name="Header Placeholder 5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0F5F481-F23F-43AE-89D6-957BA7E78A1A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0051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BE61E4D0-FF5B-484E-ABEA-144FBBF23411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5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00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0054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005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9D8A071-7E3D-4CC0-8675-1DFCC2E87438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2099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3998AE69-0835-4A13-B9CD-77C7FAF415E1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7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2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2102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210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E554D56-C6EC-4C33-B419-66E65D446638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4147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CC190DD2-1FEF-4EAB-B0C1-578423697D5C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8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4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4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4150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415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D8754DD-1C59-4278-8A3C-1E208EF1B2D9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6195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03328CF1-534B-42E0-A84A-B7BB6C73BD87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10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6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6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6198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619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E9C41C8-14FC-4089-BA5C-5E0C57D65084}" type="slidenum"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824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8246" name="Header Placeholder 5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defTabSz="99060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 b="0">
                <a:solidFill>
                  <a:schemeClr val="tx1"/>
                </a:solidFill>
                <a:latin typeface="Arial" panose="020B0604020202020204" pitchFamily="34" charset="0"/>
              </a:rPr>
              <a:t>6.5 Minimum Spanning Trees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5" name="Rectangle 9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6" name="Rectangle 10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7" name="Rectangle 1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A4AB8BBB-B778-4BB1-A5E6-60D9BFA5063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82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A07A0-A820-4F1B-8607-FA31ECA8D68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1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8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Times New Roman" charset="0"/>
              <a:ea typeface="新細明體" charset="-120"/>
              <a:cs typeface="新細明體" charset="-120"/>
            </a:endParaRPr>
          </a:p>
        </p:txBody>
      </p:sp>
      <p:sp>
        <p:nvSpPr>
          <p:cNvPr id="5" name="Straight Connector 9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Times New Roman" charset="0"/>
              <a:ea typeface="新細明體" charset="-120"/>
              <a:cs typeface="新細明體" charset="-12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E08F1-E5D4-4AAF-9C31-18B679E2C2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357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BA267-E48D-4DF2-B784-15755D59E98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66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5" name="Rectangle 9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1211D638-1F79-4530-9988-5F9F22B9789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0336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4D845-DC2A-4C94-B362-A3861C66A1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777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2FBCBA-896F-4077-96CE-AC81ACF49D0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74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9D5D7B-56FA-4374-AD97-076B8911133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483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8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Times New Roman" charset="0"/>
              <a:ea typeface="新細明體" charset="-120"/>
              <a:cs typeface="新細明體" charset="-120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34907-C205-496D-936D-CD600E1DA8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892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8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Times New Roman" charset="0"/>
              <a:ea typeface="新細明體" charset="-120"/>
              <a:cs typeface="新細明體" charset="-120"/>
            </a:endParaRPr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latin typeface="Times New Roman" charset="0"/>
              <a:ea typeface="新細明體" charset="-120"/>
              <a:cs typeface="新細明體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73E16-7FBC-4656-8C32-C8D881FF88A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253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8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Times New Roman" charset="0"/>
              <a:ea typeface="新細明體" charset="-120"/>
              <a:cs typeface="新細明體" charset="-120"/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593CAD-44F6-48D7-AE98-39A6799FE7D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0902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Times New Roman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tx2"/>
                </a:solidFill>
              </a:defRPr>
            </a:lvl1pPr>
          </a:lstStyle>
          <a:p>
            <a:fld id="{8408E185-9E76-4220-ACA8-CECF09E7C18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Times New Roman" charset="0"/>
              <a:ea typeface="新細明體" charset="-120"/>
              <a:cs typeface="新細明體" charset="-12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Times New Roman" charset="0"/>
              <a:ea typeface="新細明體" charset="-120"/>
              <a:cs typeface="新細明體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1" r:id="rId2"/>
    <p:sldLayoutId id="2147483967" r:id="rId3"/>
    <p:sldLayoutId id="2147483962" r:id="rId4"/>
    <p:sldLayoutId id="2147483963" r:id="rId5"/>
    <p:sldLayoutId id="2147483964" r:id="rId6"/>
    <p:sldLayoutId id="2147483968" r:id="rId7"/>
    <p:sldLayoutId id="2147483969" r:id="rId8"/>
    <p:sldLayoutId id="2147483970" r:id="rId9"/>
    <p:sldLayoutId id="2147483965" r:id="rId10"/>
    <p:sldLayoutId id="21474839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標楷體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新細明體" charset="-120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新細明體" charset="-120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新細明體" charset="-120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新細明體" charset="-120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http://en.wikipedia.org/wiki/Prim's_algorith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Minimum Spanning Tree</a:t>
            </a:r>
          </a:p>
        </p:txBody>
      </p:sp>
      <p:sp>
        <p:nvSpPr>
          <p:cNvPr id="1187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156B4D-CD84-4204-9BCF-6DCCF5CE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8BBB-B778-4BB1-A5E6-60D9BFA5063D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eaLnBrk="1" hangingPunct="1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Sollin’s Algorithm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46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err="1"/>
              <a:t>Sollin’s</a:t>
            </a:r>
            <a:r>
              <a:rPr lang="en-US" altLang="zh-TW" dirty="0"/>
              <a:t>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solidFill>
                  <a:srgbClr val="FF0000"/>
                </a:solidFill>
              </a:rPr>
              <a:t>Selects several edges</a:t>
            </a:r>
            <a:r>
              <a:rPr lang="en-US" altLang="zh-TW" sz="2200" dirty="0"/>
              <a:t> for inclusion in </a:t>
            </a:r>
            <a:r>
              <a:rPr lang="en-US" altLang="zh-TW" sz="2200" i="1" dirty="0"/>
              <a:t>T</a:t>
            </a:r>
            <a:r>
              <a:rPr lang="en-US" altLang="zh-TW" sz="2200" dirty="0"/>
              <a:t> at each stage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/>
              <a:t>At the start of a stage, each vertex form a spanning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/>
              <a:t>During a stage, </a:t>
            </a:r>
            <a:r>
              <a:rPr lang="en-US" altLang="zh-TW" sz="2200" dirty="0">
                <a:solidFill>
                  <a:srgbClr val="FF0000"/>
                </a:solidFill>
              </a:rPr>
              <a:t>select a minimum cost edge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FF0000"/>
                </a:solidFill>
              </a:rPr>
              <a:t>that has exactly one vertex in the tree for each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/>
              <a:t>Repeat until only one tree at the end of </a:t>
            </a:r>
            <a:br>
              <a:rPr lang="en-US" altLang="zh-TW" sz="2200" dirty="0"/>
            </a:br>
            <a:r>
              <a:rPr lang="en-US" altLang="zh-TW" sz="2200" dirty="0"/>
              <a:t>a stage or no edges remain for selection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/>
              <a:t>Stage 1: (0, 5), (1, 6), (2, 3), (3, 2), (4, 3),</a:t>
            </a:r>
            <a:br>
              <a:rPr lang="en-US" altLang="zh-TW" sz="2200" dirty="0"/>
            </a:br>
            <a:r>
              <a:rPr lang="en-US" altLang="zh-TW" sz="2200" dirty="0"/>
              <a:t>(5, 0), (6, 1)</a:t>
            </a:r>
          </a:p>
          <a:p>
            <a:pPr marL="274638" lvl="1" indent="0" eaLnBrk="1" hangingPunct="1">
              <a:lnSpc>
                <a:spcPct val="90000"/>
              </a:lnSpc>
              <a:buNone/>
            </a:pPr>
            <a:r>
              <a:rPr lang="en-US" altLang="zh-TW" sz="2200" dirty="0">
                <a:sym typeface="Wingdings" panose="05000000000000000000" pitchFamily="2" charset="2"/>
              </a:rPr>
              <a:t> {</a:t>
            </a:r>
            <a:r>
              <a:rPr lang="en-US" altLang="zh-TW" sz="2200" dirty="0"/>
              <a:t>(0, 5)}, {(1, 6)}, {(2, 3), (4, 3)}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/>
              <a:t>Stage 2: {(0, 5), (5, 4)}, {(1, 6), (1, 2)},</a:t>
            </a:r>
            <a:br>
              <a:rPr lang="en-US" altLang="zh-TW" sz="2200" dirty="0"/>
            </a:br>
            <a:r>
              <a:rPr lang="en-US" altLang="zh-TW" sz="2200" dirty="0"/>
              <a:t> {(2, 3), (4, 3), (1, 2)}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/>
              <a:t>Result: {(0, 5), (5, 4), (1, 6), (1, 2), (2, 3), (4, 3)}</a:t>
            </a:r>
          </a:p>
        </p:txBody>
      </p:sp>
      <p:sp>
        <p:nvSpPr>
          <p:cNvPr id="135172" name="Rectangle 26"/>
          <p:cNvSpPr>
            <a:spLocks noChangeArrowheads="1"/>
          </p:cNvSpPr>
          <p:nvPr/>
        </p:nvSpPr>
        <p:spPr bwMode="auto">
          <a:xfrm>
            <a:off x="6629400" y="51085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86109" name="Freeform 61"/>
          <p:cNvSpPr>
            <a:spLocks/>
          </p:cNvSpPr>
          <p:nvPr/>
        </p:nvSpPr>
        <p:spPr bwMode="auto">
          <a:xfrm>
            <a:off x="6588125" y="2997200"/>
            <a:ext cx="1512888" cy="2520950"/>
          </a:xfrm>
          <a:custGeom>
            <a:avLst/>
            <a:gdLst>
              <a:gd name="T0" fmla="*/ 2147483647 w 953"/>
              <a:gd name="T1" fmla="*/ 2147483647 h 1588"/>
              <a:gd name="T2" fmla="*/ 2147483647 w 953"/>
              <a:gd name="T3" fmla="*/ 0 h 1588"/>
              <a:gd name="T4" fmla="*/ 0 w 953"/>
              <a:gd name="T5" fmla="*/ 2147483647 h 1588"/>
              <a:gd name="T6" fmla="*/ 2147483647 w 953"/>
              <a:gd name="T7" fmla="*/ 2147483647 h 1588"/>
              <a:gd name="T8" fmla="*/ 2147483647 w 953"/>
              <a:gd name="T9" fmla="*/ 2147483647 h 1588"/>
              <a:gd name="T10" fmla="*/ 2147483647 w 953"/>
              <a:gd name="T11" fmla="*/ 2147483647 h 1588"/>
              <a:gd name="T12" fmla="*/ 2147483647 w 953"/>
              <a:gd name="T13" fmla="*/ 2147483647 h 1588"/>
              <a:gd name="T14" fmla="*/ 2147483647 w 953"/>
              <a:gd name="T15" fmla="*/ 2147483647 h 15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53"/>
              <a:gd name="T25" fmla="*/ 0 h 1588"/>
              <a:gd name="T26" fmla="*/ 953 w 953"/>
              <a:gd name="T27" fmla="*/ 1588 h 15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53" h="1588">
                <a:moveTo>
                  <a:pt x="908" y="136"/>
                </a:moveTo>
                <a:lnTo>
                  <a:pt x="635" y="0"/>
                </a:lnTo>
                <a:lnTo>
                  <a:pt x="0" y="1179"/>
                </a:lnTo>
                <a:lnTo>
                  <a:pt x="318" y="1588"/>
                </a:lnTo>
                <a:lnTo>
                  <a:pt x="545" y="1406"/>
                </a:lnTo>
                <a:lnTo>
                  <a:pt x="409" y="1134"/>
                </a:lnTo>
                <a:lnTo>
                  <a:pt x="953" y="136"/>
                </a:lnTo>
                <a:lnTo>
                  <a:pt x="908" y="136"/>
                </a:lnTo>
                <a:close/>
              </a:path>
            </a:pathLst>
          </a:custGeom>
          <a:solidFill>
            <a:schemeClr val="tx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5174" name="Oval 4"/>
          <p:cNvSpPr>
            <a:spLocks noChangeArrowheads="1"/>
          </p:cNvSpPr>
          <p:nvPr/>
        </p:nvSpPr>
        <p:spPr bwMode="auto">
          <a:xfrm>
            <a:off x="7500938" y="3128963"/>
            <a:ext cx="444500" cy="444500"/>
          </a:xfrm>
          <a:prstGeom prst="ellipse">
            <a:avLst/>
          </a:prstGeom>
          <a:solidFill>
            <a:srgbClr val="F8F8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35175" name="Oval 6"/>
          <p:cNvSpPr>
            <a:spLocks noChangeArrowheads="1"/>
          </p:cNvSpPr>
          <p:nvPr/>
        </p:nvSpPr>
        <p:spPr bwMode="auto">
          <a:xfrm>
            <a:off x="8458200" y="4567238"/>
            <a:ext cx="444500" cy="444500"/>
          </a:xfrm>
          <a:prstGeom prst="ellipse">
            <a:avLst/>
          </a:prstGeom>
          <a:solidFill>
            <a:srgbClr val="F8F8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35176" name="Oval 7"/>
          <p:cNvSpPr>
            <a:spLocks noChangeArrowheads="1"/>
          </p:cNvSpPr>
          <p:nvPr/>
        </p:nvSpPr>
        <p:spPr bwMode="auto">
          <a:xfrm>
            <a:off x="7877175" y="5921375"/>
            <a:ext cx="444500" cy="444500"/>
          </a:xfrm>
          <a:prstGeom prst="ellipse">
            <a:avLst/>
          </a:prstGeom>
          <a:solidFill>
            <a:srgbClr val="F8F8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35177" name="Oval 8"/>
          <p:cNvSpPr>
            <a:spLocks noChangeArrowheads="1"/>
          </p:cNvSpPr>
          <p:nvPr/>
        </p:nvSpPr>
        <p:spPr bwMode="auto">
          <a:xfrm>
            <a:off x="7107238" y="5441950"/>
            <a:ext cx="444500" cy="444500"/>
          </a:xfrm>
          <a:prstGeom prst="ellipse">
            <a:avLst/>
          </a:prstGeom>
          <a:solidFill>
            <a:srgbClr val="F8F8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35178" name="Oval 9"/>
          <p:cNvSpPr>
            <a:spLocks noChangeArrowheads="1"/>
          </p:cNvSpPr>
          <p:nvPr/>
        </p:nvSpPr>
        <p:spPr bwMode="auto">
          <a:xfrm>
            <a:off x="6748463" y="4581525"/>
            <a:ext cx="444500" cy="444500"/>
          </a:xfrm>
          <a:prstGeom prst="ellipse">
            <a:avLst/>
          </a:prstGeom>
          <a:solidFill>
            <a:srgbClr val="F8F8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35179" name="Oval 10"/>
          <p:cNvSpPr>
            <a:spLocks noChangeArrowheads="1"/>
          </p:cNvSpPr>
          <p:nvPr/>
        </p:nvSpPr>
        <p:spPr bwMode="auto">
          <a:xfrm>
            <a:off x="7731125" y="4560888"/>
            <a:ext cx="444500" cy="444500"/>
          </a:xfrm>
          <a:prstGeom prst="ellipse">
            <a:avLst/>
          </a:prstGeom>
          <a:solidFill>
            <a:srgbClr val="F8F8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35180" name="Line 11"/>
          <p:cNvSpPr>
            <a:spLocks noChangeShapeType="1"/>
          </p:cNvSpPr>
          <p:nvPr/>
        </p:nvSpPr>
        <p:spPr bwMode="auto">
          <a:xfrm flipH="1">
            <a:off x="7038975" y="3573463"/>
            <a:ext cx="630238" cy="1008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181" name="Line 12"/>
          <p:cNvSpPr>
            <a:spLocks noChangeShapeType="1"/>
          </p:cNvSpPr>
          <p:nvPr/>
        </p:nvSpPr>
        <p:spPr bwMode="auto">
          <a:xfrm>
            <a:off x="7885113" y="3500438"/>
            <a:ext cx="360362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182" name="Line 13"/>
          <p:cNvSpPr>
            <a:spLocks noChangeShapeType="1"/>
          </p:cNvSpPr>
          <p:nvPr/>
        </p:nvSpPr>
        <p:spPr bwMode="auto">
          <a:xfrm>
            <a:off x="8450263" y="4160838"/>
            <a:ext cx="220662" cy="407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183" name="Line 14"/>
          <p:cNvSpPr>
            <a:spLocks noChangeShapeType="1"/>
          </p:cNvSpPr>
          <p:nvPr/>
        </p:nvSpPr>
        <p:spPr bwMode="auto">
          <a:xfrm flipH="1">
            <a:off x="7939088" y="4160838"/>
            <a:ext cx="306387" cy="407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184" name="Line 15"/>
          <p:cNvSpPr>
            <a:spLocks noChangeShapeType="1"/>
          </p:cNvSpPr>
          <p:nvPr/>
        </p:nvSpPr>
        <p:spPr bwMode="auto">
          <a:xfrm flipH="1">
            <a:off x="8228013" y="4994275"/>
            <a:ext cx="442912" cy="952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185" name="Line 16"/>
          <p:cNvSpPr>
            <a:spLocks noChangeShapeType="1"/>
          </p:cNvSpPr>
          <p:nvPr/>
        </p:nvSpPr>
        <p:spPr bwMode="auto">
          <a:xfrm>
            <a:off x="7956550" y="5013325"/>
            <a:ext cx="101600" cy="915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186" name="Line 17"/>
          <p:cNvSpPr>
            <a:spLocks noChangeShapeType="1"/>
          </p:cNvSpPr>
          <p:nvPr/>
        </p:nvSpPr>
        <p:spPr bwMode="auto">
          <a:xfrm flipH="1">
            <a:off x="7380288" y="4941888"/>
            <a:ext cx="504825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187" name="Line 18"/>
          <p:cNvSpPr>
            <a:spLocks noChangeShapeType="1"/>
          </p:cNvSpPr>
          <p:nvPr/>
        </p:nvSpPr>
        <p:spPr bwMode="auto">
          <a:xfrm>
            <a:off x="6858000" y="5029200"/>
            <a:ext cx="304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188" name="Line 19"/>
          <p:cNvSpPr>
            <a:spLocks noChangeShapeType="1"/>
          </p:cNvSpPr>
          <p:nvPr/>
        </p:nvSpPr>
        <p:spPr bwMode="auto">
          <a:xfrm>
            <a:off x="7496175" y="5827713"/>
            <a:ext cx="407988" cy="204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189" name="Rectangle 20"/>
          <p:cNvSpPr>
            <a:spLocks noChangeArrowheads="1"/>
          </p:cNvSpPr>
          <p:nvPr/>
        </p:nvSpPr>
        <p:spPr bwMode="auto">
          <a:xfrm>
            <a:off x="7950200" y="332105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35190" name="Rectangle 21"/>
          <p:cNvSpPr>
            <a:spLocks noChangeArrowheads="1"/>
          </p:cNvSpPr>
          <p:nvPr/>
        </p:nvSpPr>
        <p:spPr bwMode="auto">
          <a:xfrm>
            <a:off x="8526463" y="41052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5191" name="Rectangle 22"/>
          <p:cNvSpPr>
            <a:spLocks noChangeArrowheads="1"/>
          </p:cNvSpPr>
          <p:nvPr/>
        </p:nvSpPr>
        <p:spPr bwMode="auto">
          <a:xfrm>
            <a:off x="8407400" y="53308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5192" name="Rectangle 23"/>
          <p:cNvSpPr>
            <a:spLocks noChangeArrowheads="1"/>
          </p:cNvSpPr>
          <p:nvPr/>
        </p:nvSpPr>
        <p:spPr bwMode="auto">
          <a:xfrm>
            <a:off x="7948613" y="52800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35193" name="Rectangle 24"/>
          <p:cNvSpPr>
            <a:spLocks noChangeArrowheads="1"/>
          </p:cNvSpPr>
          <p:nvPr/>
        </p:nvSpPr>
        <p:spPr bwMode="auto">
          <a:xfrm>
            <a:off x="7285038" y="49561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35194" name="Rectangle 25"/>
          <p:cNvSpPr>
            <a:spLocks noChangeArrowheads="1"/>
          </p:cNvSpPr>
          <p:nvPr/>
        </p:nvSpPr>
        <p:spPr bwMode="auto">
          <a:xfrm>
            <a:off x="7351713" y="58912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35195" name="Rectangle 27"/>
          <p:cNvSpPr>
            <a:spLocks noChangeArrowheads="1"/>
          </p:cNvSpPr>
          <p:nvPr/>
        </p:nvSpPr>
        <p:spPr bwMode="auto">
          <a:xfrm>
            <a:off x="6945313" y="37830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5196" name="Rectangle 28"/>
          <p:cNvSpPr>
            <a:spLocks noChangeArrowheads="1"/>
          </p:cNvSpPr>
          <p:nvPr/>
        </p:nvSpPr>
        <p:spPr bwMode="auto">
          <a:xfrm>
            <a:off x="7727950" y="41243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5197" name="Oval 5"/>
          <p:cNvSpPr>
            <a:spLocks noChangeArrowheads="1"/>
          </p:cNvSpPr>
          <p:nvPr/>
        </p:nvSpPr>
        <p:spPr bwMode="auto">
          <a:xfrm>
            <a:off x="8124825" y="3733800"/>
            <a:ext cx="444500" cy="444500"/>
          </a:xfrm>
          <a:prstGeom prst="ellipse">
            <a:avLst/>
          </a:prstGeom>
          <a:solidFill>
            <a:srgbClr val="F8F8F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86078" name="Rectangle 30"/>
          <p:cNvSpPr>
            <a:spLocks noChangeArrowheads="1"/>
          </p:cNvSpPr>
          <p:nvPr/>
        </p:nvSpPr>
        <p:spPr bwMode="auto">
          <a:xfrm>
            <a:off x="7453313" y="3068638"/>
            <a:ext cx="503237" cy="576262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079" name="Rectangle 31"/>
          <p:cNvSpPr>
            <a:spLocks noChangeArrowheads="1"/>
          </p:cNvSpPr>
          <p:nvPr/>
        </p:nvSpPr>
        <p:spPr bwMode="auto">
          <a:xfrm>
            <a:off x="8101013" y="3644900"/>
            <a:ext cx="503237" cy="576263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080" name="Rectangle 32"/>
          <p:cNvSpPr>
            <a:spLocks noChangeArrowheads="1"/>
          </p:cNvSpPr>
          <p:nvPr/>
        </p:nvSpPr>
        <p:spPr bwMode="auto">
          <a:xfrm>
            <a:off x="8461375" y="4508500"/>
            <a:ext cx="503238" cy="576263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081" name="Rectangle 33"/>
          <p:cNvSpPr>
            <a:spLocks noChangeArrowheads="1"/>
          </p:cNvSpPr>
          <p:nvPr/>
        </p:nvSpPr>
        <p:spPr bwMode="auto">
          <a:xfrm>
            <a:off x="7885113" y="5876925"/>
            <a:ext cx="503237" cy="576263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082" name="Rectangle 34"/>
          <p:cNvSpPr>
            <a:spLocks noChangeArrowheads="1"/>
          </p:cNvSpPr>
          <p:nvPr/>
        </p:nvSpPr>
        <p:spPr bwMode="auto">
          <a:xfrm>
            <a:off x="7092950" y="5373688"/>
            <a:ext cx="503238" cy="576262"/>
          </a:xfrm>
          <a:prstGeom prst="rect">
            <a:avLst/>
          </a:prstGeom>
          <a:solidFill>
            <a:schemeClr val="fol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083" name="Rectangle 35"/>
          <p:cNvSpPr>
            <a:spLocks noChangeArrowheads="1"/>
          </p:cNvSpPr>
          <p:nvPr/>
        </p:nvSpPr>
        <p:spPr bwMode="auto">
          <a:xfrm>
            <a:off x="6732588" y="4508500"/>
            <a:ext cx="503237" cy="57626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084" name="Rectangle 36"/>
          <p:cNvSpPr>
            <a:spLocks noChangeArrowheads="1"/>
          </p:cNvSpPr>
          <p:nvPr/>
        </p:nvSpPr>
        <p:spPr bwMode="auto">
          <a:xfrm>
            <a:off x="7704138" y="4508500"/>
            <a:ext cx="503237" cy="576263"/>
          </a:xfrm>
          <a:prstGeom prst="rect">
            <a:avLst/>
          </a:prstGeom>
          <a:solidFill>
            <a:srgbClr val="6600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085" name="Rectangle 37"/>
          <p:cNvSpPr>
            <a:spLocks noChangeArrowheads="1"/>
          </p:cNvSpPr>
          <p:nvPr/>
        </p:nvSpPr>
        <p:spPr bwMode="auto">
          <a:xfrm>
            <a:off x="2006249" y="4147803"/>
            <a:ext cx="647700" cy="30379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086" name="Rectangle 38"/>
          <p:cNvSpPr>
            <a:spLocks noChangeArrowheads="1"/>
          </p:cNvSpPr>
          <p:nvPr/>
        </p:nvSpPr>
        <p:spPr bwMode="auto">
          <a:xfrm>
            <a:off x="2653949" y="4147802"/>
            <a:ext cx="609600" cy="2889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087" name="Rectangle 39"/>
          <p:cNvSpPr>
            <a:spLocks noChangeArrowheads="1"/>
          </p:cNvSpPr>
          <p:nvPr/>
        </p:nvSpPr>
        <p:spPr bwMode="auto">
          <a:xfrm>
            <a:off x="3322286" y="4140451"/>
            <a:ext cx="647700" cy="3111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088" name="Rectangle 40"/>
          <p:cNvSpPr>
            <a:spLocks noChangeArrowheads="1"/>
          </p:cNvSpPr>
          <p:nvPr/>
        </p:nvSpPr>
        <p:spPr bwMode="auto">
          <a:xfrm>
            <a:off x="4038249" y="4140451"/>
            <a:ext cx="647700" cy="3111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089" name="Rectangle 41"/>
          <p:cNvSpPr>
            <a:spLocks noChangeArrowheads="1"/>
          </p:cNvSpPr>
          <p:nvPr/>
        </p:nvSpPr>
        <p:spPr bwMode="auto">
          <a:xfrm>
            <a:off x="4727224" y="4122739"/>
            <a:ext cx="720725" cy="3111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090" name="Rectangle 42"/>
          <p:cNvSpPr>
            <a:spLocks noChangeArrowheads="1"/>
          </p:cNvSpPr>
          <p:nvPr/>
        </p:nvSpPr>
        <p:spPr bwMode="auto">
          <a:xfrm>
            <a:off x="1093261" y="4425950"/>
            <a:ext cx="609600" cy="3111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091" name="Rectangle 43"/>
          <p:cNvSpPr>
            <a:spLocks noChangeArrowheads="1"/>
          </p:cNvSpPr>
          <p:nvPr/>
        </p:nvSpPr>
        <p:spPr bwMode="auto">
          <a:xfrm>
            <a:off x="1742883" y="4441466"/>
            <a:ext cx="638175" cy="30379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092" name="Rectangle 44"/>
          <p:cNvSpPr>
            <a:spLocks noChangeArrowheads="1"/>
          </p:cNvSpPr>
          <p:nvPr/>
        </p:nvSpPr>
        <p:spPr bwMode="auto">
          <a:xfrm>
            <a:off x="1116629" y="4745264"/>
            <a:ext cx="816946" cy="35537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093" name="Rectangle 45"/>
          <p:cNvSpPr>
            <a:spLocks noChangeArrowheads="1"/>
          </p:cNvSpPr>
          <p:nvPr/>
        </p:nvSpPr>
        <p:spPr bwMode="auto">
          <a:xfrm>
            <a:off x="2039937" y="4787533"/>
            <a:ext cx="784225" cy="3111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094" name="Rectangle 46"/>
          <p:cNvSpPr>
            <a:spLocks noChangeArrowheads="1"/>
          </p:cNvSpPr>
          <p:nvPr/>
        </p:nvSpPr>
        <p:spPr bwMode="auto">
          <a:xfrm>
            <a:off x="2873375" y="4778088"/>
            <a:ext cx="1524000" cy="3111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095" name="Rectangle 47"/>
          <p:cNvSpPr>
            <a:spLocks noChangeArrowheads="1"/>
          </p:cNvSpPr>
          <p:nvPr/>
        </p:nvSpPr>
        <p:spPr bwMode="auto">
          <a:xfrm>
            <a:off x="1990725" y="5157789"/>
            <a:ext cx="1438275" cy="30379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096" name="Rectangle 48"/>
          <p:cNvSpPr>
            <a:spLocks noChangeArrowheads="1"/>
          </p:cNvSpPr>
          <p:nvPr/>
        </p:nvSpPr>
        <p:spPr bwMode="auto">
          <a:xfrm>
            <a:off x="3505200" y="5157789"/>
            <a:ext cx="1657350" cy="2841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097" name="Rectangle 49"/>
          <p:cNvSpPr>
            <a:spLocks noChangeArrowheads="1"/>
          </p:cNvSpPr>
          <p:nvPr/>
        </p:nvSpPr>
        <p:spPr bwMode="auto">
          <a:xfrm>
            <a:off x="1122363" y="5461586"/>
            <a:ext cx="2230437" cy="2698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098" name="Freeform 50"/>
          <p:cNvSpPr>
            <a:spLocks/>
          </p:cNvSpPr>
          <p:nvPr/>
        </p:nvSpPr>
        <p:spPr bwMode="auto">
          <a:xfrm>
            <a:off x="6877050" y="2997200"/>
            <a:ext cx="1223963" cy="1439863"/>
          </a:xfrm>
          <a:custGeom>
            <a:avLst/>
            <a:gdLst>
              <a:gd name="T0" fmla="*/ 2147483647 w 771"/>
              <a:gd name="T1" fmla="*/ 0 h 907"/>
              <a:gd name="T2" fmla="*/ 2147483647 w 771"/>
              <a:gd name="T3" fmla="*/ 2147483647 h 907"/>
              <a:gd name="T4" fmla="*/ 2147483647 w 771"/>
              <a:gd name="T5" fmla="*/ 2147483647 h 907"/>
              <a:gd name="T6" fmla="*/ 0 w 771"/>
              <a:gd name="T7" fmla="*/ 2147483647 h 907"/>
              <a:gd name="T8" fmla="*/ 2147483647 w 771"/>
              <a:gd name="T9" fmla="*/ 0 h 9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1"/>
              <a:gd name="T16" fmla="*/ 0 h 907"/>
              <a:gd name="T17" fmla="*/ 771 w 771"/>
              <a:gd name="T18" fmla="*/ 907 h 9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1" h="907">
                <a:moveTo>
                  <a:pt x="499" y="0"/>
                </a:moveTo>
                <a:lnTo>
                  <a:pt x="771" y="181"/>
                </a:lnTo>
                <a:lnTo>
                  <a:pt x="227" y="907"/>
                </a:lnTo>
                <a:lnTo>
                  <a:pt x="0" y="680"/>
                </a:lnTo>
                <a:lnTo>
                  <a:pt x="499" y="0"/>
                </a:lnTo>
                <a:close/>
              </a:path>
            </a:pathLst>
          </a:custGeom>
          <a:solidFill>
            <a:schemeClr val="tx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099" name="Freeform 51"/>
          <p:cNvSpPr>
            <a:spLocks/>
          </p:cNvSpPr>
          <p:nvPr/>
        </p:nvSpPr>
        <p:spPr bwMode="auto">
          <a:xfrm>
            <a:off x="7813675" y="3573463"/>
            <a:ext cx="863600" cy="935037"/>
          </a:xfrm>
          <a:custGeom>
            <a:avLst/>
            <a:gdLst>
              <a:gd name="T0" fmla="*/ 2147483647 w 544"/>
              <a:gd name="T1" fmla="*/ 0 h 589"/>
              <a:gd name="T2" fmla="*/ 2147483647 w 544"/>
              <a:gd name="T3" fmla="*/ 2147483647 h 589"/>
              <a:gd name="T4" fmla="*/ 2147483647 w 544"/>
              <a:gd name="T5" fmla="*/ 2147483647 h 589"/>
              <a:gd name="T6" fmla="*/ 0 w 544"/>
              <a:gd name="T7" fmla="*/ 2147483647 h 589"/>
              <a:gd name="T8" fmla="*/ 2147483647 w 544"/>
              <a:gd name="T9" fmla="*/ 0 h 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4"/>
              <a:gd name="T16" fmla="*/ 0 h 589"/>
              <a:gd name="T17" fmla="*/ 544 w 544"/>
              <a:gd name="T18" fmla="*/ 589 h 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4" h="589">
                <a:moveTo>
                  <a:pt x="317" y="0"/>
                </a:moveTo>
                <a:lnTo>
                  <a:pt x="544" y="227"/>
                </a:lnTo>
                <a:lnTo>
                  <a:pt x="226" y="589"/>
                </a:lnTo>
                <a:lnTo>
                  <a:pt x="0" y="363"/>
                </a:lnTo>
                <a:lnTo>
                  <a:pt x="317" y="0"/>
                </a:lnTo>
                <a:close/>
              </a:path>
            </a:pathLst>
          </a:custGeom>
          <a:solidFill>
            <a:schemeClr val="tx2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100" name="Freeform 52"/>
          <p:cNvSpPr>
            <a:spLocks/>
          </p:cNvSpPr>
          <p:nvPr/>
        </p:nvSpPr>
        <p:spPr bwMode="auto">
          <a:xfrm>
            <a:off x="8101013" y="4437063"/>
            <a:ext cx="936625" cy="1439862"/>
          </a:xfrm>
          <a:custGeom>
            <a:avLst/>
            <a:gdLst>
              <a:gd name="T0" fmla="*/ 2147483647 w 590"/>
              <a:gd name="T1" fmla="*/ 0 h 907"/>
              <a:gd name="T2" fmla="*/ 2147483647 w 590"/>
              <a:gd name="T3" fmla="*/ 2147483647 h 907"/>
              <a:gd name="T4" fmla="*/ 2147483647 w 590"/>
              <a:gd name="T5" fmla="*/ 2147483647 h 907"/>
              <a:gd name="T6" fmla="*/ 0 w 590"/>
              <a:gd name="T7" fmla="*/ 2147483647 h 907"/>
              <a:gd name="T8" fmla="*/ 2147483647 w 590"/>
              <a:gd name="T9" fmla="*/ 0 h 9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0"/>
              <a:gd name="T16" fmla="*/ 0 h 907"/>
              <a:gd name="T17" fmla="*/ 590 w 590"/>
              <a:gd name="T18" fmla="*/ 907 h 9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0" h="907">
                <a:moveTo>
                  <a:pt x="317" y="0"/>
                </a:moveTo>
                <a:lnTo>
                  <a:pt x="590" y="182"/>
                </a:lnTo>
                <a:lnTo>
                  <a:pt x="227" y="907"/>
                </a:lnTo>
                <a:lnTo>
                  <a:pt x="0" y="454"/>
                </a:lnTo>
                <a:lnTo>
                  <a:pt x="317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101" name="Freeform 53"/>
          <p:cNvSpPr>
            <a:spLocks/>
          </p:cNvSpPr>
          <p:nvPr/>
        </p:nvSpPr>
        <p:spPr bwMode="auto">
          <a:xfrm>
            <a:off x="7740650" y="5013325"/>
            <a:ext cx="1152525" cy="1512888"/>
          </a:xfrm>
          <a:custGeom>
            <a:avLst/>
            <a:gdLst>
              <a:gd name="T0" fmla="*/ 2147483647 w 726"/>
              <a:gd name="T1" fmla="*/ 2147483647 h 953"/>
              <a:gd name="T2" fmla="*/ 0 w 726"/>
              <a:gd name="T3" fmla="*/ 2147483647 h 953"/>
              <a:gd name="T4" fmla="*/ 2147483647 w 726"/>
              <a:gd name="T5" fmla="*/ 0 h 953"/>
              <a:gd name="T6" fmla="*/ 2147483647 w 726"/>
              <a:gd name="T7" fmla="*/ 2147483647 h 953"/>
              <a:gd name="T8" fmla="*/ 2147483647 w 726"/>
              <a:gd name="T9" fmla="*/ 2147483647 h 9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6"/>
              <a:gd name="T16" fmla="*/ 0 h 953"/>
              <a:gd name="T17" fmla="*/ 726 w 726"/>
              <a:gd name="T18" fmla="*/ 953 h 9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6" h="953">
                <a:moveTo>
                  <a:pt x="272" y="953"/>
                </a:moveTo>
                <a:lnTo>
                  <a:pt x="0" y="726"/>
                </a:lnTo>
                <a:lnTo>
                  <a:pt x="454" y="0"/>
                </a:lnTo>
                <a:lnTo>
                  <a:pt x="726" y="181"/>
                </a:lnTo>
                <a:lnTo>
                  <a:pt x="272" y="953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102" name="Freeform 54"/>
          <p:cNvSpPr>
            <a:spLocks/>
          </p:cNvSpPr>
          <p:nvPr/>
        </p:nvSpPr>
        <p:spPr bwMode="auto">
          <a:xfrm>
            <a:off x="6948488" y="5300663"/>
            <a:ext cx="1008062" cy="865187"/>
          </a:xfrm>
          <a:custGeom>
            <a:avLst/>
            <a:gdLst>
              <a:gd name="T0" fmla="*/ 2147483647 w 590"/>
              <a:gd name="T1" fmla="*/ 0 h 545"/>
              <a:gd name="T2" fmla="*/ 0 w 590"/>
              <a:gd name="T3" fmla="*/ 2147483647 h 545"/>
              <a:gd name="T4" fmla="*/ 2147483647 w 590"/>
              <a:gd name="T5" fmla="*/ 2147483647 h 545"/>
              <a:gd name="T6" fmla="*/ 2147483647 w 590"/>
              <a:gd name="T7" fmla="*/ 2147483647 h 545"/>
              <a:gd name="T8" fmla="*/ 2147483647 w 590"/>
              <a:gd name="T9" fmla="*/ 0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0"/>
              <a:gd name="T16" fmla="*/ 0 h 545"/>
              <a:gd name="T17" fmla="*/ 590 w 590"/>
              <a:gd name="T18" fmla="*/ 545 h 5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0" h="545">
                <a:moveTo>
                  <a:pt x="182" y="0"/>
                </a:moveTo>
                <a:lnTo>
                  <a:pt x="0" y="273"/>
                </a:lnTo>
                <a:lnTo>
                  <a:pt x="454" y="545"/>
                </a:lnTo>
                <a:lnTo>
                  <a:pt x="590" y="273"/>
                </a:lnTo>
                <a:lnTo>
                  <a:pt x="182" y="0"/>
                </a:lnTo>
                <a:close/>
              </a:path>
            </a:pathLst>
          </a:custGeom>
          <a:solidFill>
            <a:schemeClr val="fol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103" name="Freeform 55"/>
          <p:cNvSpPr>
            <a:spLocks/>
          </p:cNvSpPr>
          <p:nvPr/>
        </p:nvSpPr>
        <p:spPr bwMode="auto">
          <a:xfrm>
            <a:off x="6588125" y="3500438"/>
            <a:ext cx="1225550" cy="1657350"/>
          </a:xfrm>
          <a:custGeom>
            <a:avLst/>
            <a:gdLst>
              <a:gd name="T0" fmla="*/ 2147483647 w 772"/>
              <a:gd name="T1" fmla="*/ 2147483647 h 1044"/>
              <a:gd name="T2" fmla="*/ 0 w 772"/>
              <a:gd name="T3" fmla="*/ 2147483647 h 1044"/>
              <a:gd name="T4" fmla="*/ 2147483647 w 772"/>
              <a:gd name="T5" fmla="*/ 0 h 1044"/>
              <a:gd name="T6" fmla="*/ 2147483647 w 772"/>
              <a:gd name="T7" fmla="*/ 2147483647 h 1044"/>
              <a:gd name="T8" fmla="*/ 2147483647 w 772"/>
              <a:gd name="T9" fmla="*/ 2147483647 h 10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2"/>
              <a:gd name="T16" fmla="*/ 0 h 1044"/>
              <a:gd name="T17" fmla="*/ 772 w 772"/>
              <a:gd name="T18" fmla="*/ 1044 h 10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2" h="1044">
                <a:moveTo>
                  <a:pt x="318" y="1044"/>
                </a:moveTo>
                <a:lnTo>
                  <a:pt x="0" y="908"/>
                </a:lnTo>
                <a:lnTo>
                  <a:pt x="545" y="0"/>
                </a:lnTo>
                <a:lnTo>
                  <a:pt x="772" y="137"/>
                </a:lnTo>
                <a:lnTo>
                  <a:pt x="318" y="1044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104" name="Freeform 56"/>
          <p:cNvSpPr>
            <a:spLocks/>
          </p:cNvSpPr>
          <p:nvPr/>
        </p:nvSpPr>
        <p:spPr bwMode="auto">
          <a:xfrm>
            <a:off x="7596188" y="4149725"/>
            <a:ext cx="936625" cy="1008063"/>
          </a:xfrm>
          <a:custGeom>
            <a:avLst/>
            <a:gdLst>
              <a:gd name="T0" fmla="*/ 2147483647 w 590"/>
              <a:gd name="T1" fmla="*/ 2147483647 h 635"/>
              <a:gd name="T2" fmla="*/ 0 w 590"/>
              <a:gd name="T3" fmla="*/ 2147483647 h 635"/>
              <a:gd name="T4" fmla="*/ 2147483647 w 590"/>
              <a:gd name="T5" fmla="*/ 0 h 635"/>
              <a:gd name="T6" fmla="*/ 2147483647 w 590"/>
              <a:gd name="T7" fmla="*/ 2147483647 h 635"/>
              <a:gd name="T8" fmla="*/ 2147483647 w 590"/>
              <a:gd name="T9" fmla="*/ 2147483647 h 6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0"/>
              <a:gd name="T16" fmla="*/ 0 h 635"/>
              <a:gd name="T17" fmla="*/ 590 w 590"/>
              <a:gd name="T18" fmla="*/ 635 h 6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0" h="635">
                <a:moveTo>
                  <a:pt x="227" y="635"/>
                </a:moveTo>
                <a:lnTo>
                  <a:pt x="0" y="408"/>
                </a:lnTo>
                <a:lnTo>
                  <a:pt x="363" y="0"/>
                </a:lnTo>
                <a:lnTo>
                  <a:pt x="590" y="226"/>
                </a:lnTo>
                <a:lnTo>
                  <a:pt x="227" y="635"/>
                </a:lnTo>
                <a:close/>
              </a:path>
            </a:pathLst>
          </a:custGeom>
          <a:solidFill>
            <a:srgbClr val="6600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105" name="Freeform 57"/>
          <p:cNvSpPr>
            <a:spLocks/>
          </p:cNvSpPr>
          <p:nvPr/>
        </p:nvSpPr>
        <p:spPr bwMode="auto">
          <a:xfrm>
            <a:off x="6588125" y="2997200"/>
            <a:ext cx="1512888" cy="2160588"/>
          </a:xfrm>
          <a:custGeom>
            <a:avLst/>
            <a:gdLst>
              <a:gd name="T0" fmla="*/ 2147483647 w 953"/>
              <a:gd name="T1" fmla="*/ 0 h 1361"/>
              <a:gd name="T2" fmla="*/ 2147483647 w 953"/>
              <a:gd name="T3" fmla="*/ 2147483647 h 1361"/>
              <a:gd name="T4" fmla="*/ 2147483647 w 953"/>
              <a:gd name="T5" fmla="*/ 2147483647 h 1361"/>
              <a:gd name="T6" fmla="*/ 0 w 953"/>
              <a:gd name="T7" fmla="*/ 2147483647 h 1361"/>
              <a:gd name="T8" fmla="*/ 2147483647 w 953"/>
              <a:gd name="T9" fmla="*/ 0 h 13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3"/>
              <a:gd name="T16" fmla="*/ 0 h 1361"/>
              <a:gd name="T17" fmla="*/ 953 w 953"/>
              <a:gd name="T18" fmla="*/ 1361 h 13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3" h="1361">
                <a:moveTo>
                  <a:pt x="635" y="0"/>
                </a:moveTo>
                <a:lnTo>
                  <a:pt x="953" y="181"/>
                </a:lnTo>
                <a:lnTo>
                  <a:pt x="318" y="1361"/>
                </a:lnTo>
                <a:lnTo>
                  <a:pt x="0" y="1179"/>
                </a:lnTo>
                <a:lnTo>
                  <a:pt x="635" y="0"/>
                </a:lnTo>
                <a:close/>
              </a:path>
            </a:pathLst>
          </a:custGeom>
          <a:solidFill>
            <a:schemeClr val="tx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106" name="Freeform 58"/>
          <p:cNvSpPr>
            <a:spLocks/>
          </p:cNvSpPr>
          <p:nvPr/>
        </p:nvSpPr>
        <p:spPr bwMode="auto">
          <a:xfrm>
            <a:off x="7596188" y="3644900"/>
            <a:ext cx="1152525" cy="1512888"/>
          </a:xfrm>
          <a:custGeom>
            <a:avLst/>
            <a:gdLst>
              <a:gd name="T0" fmla="*/ 2147483647 w 726"/>
              <a:gd name="T1" fmla="*/ 0 h 953"/>
              <a:gd name="T2" fmla="*/ 2147483647 w 726"/>
              <a:gd name="T3" fmla="*/ 2147483647 h 953"/>
              <a:gd name="T4" fmla="*/ 2147483647 w 726"/>
              <a:gd name="T5" fmla="*/ 2147483647 h 953"/>
              <a:gd name="T6" fmla="*/ 0 w 726"/>
              <a:gd name="T7" fmla="*/ 2147483647 h 953"/>
              <a:gd name="T8" fmla="*/ 2147483647 w 726"/>
              <a:gd name="T9" fmla="*/ 0 h 9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6"/>
              <a:gd name="T16" fmla="*/ 0 h 953"/>
              <a:gd name="T17" fmla="*/ 726 w 726"/>
              <a:gd name="T18" fmla="*/ 953 h 9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6" h="953">
                <a:moveTo>
                  <a:pt x="409" y="0"/>
                </a:moveTo>
                <a:lnTo>
                  <a:pt x="726" y="136"/>
                </a:lnTo>
                <a:lnTo>
                  <a:pt x="273" y="953"/>
                </a:lnTo>
                <a:lnTo>
                  <a:pt x="0" y="726"/>
                </a:lnTo>
                <a:lnTo>
                  <a:pt x="409" y="0"/>
                </a:lnTo>
                <a:close/>
              </a:path>
            </a:pathLst>
          </a:cu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107" name="Freeform 59"/>
          <p:cNvSpPr>
            <a:spLocks/>
          </p:cNvSpPr>
          <p:nvPr/>
        </p:nvSpPr>
        <p:spPr bwMode="auto">
          <a:xfrm>
            <a:off x="7021513" y="4437063"/>
            <a:ext cx="2016125" cy="2160587"/>
          </a:xfrm>
          <a:custGeom>
            <a:avLst/>
            <a:gdLst>
              <a:gd name="T0" fmla="*/ 2147483647 w 1270"/>
              <a:gd name="T1" fmla="*/ 0 h 1361"/>
              <a:gd name="T2" fmla="*/ 2147483647 w 1270"/>
              <a:gd name="T3" fmla="*/ 2147483647 h 1361"/>
              <a:gd name="T4" fmla="*/ 2147483647 w 1270"/>
              <a:gd name="T5" fmla="*/ 2147483647 h 1361"/>
              <a:gd name="T6" fmla="*/ 0 w 1270"/>
              <a:gd name="T7" fmla="*/ 2147483647 h 1361"/>
              <a:gd name="T8" fmla="*/ 2147483647 w 1270"/>
              <a:gd name="T9" fmla="*/ 2147483647 h 1361"/>
              <a:gd name="T10" fmla="*/ 2147483647 w 1270"/>
              <a:gd name="T11" fmla="*/ 2147483647 h 1361"/>
              <a:gd name="T12" fmla="*/ 2147483647 w 1270"/>
              <a:gd name="T13" fmla="*/ 0 h 13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0"/>
              <a:gd name="T22" fmla="*/ 0 h 1361"/>
              <a:gd name="T23" fmla="*/ 1270 w 1270"/>
              <a:gd name="T24" fmla="*/ 1361 h 13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0" h="1361">
                <a:moveTo>
                  <a:pt x="952" y="0"/>
                </a:moveTo>
                <a:lnTo>
                  <a:pt x="1270" y="182"/>
                </a:lnTo>
                <a:lnTo>
                  <a:pt x="725" y="1361"/>
                </a:lnTo>
                <a:lnTo>
                  <a:pt x="0" y="817"/>
                </a:lnTo>
                <a:lnTo>
                  <a:pt x="136" y="544"/>
                </a:lnTo>
                <a:lnTo>
                  <a:pt x="544" y="817"/>
                </a:lnTo>
                <a:lnTo>
                  <a:pt x="952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111" name="Freeform 63"/>
          <p:cNvSpPr>
            <a:spLocks/>
          </p:cNvSpPr>
          <p:nvPr/>
        </p:nvSpPr>
        <p:spPr bwMode="auto">
          <a:xfrm>
            <a:off x="7596188" y="3717925"/>
            <a:ext cx="1225550" cy="1511300"/>
          </a:xfrm>
          <a:custGeom>
            <a:avLst/>
            <a:gdLst>
              <a:gd name="T0" fmla="*/ 2147483647 w 772"/>
              <a:gd name="T1" fmla="*/ 0 h 952"/>
              <a:gd name="T2" fmla="*/ 2147483647 w 772"/>
              <a:gd name="T3" fmla="*/ 0 h 952"/>
              <a:gd name="T4" fmla="*/ 2147483647 w 772"/>
              <a:gd name="T5" fmla="*/ 2147483647 h 952"/>
              <a:gd name="T6" fmla="*/ 2147483647 w 772"/>
              <a:gd name="T7" fmla="*/ 2147483647 h 952"/>
              <a:gd name="T8" fmla="*/ 2147483647 w 772"/>
              <a:gd name="T9" fmla="*/ 2147483647 h 952"/>
              <a:gd name="T10" fmla="*/ 0 w 772"/>
              <a:gd name="T11" fmla="*/ 2147483647 h 952"/>
              <a:gd name="T12" fmla="*/ 2147483647 w 772"/>
              <a:gd name="T13" fmla="*/ 0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2"/>
              <a:gd name="T22" fmla="*/ 0 h 952"/>
              <a:gd name="T23" fmla="*/ 772 w 772"/>
              <a:gd name="T24" fmla="*/ 952 h 9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72" h="952">
                <a:moveTo>
                  <a:pt x="318" y="0"/>
                </a:moveTo>
                <a:lnTo>
                  <a:pt x="635" y="0"/>
                </a:lnTo>
                <a:lnTo>
                  <a:pt x="772" y="498"/>
                </a:lnTo>
                <a:lnTo>
                  <a:pt x="454" y="498"/>
                </a:lnTo>
                <a:lnTo>
                  <a:pt x="273" y="952"/>
                </a:lnTo>
                <a:lnTo>
                  <a:pt x="0" y="680"/>
                </a:lnTo>
                <a:lnTo>
                  <a:pt x="318" y="0"/>
                </a:lnTo>
                <a:close/>
              </a:path>
            </a:pathLst>
          </a:cu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112" name="Freeform 64"/>
          <p:cNvSpPr>
            <a:spLocks/>
          </p:cNvSpPr>
          <p:nvPr/>
        </p:nvSpPr>
        <p:spPr bwMode="auto">
          <a:xfrm>
            <a:off x="7021513" y="4149725"/>
            <a:ext cx="2016125" cy="2447925"/>
          </a:xfrm>
          <a:custGeom>
            <a:avLst/>
            <a:gdLst>
              <a:gd name="T0" fmla="*/ 2147483647 w 1270"/>
              <a:gd name="T1" fmla="*/ 2147483647 h 1542"/>
              <a:gd name="T2" fmla="*/ 0 w 1270"/>
              <a:gd name="T3" fmla="*/ 2147483647 h 1542"/>
              <a:gd name="T4" fmla="*/ 2147483647 w 1270"/>
              <a:gd name="T5" fmla="*/ 2147483647 h 1542"/>
              <a:gd name="T6" fmla="*/ 2147483647 w 1270"/>
              <a:gd name="T7" fmla="*/ 2147483647 h 1542"/>
              <a:gd name="T8" fmla="*/ 2147483647 w 1270"/>
              <a:gd name="T9" fmla="*/ 0 h 1542"/>
              <a:gd name="T10" fmla="*/ 2147483647 w 1270"/>
              <a:gd name="T11" fmla="*/ 2147483647 h 1542"/>
              <a:gd name="T12" fmla="*/ 2147483647 w 1270"/>
              <a:gd name="T13" fmla="*/ 2147483647 h 1542"/>
              <a:gd name="T14" fmla="*/ 2147483647 w 1270"/>
              <a:gd name="T15" fmla="*/ 2147483647 h 1542"/>
              <a:gd name="T16" fmla="*/ 2147483647 w 1270"/>
              <a:gd name="T17" fmla="*/ 2147483647 h 15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70"/>
              <a:gd name="T28" fmla="*/ 0 h 1542"/>
              <a:gd name="T29" fmla="*/ 1270 w 1270"/>
              <a:gd name="T30" fmla="*/ 1542 h 154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70" h="1542">
                <a:moveTo>
                  <a:pt x="136" y="725"/>
                </a:moveTo>
                <a:lnTo>
                  <a:pt x="0" y="998"/>
                </a:lnTo>
                <a:lnTo>
                  <a:pt x="725" y="1542"/>
                </a:lnTo>
                <a:lnTo>
                  <a:pt x="1270" y="317"/>
                </a:lnTo>
                <a:lnTo>
                  <a:pt x="997" y="0"/>
                </a:lnTo>
                <a:lnTo>
                  <a:pt x="771" y="90"/>
                </a:lnTo>
                <a:lnTo>
                  <a:pt x="907" y="544"/>
                </a:lnTo>
                <a:lnTo>
                  <a:pt x="589" y="1043"/>
                </a:lnTo>
                <a:lnTo>
                  <a:pt x="136" y="725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6113" name="Rectangle 65"/>
          <p:cNvSpPr>
            <a:spLocks noChangeArrowheads="1"/>
          </p:cNvSpPr>
          <p:nvPr/>
        </p:nvSpPr>
        <p:spPr bwMode="auto">
          <a:xfrm>
            <a:off x="2051050" y="5805488"/>
            <a:ext cx="3961110" cy="30379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0D6F41A-01B5-4843-9453-EFE9C9B1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500" fill="hold"/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500" fill="hold"/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500" fill="hold"/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109" grpId="0" animBg="1"/>
      <p:bldP spid="386078" grpId="0" animBg="1"/>
      <p:bldP spid="386078" grpId="1" animBg="1"/>
      <p:bldP spid="386079" grpId="0" animBg="1"/>
      <p:bldP spid="386079" grpId="1" animBg="1"/>
      <p:bldP spid="386080" grpId="0" animBg="1"/>
      <p:bldP spid="386080" grpId="1" animBg="1"/>
      <p:bldP spid="386081" grpId="0" animBg="1"/>
      <p:bldP spid="386081" grpId="1" animBg="1"/>
      <p:bldP spid="386082" grpId="0" animBg="1"/>
      <p:bldP spid="386082" grpId="1" animBg="1"/>
      <p:bldP spid="386083" grpId="0" animBg="1"/>
      <p:bldP spid="386083" grpId="1" animBg="1"/>
      <p:bldP spid="386084" grpId="0" animBg="1"/>
      <p:bldP spid="386084" grpId="1" animBg="1"/>
      <p:bldP spid="386085" grpId="0" animBg="1"/>
      <p:bldP spid="386085" grpId="1" animBg="1"/>
      <p:bldP spid="386086" grpId="0" animBg="1"/>
      <p:bldP spid="386086" grpId="1" animBg="1"/>
      <p:bldP spid="386087" grpId="0" animBg="1"/>
      <p:bldP spid="386087" grpId="1" animBg="1"/>
      <p:bldP spid="386088" grpId="0" animBg="1"/>
      <p:bldP spid="386088" grpId="1" animBg="1"/>
      <p:bldP spid="386089" grpId="0" animBg="1"/>
      <p:bldP spid="386089" grpId="1" animBg="1"/>
      <p:bldP spid="386090" grpId="0" animBg="1"/>
      <p:bldP spid="386090" grpId="1" animBg="1"/>
      <p:bldP spid="386091" grpId="0" animBg="1"/>
      <p:bldP spid="386091" grpId="1" animBg="1"/>
      <p:bldP spid="386092" grpId="0" animBg="1"/>
      <p:bldP spid="386092" grpId="1" animBg="1"/>
      <p:bldP spid="386093" grpId="0" animBg="1"/>
      <p:bldP spid="386093" grpId="1" animBg="1"/>
      <p:bldP spid="386094" grpId="0" animBg="1"/>
      <p:bldP spid="386094" grpId="1" animBg="1"/>
      <p:bldP spid="386095" grpId="0" animBg="1"/>
      <p:bldP spid="386095" grpId="1" animBg="1"/>
      <p:bldP spid="386096" grpId="0" animBg="1"/>
      <p:bldP spid="386096" grpId="1" animBg="1"/>
      <p:bldP spid="386097" grpId="0" animBg="1"/>
      <p:bldP spid="386097" grpId="1" animBg="1"/>
      <p:bldP spid="386098" grpId="0" animBg="1"/>
      <p:bldP spid="386098" grpId="1" animBg="1"/>
      <p:bldP spid="386099" grpId="0" animBg="1"/>
      <p:bldP spid="386099" grpId="1" animBg="1"/>
      <p:bldP spid="386100" grpId="0" animBg="1"/>
      <p:bldP spid="386100" grpId="1" animBg="1"/>
      <p:bldP spid="386101" grpId="0" animBg="1"/>
      <p:bldP spid="386101" grpId="1" animBg="1"/>
      <p:bldP spid="386102" grpId="0" animBg="1"/>
      <p:bldP spid="386102" grpId="1" animBg="1"/>
      <p:bldP spid="386103" grpId="0" animBg="1"/>
      <p:bldP spid="386103" grpId="1" animBg="1"/>
      <p:bldP spid="386104" grpId="0" animBg="1"/>
      <p:bldP spid="386104" grpId="1" animBg="1"/>
      <p:bldP spid="386105" grpId="0" animBg="1"/>
      <p:bldP spid="386105" grpId="1" animBg="1"/>
      <p:bldP spid="386106" grpId="0" animBg="1"/>
      <p:bldP spid="386106" grpId="1" animBg="1"/>
      <p:bldP spid="386107" grpId="0" animBg="1"/>
      <p:bldP spid="386107" grpId="1" animBg="1"/>
      <p:bldP spid="386111" grpId="0" animBg="1"/>
      <p:bldP spid="386112" grpId="0" animBg="1"/>
      <p:bldP spid="386113" grpId="0" animBg="1"/>
      <p:bldP spid="3861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Practice Time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94562" name="Picture 2" descr="https://miro.medium.com/max/1443/1*rwlZ04HuHsyHycV1KwRq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32856"/>
            <a:ext cx="6214214" cy="425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46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Find the minimum cost spanning tree by </a:t>
            </a:r>
            <a:r>
              <a:rPr lang="en-US" altLang="zh-TW" sz="2400" dirty="0" err="1"/>
              <a:t>Sollin’s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Algo</a:t>
            </a:r>
            <a:r>
              <a:rPr lang="en-US" altLang="zh-TW" sz="2400" dirty="0"/>
              <a:t>. 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A7E4F0F-55AA-4814-A4F8-7FAC328F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855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Shortest Paths</a:t>
            </a:r>
          </a:p>
        </p:txBody>
      </p:sp>
      <p:sp>
        <p:nvSpPr>
          <p:cNvPr id="1351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31C592-5C02-41B7-85B2-D246A146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8BBB-B778-4BB1-A5E6-60D9BFA5063D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Shortest Path Problems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/>
            <a:r>
              <a:rPr lang="en-US" altLang="zh-TW" dirty="0"/>
              <a:t>Is there a path from city A to city B?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If there is more than one path from A to B, which path is the shortest?</a:t>
            </a:r>
          </a:p>
        </p:txBody>
      </p:sp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2"/>
          <a:stretch>
            <a:fillRect/>
          </a:stretch>
        </p:blipFill>
        <p:spPr bwMode="auto">
          <a:xfrm>
            <a:off x="211138" y="4652963"/>
            <a:ext cx="5729287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8" r="2249" b="10800"/>
          <a:stretch>
            <a:fillRect/>
          </a:stretch>
        </p:blipFill>
        <p:spPr bwMode="auto">
          <a:xfrm>
            <a:off x="3303588" y="2828925"/>
            <a:ext cx="5661025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C20732E-4319-4F97-A851-F5928096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Single Source/All Destinations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25450" y="1143000"/>
            <a:ext cx="8229600" cy="5306144"/>
          </a:xfrm>
        </p:spPr>
        <p:txBody>
          <a:bodyPr/>
          <a:lstStyle/>
          <a:p>
            <a:r>
              <a:rPr lang="en-US" altLang="zh-TW" dirty="0"/>
              <a:t>Problem: given a directed graph G = (V, E)</a:t>
            </a:r>
          </a:p>
          <a:p>
            <a:pPr lvl="1"/>
            <a:r>
              <a:rPr lang="en-US" altLang="zh-TW" dirty="0"/>
              <a:t>a length function length(</a:t>
            </a:r>
            <a:r>
              <a:rPr lang="en-US" altLang="zh-TW" dirty="0" err="1"/>
              <a:t>i</a:t>
            </a:r>
            <a:r>
              <a:rPr lang="en-US" altLang="zh-TW" dirty="0"/>
              <a:t>, j), length(</a:t>
            </a:r>
            <a:r>
              <a:rPr lang="en-US" altLang="zh-TW" dirty="0" err="1"/>
              <a:t>i</a:t>
            </a:r>
            <a:r>
              <a:rPr lang="en-US" altLang="zh-TW" dirty="0"/>
              <a:t>, j) </a:t>
            </a:r>
            <a:r>
              <a:rPr lang="en-US" altLang="zh-TW" dirty="0">
                <a:sym typeface="Symbol" panose="05050102010706020507" pitchFamily="18" charset="2"/>
              </a:rPr>
              <a:t>≥ 0, for the edges of G (</a:t>
            </a:r>
            <a:r>
              <a:rPr lang="en-US" altLang="zh-TW" dirty="0">
                <a:solidFill>
                  <a:srgbClr val="FF0000"/>
                </a:solidFill>
                <a:sym typeface="Symbol" panose="05050102010706020507" pitchFamily="18" charset="2"/>
              </a:rPr>
              <a:t>nonnegative edge cost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zh-TW" dirty="0">
                <a:sym typeface="Symbol" panose="05050102010706020507" pitchFamily="18" charset="2"/>
              </a:rPr>
              <a:t>and a source vertex v</a:t>
            </a:r>
          </a:p>
          <a:p>
            <a:pPr lvl="2"/>
            <a:endParaRPr lang="en-US" altLang="zh-TW" dirty="0">
              <a:sym typeface="Symbol" panose="05050102010706020507" pitchFamily="18" charset="2"/>
            </a:endParaRPr>
          </a:p>
          <a:p>
            <a:pPr lvl="1"/>
            <a:r>
              <a:rPr lang="en-US" altLang="zh-TW" dirty="0">
                <a:sym typeface="Symbol" panose="05050102010706020507" pitchFamily="18" charset="2"/>
              </a:rPr>
              <a:t>Find: a shortest path from v to each of 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>
                <a:sym typeface="Symbol" panose="05050102010706020507" pitchFamily="18" charset="2"/>
              </a:rPr>
              <a:t>the remaining vertices of G.</a:t>
            </a:r>
          </a:p>
          <a:p>
            <a:pPr lvl="1"/>
            <a:endParaRPr lang="en-US" altLang="zh-TW" dirty="0">
              <a:sym typeface="Symbol" panose="05050102010706020507" pitchFamily="18" charset="2"/>
            </a:endParaRPr>
          </a:p>
          <a:p>
            <a:pPr lvl="1"/>
            <a:r>
              <a:rPr lang="en-US" altLang="zh-TW" dirty="0" err="1">
                <a:sym typeface="Symbol" panose="05050102010706020507" pitchFamily="18" charset="2"/>
              </a:rPr>
              <a:t>dist</a:t>
            </a:r>
            <a:r>
              <a:rPr lang="en-US" altLang="zh-TW" dirty="0">
                <a:sym typeface="Symbol" panose="05050102010706020507" pitchFamily="18" charset="2"/>
              </a:rPr>
              <a:t>[w]:</a:t>
            </a:r>
          </a:p>
          <a:p>
            <a:pPr lvl="2"/>
            <a:r>
              <a:rPr lang="en-US" altLang="zh-TW" dirty="0">
                <a:sym typeface="Symbol" panose="05050102010706020507" pitchFamily="18" charset="2"/>
              </a:rPr>
              <a:t>the length of shortest 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>
                <a:sym typeface="Symbol" panose="05050102010706020507" pitchFamily="18" charset="2"/>
              </a:rPr>
              <a:t>path starting from v and ending at w</a:t>
            </a:r>
          </a:p>
          <a:p>
            <a:pPr lvl="2"/>
            <a:r>
              <a:rPr lang="en-US" altLang="zh-TW" dirty="0">
                <a:sym typeface="Symbol" panose="05050102010706020507" pitchFamily="18" charset="2"/>
              </a:rPr>
              <a:t>going through only vertices 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>
                <a:sym typeface="Symbol" panose="05050102010706020507" pitchFamily="18" charset="2"/>
              </a:rPr>
              <a:t>in S, S is a subset of V(G)</a:t>
            </a:r>
          </a:p>
        </p:txBody>
      </p:sp>
      <p:grpSp>
        <p:nvGrpSpPr>
          <p:cNvPr id="141316" name="Group 57"/>
          <p:cNvGrpSpPr>
            <a:grpSpLocks/>
          </p:cNvGrpSpPr>
          <p:nvPr/>
        </p:nvGrpSpPr>
        <p:grpSpPr bwMode="auto">
          <a:xfrm>
            <a:off x="5791200" y="2362200"/>
            <a:ext cx="2940050" cy="2024063"/>
            <a:chOff x="68" y="2699"/>
            <a:chExt cx="1852" cy="1275"/>
          </a:xfrm>
        </p:grpSpPr>
        <p:sp>
          <p:nvSpPr>
            <p:cNvPr id="141318" name="Oval 58"/>
            <p:cNvSpPr>
              <a:spLocks noChangeAspect="1" noChangeArrowheads="1"/>
            </p:cNvSpPr>
            <p:nvPr/>
          </p:nvSpPr>
          <p:spPr bwMode="auto">
            <a:xfrm>
              <a:off x="208" y="3063"/>
              <a:ext cx="230" cy="2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FF0000"/>
                  </a:solidFill>
                </a:rPr>
                <a:t>V</a:t>
              </a:r>
              <a:r>
                <a:rPr lang="en-US" altLang="zh-TW" sz="1600" b="0" baseline="-25000">
                  <a:solidFill>
                    <a:srgbClr val="FF0000"/>
                  </a:solidFill>
                </a:rPr>
                <a:t>0</a:t>
              </a:r>
              <a:endParaRPr lang="en-US" altLang="zh-TW" sz="1600" b="0">
                <a:solidFill>
                  <a:srgbClr val="FF0000"/>
                </a:solidFill>
              </a:endParaRPr>
            </a:p>
          </p:txBody>
        </p:sp>
        <p:sp>
          <p:nvSpPr>
            <p:cNvPr id="141319" name="Oval 59"/>
            <p:cNvSpPr>
              <a:spLocks noChangeAspect="1" noChangeArrowheads="1"/>
            </p:cNvSpPr>
            <p:nvPr/>
          </p:nvSpPr>
          <p:spPr bwMode="auto">
            <a:xfrm>
              <a:off x="1690" y="3079"/>
              <a:ext cx="230" cy="2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FF0000"/>
                  </a:solidFill>
                </a:rPr>
                <a:t>V</a:t>
              </a:r>
              <a:r>
                <a:rPr lang="en-US" altLang="zh-TW" sz="1600" b="0" baseline="-25000">
                  <a:solidFill>
                    <a:srgbClr val="FF0000"/>
                  </a:solidFill>
                </a:rPr>
                <a:t>4</a:t>
              </a:r>
              <a:endParaRPr lang="en-US" altLang="zh-TW" sz="1600" b="0">
                <a:solidFill>
                  <a:srgbClr val="FF0000"/>
                </a:solidFill>
              </a:endParaRPr>
            </a:p>
          </p:txBody>
        </p:sp>
        <p:sp>
          <p:nvSpPr>
            <p:cNvPr id="141320" name="Oval 60"/>
            <p:cNvSpPr>
              <a:spLocks noChangeAspect="1" noChangeArrowheads="1"/>
            </p:cNvSpPr>
            <p:nvPr/>
          </p:nvSpPr>
          <p:spPr bwMode="auto">
            <a:xfrm>
              <a:off x="945" y="3071"/>
              <a:ext cx="230" cy="2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FF0000"/>
                  </a:solidFill>
                </a:rPr>
                <a:t>V</a:t>
              </a:r>
              <a:r>
                <a:rPr lang="en-US" altLang="zh-TW" sz="1600" b="0" baseline="-25000">
                  <a:solidFill>
                    <a:srgbClr val="FF0000"/>
                  </a:solidFill>
                </a:rPr>
                <a:t>1</a:t>
              </a:r>
              <a:endParaRPr lang="en-US" altLang="zh-TW" sz="1600" b="0">
                <a:solidFill>
                  <a:srgbClr val="FF0000"/>
                </a:solidFill>
              </a:endParaRPr>
            </a:p>
          </p:txBody>
        </p:sp>
        <p:sp>
          <p:nvSpPr>
            <p:cNvPr id="141321" name="Oval 61"/>
            <p:cNvSpPr>
              <a:spLocks noChangeAspect="1" noChangeArrowheads="1"/>
            </p:cNvSpPr>
            <p:nvPr/>
          </p:nvSpPr>
          <p:spPr bwMode="auto">
            <a:xfrm>
              <a:off x="1682" y="3752"/>
              <a:ext cx="230" cy="2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FF0000"/>
                  </a:solidFill>
                </a:rPr>
                <a:t>V</a:t>
              </a:r>
              <a:r>
                <a:rPr lang="en-US" altLang="zh-TW" sz="1600" b="0" baseline="-25000">
                  <a:solidFill>
                    <a:srgbClr val="FF0000"/>
                  </a:solidFill>
                </a:rPr>
                <a:t>5</a:t>
              </a:r>
              <a:endParaRPr lang="en-US" altLang="zh-TW" sz="1600" b="0">
                <a:solidFill>
                  <a:srgbClr val="FF0000"/>
                </a:solidFill>
              </a:endParaRPr>
            </a:p>
          </p:txBody>
        </p:sp>
        <p:sp>
          <p:nvSpPr>
            <p:cNvPr id="141322" name="Oval 62"/>
            <p:cNvSpPr>
              <a:spLocks noChangeAspect="1" noChangeArrowheads="1"/>
            </p:cNvSpPr>
            <p:nvPr/>
          </p:nvSpPr>
          <p:spPr bwMode="auto">
            <a:xfrm>
              <a:off x="937" y="3752"/>
              <a:ext cx="230" cy="2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FF0000"/>
                  </a:solidFill>
                </a:rPr>
                <a:t>V</a:t>
              </a:r>
              <a:r>
                <a:rPr lang="en-US" altLang="zh-TW" sz="1600" b="0" baseline="-25000">
                  <a:solidFill>
                    <a:srgbClr val="FF0000"/>
                  </a:solidFill>
                </a:rPr>
                <a:t>3</a:t>
              </a:r>
              <a:endParaRPr lang="en-US" altLang="zh-TW" sz="1600" b="0">
                <a:solidFill>
                  <a:srgbClr val="FF0000"/>
                </a:solidFill>
              </a:endParaRPr>
            </a:p>
          </p:txBody>
        </p:sp>
        <p:sp>
          <p:nvSpPr>
            <p:cNvPr id="141323" name="Oval 63"/>
            <p:cNvSpPr>
              <a:spLocks noChangeAspect="1" noChangeArrowheads="1"/>
            </p:cNvSpPr>
            <p:nvPr/>
          </p:nvSpPr>
          <p:spPr bwMode="auto">
            <a:xfrm>
              <a:off x="208" y="3752"/>
              <a:ext cx="230" cy="2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FF0000"/>
                  </a:solidFill>
                </a:rPr>
                <a:t>V</a:t>
              </a:r>
              <a:r>
                <a:rPr lang="en-US" altLang="zh-TW" sz="1600" b="0" baseline="-25000">
                  <a:solidFill>
                    <a:srgbClr val="FF0000"/>
                  </a:solidFill>
                </a:rPr>
                <a:t>2</a:t>
              </a:r>
              <a:endParaRPr lang="en-US" altLang="zh-TW" sz="1600" b="0">
                <a:solidFill>
                  <a:srgbClr val="FF0000"/>
                </a:solidFill>
              </a:endParaRPr>
            </a:p>
          </p:txBody>
        </p:sp>
        <p:sp>
          <p:nvSpPr>
            <p:cNvPr id="141324" name="Line 64"/>
            <p:cNvSpPr>
              <a:spLocks noChangeAspect="1" noChangeShapeType="1"/>
            </p:cNvSpPr>
            <p:nvPr/>
          </p:nvSpPr>
          <p:spPr bwMode="auto">
            <a:xfrm>
              <a:off x="438" y="3166"/>
              <a:ext cx="4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1325" name="Line 65"/>
            <p:cNvSpPr>
              <a:spLocks noChangeAspect="1" noChangeShapeType="1"/>
            </p:cNvSpPr>
            <p:nvPr/>
          </p:nvSpPr>
          <p:spPr bwMode="auto">
            <a:xfrm>
              <a:off x="1175" y="3174"/>
              <a:ext cx="4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1326" name="Line 66"/>
            <p:cNvSpPr>
              <a:spLocks noChangeAspect="1" noChangeShapeType="1"/>
            </p:cNvSpPr>
            <p:nvPr/>
          </p:nvSpPr>
          <p:spPr bwMode="auto">
            <a:xfrm>
              <a:off x="438" y="3847"/>
              <a:ext cx="4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1327" name="Line 67"/>
            <p:cNvSpPr>
              <a:spLocks noChangeAspect="1" noChangeShapeType="1"/>
            </p:cNvSpPr>
            <p:nvPr/>
          </p:nvSpPr>
          <p:spPr bwMode="auto">
            <a:xfrm>
              <a:off x="1183" y="385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1328" name="Line 68"/>
            <p:cNvSpPr>
              <a:spLocks noChangeAspect="1" noChangeShapeType="1"/>
            </p:cNvSpPr>
            <p:nvPr/>
          </p:nvSpPr>
          <p:spPr bwMode="auto">
            <a:xfrm flipH="1">
              <a:off x="1215" y="3293"/>
              <a:ext cx="539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1329" name="Line 69"/>
            <p:cNvSpPr>
              <a:spLocks noChangeAspect="1" noChangeShapeType="1"/>
            </p:cNvSpPr>
            <p:nvPr/>
          </p:nvSpPr>
          <p:spPr bwMode="auto">
            <a:xfrm flipV="1">
              <a:off x="1127" y="3285"/>
              <a:ext cx="555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1330" name="Line 70"/>
            <p:cNvSpPr>
              <a:spLocks noChangeAspect="1" noChangeShapeType="1"/>
            </p:cNvSpPr>
            <p:nvPr/>
          </p:nvSpPr>
          <p:spPr bwMode="auto">
            <a:xfrm flipV="1">
              <a:off x="1048" y="3332"/>
              <a:ext cx="0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1331" name="Line 71"/>
            <p:cNvSpPr>
              <a:spLocks noChangeAspect="1" noChangeShapeType="1"/>
            </p:cNvSpPr>
            <p:nvPr/>
          </p:nvSpPr>
          <p:spPr bwMode="auto">
            <a:xfrm flipH="1">
              <a:off x="462" y="3293"/>
              <a:ext cx="523" cy="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1332" name="Freeform 72"/>
            <p:cNvSpPr>
              <a:spLocks noChangeAspect="1"/>
            </p:cNvSpPr>
            <p:nvPr/>
          </p:nvSpPr>
          <p:spPr bwMode="auto">
            <a:xfrm>
              <a:off x="398" y="3285"/>
              <a:ext cx="54" cy="460"/>
            </a:xfrm>
            <a:custGeom>
              <a:avLst/>
              <a:gdLst>
                <a:gd name="T0" fmla="*/ 0 w 142"/>
                <a:gd name="T1" fmla="*/ 0 h 696"/>
                <a:gd name="T2" fmla="*/ 0 w 142"/>
                <a:gd name="T3" fmla="*/ 1 h 696"/>
                <a:gd name="T4" fmla="*/ 0 w 142"/>
                <a:gd name="T5" fmla="*/ 1 h 696"/>
                <a:gd name="T6" fmla="*/ 0 w 142"/>
                <a:gd name="T7" fmla="*/ 1 h 696"/>
                <a:gd name="T8" fmla="*/ 0 w 142"/>
                <a:gd name="T9" fmla="*/ 1 h 696"/>
                <a:gd name="T10" fmla="*/ 0 w 142"/>
                <a:gd name="T11" fmla="*/ 1 h 6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2"/>
                <a:gd name="T19" fmla="*/ 0 h 696"/>
                <a:gd name="T20" fmla="*/ 142 w 142"/>
                <a:gd name="T21" fmla="*/ 696 h 6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2" h="696">
                  <a:moveTo>
                    <a:pt x="0" y="0"/>
                  </a:moveTo>
                  <a:cubicBezTo>
                    <a:pt x="25" y="39"/>
                    <a:pt x="50" y="78"/>
                    <a:pt x="72" y="132"/>
                  </a:cubicBezTo>
                  <a:cubicBezTo>
                    <a:pt x="94" y="186"/>
                    <a:pt x="122" y="272"/>
                    <a:pt x="132" y="324"/>
                  </a:cubicBezTo>
                  <a:cubicBezTo>
                    <a:pt x="142" y="376"/>
                    <a:pt x="136" y="406"/>
                    <a:pt x="132" y="444"/>
                  </a:cubicBezTo>
                  <a:cubicBezTo>
                    <a:pt x="128" y="482"/>
                    <a:pt x="126" y="510"/>
                    <a:pt x="108" y="552"/>
                  </a:cubicBezTo>
                  <a:cubicBezTo>
                    <a:pt x="90" y="594"/>
                    <a:pt x="38" y="674"/>
                    <a:pt x="24" y="6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4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333" name="Freeform 73"/>
            <p:cNvSpPr>
              <a:spLocks noChangeAspect="1"/>
            </p:cNvSpPr>
            <p:nvPr/>
          </p:nvSpPr>
          <p:spPr bwMode="auto">
            <a:xfrm flipH="1" flipV="1">
              <a:off x="184" y="3276"/>
              <a:ext cx="55" cy="459"/>
            </a:xfrm>
            <a:custGeom>
              <a:avLst/>
              <a:gdLst>
                <a:gd name="T0" fmla="*/ 0 w 142"/>
                <a:gd name="T1" fmla="*/ 0 h 696"/>
                <a:gd name="T2" fmla="*/ 0 w 142"/>
                <a:gd name="T3" fmla="*/ 1 h 696"/>
                <a:gd name="T4" fmla="*/ 0 w 142"/>
                <a:gd name="T5" fmla="*/ 1 h 696"/>
                <a:gd name="T6" fmla="*/ 0 w 142"/>
                <a:gd name="T7" fmla="*/ 1 h 696"/>
                <a:gd name="T8" fmla="*/ 0 w 142"/>
                <a:gd name="T9" fmla="*/ 1 h 696"/>
                <a:gd name="T10" fmla="*/ 0 w 142"/>
                <a:gd name="T11" fmla="*/ 1 h 6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2"/>
                <a:gd name="T19" fmla="*/ 0 h 696"/>
                <a:gd name="T20" fmla="*/ 142 w 142"/>
                <a:gd name="T21" fmla="*/ 696 h 6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2" h="696">
                  <a:moveTo>
                    <a:pt x="0" y="0"/>
                  </a:moveTo>
                  <a:cubicBezTo>
                    <a:pt x="25" y="39"/>
                    <a:pt x="50" y="78"/>
                    <a:pt x="72" y="132"/>
                  </a:cubicBezTo>
                  <a:cubicBezTo>
                    <a:pt x="94" y="186"/>
                    <a:pt x="122" y="272"/>
                    <a:pt x="132" y="324"/>
                  </a:cubicBezTo>
                  <a:cubicBezTo>
                    <a:pt x="142" y="376"/>
                    <a:pt x="136" y="406"/>
                    <a:pt x="132" y="444"/>
                  </a:cubicBezTo>
                  <a:cubicBezTo>
                    <a:pt x="128" y="482"/>
                    <a:pt x="126" y="510"/>
                    <a:pt x="108" y="552"/>
                  </a:cubicBezTo>
                  <a:cubicBezTo>
                    <a:pt x="90" y="594"/>
                    <a:pt x="38" y="674"/>
                    <a:pt x="24" y="6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4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334" name="Text Box 74"/>
            <p:cNvSpPr txBox="1">
              <a:spLocks noChangeAspect="1" noChangeArrowheads="1"/>
            </p:cNvSpPr>
            <p:nvPr/>
          </p:nvSpPr>
          <p:spPr bwMode="auto">
            <a:xfrm>
              <a:off x="521" y="2949"/>
              <a:ext cx="82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r>
                <a:rPr lang="en-US" altLang="zh-TW" sz="1600" b="0">
                  <a:solidFill>
                    <a:schemeClr val="tx1"/>
                  </a:solidFill>
                </a:rPr>
                <a:t>50              10</a:t>
              </a:r>
              <a:endParaRPr lang="en-US" altLang="zh-TW" sz="1800" b="0">
                <a:solidFill>
                  <a:schemeClr val="tx1"/>
                </a:solidFill>
              </a:endParaRPr>
            </a:p>
          </p:txBody>
        </p:sp>
        <p:sp>
          <p:nvSpPr>
            <p:cNvPr id="141335" name="Text Box 75"/>
            <p:cNvSpPr txBox="1">
              <a:spLocks noChangeAspect="1" noChangeArrowheads="1"/>
            </p:cNvSpPr>
            <p:nvPr/>
          </p:nvSpPr>
          <p:spPr bwMode="auto">
            <a:xfrm>
              <a:off x="68" y="3416"/>
              <a:ext cx="17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r>
                <a:rPr lang="en-US" altLang="zh-TW" sz="1600" b="0">
                  <a:solidFill>
                    <a:schemeClr val="tx1"/>
                  </a:solidFill>
                </a:rPr>
                <a:t>20  10  15         20    35       30</a:t>
              </a:r>
            </a:p>
          </p:txBody>
        </p:sp>
        <p:sp>
          <p:nvSpPr>
            <p:cNvPr id="141336" name="Text Box 76"/>
            <p:cNvSpPr txBox="1">
              <a:spLocks noChangeAspect="1" noChangeArrowheads="1"/>
            </p:cNvSpPr>
            <p:nvPr/>
          </p:nvSpPr>
          <p:spPr bwMode="auto">
            <a:xfrm>
              <a:off x="561" y="3652"/>
              <a:ext cx="95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chemeClr val="tx1"/>
                  </a:solidFill>
                </a:rPr>
                <a:t>15                    3</a:t>
              </a:r>
            </a:p>
          </p:txBody>
        </p:sp>
        <p:sp>
          <p:nvSpPr>
            <p:cNvPr id="141337" name="Text Box 77"/>
            <p:cNvSpPr txBox="1">
              <a:spLocks noChangeAspect="1" noChangeArrowheads="1"/>
            </p:cNvSpPr>
            <p:nvPr/>
          </p:nvSpPr>
          <p:spPr bwMode="auto">
            <a:xfrm>
              <a:off x="931" y="2699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chemeClr val="tx1"/>
                  </a:solidFill>
                </a:rPr>
                <a:t>45</a:t>
              </a:r>
            </a:p>
          </p:txBody>
        </p:sp>
        <p:sp>
          <p:nvSpPr>
            <p:cNvPr id="141338" name="Freeform 78"/>
            <p:cNvSpPr>
              <a:spLocks noChangeAspect="1"/>
            </p:cNvSpPr>
            <p:nvPr/>
          </p:nvSpPr>
          <p:spPr bwMode="auto">
            <a:xfrm>
              <a:off x="322" y="2920"/>
              <a:ext cx="1486" cy="129"/>
            </a:xfrm>
            <a:custGeom>
              <a:avLst/>
              <a:gdLst>
                <a:gd name="T0" fmla="*/ 0 w 2249"/>
                <a:gd name="T1" fmla="*/ 1 h 195"/>
                <a:gd name="T2" fmla="*/ 1 w 2249"/>
                <a:gd name="T3" fmla="*/ 1 h 195"/>
                <a:gd name="T4" fmla="*/ 1 w 2249"/>
                <a:gd name="T5" fmla="*/ 0 h 195"/>
                <a:gd name="T6" fmla="*/ 1 w 2249"/>
                <a:gd name="T7" fmla="*/ 1 h 195"/>
                <a:gd name="T8" fmla="*/ 1 w 2249"/>
                <a:gd name="T9" fmla="*/ 1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49"/>
                <a:gd name="T16" fmla="*/ 0 h 195"/>
                <a:gd name="T17" fmla="*/ 2249 w 2249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49" h="195">
                  <a:moveTo>
                    <a:pt x="0" y="179"/>
                  </a:moveTo>
                  <a:cubicBezTo>
                    <a:pt x="88" y="157"/>
                    <a:pt x="346" y="77"/>
                    <a:pt x="529" y="47"/>
                  </a:cubicBezTo>
                  <a:cubicBezTo>
                    <a:pt x="712" y="17"/>
                    <a:pt x="905" y="0"/>
                    <a:pt x="1097" y="0"/>
                  </a:cubicBezTo>
                  <a:cubicBezTo>
                    <a:pt x="1289" y="0"/>
                    <a:pt x="1489" y="14"/>
                    <a:pt x="1681" y="47"/>
                  </a:cubicBezTo>
                  <a:cubicBezTo>
                    <a:pt x="1873" y="80"/>
                    <a:pt x="2131" y="164"/>
                    <a:pt x="2249" y="19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4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41317" name="Text Box 79"/>
          <p:cNvSpPr txBox="1">
            <a:spLocks noChangeArrowheads="1"/>
          </p:cNvSpPr>
          <p:nvPr/>
        </p:nvSpPr>
        <p:spPr bwMode="auto">
          <a:xfrm>
            <a:off x="5959661" y="4581525"/>
            <a:ext cx="273526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2000" b="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    path               length</a:t>
            </a:r>
          </a:p>
          <a:p>
            <a:pPr algn="l" eaLnBrk="1" hangingPunct="1"/>
            <a:r>
              <a:rPr lang="en-US" altLang="zh-TW" sz="2000" b="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1) v</a:t>
            </a:r>
            <a:r>
              <a:rPr lang="en-US" altLang="zh-TW" sz="2000" b="0" baseline="-2500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0</a:t>
            </a:r>
            <a:r>
              <a:rPr lang="en-US" altLang="zh-TW" sz="2000" b="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 v</a:t>
            </a:r>
            <a:r>
              <a:rPr lang="en-US" altLang="zh-TW" sz="2000" b="0" baseline="-2500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2</a:t>
            </a:r>
            <a:r>
              <a:rPr lang="en-US" altLang="zh-TW" sz="2000" b="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                10</a:t>
            </a:r>
          </a:p>
          <a:p>
            <a:pPr algn="l" eaLnBrk="1" hangingPunct="1"/>
            <a:r>
              <a:rPr lang="en-US" altLang="zh-TW" sz="2000" b="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2) v</a:t>
            </a:r>
            <a:r>
              <a:rPr lang="en-US" altLang="zh-TW" sz="2000" b="0" baseline="-2500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0</a:t>
            </a:r>
            <a:r>
              <a:rPr lang="en-US" altLang="zh-TW" sz="2000" b="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 v</a:t>
            </a:r>
            <a:r>
              <a:rPr lang="en-US" altLang="zh-TW" sz="2000" b="0" baseline="-2500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2</a:t>
            </a:r>
            <a:r>
              <a:rPr lang="en-US" altLang="zh-TW" sz="2000" b="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 v</a:t>
            </a:r>
            <a:r>
              <a:rPr lang="en-US" altLang="zh-TW" sz="2000" b="0" baseline="-2500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3</a:t>
            </a:r>
            <a:r>
              <a:rPr lang="en-US" altLang="zh-TW" sz="2000" b="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            25</a:t>
            </a:r>
          </a:p>
          <a:p>
            <a:pPr algn="l" eaLnBrk="1" hangingPunct="1"/>
            <a:r>
              <a:rPr lang="en-US" altLang="zh-TW" sz="2000" b="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3) v</a:t>
            </a:r>
            <a:r>
              <a:rPr lang="en-US" altLang="zh-TW" sz="2000" b="0" baseline="-2500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0</a:t>
            </a:r>
            <a:r>
              <a:rPr lang="en-US" altLang="zh-TW" sz="2000" b="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 v</a:t>
            </a:r>
            <a:r>
              <a:rPr lang="en-US" altLang="zh-TW" sz="2000" b="0" baseline="-2500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2</a:t>
            </a:r>
            <a:r>
              <a:rPr lang="en-US" altLang="zh-TW" sz="2000" b="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 v</a:t>
            </a:r>
            <a:r>
              <a:rPr lang="en-US" altLang="zh-TW" sz="2000" b="0" baseline="-2500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3</a:t>
            </a:r>
            <a:r>
              <a:rPr lang="en-US" altLang="zh-TW" sz="2000" b="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 v</a:t>
            </a:r>
            <a:r>
              <a:rPr lang="en-US" altLang="zh-TW" sz="2000" b="0" baseline="-2500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1</a:t>
            </a:r>
            <a:r>
              <a:rPr lang="en-US" altLang="zh-TW" sz="2000" b="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        45</a:t>
            </a:r>
          </a:p>
          <a:p>
            <a:pPr algn="l" eaLnBrk="1" hangingPunct="1"/>
            <a:r>
              <a:rPr lang="en-US" altLang="zh-TW" sz="2000" b="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4) v</a:t>
            </a:r>
            <a:r>
              <a:rPr lang="en-US" altLang="zh-TW" sz="2000" b="0" baseline="-2500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0</a:t>
            </a:r>
            <a:r>
              <a:rPr lang="en-US" altLang="zh-TW" sz="2000" b="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 v</a:t>
            </a:r>
            <a:r>
              <a:rPr lang="en-US" altLang="zh-TW" sz="2000" b="0" baseline="-2500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4</a:t>
            </a:r>
            <a:r>
              <a:rPr lang="en-US" altLang="zh-TW" sz="2000" b="0" dirty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                45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3AD9F0-6C2B-4888-8A80-C9DAF731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Dijkstra’s Algorithm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zh-TW" dirty="0"/>
              <a:t>Find the min cost of the path from a given source node to every other node.</a:t>
            </a:r>
            <a:endParaRPr lang="en-US" altLang="zh-TW" dirty="0">
              <a:sym typeface="Symbol" panose="05050102010706020507" pitchFamily="18" charset="2"/>
            </a:endParaRPr>
          </a:p>
          <a:p>
            <a:pPr lvl="1"/>
            <a:r>
              <a:rPr lang="en-US" altLang="zh-TW" dirty="0">
                <a:sym typeface="Symbol" panose="05050102010706020507" pitchFamily="18" charset="2"/>
              </a:rPr>
              <a:t>if </a:t>
            </a:r>
            <a:r>
              <a:rPr lang="en-US" altLang="zh-TW" dirty="0"/>
              <a:t>v</a:t>
            </a:r>
            <a:r>
              <a:rPr lang="en-US" altLang="zh-TW" baseline="-25000" dirty="0"/>
              <a:t>i</a:t>
            </a:r>
            <a:r>
              <a:rPr lang="en-US" altLang="zh-TW" dirty="0"/>
              <a:t> and </a:t>
            </a:r>
            <a:r>
              <a:rPr lang="en-US" altLang="zh-TW" dirty="0" err="1"/>
              <a:t>v</a:t>
            </a:r>
            <a:r>
              <a:rPr lang="en-US" altLang="zh-TW" baseline="-25000" dirty="0" err="1"/>
              <a:t>j</a:t>
            </a:r>
            <a:r>
              <a:rPr lang="en-US" altLang="zh-TW" dirty="0"/>
              <a:t> are not adjacent, then  e(v</a:t>
            </a:r>
            <a:r>
              <a:rPr lang="en-US" altLang="zh-TW" baseline="-25000" dirty="0"/>
              <a:t>i</a:t>
            </a:r>
            <a:r>
              <a:rPr lang="en-US" altLang="zh-TW" dirty="0"/>
              <a:t>, </a:t>
            </a:r>
            <a:r>
              <a:rPr lang="en-US" altLang="zh-TW" dirty="0" err="1"/>
              <a:t>v</a:t>
            </a:r>
            <a:r>
              <a:rPr lang="en-US" altLang="zh-TW" baseline="-25000" dirty="0" err="1"/>
              <a:t>j</a:t>
            </a:r>
            <a:r>
              <a:rPr lang="en-US" altLang="zh-TW" dirty="0"/>
              <a:t>) = ∞</a:t>
            </a:r>
            <a:endParaRPr lang="en-US" altLang="zh-TW" dirty="0">
              <a:sym typeface="Symbol" panose="05050102010706020507" pitchFamily="18" charset="2"/>
            </a:endParaRPr>
          </a:p>
          <a:p>
            <a:pPr lvl="1">
              <a:spcAft>
                <a:spcPts val="1200"/>
              </a:spcAft>
            </a:pP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 {v0};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dist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[v0] = 0;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 each v in V - {v0} do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dist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[v] =  e(v0, v);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while S ≠ V do</a:t>
            </a:r>
          </a:p>
          <a:p>
            <a:pPr lvl="2">
              <a:buFont typeface="Wingdings 3" panose="05040102010807070707" pitchFamily="18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choose a vertex w in V-S such that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dist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[w] is a minimum;</a:t>
            </a:r>
          </a:p>
          <a:p>
            <a:pPr lvl="2">
              <a:buFont typeface="Wingdings 3" panose="05040102010807070707" pitchFamily="18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add w to S;</a:t>
            </a:r>
          </a:p>
          <a:p>
            <a:pPr lvl="2">
              <a:buFont typeface="Wingdings 3" panose="05040102010807070707" pitchFamily="18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 each v in V-S do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dist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[v] =  min(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dist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[v],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dist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[w]+e(w, v));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395288" y="2971800"/>
            <a:ext cx="8280400" cy="3384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753">
            <a:extLst>
              <a:ext uri="{FF2B5EF4-FFF2-40B4-BE49-F238E27FC236}">
                <a16:creationId xmlns:a16="http://schemas.microsoft.com/office/drawing/2014/main" id="{E4AD2A8D-FDFA-4554-BC67-92E8BFD7E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442240"/>
            <a:ext cx="1872208" cy="2619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753">
            <a:extLst>
              <a:ext uri="{FF2B5EF4-FFF2-40B4-BE49-F238E27FC236}">
                <a16:creationId xmlns:a16="http://schemas.microsoft.com/office/drawing/2014/main" id="{55484C81-C642-407F-859C-A09DA2D82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797317"/>
            <a:ext cx="6408712" cy="2619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753">
            <a:extLst>
              <a:ext uri="{FF2B5EF4-FFF2-40B4-BE49-F238E27FC236}">
                <a16:creationId xmlns:a16="http://schemas.microsoft.com/office/drawing/2014/main" id="{ECF0E2DB-FB61-4581-A48D-3ABA870EF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4490774"/>
            <a:ext cx="6696744" cy="52240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53">
            <a:extLst>
              <a:ext uri="{FF2B5EF4-FFF2-40B4-BE49-F238E27FC236}">
                <a16:creationId xmlns:a16="http://schemas.microsoft.com/office/drawing/2014/main" id="{F3BAD56C-A33A-4FBC-84A5-08A0FD771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5092183"/>
            <a:ext cx="1872208" cy="2619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753">
            <a:extLst>
              <a:ext uri="{FF2B5EF4-FFF2-40B4-BE49-F238E27FC236}">
                <a16:creationId xmlns:a16="http://schemas.microsoft.com/office/drawing/2014/main" id="{DD298D85-6FEC-4740-BC46-1E8EBC115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744" y="5402008"/>
            <a:ext cx="5914527" cy="61927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EE1EC9-2ED6-46D9-A6C7-62A52898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Dijkstra: Adj. Matrix Declaration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zh-TW" dirty="0"/>
              <a:t>Declarations for the Shortest Path Algorithm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685800" y="1700213"/>
            <a:ext cx="633571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#define MAX_VERTICES 6</a:t>
            </a:r>
          </a:p>
          <a:p>
            <a:pPr algn="l" eaLnBrk="1" hangingPunct="1"/>
            <a:r>
              <a:rPr lang="en-US" altLang="zh-TW" sz="1600" b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cost[ ][MAX_VERTICES]=</a:t>
            </a:r>
          </a:p>
          <a:p>
            <a:pPr algn="l" eaLnBrk="1" hangingPunct="1"/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{	{   0,   50,   10, 1000,   45, 1000},</a:t>
            </a:r>
          </a:p>
          <a:p>
            <a:pPr algn="l" eaLnBrk="1" hangingPunct="1"/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	{1000,    0,   15, 1000,   10, 1000},</a:t>
            </a:r>
          </a:p>
          <a:p>
            <a:pPr algn="l" eaLnBrk="1" hangingPunct="1"/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	{  20, 1000,    0,   15, 1000, 1000},</a:t>
            </a:r>
          </a:p>
          <a:p>
            <a:pPr algn="l" eaLnBrk="1" hangingPunct="1"/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	{1000,   20, 1000,    0,   35, 1000},</a:t>
            </a:r>
          </a:p>
          <a:p>
            <a:pPr algn="l" eaLnBrk="1" hangingPunct="1"/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	{1000, 1000,   30, 1000,    0, 1000},</a:t>
            </a:r>
          </a:p>
          <a:p>
            <a:pPr algn="l" eaLnBrk="1" hangingPunct="1"/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	{1000, 1000, 1000,    3, 1000,    0}};</a:t>
            </a:r>
          </a:p>
          <a:p>
            <a:pPr algn="l" eaLnBrk="1" hangingPunct="1"/>
            <a:endParaRPr lang="en-US" altLang="zh-TW" sz="1600" b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145413" name="Group 5"/>
          <p:cNvGrpSpPr>
            <a:grpSpLocks/>
          </p:cNvGrpSpPr>
          <p:nvPr/>
        </p:nvGrpSpPr>
        <p:grpSpPr bwMode="auto">
          <a:xfrm>
            <a:off x="4294188" y="3352800"/>
            <a:ext cx="4670425" cy="2916238"/>
            <a:chOff x="2653" y="2273"/>
            <a:chExt cx="2942" cy="1837"/>
          </a:xfrm>
        </p:grpSpPr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3003" y="2730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solidFill>
                    <a:schemeClr val="accent2"/>
                  </a:solidFill>
                </a:rPr>
                <a:t>V</a:t>
              </a:r>
              <a:r>
                <a:rPr lang="en-US" altLang="zh-TW" b="0" baseline="-25000">
                  <a:solidFill>
                    <a:schemeClr val="accent2"/>
                  </a:solidFill>
                </a:rPr>
                <a:t>0</a:t>
              </a:r>
              <a:endParaRPr lang="en-US" altLang="zh-TW" b="0">
                <a:solidFill>
                  <a:schemeClr val="accent2"/>
                </a:solidFill>
              </a:endParaRP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5247" y="2754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solidFill>
                    <a:schemeClr val="accent2"/>
                  </a:solidFill>
                </a:rPr>
                <a:t>V</a:t>
              </a:r>
              <a:r>
                <a:rPr lang="en-US" altLang="zh-TW" b="0" baseline="-25000">
                  <a:solidFill>
                    <a:schemeClr val="accent2"/>
                  </a:solidFill>
                </a:rPr>
                <a:t>4</a:t>
              </a:r>
              <a:endParaRPr lang="en-US" altLang="zh-TW" b="0">
                <a:solidFill>
                  <a:schemeClr val="accent2"/>
                </a:solidFill>
              </a:endParaRP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119" y="2742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solidFill>
                    <a:schemeClr val="accent2"/>
                  </a:solidFill>
                </a:rPr>
                <a:t>V</a:t>
              </a:r>
              <a:r>
                <a:rPr lang="en-US" altLang="zh-TW" b="0" baseline="-25000">
                  <a:solidFill>
                    <a:schemeClr val="accent2"/>
                  </a:solidFill>
                </a:rPr>
                <a:t>1</a:t>
              </a:r>
              <a:endParaRPr lang="en-US" altLang="zh-TW" b="0">
                <a:solidFill>
                  <a:schemeClr val="accent2"/>
                </a:solidFill>
              </a:endParaRP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5235" y="3774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solidFill>
                    <a:schemeClr val="accent2"/>
                  </a:solidFill>
                </a:rPr>
                <a:t>V</a:t>
              </a:r>
              <a:r>
                <a:rPr lang="en-US" altLang="zh-TW" b="0" baseline="-25000">
                  <a:solidFill>
                    <a:schemeClr val="accent2"/>
                  </a:solidFill>
                </a:rPr>
                <a:t>5</a:t>
              </a:r>
              <a:endParaRPr lang="en-US" altLang="zh-TW" b="0">
                <a:solidFill>
                  <a:schemeClr val="accent2"/>
                </a:solidFill>
              </a:endParaRP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4107" y="3774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solidFill>
                    <a:schemeClr val="accent2"/>
                  </a:solidFill>
                </a:rPr>
                <a:t>V</a:t>
              </a:r>
              <a:r>
                <a:rPr lang="en-US" altLang="zh-TW" b="0" baseline="-25000">
                  <a:solidFill>
                    <a:schemeClr val="accent2"/>
                  </a:solidFill>
                </a:rPr>
                <a:t>3</a:t>
              </a:r>
              <a:endParaRPr lang="en-US" altLang="zh-TW" b="0">
                <a:solidFill>
                  <a:schemeClr val="accent2"/>
                </a:solidFill>
              </a:endParaRPr>
            </a:p>
          </p:txBody>
        </p:sp>
        <p:sp>
          <p:nvSpPr>
            <p:cNvPr id="145419" name="Oval 11"/>
            <p:cNvSpPr>
              <a:spLocks noChangeArrowheads="1"/>
            </p:cNvSpPr>
            <p:nvPr/>
          </p:nvSpPr>
          <p:spPr bwMode="auto">
            <a:xfrm>
              <a:off x="3003" y="3750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solidFill>
                    <a:schemeClr val="accent2"/>
                  </a:solidFill>
                </a:rPr>
                <a:t>V</a:t>
              </a:r>
              <a:r>
                <a:rPr lang="en-US" altLang="zh-TW" b="0" baseline="-25000">
                  <a:solidFill>
                    <a:schemeClr val="accent2"/>
                  </a:solidFill>
                </a:rPr>
                <a:t>2</a:t>
              </a:r>
              <a:endParaRPr lang="en-US" altLang="zh-TW" b="0">
                <a:solidFill>
                  <a:schemeClr val="accent2"/>
                </a:solidFill>
              </a:endParaRPr>
            </a:p>
          </p:txBody>
        </p:sp>
        <p:sp>
          <p:nvSpPr>
            <p:cNvPr id="145420" name="Line 12"/>
            <p:cNvSpPr>
              <a:spLocks noChangeShapeType="1"/>
            </p:cNvSpPr>
            <p:nvPr/>
          </p:nvSpPr>
          <p:spPr bwMode="auto">
            <a:xfrm>
              <a:off x="3351" y="2886"/>
              <a:ext cx="7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5421" name="Line 13"/>
            <p:cNvSpPr>
              <a:spLocks noChangeShapeType="1"/>
            </p:cNvSpPr>
            <p:nvPr/>
          </p:nvSpPr>
          <p:spPr bwMode="auto">
            <a:xfrm>
              <a:off x="4467" y="2898"/>
              <a:ext cx="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5422" name="Line 14"/>
            <p:cNvSpPr>
              <a:spLocks noChangeShapeType="1"/>
            </p:cNvSpPr>
            <p:nvPr/>
          </p:nvSpPr>
          <p:spPr bwMode="auto">
            <a:xfrm>
              <a:off x="3351" y="3918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5423" name="Line 15"/>
            <p:cNvSpPr>
              <a:spLocks noChangeShapeType="1"/>
            </p:cNvSpPr>
            <p:nvPr/>
          </p:nvSpPr>
          <p:spPr bwMode="auto">
            <a:xfrm>
              <a:off x="4479" y="3930"/>
              <a:ext cx="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5424" name="Line 16"/>
            <p:cNvSpPr>
              <a:spLocks noChangeShapeType="1"/>
            </p:cNvSpPr>
            <p:nvPr/>
          </p:nvSpPr>
          <p:spPr bwMode="auto">
            <a:xfrm flipH="1">
              <a:off x="4527" y="3078"/>
              <a:ext cx="816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5425" name="Line 17"/>
            <p:cNvSpPr>
              <a:spLocks noChangeShapeType="1"/>
            </p:cNvSpPr>
            <p:nvPr/>
          </p:nvSpPr>
          <p:spPr bwMode="auto">
            <a:xfrm flipV="1">
              <a:off x="4395" y="3066"/>
              <a:ext cx="840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5426" name="Line 18"/>
            <p:cNvSpPr>
              <a:spLocks noChangeShapeType="1"/>
            </p:cNvSpPr>
            <p:nvPr/>
          </p:nvSpPr>
          <p:spPr bwMode="auto">
            <a:xfrm flipV="1">
              <a:off x="4275" y="3138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5427" name="Line 19"/>
            <p:cNvSpPr>
              <a:spLocks noChangeShapeType="1"/>
            </p:cNvSpPr>
            <p:nvPr/>
          </p:nvSpPr>
          <p:spPr bwMode="auto">
            <a:xfrm flipH="1">
              <a:off x="3387" y="3078"/>
              <a:ext cx="792" cy="6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5428" name="Freeform 20"/>
            <p:cNvSpPr>
              <a:spLocks/>
            </p:cNvSpPr>
            <p:nvPr/>
          </p:nvSpPr>
          <p:spPr bwMode="auto">
            <a:xfrm>
              <a:off x="3291" y="3067"/>
              <a:ext cx="82" cy="696"/>
            </a:xfrm>
            <a:custGeom>
              <a:avLst/>
              <a:gdLst>
                <a:gd name="T0" fmla="*/ 0 w 142"/>
                <a:gd name="T1" fmla="*/ 0 h 696"/>
                <a:gd name="T2" fmla="*/ 1 w 142"/>
                <a:gd name="T3" fmla="*/ 132 h 696"/>
                <a:gd name="T4" fmla="*/ 1 w 142"/>
                <a:gd name="T5" fmla="*/ 324 h 696"/>
                <a:gd name="T6" fmla="*/ 1 w 142"/>
                <a:gd name="T7" fmla="*/ 444 h 696"/>
                <a:gd name="T8" fmla="*/ 1 w 142"/>
                <a:gd name="T9" fmla="*/ 552 h 696"/>
                <a:gd name="T10" fmla="*/ 1 w 142"/>
                <a:gd name="T11" fmla="*/ 696 h 6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2"/>
                <a:gd name="T19" fmla="*/ 0 h 696"/>
                <a:gd name="T20" fmla="*/ 142 w 142"/>
                <a:gd name="T21" fmla="*/ 696 h 6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2" h="696">
                  <a:moveTo>
                    <a:pt x="0" y="0"/>
                  </a:moveTo>
                  <a:cubicBezTo>
                    <a:pt x="25" y="39"/>
                    <a:pt x="50" y="78"/>
                    <a:pt x="72" y="132"/>
                  </a:cubicBezTo>
                  <a:cubicBezTo>
                    <a:pt x="94" y="186"/>
                    <a:pt x="122" y="272"/>
                    <a:pt x="132" y="324"/>
                  </a:cubicBezTo>
                  <a:cubicBezTo>
                    <a:pt x="142" y="376"/>
                    <a:pt x="136" y="406"/>
                    <a:pt x="132" y="444"/>
                  </a:cubicBezTo>
                  <a:cubicBezTo>
                    <a:pt x="128" y="482"/>
                    <a:pt x="126" y="510"/>
                    <a:pt x="108" y="552"/>
                  </a:cubicBezTo>
                  <a:cubicBezTo>
                    <a:pt x="90" y="594"/>
                    <a:pt x="38" y="674"/>
                    <a:pt x="24" y="6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5429" name="Freeform 21"/>
            <p:cNvSpPr>
              <a:spLocks/>
            </p:cNvSpPr>
            <p:nvPr/>
          </p:nvSpPr>
          <p:spPr bwMode="auto">
            <a:xfrm flipH="1" flipV="1">
              <a:off x="2967" y="3052"/>
              <a:ext cx="82" cy="696"/>
            </a:xfrm>
            <a:custGeom>
              <a:avLst/>
              <a:gdLst>
                <a:gd name="T0" fmla="*/ 0 w 142"/>
                <a:gd name="T1" fmla="*/ 0 h 696"/>
                <a:gd name="T2" fmla="*/ 1 w 142"/>
                <a:gd name="T3" fmla="*/ 132 h 696"/>
                <a:gd name="T4" fmla="*/ 1 w 142"/>
                <a:gd name="T5" fmla="*/ 324 h 696"/>
                <a:gd name="T6" fmla="*/ 1 w 142"/>
                <a:gd name="T7" fmla="*/ 444 h 696"/>
                <a:gd name="T8" fmla="*/ 1 w 142"/>
                <a:gd name="T9" fmla="*/ 552 h 696"/>
                <a:gd name="T10" fmla="*/ 1 w 142"/>
                <a:gd name="T11" fmla="*/ 696 h 6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2"/>
                <a:gd name="T19" fmla="*/ 0 h 696"/>
                <a:gd name="T20" fmla="*/ 142 w 142"/>
                <a:gd name="T21" fmla="*/ 696 h 6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2" h="696">
                  <a:moveTo>
                    <a:pt x="0" y="0"/>
                  </a:moveTo>
                  <a:cubicBezTo>
                    <a:pt x="25" y="39"/>
                    <a:pt x="50" y="78"/>
                    <a:pt x="72" y="132"/>
                  </a:cubicBezTo>
                  <a:cubicBezTo>
                    <a:pt x="94" y="186"/>
                    <a:pt x="122" y="272"/>
                    <a:pt x="132" y="324"/>
                  </a:cubicBezTo>
                  <a:cubicBezTo>
                    <a:pt x="142" y="376"/>
                    <a:pt x="136" y="406"/>
                    <a:pt x="132" y="444"/>
                  </a:cubicBezTo>
                  <a:cubicBezTo>
                    <a:pt x="128" y="482"/>
                    <a:pt x="126" y="510"/>
                    <a:pt x="108" y="552"/>
                  </a:cubicBezTo>
                  <a:cubicBezTo>
                    <a:pt x="90" y="594"/>
                    <a:pt x="38" y="674"/>
                    <a:pt x="24" y="6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5430" name="Text Box 22"/>
            <p:cNvSpPr txBox="1">
              <a:spLocks noChangeArrowheads="1"/>
            </p:cNvSpPr>
            <p:nvPr/>
          </p:nvSpPr>
          <p:spPr bwMode="auto">
            <a:xfrm>
              <a:off x="3617" y="2665"/>
              <a:ext cx="1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r>
                <a:rPr lang="en-US" altLang="zh-TW" sz="2000" b="0">
                  <a:solidFill>
                    <a:schemeClr val="tx1"/>
                  </a:solidFill>
                </a:rPr>
                <a:t>50                      10</a:t>
              </a:r>
              <a:endParaRPr lang="en-US" altLang="zh-TW" b="0">
                <a:solidFill>
                  <a:schemeClr val="tx1"/>
                </a:solidFill>
              </a:endParaRPr>
            </a:p>
          </p:txBody>
        </p:sp>
        <p:sp>
          <p:nvSpPr>
            <p:cNvPr id="145431" name="Text Box 23"/>
            <p:cNvSpPr txBox="1">
              <a:spLocks noChangeArrowheads="1"/>
            </p:cNvSpPr>
            <p:nvPr/>
          </p:nvSpPr>
          <p:spPr bwMode="auto">
            <a:xfrm>
              <a:off x="2653" y="3301"/>
              <a:ext cx="2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r>
                <a:rPr lang="en-US" altLang="zh-TW" sz="2000" b="0">
                  <a:solidFill>
                    <a:schemeClr val="tx1"/>
                  </a:solidFill>
                </a:rPr>
                <a:t> 20      10      15          20       35        30  </a:t>
              </a:r>
            </a:p>
          </p:txBody>
        </p:sp>
        <p:sp>
          <p:nvSpPr>
            <p:cNvPr id="145432" name="Text Box 24"/>
            <p:cNvSpPr txBox="1">
              <a:spLocks noChangeArrowheads="1"/>
            </p:cNvSpPr>
            <p:nvPr/>
          </p:nvSpPr>
          <p:spPr bwMode="auto">
            <a:xfrm>
              <a:off x="3685" y="3709"/>
              <a:ext cx="1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0">
                  <a:solidFill>
                    <a:schemeClr val="tx1"/>
                  </a:solidFill>
                </a:rPr>
                <a:t>15                       3</a:t>
              </a:r>
            </a:p>
          </p:txBody>
        </p:sp>
        <p:sp>
          <p:nvSpPr>
            <p:cNvPr id="145433" name="Text Box 25"/>
            <p:cNvSpPr txBox="1">
              <a:spLocks noChangeArrowheads="1"/>
            </p:cNvSpPr>
            <p:nvPr/>
          </p:nvSpPr>
          <p:spPr bwMode="auto">
            <a:xfrm>
              <a:off x="4146" y="227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0">
                  <a:solidFill>
                    <a:schemeClr val="tx1"/>
                  </a:solidFill>
                </a:rPr>
                <a:t>45</a:t>
              </a:r>
            </a:p>
          </p:txBody>
        </p:sp>
        <p:sp>
          <p:nvSpPr>
            <p:cNvPr id="145434" name="Freeform 26"/>
            <p:cNvSpPr>
              <a:spLocks/>
            </p:cNvSpPr>
            <p:nvPr/>
          </p:nvSpPr>
          <p:spPr bwMode="auto">
            <a:xfrm>
              <a:off x="3176" y="2514"/>
              <a:ext cx="2249" cy="195"/>
            </a:xfrm>
            <a:custGeom>
              <a:avLst/>
              <a:gdLst>
                <a:gd name="T0" fmla="*/ 0 w 2249"/>
                <a:gd name="T1" fmla="*/ 179 h 195"/>
                <a:gd name="T2" fmla="*/ 529 w 2249"/>
                <a:gd name="T3" fmla="*/ 47 h 195"/>
                <a:gd name="T4" fmla="*/ 1097 w 2249"/>
                <a:gd name="T5" fmla="*/ 0 h 195"/>
                <a:gd name="T6" fmla="*/ 1681 w 2249"/>
                <a:gd name="T7" fmla="*/ 47 h 195"/>
                <a:gd name="T8" fmla="*/ 2249 w 2249"/>
                <a:gd name="T9" fmla="*/ 195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49"/>
                <a:gd name="T16" fmla="*/ 0 h 195"/>
                <a:gd name="T17" fmla="*/ 2249 w 2249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49" h="195">
                  <a:moveTo>
                    <a:pt x="0" y="179"/>
                  </a:moveTo>
                  <a:cubicBezTo>
                    <a:pt x="88" y="157"/>
                    <a:pt x="346" y="77"/>
                    <a:pt x="529" y="47"/>
                  </a:cubicBezTo>
                  <a:cubicBezTo>
                    <a:pt x="712" y="17"/>
                    <a:pt x="905" y="0"/>
                    <a:pt x="1097" y="0"/>
                  </a:cubicBezTo>
                  <a:cubicBezTo>
                    <a:pt x="1289" y="0"/>
                    <a:pt x="1489" y="14"/>
                    <a:pt x="1681" y="47"/>
                  </a:cubicBezTo>
                  <a:cubicBezTo>
                    <a:pt x="1873" y="80"/>
                    <a:pt x="2131" y="164"/>
                    <a:pt x="2249" y="19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50876" y="391550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1" hangingPunct="1"/>
            <a:r>
              <a:rPr lang="en-US" altLang="zh-TW" sz="1600" b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1600" b="0" dirty="0">
                <a:solidFill>
                  <a:srgbClr val="0070C0"/>
                </a:solidFill>
                <a:latin typeface="Lucida Console" panose="020B0609040504020204" pitchFamily="49" charset="0"/>
              </a:rPr>
              <a:t>distance</a:t>
            </a: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[MAX_VERTICES];</a:t>
            </a:r>
          </a:p>
          <a:p>
            <a:pPr algn="l" eaLnBrk="1" hangingPunct="1"/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short </a:t>
            </a:r>
            <a:r>
              <a:rPr lang="en-US" altLang="zh-TW" sz="1600" b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16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found</a:t>
            </a: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{MAX_VERTICES];</a:t>
            </a:r>
          </a:p>
          <a:p>
            <a:pPr algn="l" eaLnBrk="1" hangingPunct="1"/>
            <a:r>
              <a:rPr lang="en-US" altLang="zh-TW" sz="1600" b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n = MAX_VERTICES;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6007125-2E15-4A30-98F0-99A93BCF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Box 54"/>
          <p:cNvSpPr txBox="1">
            <a:spLocks noChangeArrowheads="1"/>
          </p:cNvSpPr>
          <p:nvPr/>
        </p:nvSpPr>
        <p:spPr bwMode="auto">
          <a:xfrm>
            <a:off x="96018" y="1127645"/>
            <a:ext cx="7629012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shortestpath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(int v, int cost[][MAX_VERTICES],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int distance[], int n, short int found[])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u, w;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found[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FALSE;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distance[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cost[v][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found[v] = TRUE;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distance[v] = 0;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&lt;n-2; 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u =</a:t>
            </a:r>
            <a:r>
              <a:rPr lang="en-US" altLang="zh-TW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sldjump"/>
              </a:rPr>
              <a:t>choose(</a:t>
            </a:r>
            <a:r>
              <a:rPr lang="en-US" altLang="zh-TW" sz="1800" b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sldjump"/>
              </a:rPr>
              <a:t>distance,n,found</a:t>
            </a:r>
            <a:r>
              <a:rPr lang="en-US" altLang="zh-TW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sldjump"/>
              </a:rPr>
              <a:t>);</a:t>
            </a:r>
            <a:endParaRPr lang="en-US" altLang="zh-TW" sz="1800" b="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found[u] = TRUE;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for(w=0; w&lt;n; w++)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(!found[w])   </a:t>
            </a:r>
            <a:r>
              <a:rPr lang="en-US" altLang="zh-TW" sz="1800" b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compute the distance by u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(distance[u]+cost[u][w]&lt;distance[w])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distance[w] = distance[u]+cost[u][w];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6" name="Title 1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Dijkstra: Single Source (v</a:t>
            </a:r>
            <a:r>
              <a:rPr lang="en-US" altLang="zh-TW" sz="2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) Shortest Paths</a:t>
            </a:r>
            <a:endParaRPr lang="en-US" altLang="zh-TW" sz="2400"/>
          </a:p>
        </p:txBody>
      </p:sp>
      <p:sp>
        <p:nvSpPr>
          <p:cNvPr id="147460" name="Rectangle 612"/>
          <p:cNvSpPr>
            <a:spLocks noChangeArrowheads="1"/>
          </p:cNvSpPr>
          <p:nvPr/>
        </p:nvSpPr>
        <p:spPr bwMode="auto">
          <a:xfrm>
            <a:off x="4787900" y="1987550"/>
            <a:ext cx="4248150" cy="29543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7461" name="Rectangle 613"/>
          <p:cNvSpPr>
            <a:spLocks noChangeArrowheads="1"/>
          </p:cNvSpPr>
          <p:nvPr/>
        </p:nvSpPr>
        <p:spPr bwMode="auto">
          <a:xfrm>
            <a:off x="7669213" y="1700213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7462" name="Rectangle 614"/>
          <p:cNvSpPr>
            <a:spLocks noChangeArrowheads="1"/>
          </p:cNvSpPr>
          <p:nvPr/>
        </p:nvSpPr>
        <p:spPr bwMode="auto">
          <a:xfrm>
            <a:off x="7885113" y="1700213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7463" name="Rectangle 615"/>
          <p:cNvSpPr>
            <a:spLocks noChangeArrowheads="1"/>
          </p:cNvSpPr>
          <p:nvPr/>
        </p:nvSpPr>
        <p:spPr bwMode="auto">
          <a:xfrm>
            <a:off x="8101013" y="1700213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7464" name="Rectangle 616"/>
          <p:cNvSpPr>
            <a:spLocks noChangeArrowheads="1"/>
          </p:cNvSpPr>
          <p:nvPr/>
        </p:nvSpPr>
        <p:spPr bwMode="auto">
          <a:xfrm>
            <a:off x="8316913" y="1700213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7465" name="Rectangle 617"/>
          <p:cNvSpPr>
            <a:spLocks noChangeArrowheads="1"/>
          </p:cNvSpPr>
          <p:nvPr/>
        </p:nvSpPr>
        <p:spPr bwMode="auto">
          <a:xfrm>
            <a:off x="8532813" y="1700213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7466" name="Rectangle 618"/>
          <p:cNvSpPr>
            <a:spLocks noChangeArrowheads="1"/>
          </p:cNvSpPr>
          <p:nvPr/>
        </p:nvSpPr>
        <p:spPr bwMode="auto">
          <a:xfrm>
            <a:off x="8748713" y="1700213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7467" name="Text Box 621"/>
          <p:cNvSpPr txBox="1">
            <a:spLocks noChangeArrowheads="1"/>
          </p:cNvSpPr>
          <p:nvPr/>
        </p:nvSpPr>
        <p:spPr bwMode="auto">
          <a:xfrm>
            <a:off x="7596188" y="1471613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900" b="0">
                <a:solidFill>
                  <a:schemeClr val="tx1"/>
                </a:solidFill>
                <a:latin typeface="Verdana" panose="020B0604030504040204" pitchFamily="34" charset="0"/>
              </a:rPr>
              <a:t>[0]</a:t>
            </a:r>
          </a:p>
        </p:txBody>
      </p:sp>
      <p:sp>
        <p:nvSpPr>
          <p:cNvPr id="147468" name="Text Box 622"/>
          <p:cNvSpPr txBox="1">
            <a:spLocks noChangeArrowheads="1"/>
          </p:cNvSpPr>
          <p:nvPr/>
        </p:nvSpPr>
        <p:spPr bwMode="auto">
          <a:xfrm>
            <a:off x="7812088" y="1471613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900" b="0" dirty="0">
                <a:solidFill>
                  <a:schemeClr val="tx1"/>
                </a:solidFill>
                <a:latin typeface="Verdana" panose="020B0604030504040204" pitchFamily="34" charset="0"/>
              </a:rPr>
              <a:t>[1]</a:t>
            </a:r>
          </a:p>
        </p:txBody>
      </p:sp>
      <p:sp>
        <p:nvSpPr>
          <p:cNvPr id="147469" name="Text Box 623"/>
          <p:cNvSpPr txBox="1">
            <a:spLocks noChangeArrowheads="1"/>
          </p:cNvSpPr>
          <p:nvPr/>
        </p:nvSpPr>
        <p:spPr bwMode="auto">
          <a:xfrm>
            <a:off x="8027988" y="1471613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900" b="0">
                <a:solidFill>
                  <a:schemeClr val="tx1"/>
                </a:solidFill>
                <a:latin typeface="Verdana" panose="020B0604030504040204" pitchFamily="34" charset="0"/>
              </a:rPr>
              <a:t>[2]</a:t>
            </a:r>
          </a:p>
        </p:txBody>
      </p:sp>
      <p:sp>
        <p:nvSpPr>
          <p:cNvPr id="147470" name="Text Box 624"/>
          <p:cNvSpPr txBox="1">
            <a:spLocks noChangeArrowheads="1"/>
          </p:cNvSpPr>
          <p:nvPr/>
        </p:nvSpPr>
        <p:spPr bwMode="auto">
          <a:xfrm>
            <a:off x="8243888" y="1471613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900" b="0">
                <a:solidFill>
                  <a:schemeClr val="tx1"/>
                </a:solidFill>
                <a:latin typeface="Verdana" panose="020B0604030504040204" pitchFamily="34" charset="0"/>
              </a:rPr>
              <a:t>[3]</a:t>
            </a:r>
          </a:p>
        </p:txBody>
      </p:sp>
      <p:sp>
        <p:nvSpPr>
          <p:cNvPr id="147471" name="Text Box 625"/>
          <p:cNvSpPr txBox="1">
            <a:spLocks noChangeArrowheads="1"/>
          </p:cNvSpPr>
          <p:nvPr/>
        </p:nvSpPr>
        <p:spPr bwMode="auto">
          <a:xfrm>
            <a:off x="8459788" y="1471613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900" b="0">
                <a:solidFill>
                  <a:schemeClr val="tx1"/>
                </a:solidFill>
                <a:latin typeface="Verdana" panose="020B0604030504040204" pitchFamily="34" charset="0"/>
              </a:rPr>
              <a:t>[4]</a:t>
            </a:r>
          </a:p>
        </p:txBody>
      </p:sp>
      <p:sp>
        <p:nvSpPr>
          <p:cNvPr id="147472" name="Text Box 626"/>
          <p:cNvSpPr txBox="1">
            <a:spLocks noChangeArrowheads="1"/>
          </p:cNvSpPr>
          <p:nvPr/>
        </p:nvSpPr>
        <p:spPr bwMode="auto">
          <a:xfrm>
            <a:off x="8675688" y="1471613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900" b="0">
                <a:solidFill>
                  <a:schemeClr val="tx1"/>
                </a:solidFill>
                <a:latin typeface="Verdana" panose="020B0604030504040204" pitchFamily="34" charset="0"/>
              </a:rPr>
              <a:t>[5]</a:t>
            </a:r>
          </a:p>
        </p:txBody>
      </p:sp>
      <p:grpSp>
        <p:nvGrpSpPr>
          <p:cNvPr id="2" name="Group 629"/>
          <p:cNvGrpSpPr>
            <a:grpSpLocks/>
          </p:cNvGrpSpPr>
          <p:nvPr/>
        </p:nvGrpSpPr>
        <p:grpSpPr bwMode="auto">
          <a:xfrm>
            <a:off x="7669213" y="1700213"/>
            <a:ext cx="215900" cy="215900"/>
            <a:chOff x="4059" y="845"/>
            <a:chExt cx="136" cy="136"/>
          </a:xfrm>
        </p:grpSpPr>
        <p:sp>
          <p:nvSpPr>
            <p:cNvPr id="147575" name="Line 630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7576" name="Line 631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Group 632"/>
          <p:cNvGrpSpPr>
            <a:grpSpLocks/>
          </p:cNvGrpSpPr>
          <p:nvPr/>
        </p:nvGrpSpPr>
        <p:grpSpPr bwMode="auto">
          <a:xfrm>
            <a:off x="8102600" y="1700213"/>
            <a:ext cx="215900" cy="215900"/>
            <a:chOff x="4059" y="845"/>
            <a:chExt cx="136" cy="136"/>
          </a:xfrm>
        </p:grpSpPr>
        <p:sp>
          <p:nvSpPr>
            <p:cNvPr id="147573" name="Line 633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7574" name="Line 634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" name="Group 635"/>
          <p:cNvGrpSpPr>
            <a:grpSpLocks/>
          </p:cNvGrpSpPr>
          <p:nvPr/>
        </p:nvGrpSpPr>
        <p:grpSpPr bwMode="auto">
          <a:xfrm>
            <a:off x="8534400" y="1687513"/>
            <a:ext cx="215900" cy="215900"/>
            <a:chOff x="4059" y="845"/>
            <a:chExt cx="136" cy="136"/>
          </a:xfrm>
        </p:grpSpPr>
        <p:sp>
          <p:nvSpPr>
            <p:cNvPr id="147571" name="Line 636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7572" name="Line 637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" name="Group 641"/>
          <p:cNvGrpSpPr>
            <a:grpSpLocks/>
          </p:cNvGrpSpPr>
          <p:nvPr/>
        </p:nvGrpSpPr>
        <p:grpSpPr bwMode="auto">
          <a:xfrm>
            <a:off x="7885113" y="1687513"/>
            <a:ext cx="215900" cy="215900"/>
            <a:chOff x="4059" y="845"/>
            <a:chExt cx="136" cy="136"/>
          </a:xfrm>
        </p:grpSpPr>
        <p:sp>
          <p:nvSpPr>
            <p:cNvPr id="147569" name="Line 642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7570" name="Line 643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" name="Group 644"/>
          <p:cNvGrpSpPr>
            <a:grpSpLocks/>
          </p:cNvGrpSpPr>
          <p:nvPr/>
        </p:nvGrpSpPr>
        <p:grpSpPr bwMode="auto">
          <a:xfrm>
            <a:off x="8316913" y="1687513"/>
            <a:ext cx="215900" cy="215900"/>
            <a:chOff x="4059" y="845"/>
            <a:chExt cx="136" cy="136"/>
          </a:xfrm>
        </p:grpSpPr>
        <p:sp>
          <p:nvSpPr>
            <p:cNvPr id="147567" name="Line 645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7568" name="Line 646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" name="Group 647"/>
          <p:cNvGrpSpPr>
            <a:grpSpLocks/>
          </p:cNvGrpSpPr>
          <p:nvPr/>
        </p:nvGrpSpPr>
        <p:grpSpPr bwMode="auto">
          <a:xfrm>
            <a:off x="8750300" y="1687513"/>
            <a:ext cx="215900" cy="215900"/>
            <a:chOff x="4059" y="845"/>
            <a:chExt cx="136" cy="136"/>
          </a:xfrm>
        </p:grpSpPr>
        <p:sp>
          <p:nvSpPr>
            <p:cNvPr id="147565" name="Line 648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7566" name="Line 649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7479" name="Text Box 653"/>
          <p:cNvSpPr txBox="1">
            <a:spLocks noChangeArrowheads="1"/>
          </p:cNvSpPr>
          <p:nvPr/>
        </p:nvSpPr>
        <p:spPr bwMode="auto">
          <a:xfrm>
            <a:off x="6788151" y="1589264"/>
            <a:ext cx="1184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 dirty="0">
                <a:solidFill>
                  <a:schemeClr val="tx1"/>
                </a:solidFill>
                <a:latin typeface="Arial" panose="020B0604020202020204" pitchFamily="34" charset="0"/>
              </a:rPr>
              <a:t>found:</a:t>
            </a:r>
          </a:p>
        </p:txBody>
      </p:sp>
      <p:graphicFrame>
        <p:nvGraphicFramePr>
          <p:cNvPr id="305890" name="Group 7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18674"/>
              </p:ext>
            </p:extLst>
          </p:nvPr>
        </p:nvGraphicFramePr>
        <p:xfrm>
          <a:off x="5648838" y="4363396"/>
          <a:ext cx="3276600" cy="439737"/>
        </p:xfrm>
        <a:graphic>
          <a:graphicData uri="http://schemas.openxmlformats.org/drawingml/2006/table">
            <a:tbl>
              <a:tblPr/>
              <a:tblGrid>
                <a:gridCol w="536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973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496" name="Text Box 740"/>
          <p:cNvSpPr txBox="1">
            <a:spLocks noChangeArrowheads="1"/>
          </p:cNvSpPr>
          <p:nvPr/>
        </p:nvSpPr>
        <p:spPr bwMode="auto">
          <a:xfrm>
            <a:off x="4778375" y="4462463"/>
            <a:ext cx="93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1400" b="0">
                <a:solidFill>
                  <a:srgbClr val="3E11FB"/>
                </a:solidFill>
                <a:latin typeface="Arial" panose="020B0604020202020204" pitchFamily="34" charset="0"/>
              </a:rPr>
              <a:t>distance:</a:t>
            </a:r>
          </a:p>
        </p:txBody>
      </p:sp>
      <p:sp>
        <p:nvSpPr>
          <p:cNvPr id="147497" name="Text Box 741"/>
          <p:cNvSpPr txBox="1">
            <a:spLocks noChangeArrowheads="1"/>
          </p:cNvSpPr>
          <p:nvPr/>
        </p:nvSpPr>
        <p:spPr bwMode="auto">
          <a:xfrm>
            <a:off x="4773613" y="1958975"/>
            <a:ext cx="865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>
                <a:latin typeface="Arial" panose="020B0604020202020204" pitchFamily="34" charset="0"/>
              </a:rPr>
              <a:t>cost:</a:t>
            </a:r>
          </a:p>
        </p:txBody>
      </p:sp>
      <p:sp>
        <p:nvSpPr>
          <p:cNvPr id="305895" name="Text Box 743"/>
          <p:cNvSpPr txBox="1">
            <a:spLocks noChangeArrowheads="1"/>
          </p:cNvSpPr>
          <p:nvPr/>
        </p:nvSpPr>
        <p:spPr bwMode="auto">
          <a:xfrm>
            <a:off x="7653338" y="50133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i:</a:t>
            </a:r>
          </a:p>
        </p:txBody>
      </p:sp>
      <p:sp>
        <p:nvSpPr>
          <p:cNvPr id="305896" name="Text Box 744"/>
          <p:cNvSpPr txBox="1">
            <a:spLocks noChangeArrowheads="1"/>
          </p:cNvSpPr>
          <p:nvPr/>
        </p:nvSpPr>
        <p:spPr bwMode="auto">
          <a:xfrm>
            <a:off x="7580313" y="5492750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u:</a:t>
            </a:r>
          </a:p>
        </p:txBody>
      </p:sp>
      <p:sp>
        <p:nvSpPr>
          <p:cNvPr id="305897" name="Text Box 745"/>
          <p:cNvSpPr txBox="1">
            <a:spLocks noChangeArrowheads="1"/>
          </p:cNvSpPr>
          <p:nvPr/>
        </p:nvSpPr>
        <p:spPr bwMode="auto">
          <a:xfrm>
            <a:off x="7508875" y="5995988"/>
            <a:ext cx="531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w:</a:t>
            </a:r>
          </a:p>
        </p:txBody>
      </p:sp>
      <p:sp>
        <p:nvSpPr>
          <p:cNvPr id="305898" name="Rectangle 746"/>
          <p:cNvSpPr>
            <a:spLocks noChangeArrowheads="1"/>
          </p:cNvSpPr>
          <p:nvPr/>
        </p:nvSpPr>
        <p:spPr bwMode="auto">
          <a:xfrm>
            <a:off x="5811838" y="4414838"/>
            <a:ext cx="284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400" b="0" dirty="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05899" name="Rectangle 747"/>
          <p:cNvSpPr>
            <a:spLocks noChangeArrowheads="1"/>
          </p:cNvSpPr>
          <p:nvPr/>
        </p:nvSpPr>
        <p:spPr bwMode="auto">
          <a:xfrm>
            <a:off x="6245225" y="4414838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400" b="0">
                <a:solidFill>
                  <a:schemeClr val="tx1"/>
                </a:solidFill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305900" name="Rectangle 748"/>
          <p:cNvSpPr>
            <a:spLocks noChangeArrowheads="1"/>
          </p:cNvSpPr>
          <p:nvPr/>
        </p:nvSpPr>
        <p:spPr bwMode="auto">
          <a:xfrm>
            <a:off x="6818910" y="4422029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400" b="0" dirty="0">
                <a:solidFill>
                  <a:schemeClr val="tx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05901" name="Rectangle 749"/>
          <p:cNvSpPr>
            <a:spLocks noChangeArrowheads="1"/>
          </p:cNvSpPr>
          <p:nvPr/>
        </p:nvSpPr>
        <p:spPr bwMode="auto">
          <a:xfrm>
            <a:off x="7240379" y="4418785"/>
            <a:ext cx="584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400" b="0" dirty="0">
                <a:solidFill>
                  <a:schemeClr val="tx1"/>
                </a:solidFill>
                <a:latin typeface="Arial" panose="020B0604020202020204" pitchFamily="34" charset="0"/>
              </a:rPr>
              <a:t>1000</a:t>
            </a:r>
          </a:p>
        </p:txBody>
      </p:sp>
      <p:sp>
        <p:nvSpPr>
          <p:cNvPr id="305902" name="Rectangle 750"/>
          <p:cNvSpPr>
            <a:spLocks noChangeArrowheads="1"/>
          </p:cNvSpPr>
          <p:nvPr/>
        </p:nvSpPr>
        <p:spPr bwMode="auto">
          <a:xfrm>
            <a:off x="7915371" y="4434148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400" b="0" dirty="0">
                <a:solidFill>
                  <a:schemeClr val="tx1"/>
                </a:solidFill>
                <a:latin typeface="Arial" panose="020B0604020202020204" pitchFamily="34" charset="0"/>
              </a:rPr>
              <a:t>45</a:t>
            </a:r>
          </a:p>
        </p:txBody>
      </p:sp>
      <p:sp>
        <p:nvSpPr>
          <p:cNvPr id="305904" name="Rectangle 752"/>
          <p:cNvSpPr>
            <a:spLocks noChangeArrowheads="1"/>
          </p:cNvSpPr>
          <p:nvPr/>
        </p:nvSpPr>
        <p:spPr bwMode="auto">
          <a:xfrm>
            <a:off x="8367713" y="4438751"/>
            <a:ext cx="584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400" b="0" dirty="0">
                <a:solidFill>
                  <a:schemeClr val="tx1"/>
                </a:solidFill>
                <a:latin typeface="Arial" panose="020B0604020202020204" pitchFamily="34" charset="0"/>
              </a:rPr>
              <a:t>1000</a:t>
            </a:r>
          </a:p>
        </p:txBody>
      </p:sp>
      <p:sp>
        <p:nvSpPr>
          <p:cNvPr id="305905" name="Rectangle 753"/>
          <p:cNvSpPr>
            <a:spLocks noChangeArrowheads="1"/>
          </p:cNvSpPr>
          <p:nvPr/>
        </p:nvSpPr>
        <p:spPr bwMode="auto">
          <a:xfrm>
            <a:off x="533400" y="2001838"/>
            <a:ext cx="1752600" cy="2619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5906" name="Rectangle 754"/>
          <p:cNvSpPr>
            <a:spLocks noChangeArrowheads="1"/>
          </p:cNvSpPr>
          <p:nvPr/>
        </p:nvSpPr>
        <p:spPr bwMode="auto">
          <a:xfrm>
            <a:off x="533400" y="2263776"/>
            <a:ext cx="3886200" cy="11096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5907" name="Rectangle 755"/>
          <p:cNvSpPr>
            <a:spLocks noChangeArrowheads="1"/>
          </p:cNvSpPr>
          <p:nvPr/>
        </p:nvSpPr>
        <p:spPr bwMode="auto">
          <a:xfrm>
            <a:off x="533400" y="3373438"/>
            <a:ext cx="2286000" cy="2667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5908" name="Rectangle 756"/>
          <p:cNvSpPr>
            <a:spLocks noChangeArrowheads="1"/>
          </p:cNvSpPr>
          <p:nvPr/>
        </p:nvSpPr>
        <p:spPr bwMode="auto">
          <a:xfrm>
            <a:off x="533400" y="3635376"/>
            <a:ext cx="2362200" cy="2714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5909" name="Rectangle 757"/>
          <p:cNvSpPr>
            <a:spLocks noChangeArrowheads="1"/>
          </p:cNvSpPr>
          <p:nvPr/>
        </p:nvSpPr>
        <p:spPr bwMode="auto">
          <a:xfrm>
            <a:off x="533400" y="3906838"/>
            <a:ext cx="3276600" cy="2841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5910" name="Rectangle 758"/>
          <p:cNvSpPr>
            <a:spLocks noChangeArrowheads="1"/>
          </p:cNvSpPr>
          <p:nvPr/>
        </p:nvSpPr>
        <p:spPr bwMode="auto">
          <a:xfrm>
            <a:off x="939930" y="4199149"/>
            <a:ext cx="3883926" cy="25855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5911" name="Rectangle 759"/>
          <p:cNvSpPr>
            <a:spLocks noChangeArrowheads="1"/>
          </p:cNvSpPr>
          <p:nvPr/>
        </p:nvSpPr>
        <p:spPr bwMode="auto">
          <a:xfrm>
            <a:off x="947315" y="4442597"/>
            <a:ext cx="2379662" cy="2841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5912" name="Rectangle 760"/>
          <p:cNvSpPr>
            <a:spLocks noChangeArrowheads="1"/>
          </p:cNvSpPr>
          <p:nvPr/>
        </p:nvSpPr>
        <p:spPr bwMode="auto">
          <a:xfrm>
            <a:off x="947315" y="4751837"/>
            <a:ext cx="2684462" cy="2492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5913" name="Rectangle 761"/>
          <p:cNvSpPr>
            <a:spLocks noChangeArrowheads="1"/>
          </p:cNvSpPr>
          <p:nvPr/>
        </p:nvSpPr>
        <p:spPr bwMode="auto">
          <a:xfrm>
            <a:off x="1403648" y="5020896"/>
            <a:ext cx="2133600" cy="26251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5914" name="Rectangle 762"/>
          <p:cNvSpPr>
            <a:spLocks noChangeArrowheads="1"/>
          </p:cNvSpPr>
          <p:nvPr/>
        </p:nvSpPr>
        <p:spPr bwMode="auto">
          <a:xfrm>
            <a:off x="1784919" y="5297698"/>
            <a:ext cx="5486400" cy="262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5915" name="Rectangle 763"/>
          <p:cNvSpPr>
            <a:spLocks noChangeArrowheads="1"/>
          </p:cNvSpPr>
          <p:nvPr/>
        </p:nvSpPr>
        <p:spPr bwMode="auto">
          <a:xfrm>
            <a:off x="2141538" y="5565278"/>
            <a:ext cx="5181600" cy="25082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5916" name="Text Box 764"/>
          <p:cNvSpPr txBox="1">
            <a:spLocks noChangeArrowheads="1"/>
          </p:cNvSpPr>
          <p:nvPr/>
        </p:nvSpPr>
        <p:spPr bwMode="auto">
          <a:xfrm>
            <a:off x="7942263" y="5013325"/>
            <a:ext cx="287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05917" name="Text Box 765"/>
          <p:cNvSpPr txBox="1">
            <a:spLocks noChangeArrowheads="1"/>
          </p:cNvSpPr>
          <p:nvPr/>
        </p:nvSpPr>
        <p:spPr bwMode="auto">
          <a:xfrm>
            <a:off x="7940675" y="5492750"/>
            <a:ext cx="28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5918" name="Text Box 766"/>
          <p:cNvSpPr txBox="1">
            <a:spLocks noChangeArrowheads="1"/>
          </p:cNvSpPr>
          <p:nvPr/>
        </p:nvSpPr>
        <p:spPr bwMode="auto">
          <a:xfrm>
            <a:off x="7940675" y="5995988"/>
            <a:ext cx="28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05919" name="Text Box 767"/>
          <p:cNvSpPr txBox="1">
            <a:spLocks noChangeArrowheads="1"/>
          </p:cNvSpPr>
          <p:nvPr/>
        </p:nvSpPr>
        <p:spPr bwMode="auto">
          <a:xfrm>
            <a:off x="7940675" y="5995988"/>
            <a:ext cx="28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5920" name="Text Box 768"/>
          <p:cNvSpPr txBox="1">
            <a:spLocks noChangeArrowheads="1"/>
          </p:cNvSpPr>
          <p:nvPr/>
        </p:nvSpPr>
        <p:spPr bwMode="auto">
          <a:xfrm>
            <a:off x="7940675" y="5995988"/>
            <a:ext cx="28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5921" name="Text Box 769"/>
          <p:cNvSpPr txBox="1">
            <a:spLocks noChangeArrowheads="1"/>
          </p:cNvSpPr>
          <p:nvPr/>
        </p:nvSpPr>
        <p:spPr bwMode="auto">
          <a:xfrm>
            <a:off x="7940675" y="5995988"/>
            <a:ext cx="28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05922" name="Rectangle 770"/>
          <p:cNvSpPr>
            <a:spLocks noChangeArrowheads="1"/>
          </p:cNvSpPr>
          <p:nvPr/>
        </p:nvSpPr>
        <p:spPr bwMode="auto">
          <a:xfrm>
            <a:off x="7323138" y="4419600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400" b="0">
                <a:solidFill>
                  <a:schemeClr val="tx1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305923" name="Text Box 771"/>
          <p:cNvSpPr txBox="1">
            <a:spLocks noChangeArrowheads="1"/>
          </p:cNvSpPr>
          <p:nvPr/>
        </p:nvSpPr>
        <p:spPr bwMode="auto">
          <a:xfrm>
            <a:off x="7940675" y="5995988"/>
            <a:ext cx="28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05939" name="Text Box 787"/>
          <p:cNvSpPr txBox="1">
            <a:spLocks noChangeArrowheads="1"/>
          </p:cNvSpPr>
          <p:nvPr/>
        </p:nvSpPr>
        <p:spPr bwMode="auto">
          <a:xfrm>
            <a:off x="7940675" y="5995988"/>
            <a:ext cx="28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05940" name="Text Box 788"/>
          <p:cNvSpPr txBox="1">
            <a:spLocks noChangeArrowheads="1"/>
          </p:cNvSpPr>
          <p:nvPr/>
        </p:nvSpPr>
        <p:spPr bwMode="auto">
          <a:xfrm>
            <a:off x="7940675" y="5013325"/>
            <a:ext cx="28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5941" name="Text Box 789"/>
          <p:cNvSpPr txBox="1">
            <a:spLocks noChangeArrowheads="1"/>
          </p:cNvSpPr>
          <p:nvPr/>
        </p:nvSpPr>
        <p:spPr bwMode="auto">
          <a:xfrm>
            <a:off x="7940675" y="5492750"/>
            <a:ext cx="28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05942" name="Rectangle 790"/>
          <p:cNvSpPr>
            <a:spLocks noChangeArrowheads="1"/>
          </p:cNvSpPr>
          <p:nvPr/>
        </p:nvSpPr>
        <p:spPr bwMode="auto">
          <a:xfrm>
            <a:off x="6240282" y="4427101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kumimoji="0" lang="en-US" altLang="zh-TW" sz="1400" b="0">
                <a:solidFill>
                  <a:schemeClr val="tx1"/>
                </a:solidFill>
                <a:latin typeface="Arial" panose="020B0604020202020204" pitchFamily="34" charset="0"/>
              </a:rPr>
              <a:t>45</a:t>
            </a:r>
            <a:endParaRPr lang="en-US" altLang="zh-TW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5943" name="Text Box 791"/>
          <p:cNvSpPr txBox="1">
            <a:spLocks noChangeArrowheads="1"/>
          </p:cNvSpPr>
          <p:nvPr/>
        </p:nvSpPr>
        <p:spPr bwMode="auto">
          <a:xfrm>
            <a:off x="7940675" y="5013325"/>
            <a:ext cx="28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5944" name="Text Box 792"/>
          <p:cNvSpPr txBox="1">
            <a:spLocks noChangeArrowheads="1"/>
          </p:cNvSpPr>
          <p:nvPr/>
        </p:nvSpPr>
        <p:spPr bwMode="auto">
          <a:xfrm>
            <a:off x="7940675" y="5492750"/>
            <a:ext cx="28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5945" name="Text Box 793"/>
          <p:cNvSpPr txBox="1">
            <a:spLocks noChangeArrowheads="1"/>
          </p:cNvSpPr>
          <p:nvPr/>
        </p:nvSpPr>
        <p:spPr bwMode="auto">
          <a:xfrm>
            <a:off x="7940675" y="5013325"/>
            <a:ext cx="28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05946" name="Text Box 794"/>
          <p:cNvSpPr txBox="1">
            <a:spLocks noChangeArrowheads="1"/>
          </p:cNvSpPr>
          <p:nvPr/>
        </p:nvSpPr>
        <p:spPr bwMode="auto">
          <a:xfrm>
            <a:off x="7940675" y="5492750"/>
            <a:ext cx="28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grpSp>
        <p:nvGrpSpPr>
          <p:cNvPr id="147534" name="Group 795"/>
          <p:cNvGrpSpPr>
            <a:grpSpLocks/>
          </p:cNvGrpSpPr>
          <p:nvPr/>
        </p:nvGrpSpPr>
        <p:grpSpPr bwMode="auto">
          <a:xfrm>
            <a:off x="4895850" y="1944688"/>
            <a:ext cx="3878263" cy="2349500"/>
            <a:chOff x="2653" y="2266"/>
            <a:chExt cx="2942" cy="1844"/>
          </a:xfrm>
        </p:grpSpPr>
        <p:sp>
          <p:nvSpPr>
            <p:cNvPr id="147544" name="Oval 796"/>
            <p:cNvSpPr>
              <a:spLocks noChangeArrowheads="1"/>
            </p:cNvSpPr>
            <p:nvPr/>
          </p:nvSpPr>
          <p:spPr bwMode="auto">
            <a:xfrm>
              <a:off x="3003" y="2730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800" b="0">
                  <a:solidFill>
                    <a:schemeClr val="accent2"/>
                  </a:solidFill>
                </a:rPr>
                <a:t>V</a:t>
              </a:r>
              <a:r>
                <a:rPr lang="en-US" altLang="zh-TW" sz="1800" b="0" baseline="-25000">
                  <a:solidFill>
                    <a:schemeClr val="accent2"/>
                  </a:solidFill>
                </a:rPr>
                <a:t>0</a:t>
              </a:r>
              <a:endParaRPr lang="en-US" altLang="zh-TW" sz="1800" b="0">
                <a:solidFill>
                  <a:schemeClr val="accent2"/>
                </a:solidFill>
              </a:endParaRPr>
            </a:p>
          </p:txBody>
        </p:sp>
        <p:sp>
          <p:nvSpPr>
            <p:cNvPr id="147545" name="Oval 797"/>
            <p:cNvSpPr>
              <a:spLocks noChangeArrowheads="1"/>
            </p:cNvSpPr>
            <p:nvPr/>
          </p:nvSpPr>
          <p:spPr bwMode="auto">
            <a:xfrm>
              <a:off x="5247" y="2754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800" b="0">
                  <a:solidFill>
                    <a:schemeClr val="accent2"/>
                  </a:solidFill>
                </a:rPr>
                <a:t>V</a:t>
              </a:r>
              <a:r>
                <a:rPr lang="en-US" altLang="zh-TW" sz="1800" b="0" baseline="-25000">
                  <a:solidFill>
                    <a:schemeClr val="accent2"/>
                  </a:solidFill>
                </a:rPr>
                <a:t>4</a:t>
              </a:r>
              <a:endParaRPr lang="en-US" altLang="zh-TW" sz="1800" b="0">
                <a:solidFill>
                  <a:schemeClr val="accent2"/>
                </a:solidFill>
              </a:endParaRPr>
            </a:p>
          </p:txBody>
        </p:sp>
        <p:sp>
          <p:nvSpPr>
            <p:cNvPr id="147546" name="Oval 798"/>
            <p:cNvSpPr>
              <a:spLocks noChangeArrowheads="1"/>
            </p:cNvSpPr>
            <p:nvPr/>
          </p:nvSpPr>
          <p:spPr bwMode="auto">
            <a:xfrm>
              <a:off x="4119" y="2742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800" b="0">
                  <a:solidFill>
                    <a:schemeClr val="accent2"/>
                  </a:solidFill>
                </a:rPr>
                <a:t>V</a:t>
              </a:r>
              <a:r>
                <a:rPr lang="en-US" altLang="zh-TW" sz="1800" b="0" baseline="-25000">
                  <a:solidFill>
                    <a:schemeClr val="accent2"/>
                  </a:solidFill>
                </a:rPr>
                <a:t>1</a:t>
              </a:r>
              <a:endParaRPr lang="en-US" altLang="zh-TW" sz="1800" b="0">
                <a:solidFill>
                  <a:schemeClr val="accent2"/>
                </a:solidFill>
              </a:endParaRPr>
            </a:p>
          </p:txBody>
        </p:sp>
        <p:sp>
          <p:nvSpPr>
            <p:cNvPr id="147547" name="Oval 799"/>
            <p:cNvSpPr>
              <a:spLocks noChangeArrowheads="1"/>
            </p:cNvSpPr>
            <p:nvPr/>
          </p:nvSpPr>
          <p:spPr bwMode="auto">
            <a:xfrm>
              <a:off x="5235" y="3774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800" b="0">
                  <a:solidFill>
                    <a:schemeClr val="accent2"/>
                  </a:solidFill>
                </a:rPr>
                <a:t>V</a:t>
              </a:r>
              <a:r>
                <a:rPr lang="en-US" altLang="zh-TW" sz="1800" b="0" baseline="-25000">
                  <a:solidFill>
                    <a:schemeClr val="accent2"/>
                  </a:solidFill>
                </a:rPr>
                <a:t>5</a:t>
              </a:r>
              <a:endParaRPr lang="en-US" altLang="zh-TW" sz="1800" b="0">
                <a:solidFill>
                  <a:schemeClr val="accent2"/>
                </a:solidFill>
              </a:endParaRPr>
            </a:p>
          </p:txBody>
        </p:sp>
        <p:sp>
          <p:nvSpPr>
            <p:cNvPr id="147548" name="Oval 800"/>
            <p:cNvSpPr>
              <a:spLocks noChangeArrowheads="1"/>
            </p:cNvSpPr>
            <p:nvPr/>
          </p:nvSpPr>
          <p:spPr bwMode="auto">
            <a:xfrm>
              <a:off x="4107" y="3774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800" b="0">
                  <a:solidFill>
                    <a:schemeClr val="accent2"/>
                  </a:solidFill>
                </a:rPr>
                <a:t>V</a:t>
              </a:r>
              <a:r>
                <a:rPr lang="en-US" altLang="zh-TW" sz="1800" b="0" baseline="-25000">
                  <a:solidFill>
                    <a:schemeClr val="accent2"/>
                  </a:solidFill>
                </a:rPr>
                <a:t>3</a:t>
              </a:r>
              <a:endParaRPr lang="en-US" altLang="zh-TW" sz="1800" b="0">
                <a:solidFill>
                  <a:schemeClr val="accent2"/>
                </a:solidFill>
              </a:endParaRPr>
            </a:p>
          </p:txBody>
        </p:sp>
        <p:sp>
          <p:nvSpPr>
            <p:cNvPr id="147549" name="Oval 801"/>
            <p:cNvSpPr>
              <a:spLocks noChangeArrowheads="1"/>
            </p:cNvSpPr>
            <p:nvPr/>
          </p:nvSpPr>
          <p:spPr bwMode="auto">
            <a:xfrm>
              <a:off x="3003" y="3750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800" b="0">
                  <a:solidFill>
                    <a:schemeClr val="accent2"/>
                  </a:solidFill>
                </a:rPr>
                <a:t>V</a:t>
              </a:r>
              <a:r>
                <a:rPr lang="en-US" altLang="zh-TW" sz="1800" b="0" baseline="-25000">
                  <a:solidFill>
                    <a:schemeClr val="accent2"/>
                  </a:solidFill>
                </a:rPr>
                <a:t>2</a:t>
              </a:r>
              <a:endParaRPr lang="en-US" altLang="zh-TW" sz="1800" b="0">
                <a:solidFill>
                  <a:schemeClr val="accent2"/>
                </a:solidFill>
              </a:endParaRPr>
            </a:p>
          </p:txBody>
        </p:sp>
        <p:sp>
          <p:nvSpPr>
            <p:cNvPr id="147550" name="Line 802"/>
            <p:cNvSpPr>
              <a:spLocks noChangeShapeType="1"/>
            </p:cNvSpPr>
            <p:nvPr/>
          </p:nvSpPr>
          <p:spPr bwMode="auto">
            <a:xfrm>
              <a:off x="3351" y="2886"/>
              <a:ext cx="7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7551" name="Line 803"/>
            <p:cNvSpPr>
              <a:spLocks noChangeShapeType="1"/>
            </p:cNvSpPr>
            <p:nvPr/>
          </p:nvSpPr>
          <p:spPr bwMode="auto">
            <a:xfrm>
              <a:off x="4467" y="2898"/>
              <a:ext cx="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7552" name="Line 804"/>
            <p:cNvSpPr>
              <a:spLocks noChangeShapeType="1"/>
            </p:cNvSpPr>
            <p:nvPr/>
          </p:nvSpPr>
          <p:spPr bwMode="auto">
            <a:xfrm>
              <a:off x="3351" y="3918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7553" name="Line 805"/>
            <p:cNvSpPr>
              <a:spLocks noChangeShapeType="1"/>
            </p:cNvSpPr>
            <p:nvPr/>
          </p:nvSpPr>
          <p:spPr bwMode="auto">
            <a:xfrm>
              <a:off x="4479" y="3930"/>
              <a:ext cx="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7554" name="Line 806"/>
            <p:cNvSpPr>
              <a:spLocks noChangeShapeType="1"/>
            </p:cNvSpPr>
            <p:nvPr/>
          </p:nvSpPr>
          <p:spPr bwMode="auto">
            <a:xfrm flipH="1">
              <a:off x="4527" y="3078"/>
              <a:ext cx="816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7555" name="Line 807"/>
            <p:cNvSpPr>
              <a:spLocks noChangeShapeType="1"/>
            </p:cNvSpPr>
            <p:nvPr/>
          </p:nvSpPr>
          <p:spPr bwMode="auto">
            <a:xfrm flipV="1">
              <a:off x="4395" y="3066"/>
              <a:ext cx="840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7556" name="Line 808"/>
            <p:cNvSpPr>
              <a:spLocks noChangeShapeType="1"/>
            </p:cNvSpPr>
            <p:nvPr/>
          </p:nvSpPr>
          <p:spPr bwMode="auto">
            <a:xfrm flipV="1">
              <a:off x="4275" y="3138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7557" name="Line 809"/>
            <p:cNvSpPr>
              <a:spLocks noChangeShapeType="1"/>
            </p:cNvSpPr>
            <p:nvPr/>
          </p:nvSpPr>
          <p:spPr bwMode="auto">
            <a:xfrm flipH="1">
              <a:off x="3387" y="3078"/>
              <a:ext cx="792" cy="6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7558" name="Freeform 810"/>
            <p:cNvSpPr>
              <a:spLocks/>
            </p:cNvSpPr>
            <p:nvPr/>
          </p:nvSpPr>
          <p:spPr bwMode="auto">
            <a:xfrm>
              <a:off x="3291" y="3067"/>
              <a:ext cx="82" cy="696"/>
            </a:xfrm>
            <a:custGeom>
              <a:avLst/>
              <a:gdLst>
                <a:gd name="T0" fmla="*/ 0 w 142"/>
                <a:gd name="T1" fmla="*/ 0 h 696"/>
                <a:gd name="T2" fmla="*/ 1 w 142"/>
                <a:gd name="T3" fmla="*/ 132 h 696"/>
                <a:gd name="T4" fmla="*/ 1 w 142"/>
                <a:gd name="T5" fmla="*/ 324 h 696"/>
                <a:gd name="T6" fmla="*/ 1 w 142"/>
                <a:gd name="T7" fmla="*/ 444 h 696"/>
                <a:gd name="T8" fmla="*/ 1 w 142"/>
                <a:gd name="T9" fmla="*/ 552 h 696"/>
                <a:gd name="T10" fmla="*/ 1 w 142"/>
                <a:gd name="T11" fmla="*/ 696 h 6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2"/>
                <a:gd name="T19" fmla="*/ 0 h 696"/>
                <a:gd name="T20" fmla="*/ 142 w 142"/>
                <a:gd name="T21" fmla="*/ 696 h 6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2" h="696">
                  <a:moveTo>
                    <a:pt x="0" y="0"/>
                  </a:moveTo>
                  <a:cubicBezTo>
                    <a:pt x="25" y="39"/>
                    <a:pt x="50" y="78"/>
                    <a:pt x="72" y="132"/>
                  </a:cubicBezTo>
                  <a:cubicBezTo>
                    <a:pt x="94" y="186"/>
                    <a:pt x="122" y="272"/>
                    <a:pt x="132" y="324"/>
                  </a:cubicBezTo>
                  <a:cubicBezTo>
                    <a:pt x="142" y="376"/>
                    <a:pt x="136" y="406"/>
                    <a:pt x="132" y="444"/>
                  </a:cubicBezTo>
                  <a:cubicBezTo>
                    <a:pt x="128" y="482"/>
                    <a:pt x="126" y="510"/>
                    <a:pt x="108" y="552"/>
                  </a:cubicBezTo>
                  <a:cubicBezTo>
                    <a:pt x="90" y="594"/>
                    <a:pt x="38" y="674"/>
                    <a:pt x="24" y="6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4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7559" name="Freeform 811"/>
            <p:cNvSpPr>
              <a:spLocks/>
            </p:cNvSpPr>
            <p:nvPr/>
          </p:nvSpPr>
          <p:spPr bwMode="auto">
            <a:xfrm flipH="1" flipV="1">
              <a:off x="2967" y="3052"/>
              <a:ext cx="82" cy="696"/>
            </a:xfrm>
            <a:custGeom>
              <a:avLst/>
              <a:gdLst>
                <a:gd name="T0" fmla="*/ 0 w 142"/>
                <a:gd name="T1" fmla="*/ 0 h 696"/>
                <a:gd name="T2" fmla="*/ 1 w 142"/>
                <a:gd name="T3" fmla="*/ 132 h 696"/>
                <a:gd name="T4" fmla="*/ 1 w 142"/>
                <a:gd name="T5" fmla="*/ 324 h 696"/>
                <a:gd name="T6" fmla="*/ 1 w 142"/>
                <a:gd name="T7" fmla="*/ 444 h 696"/>
                <a:gd name="T8" fmla="*/ 1 w 142"/>
                <a:gd name="T9" fmla="*/ 552 h 696"/>
                <a:gd name="T10" fmla="*/ 1 w 142"/>
                <a:gd name="T11" fmla="*/ 696 h 6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2"/>
                <a:gd name="T19" fmla="*/ 0 h 696"/>
                <a:gd name="T20" fmla="*/ 142 w 142"/>
                <a:gd name="T21" fmla="*/ 696 h 6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2" h="696">
                  <a:moveTo>
                    <a:pt x="0" y="0"/>
                  </a:moveTo>
                  <a:cubicBezTo>
                    <a:pt x="25" y="39"/>
                    <a:pt x="50" y="78"/>
                    <a:pt x="72" y="132"/>
                  </a:cubicBezTo>
                  <a:cubicBezTo>
                    <a:pt x="94" y="186"/>
                    <a:pt x="122" y="272"/>
                    <a:pt x="132" y="324"/>
                  </a:cubicBezTo>
                  <a:cubicBezTo>
                    <a:pt x="142" y="376"/>
                    <a:pt x="136" y="406"/>
                    <a:pt x="132" y="444"/>
                  </a:cubicBezTo>
                  <a:cubicBezTo>
                    <a:pt x="128" y="482"/>
                    <a:pt x="126" y="510"/>
                    <a:pt x="108" y="552"/>
                  </a:cubicBezTo>
                  <a:cubicBezTo>
                    <a:pt x="90" y="594"/>
                    <a:pt x="38" y="674"/>
                    <a:pt x="24" y="6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4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7560" name="Text Box 812"/>
            <p:cNvSpPr txBox="1">
              <a:spLocks noChangeArrowheads="1"/>
            </p:cNvSpPr>
            <p:nvPr/>
          </p:nvSpPr>
          <p:spPr bwMode="auto">
            <a:xfrm>
              <a:off x="3617" y="2657"/>
              <a:ext cx="130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r>
                <a:rPr lang="en-US" altLang="zh-TW" sz="1600" b="0">
                  <a:solidFill>
                    <a:schemeClr val="tx1"/>
                  </a:solidFill>
                </a:rPr>
                <a:t>50                      10</a:t>
              </a:r>
              <a:endParaRPr lang="en-US" altLang="zh-TW" sz="1800" b="0">
                <a:solidFill>
                  <a:schemeClr val="tx1"/>
                </a:solidFill>
              </a:endParaRPr>
            </a:p>
          </p:txBody>
        </p:sp>
        <p:sp>
          <p:nvSpPr>
            <p:cNvPr id="147561" name="Text Box 813"/>
            <p:cNvSpPr txBox="1">
              <a:spLocks noChangeArrowheads="1"/>
            </p:cNvSpPr>
            <p:nvPr/>
          </p:nvSpPr>
          <p:spPr bwMode="auto">
            <a:xfrm>
              <a:off x="2653" y="3293"/>
              <a:ext cx="259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r>
                <a:rPr lang="en-US" altLang="zh-TW" sz="1600" b="0">
                  <a:solidFill>
                    <a:schemeClr val="tx1"/>
                  </a:solidFill>
                </a:rPr>
                <a:t> 20       10      15         20         35       30  </a:t>
              </a:r>
            </a:p>
          </p:txBody>
        </p:sp>
        <p:sp>
          <p:nvSpPr>
            <p:cNvPr id="147562" name="Text Box 814"/>
            <p:cNvSpPr txBox="1">
              <a:spLocks noChangeArrowheads="1"/>
            </p:cNvSpPr>
            <p:nvPr/>
          </p:nvSpPr>
          <p:spPr bwMode="auto">
            <a:xfrm>
              <a:off x="3689" y="3702"/>
              <a:ext cx="126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chemeClr val="tx1"/>
                  </a:solidFill>
                </a:rPr>
                <a:t>15                       3</a:t>
              </a:r>
            </a:p>
          </p:txBody>
        </p:sp>
        <p:sp>
          <p:nvSpPr>
            <p:cNvPr id="147563" name="Text Box 815"/>
            <p:cNvSpPr txBox="1">
              <a:spLocks noChangeArrowheads="1"/>
            </p:cNvSpPr>
            <p:nvPr/>
          </p:nvSpPr>
          <p:spPr bwMode="auto">
            <a:xfrm>
              <a:off x="4137" y="2266"/>
              <a:ext cx="29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chemeClr val="tx1"/>
                  </a:solidFill>
                </a:rPr>
                <a:t>45</a:t>
              </a:r>
            </a:p>
          </p:txBody>
        </p:sp>
        <p:sp>
          <p:nvSpPr>
            <p:cNvPr id="147564" name="Freeform 816"/>
            <p:cNvSpPr>
              <a:spLocks/>
            </p:cNvSpPr>
            <p:nvPr/>
          </p:nvSpPr>
          <p:spPr bwMode="auto">
            <a:xfrm>
              <a:off x="3176" y="2514"/>
              <a:ext cx="2249" cy="195"/>
            </a:xfrm>
            <a:custGeom>
              <a:avLst/>
              <a:gdLst>
                <a:gd name="T0" fmla="*/ 0 w 2249"/>
                <a:gd name="T1" fmla="*/ 179 h 195"/>
                <a:gd name="T2" fmla="*/ 529 w 2249"/>
                <a:gd name="T3" fmla="*/ 47 h 195"/>
                <a:gd name="T4" fmla="*/ 1097 w 2249"/>
                <a:gd name="T5" fmla="*/ 0 h 195"/>
                <a:gd name="T6" fmla="*/ 1681 w 2249"/>
                <a:gd name="T7" fmla="*/ 47 h 195"/>
                <a:gd name="T8" fmla="*/ 2249 w 2249"/>
                <a:gd name="T9" fmla="*/ 195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49"/>
                <a:gd name="T16" fmla="*/ 0 h 195"/>
                <a:gd name="T17" fmla="*/ 2249 w 2249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49" h="195">
                  <a:moveTo>
                    <a:pt x="0" y="179"/>
                  </a:moveTo>
                  <a:cubicBezTo>
                    <a:pt x="88" y="157"/>
                    <a:pt x="346" y="77"/>
                    <a:pt x="529" y="47"/>
                  </a:cubicBezTo>
                  <a:cubicBezTo>
                    <a:pt x="712" y="17"/>
                    <a:pt x="905" y="0"/>
                    <a:pt x="1097" y="0"/>
                  </a:cubicBezTo>
                  <a:cubicBezTo>
                    <a:pt x="1289" y="0"/>
                    <a:pt x="1489" y="14"/>
                    <a:pt x="1681" y="47"/>
                  </a:cubicBezTo>
                  <a:cubicBezTo>
                    <a:pt x="1873" y="80"/>
                    <a:pt x="2131" y="164"/>
                    <a:pt x="2249" y="19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4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5969" name="Oval 817"/>
          <p:cNvSpPr>
            <a:spLocks noChangeArrowheads="1"/>
          </p:cNvSpPr>
          <p:nvPr/>
        </p:nvSpPr>
        <p:spPr bwMode="auto">
          <a:xfrm>
            <a:off x="5364592" y="2530840"/>
            <a:ext cx="444500" cy="4587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5970" name="Oval 818"/>
          <p:cNvSpPr>
            <a:spLocks noChangeArrowheads="1"/>
          </p:cNvSpPr>
          <p:nvPr/>
        </p:nvSpPr>
        <p:spPr bwMode="auto">
          <a:xfrm>
            <a:off x="5363774" y="3828437"/>
            <a:ext cx="444500" cy="4587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5971" name="Rectangle 819"/>
          <p:cNvSpPr>
            <a:spLocks noChangeArrowheads="1"/>
          </p:cNvSpPr>
          <p:nvPr/>
        </p:nvSpPr>
        <p:spPr bwMode="auto">
          <a:xfrm>
            <a:off x="6811963" y="4427539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400" b="0" dirty="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05972" name="Rectangle 820"/>
          <p:cNvSpPr>
            <a:spLocks noChangeArrowheads="1"/>
          </p:cNvSpPr>
          <p:nvPr/>
        </p:nvSpPr>
        <p:spPr bwMode="auto">
          <a:xfrm>
            <a:off x="7349379" y="4417016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400" b="0" dirty="0">
                <a:solidFill>
                  <a:srgbClr val="FF0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305973" name="Oval 821"/>
          <p:cNvSpPr>
            <a:spLocks noChangeArrowheads="1"/>
          </p:cNvSpPr>
          <p:nvPr/>
        </p:nvSpPr>
        <p:spPr bwMode="auto">
          <a:xfrm>
            <a:off x="6818910" y="3849047"/>
            <a:ext cx="444500" cy="4587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5974" name="Rectangle 822"/>
          <p:cNvSpPr>
            <a:spLocks noChangeArrowheads="1"/>
          </p:cNvSpPr>
          <p:nvPr/>
        </p:nvSpPr>
        <p:spPr bwMode="auto">
          <a:xfrm>
            <a:off x="6242050" y="4414838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kumimoji="0" lang="en-US" altLang="zh-TW" sz="1400" b="0" dirty="0">
                <a:solidFill>
                  <a:srgbClr val="FF0000"/>
                </a:solidFill>
                <a:latin typeface="Arial" panose="020B0604020202020204" pitchFamily="34" charset="0"/>
              </a:rPr>
              <a:t>45</a:t>
            </a:r>
            <a:endParaRPr lang="en-US" altLang="zh-TW" sz="1400" b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05975" name="Oval 823"/>
          <p:cNvSpPr>
            <a:spLocks noChangeArrowheads="1"/>
          </p:cNvSpPr>
          <p:nvPr/>
        </p:nvSpPr>
        <p:spPr bwMode="auto">
          <a:xfrm>
            <a:off x="6835514" y="2532515"/>
            <a:ext cx="444500" cy="4587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5976" name="Oval 824"/>
          <p:cNvSpPr>
            <a:spLocks noChangeArrowheads="1"/>
          </p:cNvSpPr>
          <p:nvPr/>
        </p:nvSpPr>
        <p:spPr bwMode="auto">
          <a:xfrm>
            <a:off x="8307388" y="2557463"/>
            <a:ext cx="444500" cy="4587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5977" name="Rectangle 825"/>
          <p:cNvSpPr>
            <a:spLocks noChangeArrowheads="1"/>
          </p:cNvSpPr>
          <p:nvPr/>
        </p:nvSpPr>
        <p:spPr bwMode="auto">
          <a:xfrm>
            <a:off x="7923213" y="4428470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400" b="0" dirty="0">
                <a:solidFill>
                  <a:srgbClr val="FF0000"/>
                </a:solidFill>
                <a:latin typeface="Arial" panose="020B0604020202020204" pitchFamily="34" charset="0"/>
              </a:rPr>
              <a:t>45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CF59198-D1CC-4D76-B55C-F0794ED6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3058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 nodeType="clickPar">
                      <p:stCondLst>
                        <p:cond delay="indefinite"/>
                      </p:stCondLst>
                      <p:childTnLst>
                        <p:par>
                          <p:cTn id="3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 nodeType="clickPar">
                      <p:stCondLst>
                        <p:cond delay="indefinite"/>
                      </p:stCondLst>
                      <p:childTnLst>
                        <p:par>
                          <p:cTn id="3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 nodeType="clickPar">
                      <p:stCondLst>
                        <p:cond delay="indefinite"/>
                      </p:stCondLst>
                      <p:childTnLst>
                        <p:par>
                          <p:cTn id="4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 nodeType="clickPar">
                      <p:stCondLst>
                        <p:cond delay="indefinite"/>
                      </p:stCondLst>
                      <p:childTnLst>
                        <p:par>
                          <p:cTn id="4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 nodeType="clickPar">
                      <p:stCondLst>
                        <p:cond delay="indefinite"/>
                      </p:stCondLst>
                      <p:childTnLst>
                        <p:par>
                          <p:cTn id="4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 nodeType="clickPar">
                      <p:stCondLst>
                        <p:cond delay="indefinite"/>
                      </p:stCondLst>
                      <p:childTnLst>
                        <p:par>
                          <p:cTn id="4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 nodeType="clickPar">
                      <p:stCondLst>
                        <p:cond delay="indefinite"/>
                      </p:stCondLst>
                      <p:childTnLst>
                        <p:par>
                          <p:cTn id="4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xit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xit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 nodeType="clickPar">
                      <p:stCondLst>
                        <p:cond delay="indefinite"/>
                      </p:stCondLst>
                      <p:childTnLst>
                        <p:par>
                          <p:cTn id="4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xit" presetSubtype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 nodeType="clickPar">
                      <p:stCondLst>
                        <p:cond delay="indefinite"/>
                      </p:stCondLst>
                      <p:childTnLst>
                        <p:par>
                          <p:cTn id="4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xit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 nodeType="clickPar">
                      <p:stCondLst>
                        <p:cond delay="indefinite"/>
                      </p:stCondLst>
                      <p:childTnLst>
                        <p:par>
                          <p:cTn id="5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xit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 nodeType="clickPar">
                      <p:stCondLst>
                        <p:cond delay="indefinite"/>
                      </p:stCondLst>
                      <p:childTnLst>
                        <p:par>
                          <p:cTn id="5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 nodeType="clickPar">
                      <p:stCondLst>
                        <p:cond delay="indefinite"/>
                      </p:stCondLst>
                      <p:childTnLst>
                        <p:par>
                          <p:cTn id="5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 nodeType="clickPar">
                      <p:stCondLst>
                        <p:cond delay="indefinite"/>
                      </p:stCondLst>
                      <p:childTnLst>
                        <p:par>
                          <p:cTn id="5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 nodeType="clickPar">
                      <p:stCondLst>
                        <p:cond delay="indefinite"/>
                      </p:stCondLst>
                      <p:childTnLst>
                        <p:par>
                          <p:cTn id="5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 nodeType="clickPar">
                      <p:stCondLst>
                        <p:cond delay="indefinite"/>
                      </p:stCondLst>
                      <p:childTnLst>
                        <p:par>
                          <p:cTn id="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xit" presetSubtype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 nodeType="clickPar">
                      <p:stCondLst>
                        <p:cond delay="indefinite"/>
                      </p:stCondLst>
                      <p:childTnLst>
                        <p:par>
                          <p:cTn id="5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7" presetID="1" presetClass="exit" presetSubtype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 nodeType="clickPar">
                      <p:stCondLst>
                        <p:cond delay="indefinite"/>
                      </p:stCondLst>
                      <p:childTnLst>
                        <p:par>
                          <p:cTn id="5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xit" presetSubtype="0" fill="hold" grpId="3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 nodeType="clickPar">
                      <p:stCondLst>
                        <p:cond delay="indefinite"/>
                      </p:stCondLst>
                      <p:childTnLst>
                        <p:par>
                          <p:cTn id="5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7" presetID="1" presetClass="exit" presetSubtype="0" fill="hold" grpId="4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 nodeType="clickPar">
                      <p:stCondLst>
                        <p:cond delay="indefinite"/>
                      </p:stCondLst>
                      <p:childTnLst>
                        <p:par>
                          <p:cTn id="5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4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 nodeType="clickPar">
                      <p:stCondLst>
                        <p:cond delay="indefinite"/>
                      </p:stCondLst>
                      <p:childTnLst>
                        <p:par>
                          <p:cTn id="6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3" presetID="1" presetClass="exit" presetSubtype="0" fill="hold" grpId="4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 nodeType="clickPar">
                      <p:stCondLst>
                        <p:cond delay="indefinite"/>
                      </p:stCondLst>
                      <p:childTnLst>
                        <p:par>
                          <p:cTn id="6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9" presetID="1" presetClass="exit" presetSubtype="0" fill="hold" grpId="4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 nodeType="clickPar">
                      <p:stCondLst>
                        <p:cond delay="indefinite"/>
                      </p:stCondLst>
                      <p:childTnLst>
                        <p:par>
                          <p:cTn id="6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9" presetID="1" presetClass="exit" presetSubtype="0" fill="hold" grpId="4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 nodeType="clickPar">
                      <p:stCondLst>
                        <p:cond delay="indefinite"/>
                      </p:stCondLst>
                      <p:childTnLst>
                        <p:par>
                          <p:cTn id="6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5" presetID="1" presetClass="exit" presetSubtype="0" fill="hold" grpId="4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 nodeType="clickPar">
                      <p:stCondLst>
                        <p:cond delay="indefinite"/>
                      </p:stCondLst>
                      <p:childTnLst>
                        <p:par>
                          <p:cTn id="6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xit" presetSubtype="0" fill="hold" grpId="4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 nodeType="clickPar">
                      <p:stCondLst>
                        <p:cond delay="indefinite"/>
                      </p:stCondLst>
                      <p:childTnLst>
                        <p:par>
                          <p:cTn id="6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1" presetID="1" presetClass="exit" presetSubtype="0" fill="hold" grpId="4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 nodeType="clickPar">
                      <p:stCondLst>
                        <p:cond delay="indefinite"/>
                      </p:stCondLst>
                      <p:childTnLst>
                        <p:par>
                          <p:cTn id="6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895" grpId="0"/>
      <p:bldP spid="305896" grpId="0"/>
      <p:bldP spid="305897" grpId="0"/>
      <p:bldP spid="305898" grpId="0"/>
      <p:bldP spid="305898" grpId="1"/>
      <p:bldP spid="305899" grpId="0"/>
      <p:bldP spid="305899" grpId="1"/>
      <p:bldP spid="305900" grpId="0"/>
      <p:bldP spid="305900" grpId="1"/>
      <p:bldP spid="305901" grpId="0"/>
      <p:bldP spid="305901" grpId="1"/>
      <p:bldP spid="305902" grpId="0"/>
      <p:bldP spid="305902" grpId="1"/>
      <p:bldP spid="305904" grpId="0"/>
      <p:bldP spid="305905" grpId="0" animBg="1"/>
      <p:bldP spid="305905" grpId="1" animBg="1"/>
      <p:bldP spid="305906" grpId="0" animBg="1"/>
      <p:bldP spid="305906" grpId="1" animBg="1"/>
      <p:bldP spid="305907" grpId="0" animBg="1"/>
      <p:bldP spid="305907" grpId="1" animBg="1"/>
      <p:bldP spid="305908" grpId="0" animBg="1"/>
      <p:bldP spid="305908" grpId="1" animBg="1"/>
      <p:bldP spid="305909" grpId="0" animBg="1"/>
      <p:bldP spid="305909" grpId="1" animBg="1"/>
      <p:bldP spid="305909" grpId="2" animBg="1"/>
      <p:bldP spid="305909" grpId="3" animBg="1"/>
      <p:bldP spid="305909" grpId="4" animBg="1"/>
      <p:bldP spid="305909" grpId="5" animBg="1"/>
      <p:bldP spid="305909" grpId="6" animBg="1"/>
      <p:bldP spid="305909" grpId="7" animBg="1"/>
      <p:bldP spid="305910" grpId="0" animBg="1"/>
      <p:bldP spid="305910" grpId="1" animBg="1"/>
      <p:bldP spid="305910" grpId="2" animBg="1"/>
      <p:bldP spid="305910" grpId="3" animBg="1"/>
      <p:bldP spid="305910" grpId="4" animBg="1"/>
      <p:bldP spid="305910" grpId="5" animBg="1"/>
      <p:bldP spid="305910" grpId="6" animBg="1"/>
      <p:bldP spid="305910" grpId="7" animBg="1"/>
      <p:bldP spid="305911" grpId="0" animBg="1"/>
      <p:bldP spid="305911" grpId="1" animBg="1"/>
      <p:bldP spid="305911" grpId="2" animBg="1"/>
      <p:bldP spid="305911" grpId="3" animBg="1"/>
      <p:bldP spid="305911" grpId="4" animBg="1"/>
      <p:bldP spid="305911" grpId="5" animBg="1"/>
      <p:bldP spid="305911" grpId="6" animBg="1"/>
      <p:bldP spid="305911" grpId="7" animBg="1"/>
      <p:bldP spid="305912" grpId="0" animBg="1"/>
      <p:bldP spid="305912" grpId="1" animBg="1"/>
      <p:bldP spid="305912" grpId="2" animBg="1"/>
      <p:bldP spid="305912" grpId="3" animBg="1"/>
      <p:bldP spid="305912" grpId="4" animBg="1"/>
      <p:bldP spid="305912" grpId="5" animBg="1"/>
      <p:bldP spid="305912" grpId="6" animBg="1"/>
      <p:bldP spid="305912" grpId="7" animBg="1"/>
      <p:bldP spid="305912" grpId="8" animBg="1"/>
      <p:bldP spid="305912" grpId="9" animBg="1"/>
      <p:bldP spid="305912" grpId="10" animBg="1"/>
      <p:bldP spid="305912" grpId="11" animBg="1"/>
      <p:bldP spid="305912" grpId="12" animBg="1"/>
      <p:bldP spid="305912" grpId="13" animBg="1"/>
      <p:bldP spid="305912" grpId="14" animBg="1"/>
      <p:bldP spid="305912" grpId="15" animBg="1"/>
      <p:bldP spid="305912" grpId="16" animBg="1"/>
      <p:bldP spid="305912" grpId="17" animBg="1"/>
      <p:bldP spid="305912" grpId="18" animBg="1"/>
      <p:bldP spid="305912" grpId="19" animBg="1"/>
      <p:bldP spid="305912" grpId="20" animBg="1"/>
      <p:bldP spid="305912" grpId="21" animBg="1"/>
      <p:bldP spid="305912" grpId="22" animBg="1"/>
      <p:bldP spid="305912" grpId="23" animBg="1"/>
      <p:bldP spid="305912" grpId="24" animBg="1"/>
      <p:bldP spid="305912" grpId="25" animBg="1"/>
      <p:bldP spid="305912" grpId="26" animBg="1"/>
      <p:bldP spid="305912" grpId="27" animBg="1"/>
      <p:bldP spid="305912" grpId="28" animBg="1"/>
      <p:bldP spid="305912" grpId="29" animBg="1"/>
      <p:bldP spid="305912" grpId="30" animBg="1"/>
      <p:bldP spid="305912" grpId="31" animBg="1"/>
      <p:bldP spid="305912" grpId="32" animBg="1"/>
      <p:bldP spid="305912" grpId="33" animBg="1"/>
      <p:bldP spid="305912" grpId="34" animBg="1"/>
      <p:bldP spid="305912" grpId="35" animBg="1"/>
      <p:bldP spid="305912" grpId="36" animBg="1"/>
      <p:bldP spid="305912" grpId="37" animBg="1"/>
      <p:bldP spid="305912" grpId="38" animBg="1"/>
      <p:bldP spid="305912" grpId="39" animBg="1"/>
      <p:bldP spid="305912" grpId="40" animBg="1"/>
      <p:bldP spid="305912" grpId="41" animBg="1"/>
      <p:bldP spid="305912" grpId="42" animBg="1"/>
      <p:bldP spid="305912" grpId="43" animBg="1"/>
      <p:bldP spid="305912" grpId="44" animBg="1"/>
      <p:bldP spid="305912" grpId="45" animBg="1"/>
      <p:bldP spid="305912" grpId="46" animBg="1"/>
      <p:bldP spid="305913" grpId="0" animBg="1"/>
      <p:bldP spid="305913" grpId="1" animBg="1"/>
      <p:bldP spid="305913" grpId="2" animBg="1"/>
      <p:bldP spid="305913" grpId="3" animBg="1"/>
      <p:bldP spid="305913" grpId="4" animBg="1"/>
      <p:bldP spid="305913" grpId="5" animBg="1"/>
      <p:bldP spid="305913" grpId="6" animBg="1"/>
      <p:bldP spid="305913" grpId="7" animBg="1"/>
      <p:bldP spid="305913" grpId="8" animBg="1"/>
      <p:bldP spid="305913" grpId="9" animBg="1"/>
      <p:bldP spid="305913" grpId="10" animBg="1"/>
      <p:bldP spid="305913" grpId="11" animBg="1"/>
      <p:bldP spid="305913" grpId="12" animBg="1"/>
      <p:bldP spid="305913" grpId="13" animBg="1"/>
      <p:bldP spid="305913" grpId="14" animBg="1"/>
      <p:bldP spid="305913" grpId="15" animBg="1"/>
      <p:bldP spid="305913" grpId="16" animBg="1"/>
      <p:bldP spid="305913" grpId="17" animBg="1"/>
      <p:bldP spid="305913" grpId="18" animBg="1"/>
      <p:bldP spid="305913" grpId="19" animBg="1"/>
      <p:bldP spid="305913" grpId="20" animBg="1"/>
      <p:bldP spid="305913" grpId="21" animBg="1"/>
      <p:bldP spid="305913" grpId="22" animBg="1"/>
      <p:bldP spid="305913" grpId="23" animBg="1"/>
      <p:bldP spid="305913" grpId="24" animBg="1"/>
      <p:bldP spid="305913" grpId="25" animBg="1"/>
      <p:bldP spid="305913" grpId="26" animBg="1"/>
      <p:bldP spid="305913" grpId="27" animBg="1"/>
      <p:bldP spid="305913" grpId="28" animBg="1"/>
      <p:bldP spid="305913" grpId="29" animBg="1"/>
      <p:bldP spid="305913" grpId="30" animBg="1"/>
      <p:bldP spid="305913" grpId="31" animBg="1"/>
      <p:bldP spid="305913" grpId="32" animBg="1"/>
      <p:bldP spid="305913" grpId="33" animBg="1"/>
      <p:bldP spid="305913" grpId="34" animBg="1"/>
      <p:bldP spid="305913" grpId="35" animBg="1"/>
      <p:bldP spid="305913" grpId="36" animBg="1"/>
      <p:bldP spid="305913" grpId="37" animBg="1"/>
      <p:bldP spid="305913" grpId="38" animBg="1"/>
      <p:bldP spid="305913" grpId="39" animBg="1"/>
      <p:bldP spid="305913" grpId="40" animBg="1"/>
      <p:bldP spid="305913" grpId="41" animBg="1"/>
      <p:bldP spid="305913" grpId="42" animBg="1"/>
      <p:bldP spid="305913" grpId="43" animBg="1"/>
      <p:bldP spid="305913" grpId="44" animBg="1"/>
      <p:bldP spid="305913" grpId="45" animBg="1"/>
      <p:bldP spid="305913" grpId="46" animBg="1"/>
      <p:bldP spid="305914" grpId="0" animBg="1"/>
      <p:bldP spid="305914" grpId="1" animBg="1"/>
      <p:bldP spid="305914" grpId="2" animBg="1"/>
      <p:bldP spid="305914" grpId="3" animBg="1"/>
      <p:bldP spid="305914" grpId="4" animBg="1"/>
      <p:bldP spid="305914" grpId="5" animBg="1"/>
      <p:bldP spid="305914" grpId="6" animBg="1"/>
      <p:bldP spid="305914" grpId="7" animBg="1"/>
      <p:bldP spid="305914" grpId="8" animBg="1"/>
      <p:bldP spid="305914" grpId="9" animBg="1"/>
      <p:bldP spid="305914" grpId="10" animBg="1"/>
      <p:bldP spid="305914" grpId="11" animBg="1"/>
      <p:bldP spid="305914" grpId="12" animBg="1"/>
      <p:bldP spid="305914" grpId="13" animBg="1"/>
      <p:bldP spid="305914" grpId="14" animBg="1"/>
      <p:bldP spid="305914" grpId="15" animBg="1"/>
      <p:bldP spid="305914" grpId="16" animBg="1"/>
      <p:bldP spid="305914" grpId="17" animBg="1"/>
      <p:bldP spid="305914" grpId="18" animBg="1"/>
      <p:bldP spid="305914" grpId="19" animBg="1"/>
      <p:bldP spid="305915" grpId="0" animBg="1"/>
      <p:bldP spid="305915" grpId="1" animBg="1"/>
      <p:bldP spid="305915" grpId="2" animBg="1"/>
      <p:bldP spid="305915" grpId="3" animBg="1"/>
      <p:bldP spid="305916" grpId="0"/>
      <p:bldP spid="305916" grpId="1"/>
      <p:bldP spid="305917" grpId="0"/>
      <p:bldP spid="305917" grpId="1"/>
      <p:bldP spid="305918" grpId="0"/>
      <p:bldP spid="305918" grpId="1"/>
      <p:bldP spid="305918" grpId="2"/>
      <p:bldP spid="305918" grpId="3"/>
      <p:bldP spid="305918" grpId="4"/>
      <p:bldP spid="305918" grpId="5"/>
      <p:bldP spid="305918" grpId="6"/>
      <p:bldP spid="305918" grpId="7"/>
      <p:bldP spid="305919" grpId="0"/>
      <p:bldP spid="305919" grpId="1"/>
      <p:bldP spid="305919" grpId="2"/>
      <p:bldP spid="305919" grpId="3"/>
      <p:bldP spid="305919" grpId="4"/>
      <p:bldP spid="305919" grpId="5"/>
      <p:bldP spid="305919" grpId="6"/>
      <p:bldP spid="305919" grpId="7"/>
      <p:bldP spid="305920" grpId="0"/>
      <p:bldP spid="305920" grpId="1"/>
      <p:bldP spid="305920" grpId="2"/>
      <p:bldP spid="305920" grpId="3"/>
      <p:bldP spid="305920" grpId="4"/>
      <p:bldP spid="305920" grpId="5"/>
      <p:bldP spid="305920" grpId="6"/>
      <p:bldP spid="305920" grpId="7"/>
      <p:bldP spid="305921" grpId="0"/>
      <p:bldP spid="305921" grpId="1"/>
      <p:bldP spid="305921" grpId="2"/>
      <p:bldP spid="305921" grpId="3"/>
      <p:bldP spid="305921" grpId="4"/>
      <p:bldP spid="305921" grpId="5"/>
      <p:bldP spid="305921" grpId="6"/>
      <p:bldP spid="305921" grpId="7"/>
      <p:bldP spid="305922" grpId="0"/>
      <p:bldP spid="305922" grpId="1"/>
      <p:bldP spid="305923" grpId="0"/>
      <p:bldP spid="305923" grpId="1"/>
      <p:bldP spid="305923" grpId="2"/>
      <p:bldP spid="305923" grpId="3"/>
      <p:bldP spid="305923" grpId="4"/>
      <p:bldP spid="305923" grpId="5"/>
      <p:bldP spid="305923" grpId="6"/>
      <p:bldP spid="305923" grpId="7"/>
      <p:bldP spid="305939" grpId="0"/>
      <p:bldP spid="305939" grpId="1"/>
      <p:bldP spid="305939" grpId="2"/>
      <p:bldP spid="305939" grpId="3"/>
      <p:bldP spid="305939" grpId="4"/>
      <p:bldP spid="305939" grpId="5"/>
      <p:bldP spid="305939" grpId="6"/>
      <p:bldP spid="305940" grpId="0"/>
      <p:bldP spid="305940" grpId="1"/>
      <p:bldP spid="305941" grpId="0"/>
      <p:bldP spid="305941" grpId="1"/>
      <p:bldP spid="305942" grpId="0"/>
      <p:bldP spid="305942" grpId="1"/>
      <p:bldP spid="305943" grpId="0"/>
      <p:bldP spid="305943" grpId="1"/>
      <p:bldP spid="305944" grpId="0"/>
      <p:bldP spid="305944" grpId="1"/>
      <p:bldP spid="305945" grpId="0"/>
      <p:bldP spid="305946" grpId="0"/>
      <p:bldP spid="305969" grpId="0" animBg="1"/>
      <p:bldP spid="305970" grpId="0" animBg="1"/>
      <p:bldP spid="305971" grpId="0"/>
      <p:bldP spid="305972" grpId="0"/>
      <p:bldP spid="305972" grpId="1"/>
      <p:bldP spid="305973" grpId="0" animBg="1"/>
      <p:bldP spid="305973" grpId="1" animBg="1"/>
      <p:bldP spid="305974" grpId="0"/>
      <p:bldP spid="305975" grpId="0" animBg="1"/>
      <p:bldP spid="305976" grpId="0" animBg="1"/>
      <p:bldP spid="3059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Dijkstra: Least Cost Edge</a:t>
            </a:r>
          </a:p>
        </p:txBody>
      </p:sp>
      <p:sp>
        <p:nvSpPr>
          <p:cNvPr id="149507" name="TextBox 54"/>
          <p:cNvSpPr txBox="1">
            <a:spLocks noChangeArrowheads="1"/>
          </p:cNvSpPr>
          <p:nvPr/>
        </p:nvSpPr>
        <p:spPr bwMode="auto">
          <a:xfrm>
            <a:off x="611560" y="2088526"/>
            <a:ext cx="81883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choose (int distance[], int n, short in found[])</a:t>
            </a:r>
          </a:p>
          <a:p>
            <a:pPr algn="l" eaLnBrk="1" hangingPunct="1"/>
            <a:r>
              <a:rPr lang="en-US" altLang="zh-TW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/* find the smallest distance not yet checked */</a:t>
            </a:r>
          </a:p>
          <a:p>
            <a:pPr algn="l" eaLnBrk="1" hangingPunct="1"/>
            <a:r>
              <a:rPr lang="en-US" altLang="zh-TW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I, min, </a:t>
            </a:r>
            <a:r>
              <a:rPr lang="en-US" altLang="zh-TW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minpos</a:t>
            </a:r>
            <a:r>
              <a:rPr lang="en-US" altLang="zh-TW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lang="en-US" altLang="zh-TW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min = INT_MAX;</a:t>
            </a:r>
          </a:p>
          <a:p>
            <a:pPr algn="l" eaLnBrk="1" hangingPunct="1"/>
            <a:r>
              <a:rPr lang="en-US" altLang="zh-TW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minpos</a:t>
            </a:r>
            <a:r>
              <a:rPr lang="en-US" altLang="zh-TW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algn="l" eaLnBrk="1" hangingPunct="1"/>
            <a:r>
              <a:rPr lang="en-US" altLang="zh-TW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zh-TW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TW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altLang="zh-TW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 eaLnBrk="1" hangingPunct="1"/>
            <a:r>
              <a:rPr lang="en-US" altLang="zh-TW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(distance[</a:t>
            </a:r>
            <a:r>
              <a:rPr lang="en-US" altLang="zh-TW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min &amp;&amp; !found[</a:t>
            </a:r>
            <a:r>
              <a:rPr lang="en-US" altLang="zh-TW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pPr algn="l" eaLnBrk="1" hangingPunct="1"/>
            <a:r>
              <a:rPr lang="en-US" altLang="zh-TW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min = distance[</a:t>
            </a:r>
            <a:r>
              <a:rPr lang="en-US" altLang="zh-TW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 eaLnBrk="1" hangingPunct="1"/>
            <a:r>
              <a:rPr lang="en-US" altLang="zh-TW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TW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minpos</a:t>
            </a:r>
            <a:r>
              <a:rPr lang="en-US" altLang="zh-TW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lang="en-US" altLang="zh-TW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algn="l" eaLnBrk="1" hangingPunct="1"/>
            <a:r>
              <a:rPr lang="en-US" altLang="zh-TW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zh-TW" sz="2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minpos</a:t>
            </a:r>
            <a:r>
              <a:rPr lang="en-US" altLang="zh-TW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lang="en-US" altLang="zh-TW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758">
            <a:extLst>
              <a:ext uri="{FF2B5EF4-FFF2-40B4-BE49-F238E27FC236}">
                <a16:creationId xmlns:a16="http://schemas.microsoft.com/office/drawing/2014/main" id="{8516765D-70FA-4625-AA13-D31CC5054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4026694"/>
            <a:ext cx="5472608" cy="26640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758">
            <a:extLst>
              <a:ext uri="{FF2B5EF4-FFF2-40B4-BE49-F238E27FC236}">
                <a16:creationId xmlns:a16="http://schemas.microsoft.com/office/drawing/2014/main" id="{8974CB1F-C6C6-4B7B-BCE0-0261C4D2E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026" y="4293096"/>
            <a:ext cx="3024336" cy="64807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40"/>
          <p:cNvSpPr txBox="1">
            <a:spLocks noChangeArrowheads="1"/>
          </p:cNvSpPr>
          <p:nvPr/>
        </p:nvSpPr>
        <p:spPr bwMode="auto">
          <a:xfrm>
            <a:off x="4061577" y="1398377"/>
            <a:ext cx="93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1400" b="0">
                <a:solidFill>
                  <a:srgbClr val="3E11FB"/>
                </a:solidFill>
                <a:latin typeface="Arial" panose="020B0604020202020204" pitchFamily="34" charset="0"/>
              </a:rPr>
              <a:t>distance:</a:t>
            </a:r>
          </a:p>
        </p:txBody>
      </p:sp>
      <p:graphicFrame>
        <p:nvGraphicFramePr>
          <p:cNvPr id="8" name="Group 7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1755"/>
              </p:ext>
            </p:extLst>
          </p:nvPr>
        </p:nvGraphicFramePr>
        <p:xfrm>
          <a:off x="4932040" y="1398377"/>
          <a:ext cx="3276600" cy="439737"/>
        </p:xfrm>
        <a:graphic>
          <a:graphicData uri="http://schemas.openxmlformats.org/drawingml/2006/table">
            <a:tbl>
              <a:tblPr/>
              <a:tblGrid>
                <a:gridCol w="536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973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746"/>
          <p:cNvSpPr>
            <a:spLocks noChangeArrowheads="1"/>
          </p:cNvSpPr>
          <p:nvPr/>
        </p:nvSpPr>
        <p:spPr bwMode="auto">
          <a:xfrm>
            <a:off x="5095040" y="1449819"/>
            <a:ext cx="284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400" b="0" dirty="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" name="Rectangle 749"/>
          <p:cNvSpPr>
            <a:spLocks noChangeArrowheads="1"/>
          </p:cNvSpPr>
          <p:nvPr/>
        </p:nvSpPr>
        <p:spPr bwMode="auto">
          <a:xfrm>
            <a:off x="6523581" y="1453766"/>
            <a:ext cx="584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400" b="0" dirty="0">
                <a:solidFill>
                  <a:schemeClr val="tx1"/>
                </a:solidFill>
                <a:latin typeface="Arial" panose="020B0604020202020204" pitchFamily="34" charset="0"/>
              </a:rPr>
              <a:t>1000</a:t>
            </a:r>
          </a:p>
        </p:txBody>
      </p:sp>
      <p:sp>
        <p:nvSpPr>
          <p:cNvPr id="11" name="Rectangle 752"/>
          <p:cNvSpPr>
            <a:spLocks noChangeArrowheads="1"/>
          </p:cNvSpPr>
          <p:nvPr/>
        </p:nvSpPr>
        <p:spPr bwMode="auto">
          <a:xfrm>
            <a:off x="7650915" y="1473732"/>
            <a:ext cx="584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400" b="0" dirty="0">
                <a:solidFill>
                  <a:schemeClr val="tx1"/>
                </a:solidFill>
                <a:latin typeface="Arial" panose="020B0604020202020204" pitchFamily="34" charset="0"/>
              </a:rPr>
              <a:t>1000</a:t>
            </a:r>
          </a:p>
        </p:txBody>
      </p:sp>
      <p:sp>
        <p:nvSpPr>
          <p:cNvPr id="12" name="Rectangle 819"/>
          <p:cNvSpPr>
            <a:spLocks noChangeArrowheads="1"/>
          </p:cNvSpPr>
          <p:nvPr/>
        </p:nvSpPr>
        <p:spPr bwMode="auto">
          <a:xfrm>
            <a:off x="6095165" y="1462520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400" b="0" dirty="0">
                <a:solidFill>
                  <a:schemeClr val="tx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3" name="Rectangle 822"/>
          <p:cNvSpPr>
            <a:spLocks noChangeArrowheads="1"/>
          </p:cNvSpPr>
          <p:nvPr/>
        </p:nvSpPr>
        <p:spPr bwMode="auto">
          <a:xfrm>
            <a:off x="5525252" y="1449819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kumimoji="0" lang="en-US" altLang="zh-TW" sz="1400" b="0" dirty="0">
                <a:solidFill>
                  <a:schemeClr val="tx1"/>
                </a:solidFill>
                <a:latin typeface="Arial" panose="020B0604020202020204" pitchFamily="34" charset="0"/>
              </a:rPr>
              <a:t>50</a:t>
            </a:r>
            <a:endParaRPr lang="en-US" altLang="zh-TW" sz="1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825"/>
          <p:cNvSpPr>
            <a:spLocks noChangeArrowheads="1"/>
          </p:cNvSpPr>
          <p:nvPr/>
        </p:nvSpPr>
        <p:spPr bwMode="auto">
          <a:xfrm>
            <a:off x="7206415" y="1463451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400" b="0" dirty="0">
                <a:solidFill>
                  <a:schemeClr val="tx1"/>
                </a:solidFill>
                <a:latin typeface="Arial" panose="020B0604020202020204" pitchFamily="34" charset="0"/>
              </a:rPr>
              <a:t>45</a:t>
            </a:r>
          </a:p>
        </p:txBody>
      </p:sp>
      <p:sp>
        <p:nvSpPr>
          <p:cNvPr id="15" name="Rectangle 613"/>
          <p:cNvSpPr>
            <a:spLocks noChangeArrowheads="1"/>
          </p:cNvSpPr>
          <p:nvPr/>
        </p:nvSpPr>
        <p:spPr bwMode="auto">
          <a:xfrm>
            <a:off x="6874063" y="845177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614"/>
          <p:cNvSpPr>
            <a:spLocks noChangeArrowheads="1"/>
          </p:cNvSpPr>
          <p:nvPr/>
        </p:nvSpPr>
        <p:spPr bwMode="auto">
          <a:xfrm>
            <a:off x="7089963" y="845177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615"/>
          <p:cNvSpPr>
            <a:spLocks noChangeArrowheads="1"/>
          </p:cNvSpPr>
          <p:nvPr/>
        </p:nvSpPr>
        <p:spPr bwMode="auto">
          <a:xfrm>
            <a:off x="7305863" y="845177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616"/>
          <p:cNvSpPr>
            <a:spLocks noChangeArrowheads="1"/>
          </p:cNvSpPr>
          <p:nvPr/>
        </p:nvSpPr>
        <p:spPr bwMode="auto">
          <a:xfrm>
            <a:off x="7521763" y="845177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617"/>
          <p:cNvSpPr>
            <a:spLocks noChangeArrowheads="1"/>
          </p:cNvSpPr>
          <p:nvPr/>
        </p:nvSpPr>
        <p:spPr bwMode="auto">
          <a:xfrm>
            <a:off x="7737663" y="845177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618"/>
          <p:cNvSpPr>
            <a:spLocks noChangeArrowheads="1"/>
          </p:cNvSpPr>
          <p:nvPr/>
        </p:nvSpPr>
        <p:spPr bwMode="auto">
          <a:xfrm>
            <a:off x="7953563" y="845177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 Box 621"/>
          <p:cNvSpPr txBox="1">
            <a:spLocks noChangeArrowheads="1"/>
          </p:cNvSpPr>
          <p:nvPr/>
        </p:nvSpPr>
        <p:spPr bwMode="auto">
          <a:xfrm>
            <a:off x="6801038" y="616577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900" b="0">
                <a:solidFill>
                  <a:schemeClr val="tx1"/>
                </a:solidFill>
                <a:latin typeface="Verdana" panose="020B0604030504040204" pitchFamily="34" charset="0"/>
              </a:rPr>
              <a:t>[0]</a:t>
            </a:r>
          </a:p>
        </p:txBody>
      </p:sp>
      <p:sp>
        <p:nvSpPr>
          <p:cNvPr id="22" name="Text Box 622"/>
          <p:cNvSpPr txBox="1">
            <a:spLocks noChangeArrowheads="1"/>
          </p:cNvSpPr>
          <p:nvPr/>
        </p:nvSpPr>
        <p:spPr bwMode="auto">
          <a:xfrm>
            <a:off x="7016938" y="616577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900" b="0" dirty="0">
                <a:solidFill>
                  <a:schemeClr val="tx1"/>
                </a:solidFill>
                <a:latin typeface="Verdana" panose="020B0604030504040204" pitchFamily="34" charset="0"/>
              </a:rPr>
              <a:t>[1]</a:t>
            </a:r>
          </a:p>
        </p:txBody>
      </p:sp>
      <p:sp>
        <p:nvSpPr>
          <p:cNvPr id="23" name="Text Box 623"/>
          <p:cNvSpPr txBox="1">
            <a:spLocks noChangeArrowheads="1"/>
          </p:cNvSpPr>
          <p:nvPr/>
        </p:nvSpPr>
        <p:spPr bwMode="auto">
          <a:xfrm>
            <a:off x="7232838" y="616577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900" b="0">
                <a:solidFill>
                  <a:schemeClr val="tx1"/>
                </a:solidFill>
                <a:latin typeface="Verdana" panose="020B0604030504040204" pitchFamily="34" charset="0"/>
              </a:rPr>
              <a:t>[2]</a:t>
            </a:r>
          </a:p>
        </p:txBody>
      </p:sp>
      <p:sp>
        <p:nvSpPr>
          <p:cNvPr id="24" name="Text Box 624"/>
          <p:cNvSpPr txBox="1">
            <a:spLocks noChangeArrowheads="1"/>
          </p:cNvSpPr>
          <p:nvPr/>
        </p:nvSpPr>
        <p:spPr bwMode="auto">
          <a:xfrm>
            <a:off x="7448738" y="616577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900" b="0">
                <a:solidFill>
                  <a:schemeClr val="tx1"/>
                </a:solidFill>
                <a:latin typeface="Verdana" panose="020B0604030504040204" pitchFamily="34" charset="0"/>
              </a:rPr>
              <a:t>[3]</a:t>
            </a:r>
          </a:p>
        </p:txBody>
      </p:sp>
      <p:sp>
        <p:nvSpPr>
          <p:cNvPr id="25" name="Text Box 625"/>
          <p:cNvSpPr txBox="1">
            <a:spLocks noChangeArrowheads="1"/>
          </p:cNvSpPr>
          <p:nvPr/>
        </p:nvSpPr>
        <p:spPr bwMode="auto">
          <a:xfrm>
            <a:off x="7664638" y="616577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900" b="0">
                <a:solidFill>
                  <a:schemeClr val="tx1"/>
                </a:solidFill>
                <a:latin typeface="Verdana" panose="020B0604030504040204" pitchFamily="34" charset="0"/>
              </a:rPr>
              <a:t>[4]</a:t>
            </a:r>
          </a:p>
        </p:txBody>
      </p:sp>
      <p:sp>
        <p:nvSpPr>
          <p:cNvPr id="26" name="Text Box 626"/>
          <p:cNvSpPr txBox="1">
            <a:spLocks noChangeArrowheads="1"/>
          </p:cNvSpPr>
          <p:nvPr/>
        </p:nvSpPr>
        <p:spPr bwMode="auto">
          <a:xfrm>
            <a:off x="7880538" y="616577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900" b="0">
                <a:solidFill>
                  <a:schemeClr val="tx1"/>
                </a:solidFill>
                <a:latin typeface="Verdana" panose="020B0604030504040204" pitchFamily="34" charset="0"/>
              </a:rPr>
              <a:t>[5]</a:t>
            </a:r>
          </a:p>
        </p:txBody>
      </p:sp>
      <p:sp>
        <p:nvSpPr>
          <p:cNvPr id="45" name="Text Box 653"/>
          <p:cNvSpPr txBox="1">
            <a:spLocks noChangeArrowheads="1"/>
          </p:cNvSpPr>
          <p:nvPr/>
        </p:nvSpPr>
        <p:spPr bwMode="auto">
          <a:xfrm>
            <a:off x="5993002" y="734228"/>
            <a:ext cx="866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 dirty="0">
                <a:solidFill>
                  <a:schemeClr val="tx1"/>
                </a:solidFill>
                <a:latin typeface="Arial" panose="020B0604020202020204" pitchFamily="34" charset="0"/>
              </a:rPr>
              <a:t>found:</a:t>
            </a:r>
          </a:p>
        </p:txBody>
      </p:sp>
      <p:grpSp>
        <p:nvGrpSpPr>
          <p:cNvPr id="28" name="Group 647">
            <a:extLst>
              <a:ext uri="{FF2B5EF4-FFF2-40B4-BE49-F238E27FC236}">
                <a16:creationId xmlns:a16="http://schemas.microsoft.com/office/drawing/2014/main" id="{0B0DA399-716F-4955-BF9D-1C5351DCFB8D}"/>
              </a:ext>
            </a:extLst>
          </p:cNvPr>
          <p:cNvGrpSpPr>
            <a:grpSpLocks/>
          </p:cNvGrpSpPr>
          <p:nvPr/>
        </p:nvGrpSpPr>
        <p:grpSpPr bwMode="auto">
          <a:xfrm>
            <a:off x="6880541" y="845177"/>
            <a:ext cx="215900" cy="215900"/>
            <a:chOff x="4059" y="845"/>
            <a:chExt cx="136" cy="136"/>
          </a:xfrm>
        </p:grpSpPr>
        <p:sp>
          <p:nvSpPr>
            <p:cNvPr id="29" name="Line 648">
              <a:extLst>
                <a:ext uri="{FF2B5EF4-FFF2-40B4-BE49-F238E27FC236}">
                  <a16:creationId xmlns:a16="http://schemas.microsoft.com/office/drawing/2014/main" id="{68A78D0E-9050-4350-AFDC-B232A1134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Line 649">
              <a:extLst>
                <a:ext uri="{FF2B5EF4-FFF2-40B4-BE49-F238E27FC236}">
                  <a16:creationId xmlns:a16="http://schemas.microsoft.com/office/drawing/2014/main" id="{48906ACF-8394-4312-860F-C3ECC6328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E7B7C10-CC33-4737-A23F-6744B963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7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6" name="Picture 2" descr="「shortest path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4748668" cy="296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 bwMode="auto">
          <a:xfrm>
            <a:off x="513589" y="-1757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標楷體" charset="-12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9pPr>
          </a:lstStyle>
          <a:p>
            <a:r>
              <a:rPr kumimoji="0" lang="en-US" altLang="zh-TW" b="0" dirty="0">
                <a:solidFill>
                  <a:srgbClr val="FF0000"/>
                </a:solidFill>
              </a:rPr>
              <a:t>Practice Time</a:t>
            </a:r>
            <a:endParaRPr kumimoji="0" lang="zh-TW" altLang="en-US" b="0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3365" y="1340768"/>
            <a:ext cx="82296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新細明體" charset="-120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0" lang="en-US" altLang="zh-TW" b="0" dirty="0"/>
              <a:t>Find the shortest path starting from vertex A</a:t>
            </a:r>
            <a:r>
              <a:rPr kumimoji="0" lang="en-US" altLang="zh-TW" sz="2400" b="0" dirty="0"/>
              <a:t> 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7689BE1-4528-4158-A02E-5978795E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/>
          <a:p>
            <a:fld id="{A34BA267-E48D-4DF2-B784-15755D59E981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911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eaLnBrk="1" hangingPunct="1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Definition: M.S.T.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minimum-cost spanning tree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is a spanning tree of least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cost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of a MST is the sum of the weights of the edges in the spanning tree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Greedy Algorithms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 finding the M.S.T.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Kruskal’s algorithm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Prim’s algorithm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Sollin’s</a:t>
            </a:r>
            <a:r>
              <a:rPr lang="en-US" altLang="zh-TW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algorithm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82B330-DCCA-4613-AB7D-67FF85AF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All Pairs Shortest Paths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579296" cy="4937125"/>
          </a:xfrm>
        </p:spPr>
        <p:txBody>
          <a:bodyPr/>
          <a:lstStyle/>
          <a:p>
            <a:r>
              <a:rPr lang="en-US" altLang="zh-TW" dirty="0"/>
              <a:t>All Pairs Shortest Paths</a:t>
            </a:r>
          </a:p>
          <a:p>
            <a:pPr lvl="1"/>
            <a:r>
              <a:rPr lang="en-US" altLang="zh-TW" sz="2400" dirty="0"/>
              <a:t>Method 1: apply </a:t>
            </a:r>
            <a:r>
              <a:rPr lang="en-US" altLang="zh-TW" sz="2400" dirty="0" err="1"/>
              <a:t>shortestpath</a:t>
            </a:r>
            <a:r>
              <a:rPr lang="en-US" altLang="zh-TW" sz="2400" dirty="0"/>
              <a:t> algorithm with each of the vertices in V(G) as the source. </a:t>
            </a:r>
          </a:p>
          <a:p>
            <a:pPr lvl="2"/>
            <a:r>
              <a:rPr lang="en-US" altLang="zh-TW" sz="2400" dirty="0"/>
              <a:t>Cannot have negative weights</a:t>
            </a:r>
          </a:p>
          <a:p>
            <a:pPr lvl="2"/>
            <a:r>
              <a:rPr lang="en-US" altLang="zh-TW" sz="2400" dirty="0"/>
              <a:t>O(n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)</a:t>
            </a:r>
          </a:p>
          <a:p>
            <a:pPr lvl="1"/>
            <a:endParaRPr lang="en-US" altLang="zh-TW" sz="2400" dirty="0"/>
          </a:p>
          <a:p>
            <a:pPr lvl="2"/>
            <a:r>
              <a:rPr lang="en-US" altLang="zh-TW" sz="2400" dirty="0"/>
              <a:t>require G has </a:t>
            </a:r>
            <a:r>
              <a:rPr lang="en-US" altLang="zh-TW" sz="2400" dirty="0">
                <a:solidFill>
                  <a:srgbClr val="FF0000"/>
                </a:solidFill>
              </a:rPr>
              <a:t>no cycles with a negative length   </a:t>
            </a:r>
            <a:r>
              <a:rPr lang="en-US" altLang="zh-TW" sz="2400" dirty="0"/>
              <a:t>(still O(n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))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A7C4229-FCA9-49DA-9AD3-58A33A49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Graph with Negative Weight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zh-TW" dirty="0"/>
              <a:t>G </a:t>
            </a:r>
            <a:r>
              <a:rPr lang="en-US" altLang="zh-TW" dirty="0">
                <a:solidFill>
                  <a:srgbClr val="0070C0"/>
                </a:solidFill>
              </a:rPr>
              <a:t>contains negative weight</a:t>
            </a:r>
            <a:r>
              <a:rPr lang="en-US" altLang="zh-TW" dirty="0"/>
              <a:t>, but </a:t>
            </a:r>
            <a:r>
              <a:rPr lang="en-US" altLang="zh-TW" dirty="0">
                <a:solidFill>
                  <a:srgbClr val="FF0000"/>
                </a:solidFill>
              </a:rPr>
              <a:t>no negative cycle</a:t>
            </a:r>
          </a:p>
          <a:p>
            <a:pPr lvl="1"/>
            <a:r>
              <a:rPr lang="en-US" altLang="zh-TW" dirty="0"/>
              <a:t>Bellman-Ford Algorithm</a:t>
            </a:r>
          </a:p>
          <a:p>
            <a:pPr lvl="1"/>
            <a:r>
              <a:rPr lang="en-US" altLang="zh-TW" dirty="0"/>
              <a:t>Program 6.11 (Page 307)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70F7FA-D40E-472A-8F8B-FCE8F9DC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1898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All Pair Shortest Paths</a:t>
            </a:r>
            <a:br>
              <a:rPr lang="en-US" altLang="zh-TW"/>
            </a:br>
            <a:r>
              <a:rPr lang="en-US" altLang="zh-TW"/>
              <a:t>Dynamic Programming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zh-TW" dirty="0"/>
              <a:t>Method 2: dynamic programming</a:t>
            </a:r>
          </a:p>
          <a:p>
            <a:pPr lvl="1"/>
            <a:r>
              <a:rPr lang="en-US" altLang="zh-TW" dirty="0"/>
              <a:t>Define cost adjacency matrix cost[</a:t>
            </a:r>
            <a:r>
              <a:rPr lang="en-US" altLang="zh-TW" dirty="0" err="1"/>
              <a:t>i</a:t>
            </a:r>
            <a:r>
              <a:rPr lang="en-US" altLang="zh-TW" dirty="0"/>
              <a:t>][j] of graph G</a:t>
            </a:r>
          </a:p>
          <a:p>
            <a:pPr lvl="2"/>
            <a:r>
              <a:rPr lang="en-US" altLang="zh-TW" dirty="0"/>
              <a:t>If </a:t>
            </a:r>
            <a:r>
              <a:rPr lang="en-US" altLang="zh-TW" dirty="0" err="1"/>
              <a:t>i</a:t>
            </a:r>
            <a:r>
              <a:rPr lang="en-US" altLang="zh-TW" dirty="0"/>
              <a:t> = j, cost[</a:t>
            </a:r>
            <a:r>
              <a:rPr lang="en-US" altLang="zh-TW" dirty="0" err="1"/>
              <a:t>i</a:t>
            </a:r>
            <a:r>
              <a:rPr lang="en-US" altLang="zh-TW" dirty="0"/>
              <a:t>][j] = 0</a:t>
            </a:r>
          </a:p>
          <a:p>
            <a:pPr lvl="2"/>
            <a:r>
              <a:rPr lang="en-US" altLang="zh-TW" dirty="0"/>
              <a:t>If &lt;</a:t>
            </a:r>
            <a:r>
              <a:rPr lang="en-US" altLang="zh-TW" dirty="0" err="1"/>
              <a:t>i</a:t>
            </a:r>
            <a:r>
              <a:rPr lang="en-US" altLang="zh-TW" dirty="0"/>
              <a:t>, j&gt; is not in G, cost[</a:t>
            </a:r>
            <a:r>
              <a:rPr lang="en-US" altLang="zh-TW" dirty="0" err="1"/>
              <a:t>i</a:t>
            </a:r>
            <a:r>
              <a:rPr lang="en-US" altLang="zh-TW" dirty="0"/>
              <a:t>][j] is set to some sufficiently large number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Define </a:t>
            </a:r>
            <a:r>
              <a:rPr lang="en-US" altLang="zh-TW" dirty="0" err="1">
                <a:solidFill>
                  <a:srgbClr val="0070C0"/>
                </a:solidFill>
              </a:rPr>
              <a:t>A</a:t>
            </a:r>
            <a:r>
              <a:rPr lang="en-US" altLang="zh-TW" baseline="30000" dirty="0" err="1">
                <a:solidFill>
                  <a:srgbClr val="0070C0"/>
                </a:solidFill>
              </a:rPr>
              <a:t>k</a:t>
            </a:r>
            <a:r>
              <a:rPr lang="en-US" altLang="zh-TW" dirty="0">
                <a:solidFill>
                  <a:srgbClr val="0070C0"/>
                </a:solidFill>
              </a:rPr>
              <a:t>[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][j]</a:t>
            </a:r>
            <a:r>
              <a:rPr lang="en-US" altLang="zh-TW" dirty="0"/>
              <a:t>: the cost of shortest path from </a:t>
            </a:r>
            <a:r>
              <a:rPr lang="en-US" altLang="zh-TW" dirty="0" err="1"/>
              <a:t>i</a:t>
            </a:r>
            <a:r>
              <a:rPr lang="en-US" altLang="zh-TW" dirty="0"/>
              <a:t> to j</a:t>
            </a:r>
          </a:p>
          <a:p>
            <a:pPr lvl="2"/>
            <a:r>
              <a:rPr lang="en-US" altLang="zh-TW" dirty="0"/>
              <a:t>using only those </a:t>
            </a:r>
            <a:r>
              <a:rPr lang="en-US" altLang="zh-TW" dirty="0">
                <a:solidFill>
                  <a:srgbClr val="FF0000"/>
                </a:solidFill>
              </a:rPr>
              <a:t>intermediate vertices </a:t>
            </a:r>
            <a:r>
              <a:rPr lang="en-US" altLang="zh-TW" dirty="0"/>
              <a:t>with an index </a:t>
            </a:r>
            <a:r>
              <a:rPr lang="en-US" altLang="zh-TW" dirty="0">
                <a:solidFill>
                  <a:srgbClr val="FF0000"/>
                </a:solidFill>
              </a:rPr>
              <a:t>≤</a:t>
            </a:r>
            <a:r>
              <a:rPr lang="en-US" altLang="zh-TW" dirty="0">
                <a:solidFill>
                  <a:srgbClr val="FF0000"/>
                </a:solidFill>
                <a:sym typeface="Symbol" panose="05050102010706020507" pitchFamily="18" charset="2"/>
              </a:rPr>
              <a:t> k</a:t>
            </a:r>
          </a:p>
          <a:p>
            <a:pPr lvl="2"/>
            <a:endParaRPr lang="en-US" altLang="zh-TW" dirty="0">
              <a:sym typeface="Symbol" panose="05050102010706020507" pitchFamily="18" charset="2"/>
            </a:endParaRPr>
          </a:p>
          <a:p>
            <a:pPr lvl="1"/>
            <a:r>
              <a:rPr lang="en-US" altLang="zh-TW" dirty="0"/>
              <a:t>The shortest path from </a:t>
            </a:r>
            <a:r>
              <a:rPr lang="en-US" altLang="zh-TW" dirty="0" err="1"/>
              <a:t>i</a:t>
            </a:r>
            <a:r>
              <a:rPr lang="en-US" altLang="zh-TW" dirty="0"/>
              <a:t> to j is </a:t>
            </a:r>
            <a:r>
              <a:rPr lang="en-US" altLang="zh-TW" dirty="0">
                <a:solidFill>
                  <a:srgbClr val="0070C0"/>
                </a:solidFill>
              </a:rPr>
              <a:t>A</a:t>
            </a:r>
            <a:r>
              <a:rPr lang="en-US" altLang="zh-TW" baseline="30000" dirty="0">
                <a:solidFill>
                  <a:srgbClr val="0070C0"/>
                </a:solidFill>
              </a:rPr>
              <a:t>n-1</a:t>
            </a:r>
            <a:r>
              <a:rPr lang="en-US" altLang="zh-TW" dirty="0">
                <a:solidFill>
                  <a:srgbClr val="0070C0"/>
                </a:solidFill>
              </a:rPr>
              <a:t>[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][j]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476A5D-2E71-42CB-9CF5-9187DCD7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algn="ctr" eaLnBrk="1" hangingPunct="1"/>
            <a:r>
              <a:rPr lang="en-US" altLang="zh-TW" sz="3500">
                <a:effectLst>
                  <a:outerShdw blurRad="38100" dist="38100" dir="2700000" algn="tl">
                    <a:srgbClr val="C0C0C0"/>
                  </a:outerShdw>
                </a:effectLst>
              </a:rPr>
              <a:t>Algorithm:  All Pair Shortest Paths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Define matrix </a:t>
            </a:r>
            <a:r>
              <a:rPr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TW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-1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lang="en-US" altLang="zh-TW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][j] = </a:t>
            </a:r>
            <a:r>
              <a:rPr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cost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lang="en-US" altLang="zh-TW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][j]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For k = 0 to n-1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Compute </a:t>
            </a:r>
            <a:r>
              <a:rPr lang="en-US" altLang="zh-TW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TW" i="1" baseline="30000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lang="en-US" altLang="zh-TW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][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j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 = min{ A</a:t>
            </a:r>
            <a:r>
              <a:rPr lang="en-US" altLang="zh-TW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TW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-1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lang="en-US" altLang="zh-TW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][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j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 , A</a:t>
            </a:r>
            <a:r>
              <a:rPr lang="en-US" altLang="zh-TW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TW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-1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lang="en-US" altLang="zh-TW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][</a:t>
            </a:r>
            <a:r>
              <a:rPr lang="en-US" altLang="zh-TW" i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]+A</a:t>
            </a:r>
            <a:r>
              <a:rPr lang="en-US" altLang="zh-TW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TW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-1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][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j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 }</a:t>
            </a:r>
          </a:p>
          <a:p>
            <a:pPr lvl="2" algn="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(iteratively compute </a:t>
            </a:r>
            <a:r>
              <a:rPr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TW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A</a:t>
            </a:r>
            <a:r>
              <a:rPr lang="en-US" altLang="zh-TW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…, A</a:t>
            </a:r>
            <a:r>
              <a:rPr lang="en-US" altLang="zh-TW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n-1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86910" name="Group 190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622008422"/>
              </p:ext>
            </p:extLst>
          </p:nvPr>
        </p:nvGraphicFramePr>
        <p:xfrm>
          <a:off x="150813" y="5064125"/>
          <a:ext cx="1982787" cy="118999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92113806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301514588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21321443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67190"/>
                  </a:ext>
                </a:extLst>
              </a:tr>
              <a:tr h="38893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428790"/>
                  </a:ext>
                </a:extLst>
              </a:tr>
              <a:tr h="39687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1000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1708"/>
                  </a:ext>
                </a:extLst>
              </a:tr>
            </a:tbl>
          </a:graphicData>
        </a:graphic>
      </p:graphicFrame>
      <p:grpSp>
        <p:nvGrpSpPr>
          <p:cNvPr id="157718" name="Group 6"/>
          <p:cNvGrpSpPr>
            <a:grpSpLocks/>
          </p:cNvGrpSpPr>
          <p:nvPr/>
        </p:nvGrpSpPr>
        <p:grpSpPr bwMode="auto">
          <a:xfrm>
            <a:off x="250825" y="2667000"/>
            <a:ext cx="1920875" cy="2016125"/>
            <a:chOff x="1094" y="1658"/>
            <a:chExt cx="1210" cy="1270"/>
          </a:xfrm>
        </p:grpSpPr>
        <p:sp>
          <p:nvSpPr>
            <p:cNvPr id="157777" name="Oval 7"/>
            <p:cNvSpPr>
              <a:spLocks noChangeArrowheads="1"/>
            </p:cNvSpPr>
            <p:nvPr/>
          </p:nvSpPr>
          <p:spPr bwMode="auto">
            <a:xfrm>
              <a:off x="1248" y="196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solidFill>
                    <a:schemeClr val="tx1"/>
                  </a:solidFill>
                </a:rPr>
                <a:t>V</a:t>
              </a:r>
              <a:r>
                <a:rPr lang="en-US" altLang="zh-TW" b="0" baseline="-25000">
                  <a:solidFill>
                    <a:schemeClr val="tx1"/>
                  </a:solidFill>
                </a:rPr>
                <a:t>0</a:t>
              </a:r>
              <a:endParaRPr lang="en-US" altLang="zh-TW" b="0">
                <a:solidFill>
                  <a:schemeClr val="tx1"/>
                </a:solidFill>
              </a:endParaRPr>
            </a:p>
          </p:txBody>
        </p:sp>
        <p:sp>
          <p:nvSpPr>
            <p:cNvPr id="157778" name="Oval 8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solidFill>
                    <a:schemeClr val="tx1"/>
                  </a:solidFill>
                </a:rPr>
                <a:t>V</a:t>
              </a:r>
              <a:r>
                <a:rPr lang="en-US" altLang="zh-TW" b="0" baseline="-25000">
                  <a:solidFill>
                    <a:schemeClr val="tx1"/>
                  </a:solidFill>
                </a:rPr>
                <a:t>2</a:t>
              </a:r>
              <a:endParaRPr lang="en-US" altLang="zh-TW" b="0">
                <a:solidFill>
                  <a:schemeClr val="tx1"/>
                </a:solidFill>
              </a:endParaRPr>
            </a:p>
          </p:txBody>
        </p:sp>
        <p:sp>
          <p:nvSpPr>
            <p:cNvPr id="157779" name="Oval 9"/>
            <p:cNvSpPr>
              <a:spLocks noChangeArrowheads="1"/>
            </p:cNvSpPr>
            <p:nvPr/>
          </p:nvSpPr>
          <p:spPr bwMode="auto">
            <a:xfrm>
              <a:off x="1968" y="196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solidFill>
                    <a:schemeClr val="tx1"/>
                  </a:solidFill>
                </a:rPr>
                <a:t>V1</a:t>
              </a:r>
            </a:p>
          </p:txBody>
        </p:sp>
        <p:cxnSp>
          <p:nvCxnSpPr>
            <p:cNvPr id="157780" name="AutoShape 10"/>
            <p:cNvCxnSpPr>
              <a:cxnSpLocks noChangeShapeType="1"/>
              <a:stCxn id="157779" idx="1"/>
              <a:endCxn id="157777" idx="7"/>
            </p:cNvCxnSpPr>
            <p:nvPr/>
          </p:nvCxnSpPr>
          <p:spPr bwMode="auto">
            <a:xfrm rot="-5400000" flipH="1" flipV="1">
              <a:off x="1775" y="1777"/>
              <a:ext cx="1" cy="482"/>
            </a:xfrm>
            <a:prstGeom prst="curvedConnector3">
              <a:avLst>
                <a:gd name="adj1" fmla="val -115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781" name="AutoShape 11"/>
            <p:cNvCxnSpPr>
              <a:cxnSpLocks noChangeShapeType="1"/>
              <a:stCxn id="157777" idx="5"/>
              <a:endCxn id="157779" idx="3"/>
            </p:cNvCxnSpPr>
            <p:nvPr/>
          </p:nvCxnSpPr>
          <p:spPr bwMode="auto">
            <a:xfrm rot="16200000" flipH="1">
              <a:off x="1775" y="2015"/>
              <a:ext cx="1" cy="482"/>
            </a:xfrm>
            <a:prstGeom prst="curvedConnector3">
              <a:avLst>
                <a:gd name="adj1" fmla="val 113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7782" name="Line 12"/>
            <p:cNvSpPr>
              <a:spLocks noChangeShapeType="1"/>
            </p:cNvSpPr>
            <p:nvPr/>
          </p:nvSpPr>
          <p:spPr bwMode="auto">
            <a:xfrm>
              <a:off x="1488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7783" name="Line 13"/>
            <p:cNvSpPr>
              <a:spLocks noChangeShapeType="1"/>
            </p:cNvSpPr>
            <p:nvPr/>
          </p:nvSpPr>
          <p:spPr bwMode="auto">
            <a:xfrm flipH="1">
              <a:off x="1920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57784" name="AutoShape 14"/>
            <p:cNvCxnSpPr>
              <a:cxnSpLocks noChangeShapeType="1"/>
              <a:stCxn id="157778" idx="2"/>
              <a:endCxn id="157777" idx="3"/>
            </p:cNvCxnSpPr>
            <p:nvPr/>
          </p:nvCxnSpPr>
          <p:spPr bwMode="auto">
            <a:xfrm rot="10800000">
              <a:off x="1297" y="2255"/>
              <a:ext cx="335" cy="50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7785" name="Text Box 15"/>
            <p:cNvSpPr txBox="1">
              <a:spLocks noChangeArrowheads="1"/>
            </p:cNvSpPr>
            <p:nvPr/>
          </p:nvSpPr>
          <p:spPr bwMode="auto">
            <a:xfrm>
              <a:off x="1670" y="1658"/>
              <a:ext cx="212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r>
                <a:rPr lang="en-US" altLang="zh-TW" b="0">
                  <a:solidFill>
                    <a:schemeClr val="tx1"/>
                  </a:solidFill>
                </a:rPr>
                <a:t>6</a:t>
              </a:r>
            </a:p>
            <a:p>
              <a:pPr algn="l" eaLnBrk="1" hangingPunct="1"/>
              <a:endParaRPr lang="en-US" altLang="zh-TW" b="0">
                <a:solidFill>
                  <a:schemeClr val="tx1"/>
                </a:solidFill>
              </a:endParaRPr>
            </a:p>
            <a:p>
              <a:pPr algn="l" eaLnBrk="1" hangingPunct="1"/>
              <a:r>
                <a:rPr lang="en-US" altLang="zh-TW" b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7786" name="Text Box 16"/>
            <p:cNvSpPr txBox="1">
              <a:spLocks noChangeArrowheads="1"/>
            </p:cNvSpPr>
            <p:nvPr/>
          </p:nvSpPr>
          <p:spPr bwMode="auto">
            <a:xfrm>
              <a:off x="1094" y="2313"/>
              <a:ext cx="9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r>
                <a:rPr lang="en-US" altLang="zh-TW" sz="2000" b="0">
                  <a:solidFill>
                    <a:schemeClr val="tx1"/>
                  </a:solidFill>
                </a:rPr>
                <a:t> 3  11          2</a:t>
              </a:r>
            </a:p>
          </p:txBody>
        </p:sp>
      </p:grpSp>
      <p:sp>
        <p:nvSpPr>
          <p:cNvPr id="157719" name="Text Box 72"/>
          <p:cNvSpPr txBox="1">
            <a:spLocks noChangeArrowheads="1"/>
          </p:cNvSpPr>
          <p:nvPr/>
        </p:nvSpPr>
        <p:spPr bwMode="auto">
          <a:xfrm>
            <a:off x="258763" y="4632325"/>
            <a:ext cx="86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cost:</a:t>
            </a:r>
          </a:p>
        </p:txBody>
      </p:sp>
      <p:graphicFrame>
        <p:nvGraphicFramePr>
          <p:cNvPr id="168015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11376"/>
              </p:ext>
            </p:extLst>
          </p:nvPr>
        </p:nvGraphicFramePr>
        <p:xfrm>
          <a:off x="2413000" y="5064125"/>
          <a:ext cx="1944688" cy="118999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3304908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024323084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3064742579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052167"/>
                  </a:ext>
                </a:extLst>
              </a:tr>
              <a:tr h="38893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811023"/>
                  </a:ext>
                </a:extLst>
              </a:tr>
              <a:tr h="39687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050445"/>
                  </a:ext>
                </a:extLst>
              </a:tr>
            </a:tbl>
          </a:graphicData>
        </a:graphic>
      </p:graphicFrame>
      <p:sp>
        <p:nvSpPr>
          <p:cNvPr id="157738" name="Text Box 72"/>
          <p:cNvSpPr txBox="1">
            <a:spLocks noChangeArrowheads="1"/>
          </p:cNvSpPr>
          <p:nvPr/>
        </p:nvSpPr>
        <p:spPr bwMode="auto">
          <a:xfrm>
            <a:off x="2051050" y="4343400"/>
            <a:ext cx="2449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 sz="1800" b="0" dirty="0">
                <a:solidFill>
                  <a:schemeClr val="tx1"/>
                </a:solidFill>
              </a:rPr>
              <a:t>A</a:t>
            </a:r>
            <a:r>
              <a:rPr lang="en-US" altLang="zh-TW" sz="1800" b="0" baseline="30000" dirty="0">
                <a:solidFill>
                  <a:schemeClr val="tx1"/>
                </a:solidFill>
              </a:rPr>
              <a:t>0</a:t>
            </a:r>
            <a:r>
              <a:rPr lang="en-US" altLang="zh-TW" sz="1800" b="0" dirty="0">
                <a:solidFill>
                  <a:schemeClr val="tx1"/>
                </a:solidFill>
              </a:rPr>
              <a:t>[</a:t>
            </a:r>
            <a:r>
              <a:rPr lang="en-US" altLang="zh-TW" sz="1800" b="0" dirty="0" err="1">
                <a:solidFill>
                  <a:schemeClr val="tx1"/>
                </a:solidFill>
              </a:rPr>
              <a:t>i</a:t>
            </a:r>
            <a:r>
              <a:rPr lang="en-US" altLang="zh-TW" sz="1800" b="0" dirty="0">
                <a:solidFill>
                  <a:schemeClr val="tx1"/>
                </a:solidFill>
              </a:rPr>
              <a:t>][j] = min{A</a:t>
            </a:r>
            <a:r>
              <a:rPr lang="en-US" altLang="zh-TW" sz="1800" b="0" baseline="30000" dirty="0">
                <a:solidFill>
                  <a:schemeClr val="tx1"/>
                </a:solidFill>
              </a:rPr>
              <a:t>-1</a:t>
            </a:r>
            <a:r>
              <a:rPr lang="en-US" altLang="zh-TW" sz="1800" b="0" dirty="0">
                <a:solidFill>
                  <a:schemeClr val="tx1"/>
                </a:solidFill>
              </a:rPr>
              <a:t>[</a:t>
            </a:r>
            <a:r>
              <a:rPr lang="en-US" altLang="zh-TW" sz="1800" b="0" dirty="0" err="1">
                <a:solidFill>
                  <a:schemeClr val="tx1"/>
                </a:solidFill>
              </a:rPr>
              <a:t>i</a:t>
            </a:r>
            <a:r>
              <a:rPr lang="en-US" altLang="zh-TW" sz="1800" b="0" dirty="0">
                <a:solidFill>
                  <a:schemeClr val="tx1"/>
                </a:solidFill>
              </a:rPr>
              <a:t>][j],</a:t>
            </a:r>
            <a:br>
              <a:rPr lang="en-US" altLang="zh-TW" sz="1800" b="0" dirty="0">
                <a:solidFill>
                  <a:schemeClr val="tx1"/>
                </a:solidFill>
              </a:rPr>
            </a:br>
            <a:r>
              <a:rPr lang="en-US" altLang="zh-TW" sz="1800" b="0" dirty="0">
                <a:solidFill>
                  <a:schemeClr val="tx1"/>
                </a:solidFill>
              </a:rPr>
              <a:t>A</a:t>
            </a:r>
            <a:r>
              <a:rPr lang="en-US" altLang="zh-TW" sz="1800" b="0" baseline="30000" dirty="0">
                <a:solidFill>
                  <a:schemeClr val="tx1"/>
                </a:solidFill>
              </a:rPr>
              <a:t>-1</a:t>
            </a:r>
            <a:r>
              <a:rPr lang="en-US" altLang="zh-TW" sz="1800" b="0" dirty="0">
                <a:solidFill>
                  <a:schemeClr val="tx1"/>
                </a:solidFill>
              </a:rPr>
              <a:t>[</a:t>
            </a:r>
            <a:r>
              <a:rPr lang="en-US" altLang="zh-TW" sz="1800" b="0" dirty="0" err="1">
                <a:solidFill>
                  <a:schemeClr val="tx1"/>
                </a:solidFill>
              </a:rPr>
              <a:t>i</a:t>
            </a:r>
            <a:r>
              <a:rPr lang="en-US" altLang="zh-TW" sz="1800" b="0" dirty="0">
                <a:solidFill>
                  <a:schemeClr val="tx1"/>
                </a:solidFill>
              </a:rPr>
              <a:t>][</a:t>
            </a:r>
            <a:r>
              <a:rPr lang="en-US" altLang="zh-TW" sz="1800" b="0" dirty="0">
                <a:solidFill>
                  <a:srgbClr val="00B050"/>
                </a:solidFill>
              </a:rPr>
              <a:t>0</a:t>
            </a:r>
            <a:r>
              <a:rPr lang="en-US" altLang="zh-TW" sz="1800" b="0" dirty="0">
                <a:solidFill>
                  <a:schemeClr val="tx1"/>
                </a:solidFill>
              </a:rPr>
              <a:t>]+A</a:t>
            </a:r>
            <a:r>
              <a:rPr lang="en-US" altLang="zh-TW" sz="1800" b="0" baseline="30000" dirty="0">
                <a:solidFill>
                  <a:schemeClr val="tx1"/>
                </a:solidFill>
              </a:rPr>
              <a:t>-1</a:t>
            </a:r>
            <a:r>
              <a:rPr lang="en-US" altLang="zh-TW" sz="1800" b="0" dirty="0">
                <a:solidFill>
                  <a:schemeClr val="tx1"/>
                </a:solidFill>
              </a:rPr>
              <a:t>[</a:t>
            </a:r>
            <a:r>
              <a:rPr lang="en-US" altLang="zh-TW" sz="1800" b="0" dirty="0">
                <a:solidFill>
                  <a:srgbClr val="00B050"/>
                </a:solidFill>
              </a:rPr>
              <a:t>0</a:t>
            </a:r>
            <a:r>
              <a:rPr lang="en-US" altLang="zh-TW" sz="1800" b="0" dirty="0">
                <a:solidFill>
                  <a:schemeClr val="tx1"/>
                </a:solidFill>
              </a:rPr>
              <a:t>][j]}</a:t>
            </a:r>
          </a:p>
        </p:txBody>
      </p:sp>
      <p:graphicFrame>
        <p:nvGraphicFramePr>
          <p:cNvPr id="168016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2785"/>
              </p:ext>
            </p:extLst>
          </p:nvPr>
        </p:nvGraphicFramePr>
        <p:xfrm>
          <a:off x="4716463" y="5064125"/>
          <a:ext cx="1944687" cy="118999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87155895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281166327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868425786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331331"/>
                  </a:ext>
                </a:extLst>
              </a:tr>
              <a:tr h="38893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833628"/>
                  </a:ext>
                </a:extLst>
              </a:tr>
              <a:tr h="39687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8286"/>
                  </a:ext>
                </a:extLst>
              </a:tr>
            </a:tbl>
          </a:graphicData>
        </a:graphic>
      </p:graphicFrame>
      <p:sp>
        <p:nvSpPr>
          <p:cNvPr id="157757" name="Text Box 72"/>
          <p:cNvSpPr txBox="1">
            <a:spLocks noChangeArrowheads="1"/>
          </p:cNvSpPr>
          <p:nvPr/>
        </p:nvSpPr>
        <p:spPr bwMode="auto">
          <a:xfrm>
            <a:off x="4354513" y="4343400"/>
            <a:ext cx="2449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 sz="1800" b="0" dirty="0">
                <a:solidFill>
                  <a:schemeClr val="tx1"/>
                </a:solidFill>
              </a:rPr>
              <a:t>A</a:t>
            </a:r>
            <a:r>
              <a:rPr lang="en-US" altLang="zh-TW" sz="1800" b="0" baseline="30000" dirty="0">
                <a:solidFill>
                  <a:schemeClr val="tx1"/>
                </a:solidFill>
              </a:rPr>
              <a:t>1</a:t>
            </a:r>
            <a:r>
              <a:rPr lang="en-US" altLang="zh-TW" sz="1800" b="0" dirty="0">
                <a:solidFill>
                  <a:schemeClr val="tx1"/>
                </a:solidFill>
              </a:rPr>
              <a:t>[</a:t>
            </a:r>
            <a:r>
              <a:rPr lang="en-US" altLang="zh-TW" sz="1800" b="0" dirty="0" err="1">
                <a:solidFill>
                  <a:schemeClr val="tx1"/>
                </a:solidFill>
              </a:rPr>
              <a:t>i</a:t>
            </a:r>
            <a:r>
              <a:rPr lang="en-US" altLang="zh-TW" sz="1800" b="0" dirty="0">
                <a:solidFill>
                  <a:schemeClr val="tx1"/>
                </a:solidFill>
              </a:rPr>
              <a:t>][j] = min{A</a:t>
            </a:r>
            <a:r>
              <a:rPr lang="en-US" altLang="zh-TW" sz="1800" b="0" baseline="30000" dirty="0">
                <a:solidFill>
                  <a:schemeClr val="tx1"/>
                </a:solidFill>
              </a:rPr>
              <a:t>0</a:t>
            </a:r>
            <a:r>
              <a:rPr lang="en-US" altLang="zh-TW" sz="1800" b="0" dirty="0">
                <a:solidFill>
                  <a:schemeClr val="tx1"/>
                </a:solidFill>
              </a:rPr>
              <a:t>[</a:t>
            </a:r>
            <a:r>
              <a:rPr lang="en-US" altLang="zh-TW" sz="1800" b="0" dirty="0" err="1">
                <a:solidFill>
                  <a:schemeClr val="tx1"/>
                </a:solidFill>
              </a:rPr>
              <a:t>i</a:t>
            </a:r>
            <a:r>
              <a:rPr lang="en-US" altLang="zh-TW" sz="1800" b="0" dirty="0">
                <a:solidFill>
                  <a:schemeClr val="tx1"/>
                </a:solidFill>
              </a:rPr>
              <a:t>][j],</a:t>
            </a:r>
            <a:br>
              <a:rPr lang="en-US" altLang="zh-TW" sz="1800" b="0" dirty="0">
                <a:solidFill>
                  <a:schemeClr val="tx1"/>
                </a:solidFill>
              </a:rPr>
            </a:br>
            <a:r>
              <a:rPr lang="en-US" altLang="zh-TW" sz="1800" b="0" dirty="0">
                <a:solidFill>
                  <a:schemeClr val="tx1"/>
                </a:solidFill>
              </a:rPr>
              <a:t>A</a:t>
            </a:r>
            <a:r>
              <a:rPr lang="en-US" altLang="zh-TW" sz="1800" b="0" baseline="30000" dirty="0">
                <a:solidFill>
                  <a:schemeClr val="tx1"/>
                </a:solidFill>
              </a:rPr>
              <a:t>0</a:t>
            </a:r>
            <a:r>
              <a:rPr lang="en-US" altLang="zh-TW" sz="1800" b="0" dirty="0">
                <a:solidFill>
                  <a:schemeClr val="tx1"/>
                </a:solidFill>
              </a:rPr>
              <a:t>[</a:t>
            </a:r>
            <a:r>
              <a:rPr lang="en-US" altLang="zh-TW" sz="1800" b="0" dirty="0" err="1">
                <a:solidFill>
                  <a:schemeClr val="tx1"/>
                </a:solidFill>
              </a:rPr>
              <a:t>i</a:t>
            </a:r>
            <a:r>
              <a:rPr lang="en-US" altLang="zh-TW" sz="1800" b="0" dirty="0">
                <a:solidFill>
                  <a:schemeClr val="tx1"/>
                </a:solidFill>
              </a:rPr>
              <a:t>][</a:t>
            </a:r>
            <a:r>
              <a:rPr lang="en-US" altLang="zh-TW" sz="1800" b="0" dirty="0">
                <a:solidFill>
                  <a:srgbClr val="00B050"/>
                </a:solidFill>
              </a:rPr>
              <a:t>1</a:t>
            </a:r>
            <a:r>
              <a:rPr lang="en-US" altLang="zh-TW" sz="1800" b="0" dirty="0">
                <a:solidFill>
                  <a:schemeClr val="tx1"/>
                </a:solidFill>
              </a:rPr>
              <a:t>]+A</a:t>
            </a:r>
            <a:r>
              <a:rPr lang="en-US" altLang="zh-TW" sz="1800" b="0" baseline="30000" dirty="0">
                <a:solidFill>
                  <a:schemeClr val="tx1"/>
                </a:solidFill>
              </a:rPr>
              <a:t>0</a:t>
            </a:r>
            <a:r>
              <a:rPr lang="en-US" altLang="zh-TW" sz="1800" b="0" dirty="0">
                <a:solidFill>
                  <a:schemeClr val="tx1"/>
                </a:solidFill>
              </a:rPr>
              <a:t>[</a:t>
            </a:r>
            <a:r>
              <a:rPr lang="en-US" altLang="zh-TW" sz="1800" b="0" dirty="0">
                <a:solidFill>
                  <a:srgbClr val="00B050"/>
                </a:solidFill>
              </a:rPr>
              <a:t>1</a:t>
            </a:r>
            <a:r>
              <a:rPr lang="en-US" altLang="zh-TW" sz="1800" b="0" dirty="0">
                <a:solidFill>
                  <a:schemeClr val="tx1"/>
                </a:solidFill>
              </a:rPr>
              <a:t>][j]}</a:t>
            </a:r>
          </a:p>
        </p:txBody>
      </p:sp>
      <p:graphicFrame>
        <p:nvGraphicFramePr>
          <p:cNvPr id="16803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99810"/>
              </p:ext>
            </p:extLst>
          </p:nvPr>
        </p:nvGraphicFramePr>
        <p:xfrm>
          <a:off x="6948488" y="5064125"/>
          <a:ext cx="1944687" cy="118999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315017797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78355642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3138947398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470948"/>
                  </a:ext>
                </a:extLst>
              </a:tr>
              <a:tr h="38893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459995"/>
                  </a:ext>
                </a:extLst>
              </a:tr>
              <a:tr h="39687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325621"/>
                  </a:ext>
                </a:extLst>
              </a:tr>
            </a:tbl>
          </a:graphicData>
        </a:graphic>
      </p:graphicFrame>
      <p:sp>
        <p:nvSpPr>
          <p:cNvPr id="157776" name="Text Box 72"/>
          <p:cNvSpPr txBox="1">
            <a:spLocks noChangeArrowheads="1"/>
          </p:cNvSpPr>
          <p:nvPr/>
        </p:nvSpPr>
        <p:spPr bwMode="auto">
          <a:xfrm>
            <a:off x="6659563" y="4343400"/>
            <a:ext cx="23764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 sz="1800" b="0" dirty="0">
                <a:solidFill>
                  <a:schemeClr val="tx1"/>
                </a:solidFill>
              </a:rPr>
              <a:t>A</a:t>
            </a:r>
            <a:r>
              <a:rPr lang="en-US" altLang="zh-TW" sz="1800" b="0" baseline="30000" dirty="0">
                <a:solidFill>
                  <a:schemeClr val="tx1"/>
                </a:solidFill>
              </a:rPr>
              <a:t>2</a:t>
            </a:r>
            <a:r>
              <a:rPr lang="en-US" altLang="zh-TW" sz="1800" b="0" dirty="0">
                <a:solidFill>
                  <a:schemeClr val="tx1"/>
                </a:solidFill>
              </a:rPr>
              <a:t>[</a:t>
            </a:r>
            <a:r>
              <a:rPr lang="en-US" altLang="zh-TW" sz="1800" b="0" dirty="0" err="1">
                <a:solidFill>
                  <a:schemeClr val="tx1"/>
                </a:solidFill>
              </a:rPr>
              <a:t>i</a:t>
            </a:r>
            <a:r>
              <a:rPr lang="en-US" altLang="zh-TW" sz="1800" b="0" dirty="0">
                <a:solidFill>
                  <a:schemeClr val="tx1"/>
                </a:solidFill>
              </a:rPr>
              <a:t>][j] = min{A</a:t>
            </a:r>
            <a:r>
              <a:rPr lang="en-US" altLang="zh-TW" sz="1800" b="0" baseline="30000" dirty="0">
                <a:solidFill>
                  <a:schemeClr val="tx1"/>
                </a:solidFill>
              </a:rPr>
              <a:t>1</a:t>
            </a:r>
            <a:r>
              <a:rPr lang="en-US" altLang="zh-TW" sz="1800" b="0" dirty="0">
                <a:solidFill>
                  <a:schemeClr val="tx1"/>
                </a:solidFill>
              </a:rPr>
              <a:t>[</a:t>
            </a:r>
            <a:r>
              <a:rPr lang="en-US" altLang="zh-TW" sz="1800" b="0" dirty="0" err="1">
                <a:solidFill>
                  <a:schemeClr val="tx1"/>
                </a:solidFill>
              </a:rPr>
              <a:t>i</a:t>
            </a:r>
            <a:r>
              <a:rPr lang="en-US" altLang="zh-TW" sz="1800" b="0" dirty="0">
                <a:solidFill>
                  <a:schemeClr val="tx1"/>
                </a:solidFill>
              </a:rPr>
              <a:t>][j],</a:t>
            </a:r>
            <a:br>
              <a:rPr lang="en-US" altLang="zh-TW" sz="1800" b="0" dirty="0">
                <a:solidFill>
                  <a:schemeClr val="tx1"/>
                </a:solidFill>
              </a:rPr>
            </a:br>
            <a:r>
              <a:rPr lang="en-US" altLang="zh-TW" sz="1800" b="0" dirty="0">
                <a:solidFill>
                  <a:schemeClr val="tx1"/>
                </a:solidFill>
              </a:rPr>
              <a:t>A</a:t>
            </a:r>
            <a:r>
              <a:rPr lang="en-US" altLang="zh-TW" sz="1800" b="0" baseline="30000" dirty="0">
                <a:solidFill>
                  <a:schemeClr val="tx1"/>
                </a:solidFill>
              </a:rPr>
              <a:t>1</a:t>
            </a:r>
            <a:r>
              <a:rPr lang="en-US" altLang="zh-TW" sz="1800" b="0" dirty="0">
                <a:solidFill>
                  <a:schemeClr val="tx1"/>
                </a:solidFill>
              </a:rPr>
              <a:t>[</a:t>
            </a:r>
            <a:r>
              <a:rPr lang="en-US" altLang="zh-TW" sz="1800" b="0" dirty="0" err="1">
                <a:solidFill>
                  <a:schemeClr val="tx1"/>
                </a:solidFill>
              </a:rPr>
              <a:t>i</a:t>
            </a:r>
            <a:r>
              <a:rPr lang="en-US" altLang="zh-TW" sz="1800" b="0" dirty="0">
                <a:solidFill>
                  <a:schemeClr val="tx1"/>
                </a:solidFill>
              </a:rPr>
              <a:t>][</a:t>
            </a:r>
            <a:r>
              <a:rPr lang="en-US" altLang="zh-TW" sz="1800" b="0" dirty="0">
                <a:solidFill>
                  <a:srgbClr val="00B050"/>
                </a:solidFill>
              </a:rPr>
              <a:t>2</a:t>
            </a:r>
            <a:r>
              <a:rPr lang="en-US" altLang="zh-TW" sz="1800" b="0" dirty="0">
                <a:solidFill>
                  <a:schemeClr val="tx1"/>
                </a:solidFill>
              </a:rPr>
              <a:t>]+A</a:t>
            </a:r>
            <a:r>
              <a:rPr lang="en-US" altLang="zh-TW" sz="1800" b="0" baseline="30000" dirty="0">
                <a:solidFill>
                  <a:schemeClr val="tx1"/>
                </a:solidFill>
              </a:rPr>
              <a:t>1</a:t>
            </a:r>
            <a:r>
              <a:rPr lang="en-US" altLang="zh-TW" sz="1800" b="0" dirty="0">
                <a:solidFill>
                  <a:schemeClr val="tx1"/>
                </a:solidFill>
              </a:rPr>
              <a:t>[</a:t>
            </a:r>
            <a:r>
              <a:rPr lang="en-US" altLang="zh-TW" sz="1800" b="0" dirty="0">
                <a:solidFill>
                  <a:srgbClr val="00B050"/>
                </a:solidFill>
              </a:rPr>
              <a:t>2</a:t>
            </a:r>
            <a:r>
              <a:rPr lang="en-US" altLang="zh-TW" sz="1800" b="0" dirty="0">
                <a:solidFill>
                  <a:schemeClr val="tx1"/>
                </a:solidFill>
              </a:rPr>
              <a:t>][j]}</a:t>
            </a:r>
          </a:p>
        </p:txBody>
      </p:sp>
      <p:sp>
        <p:nvSpPr>
          <p:cNvPr id="2" name="矩形 1"/>
          <p:cNvSpPr/>
          <p:nvPr/>
        </p:nvSpPr>
        <p:spPr>
          <a:xfrm>
            <a:off x="3059832" y="5064125"/>
            <a:ext cx="650135" cy="40213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415703" y="5856614"/>
            <a:ext cx="650135" cy="40213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339537" y="5053505"/>
            <a:ext cx="650135" cy="40213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009428" y="5469199"/>
            <a:ext cx="650135" cy="40213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8248207" y="5454480"/>
            <a:ext cx="650135" cy="40213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943321" y="5851981"/>
            <a:ext cx="650135" cy="40213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91FBE3F-6949-4B6B-9083-7A6C4FD5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8" grpId="0"/>
      <p:bldP spid="157738" grpId="1"/>
      <p:bldP spid="157757" grpId="0"/>
      <p:bldP spid="157757" grpId="1"/>
      <p:bldP spid="157776" grpId="0"/>
      <p:bldP spid="2" grpId="0" animBg="1"/>
      <p:bldP spid="2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Implementation:</a:t>
            </a:r>
            <a:br>
              <a:rPr lang="en-US" altLang="zh-TW"/>
            </a:br>
            <a:r>
              <a:rPr lang="en-US" altLang="zh-TW" sz="2800"/>
              <a:t>All Pair Shortest Paths</a:t>
            </a:r>
            <a:endParaRPr lang="en-US" altLang="zh-TW"/>
          </a:p>
        </p:txBody>
      </p:sp>
      <p:sp>
        <p:nvSpPr>
          <p:cNvPr id="159747" name="TextBox 54"/>
          <p:cNvSpPr txBox="1">
            <a:spLocks noChangeArrowheads="1"/>
          </p:cNvSpPr>
          <p:nvPr/>
        </p:nvSpPr>
        <p:spPr bwMode="auto">
          <a:xfrm>
            <a:off x="2250974" y="1196752"/>
            <a:ext cx="6834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allcosts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cost[][MAX_VERTICES],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distance[][MAX_VERTICES], 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j, k;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(j=0; j&lt;n; 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distancee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= cost[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][j];</a:t>
            </a:r>
          </a:p>
          <a:p>
            <a:pPr algn="l" eaLnBrk="1" hangingPunct="1"/>
            <a:endParaRPr lang="en-US" altLang="zh-TW" sz="18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(k=0; k&lt;n; k++)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(j=0; j&lt;n; 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(distance[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][k]+distance[k][j] &lt;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distance[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][j])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distance[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= distance[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][k] +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distance[k][j];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9" name="Group 190"/>
          <p:cNvGraphicFramePr>
            <a:graphicFrameLocks noGrp="1"/>
          </p:cNvGraphicFramePr>
          <p:nvPr>
            <p:ph sz="half" idx="4294967295"/>
          </p:nvPr>
        </p:nvGraphicFramePr>
        <p:xfrm>
          <a:off x="114300" y="1295400"/>
          <a:ext cx="1982788" cy="118999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1824202626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815242537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58667155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195373"/>
                  </a:ext>
                </a:extLst>
              </a:tr>
              <a:tr h="38893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106693"/>
                  </a:ext>
                </a:extLst>
              </a:tr>
              <a:tr h="39687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1000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894028"/>
                  </a:ext>
                </a:extLst>
              </a:tr>
            </a:tbl>
          </a:graphicData>
        </a:graphic>
      </p:graphicFrame>
      <p:grpSp>
        <p:nvGrpSpPr>
          <p:cNvPr id="159766" name="Group 6"/>
          <p:cNvGrpSpPr>
            <a:grpSpLocks/>
          </p:cNvGrpSpPr>
          <p:nvPr/>
        </p:nvGrpSpPr>
        <p:grpSpPr bwMode="auto">
          <a:xfrm>
            <a:off x="365125" y="2606675"/>
            <a:ext cx="1920875" cy="2016125"/>
            <a:chOff x="1094" y="1658"/>
            <a:chExt cx="1210" cy="1270"/>
          </a:xfrm>
        </p:grpSpPr>
        <p:sp>
          <p:nvSpPr>
            <p:cNvPr id="159785" name="Oval 7"/>
            <p:cNvSpPr>
              <a:spLocks noChangeArrowheads="1"/>
            </p:cNvSpPr>
            <p:nvPr/>
          </p:nvSpPr>
          <p:spPr bwMode="auto">
            <a:xfrm>
              <a:off x="1248" y="196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solidFill>
                    <a:schemeClr val="tx1"/>
                  </a:solidFill>
                </a:rPr>
                <a:t>V</a:t>
              </a:r>
              <a:r>
                <a:rPr lang="en-US" altLang="zh-TW" b="0" baseline="-25000">
                  <a:solidFill>
                    <a:schemeClr val="tx1"/>
                  </a:solidFill>
                </a:rPr>
                <a:t>0</a:t>
              </a:r>
              <a:endParaRPr lang="en-US" altLang="zh-TW" b="0">
                <a:solidFill>
                  <a:schemeClr val="tx1"/>
                </a:solidFill>
              </a:endParaRPr>
            </a:p>
          </p:txBody>
        </p:sp>
        <p:sp>
          <p:nvSpPr>
            <p:cNvPr id="159786" name="Oval 8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solidFill>
                    <a:schemeClr val="tx1"/>
                  </a:solidFill>
                </a:rPr>
                <a:t>V</a:t>
              </a:r>
              <a:r>
                <a:rPr lang="en-US" altLang="zh-TW" b="0" baseline="-25000">
                  <a:solidFill>
                    <a:schemeClr val="tx1"/>
                  </a:solidFill>
                </a:rPr>
                <a:t>2</a:t>
              </a:r>
              <a:endParaRPr lang="en-US" altLang="zh-TW" b="0">
                <a:solidFill>
                  <a:schemeClr val="tx1"/>
                </a:solidFill>
              </a:endParaRPr>
            </a:p>
          </p:txBody>
        </p:sp>
        <p:sp>
          <p:nvSpPr>
            <p:cNvPr id="159787" name="Oval 9"/>
            <p:cNvSpPr>
              <a:spLocks noChangeArrowheads="1"/>
            </p:cNvSpPr>
            <p:nvPr/>
          </p:nvSpPr>
          <p:spPr bwMode="auto">
            <a:xfrm>
              <a:off x="1968" y="196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 dirty="0">
                  <a:solidFill>
                    <a:schemeClr val="tx1"/>
                  </a:solidFill>
                </a:rPr>
                <a:t>V</a:t>
              </a:r>
              <a:r>
                <a:rPr lang="en-US" altLang="zh-TW" b="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59788" name="AutoShape 10"/>
            <p:cNvCxnSpPr>
              <a:cxnSpLocks noChangeShapeType="1"/>
              <a:stCxn id="159787" idx="1"/>
              <a:endCxn id="159785" idx="7"/>
            </p:cNvCxnSpPr>
            <p:nvPr/>
          </p:nvCxnSpPr>
          <p:spPr bwMode="auto">
            <a:xfrm rot="-5400000" flipH="1" flipV="1">
              <a:off x="1775" y="1777"/>
              <a:ext cx="1" cy="482"/>
            </a:xfrm>
            <a:prstGeom prst="curvedConnector3">
              <a:avLst>
                <a:gd name="adj1" fmla="val -115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789" name="AutoShape 11"/>
            <p:cNvCxnSpPr>
              <a:cxnSpLocks noChangeShapeType="1"/>
              <a:stCxn id="159785" idx="5"/>
              <a:endCxn id="159787" idx="3"/>
            </p:cNvCxnSpPr>
            <p:nvPr/>
          </p:nvCxnSpPr>
          <p:spPr bwMode="auto">
            <a:xfrm rot="16200000" flipH="1">
              <a:off x="1775" y="2015"/>
              <a:ext cx="1" cy="482"/>
            </a:xfrm>
            <a:prstGeom prst="curvedConnector3">
              <a:avLst>
                <a:gd name="adj1" fmla="val 113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9790" name="Line 12"/>
            <p:cNvSpPr>
              <a:spLocks noChangeShapeType="1"/>
            </p:cNvSpPr>
            <p:nvPr/>
          </p:nvSpPr>
          <p:spPr bwMode="auto">
            <a:xfrm>
              <a:off x="1488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9791" name="Line 13"/>
            <p:cNvSpPr>
              <a:spLocks noChangeShapeType="1"/>
            </p:cNvSpPr>
            <p:nvPr/>
          </p:nvSpPr>
          <p:spPr bwMode="auto">
            <a:xfrm flipH="1">
              <a:off x="1920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59792" name="AutoShape 14"/>
            <p:cNvCxnSpPr>
              <a:cxnSpLocks noChangeShapeType="1"/>
              <a:stCxn id="159786" idx="2"/>
              <a:endCxn id="159785" idx="3"/>
            </p:cNvCxnSpPr>
            <p:nvPr/>
          </p:nvCxnSpPr>
          <p:spPr bwMode="auto">
            <a:xfrm rot="10800000">
              <a:off x="1297" y="2255"/>
              <a:ext cx="335" cy="50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9793" name="Text Box 15"/>
            <p:cNvSpPr txBox="1">
              <a:spLocks noChangeArrowheads="1"/>
            </p:cNvSpPr>
            <p:nvPr/>
          </p:nvSpPr>
          <p:spPr bwMode="auto">
            <a:xfrm>
              <a:off x="1670" y="1658"/>
              <a:ext cx="212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r>
                <a:rPr lang="en-US" altLang="zh-TW" b="0">
                  <a:solidFill>
                    <a:schemeClr val="tx1"/>
                  </a:solidFill>
                </a:rPr>
                <a:t>6</a:t>
              </a:r>
            </a:p>
            <a:p>
              <a:pPr algn="l" eaLnBrk="1" hangingPunct="1"/>
              <a:endParaRPr lang="en-US" altLang="zh-TW" b="0">
                <a:solidFill>
                  <a:schemeClr val="tx1"/>
                </a:solidFill>
              </a:endParaRPr>
            </a:p>
            <a:p>
              <a:pPr algn="l" eaLnBrk="1" hangingPunct="1"/>
              <a:r>
                <a:rPr lang="en-US" altLang="zh-TW" b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9794" name="Text Box 16"/>
            <p:cNvSpPr txBox="1">
              <a:spLocks noChangeArrowheads="1"/>
            </p:cNvSpPr>
            <p:nvPr/>
          </p:nvSpPr>
          <p:spPr bwMode="auto">
            <a:xfrm>
              <a:off x="1094" y="2313"/>
              <a:ext cx="9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r>
                <a:rPr lang="en-US" altLang="zh-TW" sz="2000" b="0">
                  <a:solidFill>
                    <a:schemeClr val="tx1"/>
                  </a:solidFill>
                </a:rPr>
                <a:t> 3  11          2</a:t>
              </a:r>
            </a:p>
          </p:txBody>
        </p:sp>
      </p:grpSp>
      <p:graphicFrame>
        <p:nvGraphicFramePr>
          <p:cNvPr id="2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62970"/>
              </p:ext>
            </p:extLst>
          </p:nvPr>
        </p:nvGraphicFramePr>
        <p:xfrm>
          <a:off x="293688" y="4805115"/>
          <a:ext cx="1982787" cy="1586245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587591286"/>
                    </a:ext>
                  </a:extLst>
                </a:gridCol>
                <a:gridCol w="737592">
                  <a:extLst>
                    <a:ext uri="{9D8B030D-6E8A-4147-A177-3AD203B41FA5}">
                      <a16:colId xmlns:a16="http://schemas.microsoft.com/office/drawing/2014/main" val="3779516382"/>
                    </a:ext>
                  </a:extLst>
                </a:gridCol>
                <a:gridCol w="584795">
                  <a:extLst>
                    <a:ext uri="{9D8B030D-6E8A-4147-A177-3AD203B41FA5}">
                      <a16:colId xmlns:a16="http://schemas.microsoft.com/office/drawing/2014/main" val="46227079"/>
                    </a:ext>
                  </a:extLst>
                </a:gridCol>
              </a:tblGrid>
              <a:tr h="568101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83771"/>
                  </a:ext>
                </a:extLst>
              </a:tr>
              <a:tr h="566533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906664"/>
                  </a:ext>
                </a:extLst>
              </a:tr>
              <a:tr h="451611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1pPr>
                      <a:lvl2pPr marL="37931725" indent="-37474525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anose="05040102010807070707" pitchFamily="18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848741"/>
                  </a:ext>
                </a:extLst>
              </a:tr>
            </a:tbl>
          </a:graphicData>
        </a:graphic>
      </p:graphicFrame>
      <p:sp>
        <p:nvSpPr>
          <p:cNvPr id="17" name="Rectangle 758">
            <a:extLst>
              <a:ext uri="{FF2B5EF4-FFF2-40B4-BE49-F238E27FC236}">
                <a16:creationId xmlns:a16="http://schemas.microsoft.com/office/drawing/2014/main" id="{8516765D-70FA-4625-AA13-D31CC5054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806" y="3429000"/>
            <a:ext cx="2986306" cy="25861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609600" y="3105399"/>
            <a:ext cx="533400" cy="526801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778182" y="3096165"/>
            <a:ext cx="533400" cy="526801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1237019" y="4084514"/>
            <a:ext cx="533400" cy="526801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424799" y="5398182"/>
            <a:ext cx="385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785187" y="4804351"/>
            <a:ext cx="426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11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6626" y="5409355"/>
            <a:ext cx="265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5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842221" y="4822344"/>
            <a:ext cx="312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6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79603" y="5962978"/>
            <a:ext cx="6839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1"/>
                </a:solidFill>
              </a:rPr>
              <a:t>1000 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15507" y="5962978"/>
            <a:ext cx="404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7  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CC2507-35BC-4EED-A798-0A935ED7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2" grpId="1" animBg="1"/>
      <p:bldP spid="20" grpId="0" animBg="1"/>
      <p:bldP spid="20" grpId="1" animBg="1"/>
      <p:bldP spid="24" grpId="0" animBg="1"/>
      <p:bldP spid="26" grpId="0" build="allAtOnce"/>
      <p:bldP spid="25" grpId="0" build="allAtOnce"/>
      <p:bldP spid="23" grpId="0"/>
      <p:bldP spid="27" grpId="0" uiExpand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Practice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67771"/>
            <a:ext cx="3657788" cy="23686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184" y="1254269"/>
            <a:ext cx="3967899" cy="21956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878" y="3612644"/>
            <a:ext cx="3608087" cy="243938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708" y="3744152"/>
            <a:ext cx="3384376" cy="23324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79711" y="3678251"/>
            <a:ext cx="2736305" cy="2408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759611" y="3679514"/>
            <a:ext cx="2736305" cy="2408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F5E240-7D19-4B14-9480-390591F3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121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Practice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67771"/>
            <a:ext cx="3657788" cy="236867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56" y="3678858"/>
            <a:ext cx="3910136" cy="270247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731" y="3712386"/>
            <a:ext cx="3559686" cy="252077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052737"/>
            <a:ext cx="3642800" cy="251057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46430" y="3824485"/>
            <a:ext cx="2875514" cy="24086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626095" y="3860468"/>
            <a:ext cx="2875514" cy="24086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3AB382-2A02-4484-A751-5C5FBD2A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523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7" y="44624"/>
            <a:ext cx="8232137" cy="990600"/>
          </a:xfrm>
        </p:spPr>
        <p:txBody>
          <a:bodyPr/>
          <a:lstStyle/>
          <a:p>
            <a:pPr algn="ctr"/>
            <a:r>
              <a:rPr lang="en-US" altLang="zh-TW"/>
              <a:t>All Pair Shortest Paths</a:t>
            </a:r>
            <a:br>
              <a:rPr lang="en-US" altLang="zh-TW"/>
            </a:br>
            <a:r>
              <a:rPr lang="en-US" altLang="zh-TW"/>
              <a:t>Graphs with Negative Cycle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12776"/>
            <a:ext cx="8229600" cy="4743549"/>
          </a:xfrm>
        </p:spPr>
        <p:txBody>
          <a:bodyPr/>
          <a:lstStyle/>
          <a:p>
            <a:r>
              <a:rPr lang="en-US" altLang="zh-TW" dirty="0"/>
              <a:t>The length of the shortest path from vertex 0 to vertex 2 is -∞</a:t>
            </a:r>
            <a:endParaRPr lang="en-US" altLang="zh-TW" dirty="0">
              <a:sym typeface="Symbol" panose="05050102010706020507" pitchFamily="18" charset="2"/>
            </a:endParaRPr>
          </a:p>
        </p:txBody>
      </p:sp>
      <p:sp>
        <p:nvSpPr>
          <p:cNvPr id="160773" name="Text Box 4"/>
          <p:cNvSpPr txBox="1">
            <a:spLocks noChangeArrowheads="1"/>
          </p:cNvSpPr>
          <p:nvPr/>
        </p:nvSpPr>
        <p:spPr bwMode="auto">
          <a:xfrm>
            <a:off x="2820988" y="5178425"/>
            <a:ext cx="3532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0, 1, 0, 1, 0, 1, …, 0, 1, </a:t>
            </a:r>
            <a:r>
              <a:rPr lang="en-US" altLang="zh-TW" b="0">
                <a:solidFill>
                  <a:schemeClr val="accent1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2</a:t>
            </a:r>
          </a:p>
        </p:txBody>
      </p:sp>
      <p:grpSp>
        <p:nvGrpSpPr>
          <p:cNvPr id="160774" name="Group 5"/>
          <p:cNvGrpSpPr>
            <a:grpSpLocks/>
          </p:cNvGrpSpPr>
          <p:nvPr/>
        </p:nvGrpSpPr>
        <p:grpSpPr bwMode="auto">
          <a:xfrm>
            <a:off x="1403350" y="2659063"/>
            <a:ext cx="3505200" cy="1143000"/>
            <a:chOff x="288" y="1898"/>
            <a:chExt cx="2208" cy="720"/>
          </a:xfrm>
        </p:grpSpPr>
        <p:sp>
          <p:nvSpPr>
            <p:cNvPr id="160776" name="Oval 6"/>
            <p:cNvSpPr>
              <a:spLocks noChangeArrowheads="1"/>
            </p:cNvSpPr>
            <p:nvPr/>
          </p:nvSpPr>
          <p:spPr bwMode="auto">
            <a:xfrm>
              <a:off x="288" y="220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0777" name="Oval 7"/>
            <p:cNvSpPr>
              <a:spLocks noChangeArrowheads="1"/>
            </p:cNvSpPr>
            <p:nvPr/>
          </p:nvSpPr>
          <p:spPr bwMode="auto">
            <a:xfrm>
              <a:off x="1200" y="22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0778" name="Oval 8"/>
            <p:cNvSpPr>
              <a:spLocks noChangeArrowheads="1"/>
            </p:cNvSpPr>
            <p:nvPr/>
          </p:nvSpPr>
          <p:spPr bwMode="auto">
            <a:xfrm>
              <a:off x="2160" y="22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0779" name="Line 9"/>
            <p:cNvSpPr>
              <a:spLocks noChangeShapeType="1"/>
            </p:cNvSpPr>
            <p:nvPr/>
          </p:nvSpPr>
          <p:spPr bwMode="auto">
            <a:xfrm>
              <a:off x="624" y="240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0780" name="Line 10"/>
            <p:cNvSpPr>
              <a:spLocks noChangeShapeType="1"/>
            </p:cNvSpPr>
            <p:nvPr/>
          </p:nvSpPr>
          <p:spPr bwMode="auto">
            <a:xfrm>
              <a:off x="1536" y="240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60781" name="AutoShape 11"/>
            <p:cNvCxnSpPr>
              <a:cxnSpLocks noChangeShapeType="1"/>
              <a:stCxn id="160777" idx="1"/>
              <a:endCxn id="160776" idx="7"/>
            </p:cNvCxnSpPr>
            <p:nvPr/>
          </p:nvCxnSpPr>
          <p:spPr bwMode="auto">
            <a:xfrm rot="5400000" flipH="1">
              <a:off x="888" y="1944"/>
              <a:ext cx="48" cy="674"/>
            </a:xfrm>
            <a:prstGeom prst="curvedConnector3">
              <a:avLst>
                <a:gd name="adj1" fmla="val 36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782" name="Text Box 12"/>
            <p:cNvSpPr txBox="1">
              <a:spLocks noChangeArrowheads="1"/>
            </p:cNvSpPr>
            <p:nvPr/>
          </p:nvSpPr>
          <p:spPr bwMode="auto">
            <a:xfrm>
              <a:off x="710" y="189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r>
                <a:rPr lang="en-US" altLang="zh-TW" b="0">
                  <a:solidFill>
                    <a:srgbClr val="CC3300"/>
                  </a:solidFill>
                </a:rPr>
                <a:t>-2</a:t>
              </a:r>
              <a:endParaRPr lang="en-US" altLang="zh-TW" b="0">
                <a:solidFill>
                  <a:schemeClr val="tx1"/>
                </a:solidFill>
              </a:endParaRPr>
            </a:p>
          </p:txBody>
        </p:sp>
        <p:sp>
          <p:nvSpPr>
            <p:cNvPr id="160783" name="Text Box 13"/>
            <p:cNvSpPr txBox="1">
              <a:spLocks noChangeArrowheads="1"/>
            </p:cNvSpPr>
            <p:nvPr/>
          </p:nvSpPr>
          <p:spPr bwMode="auto">
            <a:xfrm>
              <a:off x="710" y="233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r>
                <a:rPr lang="en-US" altLang="zh-TW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0784" name="Text Box 14"/>
            <p:cNvSpPr txBox="1">
              <a:spLocks noChangeArrowheads="1"/>
            </p:cNvSpPr>
            <p:nvPr/>
          </p:nvSpPr>
          <p:spPr bwMode="auto">
            <a:xfrm>
              <a:off x="1670" y="233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r>
                <a:rPr lang="en-US" altLang="zh-TW" b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60775" name="Text Box 15"/>
          <p:cNvSpPr txBox="1">
            <a:spLocks noChangeArrowheads="1"/>
          </p:cNvSpPr>
          <p:nvPr/>
        </p:nvSpPr>
        <p:spPr bwMode="auto">
          <a:xfrm>
            <a:off x="1435100" y="4343400"/>
            <a:ext cx="575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chemeClr val="tx1"/>
                </a:solidFill>
              </a:rPr>
              <a:t>(a) Directed graph                                 (b) A</a:t>
            </a:r>
            <a:r>
              <a:rPr lang="en-US" altLang="zh-TW" b="0" baseline="30000">
                <a:solidFill>
                  <a:schemeClr val="tx1"/>
                </a:solidFill>
              </a:rPr>
              <a:t>-1</a:t>
            </a:r>
            <a:endParaRPr lang="en-US" altLang="zh-TW" b="0">
              <a:solidFill>
                <a:schemeClr val="tx1"/>
              </a:solidFill>
            </a:endParaRPr>
          </a:p>
        </p:txBody>
      </p:sp>
      <p:graphicFrame>
        <p:nvGraphicFramePr>
          <p:cNvPr id="160770" name="Object 16"/>
          <p:cNvGraphicFramePr>
            <a:graphicFrameLocks noChangeAspect="1"/>
          </p:cNvGraphicFramePr>
          <p:nvPr/>
        </p:nvGraphicFramePr>
        <p:xfrm>
          <a:off x="5816600" y="2514600"/>
          <a:ext cx="180975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59" name="方程式" r:id="rId4" imgW="876240" imgH="711000" progId="Equation.3">
                  <p:embed/>
                </p:oleObj>
              </mc:Choice>
              <mc:Fallback>
                <p:oleObj name="方程式" r:id="rId4" imgW="876240" imgH="711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2514600"/>
                        <a:ext cx="1809750" cy="14684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BE2053D-DBE5-421C-99F0-8ACABA86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Activity Networks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1B3845F-AA51-46E9-ADE0-5AC96992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8BBB-B778-4BB1-A5E6-60D9BFA5063D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Activity/Task Ordering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56792"/>
            <a:ext cx="8229600" cy="459953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activity/task ordering</a:t>
            </a:r>
          </a:p>
          <a:p>
            <a:pPr lvl="1" eaLnBrk="1" hangingPunct="1"/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project can be divided into several subprojects (</a:t>
            </a:r>
            <a:r>
              <a:rPr lang="en-US" altLang="zh-TW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activities</a:t>
            </a: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), successful completion of these activities results in the completion of the project.</a:t>
            </a:r>
          </a:p>
          <a:p>
            <a:pPr lvl="1" eaLnBrk="1" hangingPunct="1"/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Find a (best) possible subproject completion sequence</a:t>
            </a:r>
          </a:p>
          <a:p>
            <a:pPr lvl="1" eaLnBrk="1" hangingPunct="1"/>
            <a:endParaRPr lang="en-US" altLang="zh-TW" sz="2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/>
            <a:endParaRPr lang="en-US" altLang="zh-TW" sz="2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19C76A-828B-4008-A702-E56B5968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eaLnBrk="1" hangingPunct="1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Constraints for M.S.T.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TW" dirty="0"/>
              <a:t>Constrains for the min-cost spanning trees</a:t>
            </a:r>
          </a:p>
          <a:p>
            <a:pPr lvl="1" eaLnBrk="1" hangingPunct="1"/>
            <a:r>
              <a:rPr lang="en-US" altLang="zh-TW" sz="2200" dirty="0"/>
              <a:t>Must use only edges within the graph.</a:t>
            </a:r>
          </a:p>
          <a:p>
            <a:pPr lvl="1" eaLnBrk="1" hangingPunct="1"/>
            <a:r>
              <a:rPr lang="en-US" altLang="zh-TW" sz="2200" dirty="0"/>
              <a:t>Must use </a:t>
            </a:r>
            <a:r>
              <a:rPr lang="en-US" altLang="zh-TW" sz="2200" dirty="0">
                <a:solidFill>
                  <a:srgbClr val="0070C0"/>
                </a:solidFill>
              </a:rPr>
              <a:t>exactly </a:t>
            </a:r>
            <a:r>
              <a:rPr lang="en-US" altLang="zh-TW" sz="2200" i="1" dirty="0">
                <a:solidFill>
                  <a:srgbClr val="0070C0"/>
                </a:solidFill>
              </a:rPr>
              <a:t>n</a:t>
            </a:r>
            <a:r>
              <a:rPr lang="en-US" altLang="zh-TW" sz="2200" dirty="0">
                <a:solidFill>
                  <a:srgbClr val="0070C0"/>
                </a:solidFill>
              </a:rPr>
              <a:t> - 1 edges</a:t>
            </a:r>
            <a:r>
              <a:rPr lang="en-US" altLang="zh-TW" sz="2200" dirty="0"/>
              <a:t>.</a:t>
            </a:r>
          </a:p>
          <a:p>
            <a:pPr lvl="1" eaLnBrk="1" hangingPunct="1"/>
            <a:r>
              <a:rPr lang="en-US" altLang="zh-TW" sz="2200" dirty="0"/>
              <a:t>May </a:t>
            </a:r>
            <a:r>
              <a:rPr lang="en-US" altLang="zh-TW" sz="2200" dirty="0">
                <a:solidFill>
                  <a:srgbClr val="FF0000"/>
                </a:solidFill>
              </a:rPr>
              <a:t>not</a:t>
            </a:r>
            <a:r>
              <a:rPr lang="en-US" altLang="zh-TW" sz="2200" dirty="0"/>
              <a:t> use edges that </a:t>
            </a:r>
            <a:r>
              <a:rPr lang="en-US" altLang="zh-TW" sz="2200" dirty="0">
                <a:solidFill>
                  <a:srgbClr val="FF0000"/>
                </a:solidFill>
              </a:rPr>
              <a:t>produce a cycle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z="2200" dirty="0"/>
          </a:p>
          <a:p>
            <a:pPr eaLnBrk="1" hangingPunct="1"/>
            <a:r>
              <a:rPr lang="en-US" altLang="zh-TW" dirty="0"/>
              <a:t>Greedy Strategy</a:t>
            </a:r>
          </a:p>
          <a:p>
            <a:pPr lvl="1" eaLnBrk="1" hangingPunct="1"/>
            <a:r>
              <a:rPr lang="en-US" altLang="zh-TW" sz="2200" dirty="0"/>
              <a:t>Construct an optimal solution in stages</a:t>
            </a:r>
          </a:p>
          <a:p>
            <a:pPr lvl="1" eaLnBrk="1" hangingPunct="1"/>
            <a:r>
              <a:rPr lang="en-US" altLang="zh-TW" sz="2200" dirty="0"/>
              <a:t>Make the best decision (selection) at each stage </a:t>
            </a:r>
          </a:p>
          <a:p>
            <a:pPr lvl="2" eaLnBrk="1" hangingPunct="1"/>
            <a:r>
              <a:rPr lang="en-US" altLang="zh-TW" sz="2100" dirty="0"/>
              <a:t>using </a:t>
            </a:r>
            <a:r>
              <a:rPr lang="en-US" altLang="zh-TW" sz="2100" dirty="0">
                <a:solidFill>
                  <a:srgbClr val="FF0000"/>
                </a:solidFill>
              </a:rPr>
              <a:t>least-cost criterion</a:t>
            </a:r>
            <a:r>
              <a:rPr lang="en-US" altLang="zh-TW" sz="2100" dirty="0"/>
              <a:t> </a:t>
            </a:r>
          </a:p>
          <a:p>
            <a:pPr lvl="1" eaLnBrk="1" hangingPunct="1"/>
            <a:r>
              <a:rPr lang="en-US" altLang="zh-TW" sz="2200" dirty="0"/>
              <a:t>The decision must result in a feasible solution</a:t>
            </a:r>
          </a:p>
          <a:p>
            <a:pPr lvl="2" eaLnBrk="1" hangingPunct="1"/>
            <a:r>
              <a:rPr lang="en-US" altLang="zh-TW" sz="2100" dirty="0">
                <a:solidFill>
                  <a:srgbClr val="FF0000"/>
                </a:solidFill>
              </a:rPr>
              <a:t>a feasible solution</a:t>
            </a:r>
            <a:r>
              <a:rPr lang="en-US" altLang="zh-TW" sz="2100" dirty="0"/>
              <a:t> works within the constraints specified by the problem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F05E924-116D-4C3E-A828-5481839E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4" descr="6-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2" t="4984" r="13065" b="50060"/>
          <a:stretch>
            <a:fillRect/>
          </a:stretch>
        </p:blipFill>
        <p:spPr bwMode="auto">
          <a:xfrm>
            <a:off x="3491880" y="1196068"/>
            <a:ext cx="5484812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Activity/Task Ordering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489720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Given a list of courses </a:t>
            </a:r>
            <a:b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 their pre-requisites, </a:t>
            </a:r>
            <a:b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list all different course </a:t>
            </a:r>
            <a:b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completion paths</a:t>
            </a:r>
          </a:p>
        </p:txBody>
      </p:sp>
      <p:pic>
        <p:nvPicPr>
          <p:cNvPr id="5" name="Picture 4" descr="6-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0" t="57579" r="28513" b="9215"/>
          <a:stretch>
            <a:fillRect/>
          </a:stretch>
        </p:blipFill>
        <p:spPr bwMode="auto">
          <a:xfrm>
            <a:off x="55034" y="2785122"/>
            <a:ext cx="3815648" cy="296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單箭頭接點 2"/>
          <p:cNvCxnSpPr/>
          <p:nvPr/>
        </p:nvCxnSpPr>
        <p:spPr>
          <a:xfrm>
            <a:off x="539552" y="3581378"/>
            <a:ext cx="576064" cy="2796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11560" y="4005064"/>
            <a:ext cx="504056" cy="2631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37"/>
          <p:cNvSpPr>
            <a:spLocks noChangeArrowheads="1"/>
          </p:cNvSpPr>
          <p:nvPr/>
        </p:nvSpPr>
        <p:spPr bwMode="auto">
          <a:xfrm>
            <a:off x="3995936" y="1953444"/>
            <a:ext cx="3960440" cy="21602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D17160C-FAB2-4AD0-AFD5-A1A4DE54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02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Topological Ordering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Definition: </a:t>
            </a:r>
            <a:r>
              <a:rPr lang="en-US" altLang="zh-TW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Topological order</a:t>
            </a:r>
          </a:p>
          <a:p>
            <a:pPr lvl="1" eaLnBrk="1" hangingPunct="1"/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linear ordering of vertices of a graph</a:t>
            </a:r>
          </a:p>
          <a:p>
            <a:pPr lvl="1" eaLnBrk="1" hangingPunct="1"/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for all </a:t>
            </a:r>
            <a:r>
              <a:rPr lang="en-US" altLang="zh-TW" sz="2200" i="1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</a:t>
            </a: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</a:t>
            </a:r>
            <a:r>
              <a:rPr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j,</a:t>
            </a: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if </a:t>
            </a:r>
            <a:r>
              <a:rPr lang="en-US" altLang="zh-TW" sz="2200" i="1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</a:t>
            </a: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is a predecessor of </a:t>
            </a:r>
            <a:r>
              <a:rPr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j</a:t>
            </a: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then </a:t>
            </a:r>
            <a:r>
              <a:rPr lang="en-US" altLang="zh-TW" sz="2200" i="1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</a:t>
            </a: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precedes </a:t>
            </a:r>
            <a:r>
              <a:rPr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j</a:t>
            </a: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in the linear ordering</a:t>
            </a:r>
          </a:p>
        </p:txBody>
      </p:sp>
      <p:pic>
        <p:nvPicPr>
          <p:cNvPr id="166916" name="Picture 4" descr="6-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0" t="57579" r="28513" b="9215"/>
          <a:stretch>
            <a:fillRect/>
          </a:stretch>
        </p:blipFill>
        <p:spPr bwMode="auto">
          <a:xfrm>
            <a:off x="4067175" y="2852738"/>
            <a:ext cx="4464050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468313" y="5084763"/>
            <a:ext cx="37433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2000" b="0" dirty="0">
                <a:solidFill>
                  <a:srgbClr val="00B0F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C4, C5, C2, C1, C6, C3, </a:t>
            </a:r>
          </a:p>
          <a:p>
            <a:pPr algn="l" eaLnBrk="1" hangingPunct="1"/>
            <a:r>
              <a:rPr lang="en-US" altLang="zh-TW" sz="2000" b="0" dirty="0">
                <a:solidFill>
                  <a:srgbClr val="00B0F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C8, C15, C7, C9, C10, </a:t>
            </a:r>
          </a:p>
          <a:p>
            <a:pPr algn="l" eaLnBrk="1" hangingPunct="1"/>
            <a:r>
              <a:rPr lang="en-US" altLang="zh-TW" sz="2000" b="0" dirty="0">
                <a:solidFill>
                  <a:srgbClr val="00B0F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C11, C13, C12, C14</a:t>
            </a: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468313" y="3284538"/>
            <a:ext cx="39592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2000" b="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C1, C2, C4, C5, C3, C6, C8, C7, </a:t>
            </a:r>
          </a:p>
          <a:p>
            <a:pPr algn="l" eaLnBrk="1" hangingPunct="1"/>
            <a:r>
              <a:rPr lang="en-US" altLang="zh-TW" sz="2000" b="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C10, C13, C12, C14, C15, C11, C9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638BDB4-2312-4082-9C01-1B3AD5B3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/>
      <p:bldP spid="1669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AOV Network</a:t>
            </a:r>
          </a:p>
        </p:txBody>
      </p:sp>
      <p:sp>
        <p:nvSpPr>
          <p:cNvPr id="16896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121817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chemeClr val="tx2"/>
                </a:solidFill>
              </a:rPr>
              <a:t>Activity On Vertex (AOV)</a:t>
            </a:r>
            <a:r>
              <a:rPr lang="en-US" altLang="zh-TW" dirty="0"/>
              <a:t>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/>
              <a:t>a directed graph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 dirty="0"/>
              <a:t>the vertices represent</a:t>
            </a:r>
            <a:r>
              <a:rPr lang="en-US" altLang="zh-TW" sz="1900" dirty="0">
                <a:solidFill>
                  <a:srgbClr val="FF0000"/>
                </a:solidFill>
              </a:rPr>
              <a:t> tasks </a:t>
            </a:r>
            <a:r>
              <a:rPr lang="en-US" altLang="zh-TW" sz="1900" dirty="0"/>
              <a:t>or</a:t>
            </a:r>
            <a:r>
              <a:rPr lang="en-US" altLang="zh-TW" sz="1900" dirty="0">
                <a:solidFill>
                  <a:srgbClr val="FF0000"/>
                </a:solidFill>
              </a:rPr>
              <a:t> activities</a:t>
            </a:r>
            <a:endParaRPr lang="en-US" altLang="zh-TW" sz="19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sz="1900" dirty="0"/>
              <a:t>the edges represent </a:t>
            </a:r>
            <a:r>
              <a:rPr lang="en-US" altLang="zh-TW" sz="1900" dirty="0">
                <a:solidFill>
                  <a:srgbClr val="FF0000"/>
                </a:solidFill>
              </a:rPr>
              <a:t>precedence relations</a:t>
            </a:r>
            <a:r>
              <a:rPr lang="en-US" altLang="zh-TW" sz="1900" dirty="0"/>
              <a:t> between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/>
              <a:t>vertex </a:t>
            </a:r>
            <a:r>
              <a:rPr lang="en-US" altLang="zh-TW" sz="2200" i="1" dirty="0" err="1"/>
              <a:t>i</a:t>
            </a:r>
            <a:r>
              <a:rPr lang="en-US" altLang="zh-TW" sz="2200" dirty="0"/>
              <a:t> is a </a:t>
            </a:r>
            <a:r>
              <a:rPr lang="en-US" altLang="zh-TW" sz="2200" dirty="0">
                <a:solidFill>
                  <a:srgbClr val="FF0000"/>
                </a:solidFill>
              </a:rPr>
              <a:t>predecessor</a:t>
            </a:r>
            <a:r>
              <a:rPr lang="en-US" altLang="zh-TW" sz="2200" dirty="0"/>
              <a:t> of vertex </a:t>
            </a:r>
            <a:r>
              <a:rPr lang="en-US" altLang="zh-TW" sz="2200" i="1" dirty="0"/>
              <a:t>j</a:t>
            </a:r>
            <a:r>
              <a:rPr lang="en-US" altLang="zh-TW" sz="22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 dirty="0" err="1"/>
              <a:t>iff</a:t>
            </a:r>
            <a:r>
              <a:rPr lang="en-US" altLang="zh-TW" sz="1900" dirty="0"/>
              <a:t> there is a</a:t>
            </a:r>
            <a:r>
              <a:rPr lang="en-US" altLang="zh-TW" sz="1900" dirty="0">
                <a:solidFill>
                  <a:schemeClr val="accent1"/>
                </a:solidFill>
              </a:rPr>
              <a:t> </a:t>
            </a:r>
            <a:r>
              <a:rPr lang="en-US" altLang="zh-TW" sz="1900" dirty="0"/>
              <a:t>directed path from </a:t>
            </a:r>
            <a:r>
              <a:rPr lang="en-US" altLang="zh-TW" sz="1900" i="1" dirty="0" err="1"/>
              <a:t>i</a:t>
            </a:r>
            <a:r>
              <a:rPr lang="en-US" altLang="zh-TW" sz="1900" dirty="0"/>
              <a:t> to </a:t>
            </a:r>
            <a:r>
              <a:rPr lang="en-US" altLang="zh-TW" sz="1900" i="1" dirty="0"/>
              <a:t>j</a:t>
            </a:r>
            <a:r>
              <a:rPr lang="en-US" altLang="zh-TW" sz="1900" dirty="0"/>
              <a:t>.   </a:t>
            </a:r>
            <a:r>
              <a:rPr lang="en-US" altLang="zh-TW" sz="1900" i="1" dirty="0"/>
              <a:t>j</a:t>
            </a:r>
            <a:r>
              <a:rPr lang="en-US" altLang="zh-TW" sz="1900" dirty="0"/>
              <a:t> is a </a:t>
            </a:r>
            <a:r>
              <a:rPr lang="en-US" altLang="zh-TW" sz="1900" dirty="0">
                <a:solidFill>
                  <a:srgbClr val="FF0000"/>
                </a:solidFill>
              </a:rPr>
              <a:t>successor</a:t>
            </a:r>
            <a:r>
              <a:rPr lang="en-US" altLang="zh-TW" sz="1900" dirty="0"/>
              <a:t> of </a:t>
            </a:r>
            <a:r>
              <a:rPr lang="en-US" altLang="zh-TW" sz="1900" i="1" dirty="0" err="1"/>
              <a:t>i</a:t>
            </a:r>
            <a:endParaRPr lang="en-US" altLang="zh-TW" sz="1900" dirty="0"/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partial order:</a:t>
            </a:r>
            <a:br>
              <a:rPr lang="en-US" altLang="zh-TW" dirty="0"/>
            </a:br>
            <a:r>
              <a:rPr lang="en-US" altLang="zh-TW" dirty="0"/>
              <a:t>a precedence relation which is both </a:t>
            </a:r>
            <a:br>
              <a:rPr lang="en-US" altLang="zh-TW" dirty="0"/>
            </a:br>
            <a:r>
              <a:rPr lang="en-US" altLang="zh-TW" dirty="0">
                <a:solidFill>
                  <a:schemeClr val="accent1"/>
                </a:solidFill>
              </a:rPr>
              <a:t>transitive</a:t>
            </a:r>
            <a:r>
              <a:rPr lang="en-US" altLang="zh-TW" dirty="0">
                <a:solidFill>
                  <a:schemeClr val="tx2"/>
                </a:solidFill>
              </a:rPr>
              <a:t> (   </a:t>
            </a:r>
            <a:r>
              <a:rPr lang="en-US" altLang="zh-TW" i="1" dirty="0" err="1">
                <a:solidFill>
                  <a:schemeClr val="tx2"/>
                </a:solidFill>
                <a:sym typeface="Symbol" panose="05050102010706020507" pitchFamily="18" charset="2"/>
              </a:rPr>
              <a:t>i</a:t>
            </a:r>
            <a:r>
              <a:rPr lang="en-US" altLang="zh-TW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zh-TW" i="1" dirty="0">
                <a:solidFill>
                  <a:schemeClr val="tx2"/>
                </a:solidFill>
                <a:sym typeface="Symbol" panose="05050102010706020507" pitchFamily="18" charset="2"/>
              </a:rPr>
              <a:t>j</a:t>
            </a:r>
            <a:r>
              <a:rPr lang="en-US" altLang="zh-TW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zh-TW" i="1" dirty="0">
                <a:solidFill>
                  <a:schemeClr val="tx2"/>
                </a:solidFill>
                <a:sym typeface="Symbol" panose="05050102010706020507" pitchFamily="18" charset="2"/>
              </a:rPr>
              <a:t>k</a:t>
            </a:r>
            <a:r>
              <a:rPr lang="en-US" altLang="zh-TW" dirty="0">
                <a:solidFill>
                  <a:schemeClr val="tx2"/>
                </a:solidFill>
                <a:sym typeface="Symbol" panose="05050102010706020507" pitchFamily="18" charset="2"/>
              </a:rPr>
              <a:t>,   </a:t>
            </a:r>
            <a:r>
              <a:rPr lang="en-US" altLang="zh-TW" i="1" dirty="0" err="1">
                <a:solidFill>
                  <a:schemeClr val="tx2"/>
                </a:solidFill>
                <a:sym typeface="Symbol" panose="05050102010706020507" pitchFamily="18" charset="2"/>
              </a:rPr>
              <a:t>i</a:t>
            </a:r>
            <a:r>
              <a:rPr lang="en-US" altLang="zh-TW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TW" dirty="0">
                <a:solidFill>
                  <a:schemeClr val="tx2"/>
                </a:solidFill>
                <a:sym typeface="Wingdings" panose="05000000000000000000" pitchFamily="2" charset="2"/>
              </a:rPr>
              <a:t> </a:t>
            </a:r>
            <a:r>
              <a:rPr lang="en-US" altLang="zh-TW" i="1" dirty="0">
                <a:solidFill>
                  <a:schemeClr val="tx2"/>
                </a:solidFill>
                <a:sym typeface="Symbol" panose="05050102010706020507" pitchFamily="18" charset="2"/>
              </a:rPr>
              <a:t>j</a:t>
            </a:r>
            <a:r>
              <a:rPr lang="en-US" altLang="zh-TW" dirty="0">
                <a:solidFill>
                  <a:schemeClr val="tx2"/>
                </a:solidFill>
                <a:sym typeface="Symbol" panose="05050102010706020507" pitchFamily="18" charset="2"/>
              </a:rPr>
              <a:t> &amp; </a:t>
            </a:r>
            <a:r>
              <a:rPr lang="en-US" altLang="zh-TW" i="1" dirty="0">
                <a:solidFill>
                  <a:schemeClr val="tx2"/>
                </a:solidFill>
                <a:sym typeface="Symbol" panose="05050102010706020507" pitchFamily="18" charset="2"/>
              </a:rPr>
              <a:t>j</a:t>
            </a:r>
            <a:r>
              <a:rPr lang="en-US" altLang="zh-TW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TW" dirty="0">
                <a:solidFill>
                  <a:schemeClr val="tx2"/>
                </a:solidFill>
                <a:sym typeface="Wingdings" panose="05000000000000000000" pitchFamily="2" charset="2"/>
              </a:rPr>
              <a:t></a:t>
            </a:r>
            <a:r>
              <a:rPr lang="en-US" altLang="zh-TW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TW" i="1" dirty="0">
                <a:solidFill>
                  <a:schemeClr val="tx2"/>
                </a:solidFill>
                <a:sym typeface="Symbol" panose="05050102010706020507" pitchFamily="18" charset="2"/>
              </a:rPr>
              <a:t>k</a:t>
            </a:r>
            <a:r>
              <a:rPr lang="en-US" altLang="zh-TW" dirty="0">
                <a:solidFill>
                  <a:schemeClr val="tx2"/>
                </a:solidFill>
                <a:sym typeface="Symbol" panose="05050102010706020507" pitchFamily="18" charset="2"/>
              </a:rPr>
              <a:t> → </a:t>
            </a:r>
            <a:r>
              <a:rPr lang="en-US" altLang="zh-TW" i="1" dirty="0" err="1">
                <a:solidFill>
                  <a:schemeClr val="tx2"/>
                </a:solidFill>
                <a:sym typeface="Symbol" panose="05050102010706020507" pitchFamily="18" charset="2"/>
              </a:rPr>
              <a:t>i</a:t>
            </a:r>
            <a:r>
              <a:rPr lang="en-US" altLang="zh-TW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TW" dirty="0">
                <a:solidFill>
                  <a:schemeClr val="tx2"/>
                </a:solidFill>
                <a:sym typeface="Wingdings" panose="05000000000000000000" pitchFamily="2" charset="2"/>
              </a:rPr>
              <a:t></a:t>
            </a:r>
            <a:r>
              <a:rPr lang="en-US" altLang="zh-TW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TW" i="1" dirty="0">
                <a:solidFill>
                  <a:schemeClr val="tx2"/>
                </a:solidFill>
                <a:sym typeface="Symbol" panose="05050102010706020507" pitchFamily="18" charset="2"/>
              </a:rPr>
              <a:t>k</a:t>
            </a:r>
            <a:r>
              <a:rPr lang="en-US" altLang="zh-TW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TW" dirty="0">
                <a:solidFill>
                  <a:schemeClr val="tx2"/>
                </a:solidFill>
              </a:rPr>
              <a:t>)</a:t>
            </a:r>
            <a:r>
              <a:rPr lang="en-US" altLang="zh-TW" dirty="0"/>
              <a:t> and</a:t>
            </a:r>
            <a:br>
              <a:rPr lang="en-US" altLang="zh-TW" dirty="0"/>
            </a:br>
            <a:r>
              <a:rPr lang="en-US" altLang="zh-TW" dirty="0" err="1">
                <a:solidFill>
                  <a:schemeClr val="accent1"/>
                </a:solidFill>
              </a:rPr>
              <a:t>irreflexive</a:t>
            </a:r>
            <a:r>
              <a:rPr lang="en-US" altLang="zh-TW" dirty="0">
                <a:solidFill>
                  <a:schemeClr val="tx2"/>
                </a:solidFill>
              </a:rPr>
              <a:t> (</a:t>
            </a:r>
            <a:r>
              <a:rPr lang="en-US" altLang="zh-TW" dirty="0">
                <a:solidFill>
                  <a:schemeClr val="tx2"/>
                </a:solidFill>
                <a:sym typeface="Symbol" panose="05050102010706020507" pitchFamily="18" charset="2"/>
              </a:rPr>
              <a:t>   </a:t>
            </a:r>
            <a:r>
              <a:rPr lang="en-US" altLang="zh-TW" i="1" dirty="0">
                <a:solidFill>
                  <a:schemeClr val="tx2"/>
                </a:solidFill>
                <a:sym typeface="Symbol" panose="05050102010706020507" pitchFamily="18" charset="2"/>
              </a:rPr>
              <a:t>x,</a:t>
            </a:r>
            <a:r>
              <a:rPr lang="en-US" altLang="zh-TW" dirty="0">
                <a:solidFill>
                  <a:schemeClr val="tx2"/>
                </a:solidFill>
                <a:sym typeface="Symbol" panose="05050102010706020507" pitchFamily="18" charset="2"/>
              </a:rPr>
              <a:t> ~(</a:t>
            </a:r>
            <a:r>
              <a:rPr lang="en-US" altLang="zh-TW" i="1" dirty="0">
                <a:solidFill>
                  <a:schemeClr val="tx2"/>
                </a:solidFill>
                <a:sym typeface="Symbol" panose="05050102010706020507" pitchFamily="18" charset="2"/>
              </a:rPr>
              <a:t>x</a:t>
            </a:r>
            <a:r>
              <a:rPr lang="en-US" altLang="zh-TW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TW" dirty="0">
                <a:solidFill>
                  <a:schemeClr val="tx2"/>
                </a:solidFill>
                <a:sym typeface="Wingdings" panose="05000000000000000000" pitchFamily="2" charset="2"/>
              </a:rPr>
              <a:t></a:t>
            </a:r>
            <a:r>
              <a:rPr lang="en-US" altLang="zh-TW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TW" i="1" dirty="0">
                <a:solidFill>
                  <a:schemeClr val="tx2"/>
                </a:solidFill>
                <a:sym typeface="Symbol" panose="05050102010706020507" pitchFamily="18" charset="2"/>
              </a:rPr>
              <a:t>x</a:t>
            </a:r>
            <a:r>
              <a:rPr lang="en-US" altLang="zh-TW" dirty="0">
                <a:solidFill>
                  <a:schemeClr val="tx2"/>
                </a:solidFill>
              </a:rPr>
              <a:t>))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200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 err="1"/>
              <a:t>acylic</a:t>
            </a:r>
            <a:r>
              <a:rPr lang="en-US" altLang="zh-TW" dirty="0"/>
              <a:t> graph:</a:t>
            </a:r>
            <a:br>
              <a:rPr lang="en-US" altLang="zh-TW" dirty="0"/>
            </a:br>
            <a:r>
              <a:rPr lang="en-US" altLang="zh-TW" dirty="0"/>
              <a:t>a directed graph with no directed cycles</a:t>
            </a:r>
          </a:p>
        </p:txBody>
      </p:sp>
      <p:graphicFrame>
        <p:nvGraphicFramePr>
          <p:cNvPr id="168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398027"/>
              </p:ext>
            </p:extLst>
          </p:nvPr>
        </p:nvGraphicFramePr>
        <p:xfrm>
          <a:off x="2282522" y="4842519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16" name="Equation" r:id="rId4" imgW="152400" imgH="165100" progId="Equation.DSMT4">
                  <p:embed/>
                </p:oleObj>
              </mc:Choice>
              <mc:Fallback>
                <p:oleObj name="Equation" r:id="rId4" imgW="152400" imgH="165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522" y="4842519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807230"/>
              </p:ext>
            </p:extLst>
          </p:nvPr>
        </p:nvGraphicFramePr>
        <p:xfrm>
          <a:off x="2180478" y="4466631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17" name="Equation" r:id="rId6" imgW="152400" imgH="165100" progId="Equation.DSMT4">
                  <p:embed/>
                </p:oleObj>
              </mc:Choice>
              <mc:Fallback>
                <p:oleObj name="Equation" r:id="rId6" imgW="152400" imgH="165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478" y="4466631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ECB13FD-3DDD-4203-8FFD-746DAC25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32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50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Topological Sort Algorithm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686800" cy="49371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for (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</a:rPr>
              <a:t> = 0; 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</a:rPr>
              <a:t> &lt;n; 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</a:rPr>
              <a:t>++)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	if every vertex has a predecessor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		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fprintf</a:t>
            </a:r>
            <a:r>
              <a:rPr lang="en-US" altLang="zh-TW" sz="2000" b="1" dirty="0">
                <a:latin typeface="Courier New" panose="02070309020205020404" pitchFamily="49" charset="0"/>
              </a:rPr>
              <a:t> (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stderr</a:t>
            </a:r>
            <a:r>
              <a:rPr lang="en-US" altLang="zh-TW" sz="2000" b="1" dirty="0">
                <a:latin typeface="Courier New" panose="02070309020205020404" pitchFamily="49" charset="0"/>
              </a:rPr>
              <a:t>, “Network has a cycle. \n “);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		exit(1);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	pick a vertex v that has no predecessors;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	output v;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	delete v and all edges leading out of v from the network;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94917" name="Oval 5"/>
          <p:cNvSpPr>
            <a:spLocks noChangeArrowheads="1"/>
          </p:cNvSpPr>
          <p:nvPr/>
        </p:nvSpPr>
        <p:spPr bwMode="auto">
          <a:xfrm>
            <a:off x="1258888" y="51181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0">
                <a:solidFill>
                  <a:schemeClr val="tx1"/>
                </a:solidFill>
              </a:rPr>
              <a:t>V</a:t>
            </a:r>
            <a:r>
              <a:rPr lang="en-US" altLang="zh-TW" sz="1600" b="0" baseline="-250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4918" name="Oval 6"/>
          <p:cNvSpPr>
            <a:spLocks noChangeArrowheads="1"/>
          </p:cNvSpPr>
          <p:nvPr/>
        </p:nvSpPr>
        <p:spPr bwMode="auto">
          <a:xfrm>
            <a:off x="2338388" y="4419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0">
                <a:solidFill>
                  <a:schemeClr val="tx1"/>
                </a:solidFill>
              </a:rPr>
              <a:t>V</a:t>
            </a:r>
            <a:r>
              <a:rPr lang="en-US" altLang="zh-TW" sz="1600" b="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4919" name="Oval 7"/>
          <p:cNvSpPr>
            <a:spLocks noChangeArrowheads="1"/>
          </p:cNvSpPr>
          <p:nvPr/>
        </p:nvSpPr>
        <p:spPr bwMode="auto">
          <a:xfrm>
            <a:off x="2173288" y="511175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0">
                <a:solidFill>
                  <a:schemeClr val="tx1"/>
                </a:solidFill>
              </a:rPr>
              <a:t>V</a:t>
            </a:r>
            <a:r>
              <a:rPr lang="en-US" altLang="zh-TW" sz="1600" b="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4920" name="Oval 8"/>
          <p:cNvSpPr>
            <a:spLocks noChangeArrowheads="1"/>
          </p:cNvSpPr>
          <p:nvPr/>
        </p:nvSpPr>
        <p:spPr bwMode="auto">
          <a:xfrm>
            <a:off x="2097088" y="594995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0">
                <a:solidFill>
                  <a:schemeClr val="tx1"/>
                </a:solidFill>
              </a:rPr>
              <a:t>V</a:t>
            </a:r>
            <a:r>
              <a:rPr lang="en-US" altLang="zh-TW" sz="1600" b="0" baseline="-25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4921" name="Oval 9"/>
          <p:cNvSpPr>
            <a:spLocks noChangeArrowheads="1"/>
          </p:cNvSpPr>
          <p:nvPr/>
        </p:nvSpPr>
        <p:spPr bwMode="auto">
          <a:xfrm>
            <a:off x="3087688" y="511175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0">
                <a:solidFill>
                  <a:schemeClr val="tx1"/>
                </a:solidFill>
              </a:rPr>
              <a:t>V</a:t>
            </a:r>
            <a:r>
              <a:rPr lang="en-US" altLang="zh-TW" sz="1600" b="0" baseline="-250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4922" name="Oval 10"/>
          <p:cNvSpPr>
            <a:spLocks noChangeArrowheads="1"/>
          </p:cNvSpPr>
          <p:nvPr/>
        </p:nvSpPr>
        <p:spPr bwMode="auto">
          <a:xfrm>
            <a:off x="3087688" y="594995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0">
                <a:solidFill>
                  <a:schemeClr val="tx1"/>
                </a:solidFill>
              </a:rPr>
              <a:t>V</a:t>
            </a:r>
            <a:r>
              <a:rPr lang="en-US" altLang="zh-TW" sz="1600" b="0" baseline="-2500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94923" name="AutoShape 11"/>
          <p:cNvCxnSpPr>
            <a:cxnSpLocks noChangeShapeType="1"/>
            <a:stCxn id="294917" idx="6"/>
            <a:endCxn id="294919" idx="2"/>
          </p:cNvCxnSpPr>
          <p:nvPr/>
        </p:nvCxnSpPr>
        <p:spPr bwMode="auto">
          <a:xfrm flipV="1">
            <a:off x="1639888" y="5302250"/>
            <a:ext cx="533400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924" name="AutoShape 12"/>
          <p:cNvCxnSpPr>
            <a:cxnSpLocks noChangeShapeType="1"/>
            <a:stCxn id="294917" idx="7"/>
            <a:endCxn id="294918" idx="3"/>
          </p:cNvCxnSpPr>
          <p:nvPr/>
        </p:nvCxnSpPr>
        <p:spPr bwMode="auto">
          <a:xfrm flipV="1">
            <a:off x="1584325" y="4745038"/>
            <a:ext cx="809625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925" name="AutoShape 13"/>
          <p:cNvCxnSpPr>
            <a:cxnSpLocks noChangeShapeType="1"/>
            <a:stCxn id="294917" idx="4"/>
            <a:endCxn id="294920" idx="1"/>
          </p:cNvCxnSpPr>
          <p:nvPr/>
        </p:nvCxnSpPr>
        <p:spPr bwMode="auto">
          <a:xfrm>
            <a:off x="1449388" y="5499100"/>
            <a:ext cx="703262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926" name="AutoShape 14"/>
          <p:cNvCxnSpPr>
            <a:cxnSpLocks noChangeShapeType="1"/>
            <a:stCxn id="294918" idx="5"/>
            <a:endCxn id="294921" idx="1"/>
          </p:cNvCxnSpPr>
          <p:nvPr/>
        </p:nvCxnSpPr>
        <p:spPr bwMode="auto">
          <a:xfrm>
            <a:off x="2663825" y="4745038"/>
            <a:ext cx="479425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927" name="AutoShape 15"/>
          <p:cNvCxnSpPr>
            <a:cxnSpLocks noChangeShapeType="1"/>
          </p:cNvCxnSpPr>
          <p:nvPr/>
        </p:nvCxnSpPr>
        <p:spPr bwMode="auto">
          <a:xfrm>
            <a:off x="2554288" y="5283200"/>
            <a:ext cx="533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928" name="AutoShape 16"/>
          <p:cNvCxnSpPr>
            <a:cxnSpLocks noChangeShapeType="1"/>
            <a:stCxn id="294919" idx="5"/>
            <a:endCxn id="294922" idx="1"/>
          </p:cNvCxnSpPr>
          <p:nvPr/>
        </p:nvCxnSpPr>
        <p:spPr bwMode="auto">
          <a:xfrm>
            <a:off x="2498725" y="5437188"/>
            <a:ext cx="6445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929" name="AutoShape 17"/>
          <p:cNvCxnSpPr>
            <a:cxnSpLocks noChangeShapeType="1"/>
            <a:stCxn id="294920" idx="6"/>
            <a:endCxn id="294921" idx="3"/>
          </p:cNvCxnSpPr>
          <p:nvPr/>
        </p:nvCxnSpPr>
        <p:spPr bwMode="auto">
          <a:xfrm flipV="1">
            <a:off x="2478088" y="5437188"/>
            <a:ext cx="665162" cy="7032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930" name="AutoShape 18"/>
          <p:cNvCxnSpPr>
            <a:cxnSpLocks noChangeShapeType="1"/>
            <a:stCxn id="294920" idx="5"/>
            <a:endCxn id="294922" idx="3"/>
          </p:cNvCxnSpPr>
          <p:nvPr/>
        </p:nvCxnSpPr>
        <p:spPr bwMode="auto">
          <a:xfrm>
            <a:off x="2422525" y="6275388"/>
            <a:ext cx="720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026" name="Text Box 63"/>
          <p:cNvSpPr txBox="1">
            <a:spLocks noChangeArrowheads="1"/>
          </p:cNvSpPr>
          <p:nvPr/>
        </p:nvSpPr>
        <p:spPr bwMode="auto">
          <a:xfrm>
            <a:off x="4648200" y="5329238"/>
            <a:ext cx="4316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Topological order generated: </a:t>
            </a:r>
            <a:endParaRPr lang="en-US" altLang="zh-TW" b="0" baseline="-25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4976" name="Rectangle 64"/>
          <p:cNvSpPr>
            <a:spLocks noChangeArrowheads="1"/>
          </p:cNvSpPr>
          <p:nvPr/>
        </p:nvSpPr>
        <p:spPr bwMode="auto">
          <a:xfrm>
            <a:off x="4932363" y="5715000"/>
            <a:ext cx="449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en-US" altLang="zh-TW" b="0" baseline="-250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94978" name="Rectangle 66"/>
          <p:cNvSpPr>
            <a:spLocks noChangeArrowheads="1"/>
          </p:cNvSpPr>
          <p:nvPr/>
        </p:nvSpPr>
        <p:spPr bwMode="auto">
          <a:xfrm>
            <a:off x="5292725" y="5715000"/>
            <a:ext cx="449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en-US" altLang="zh-TW" b="0" baseline="-250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94980" name="Rectangle 68"/>
          <p:cNvSpPr>
            <a:spLocks noChangeArrowheads="1"/>
          </p:cNvSpPr>
          <p:nvPr/>
        </p:nvSpPr>
        <p:spPr bwMode="auto">
          <a:xfrm>
            <a:off x="5653088" y="5715000"/>
            <a:ext cx="449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en-US" altLang="zh-TW" b="0" baseline="-25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4982" name="Rectangle 70"/>
          <p:cNvSpPr>
            <a:spLocks noChangeArrowheads="1"/>
          </p:cNvSpPr>
          <p:nvPr/>
        </p:nvSpPr>
        <p:spPr bwMode="auto">
          <a:xfrm>
            <a:off x="5995988" y="5715000"/>
            <a:ext cx="449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en-US" altLang="zh-TW" b="0" baseline="-250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94983" name="Rectangle 71"/>
          <p:cNvSpPr>
            <a:spLocks noChangeArrowheads="1"/>
          </p:cNvSpPr>
          <p:nvPr/>
        </p:nvSpPr>
        <p:spPr bwMode="auto">
          <a:xfrm>
            <a:off x="6356350" y="5715000"/>
            <a:ext cx="449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en-US" altLang="zh-TW" b="0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4985" name="Rectangle 73"/>
          <p:cNvSpPr>
            <a:spLocks noChangeArrowheads="1"/>
          </p:cNvSpPr>
          <p:nvPr/>
        </p:nvSpPr>
        <p:spPr bwMode="auto">
          <a:xfrm>
            <a:off x="6716713" y="5715000"/>
            <a:ext cx="449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en-US" altLang="zh-TW" b="0" baseline="-250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2F9B81-E429-4038-8DDE-94F5D4D7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33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500" fill="hold"/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3" dur="500" fill="hold"/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500" fill="hold"/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3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7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9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3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5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500" fill="hold"/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4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0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500" fill="hold"/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8" dur="500" fill="hold"/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7" grpId="0" animBg="1"/>
      <p:bldP spid="294918" grpId="0" animBg="1"/>
      <p:bldP spid="294919" grpId="0" animBg="1"/>
      <p:bldP spid="294920" grpId="0" animBg="1"/>
      <p:bldP spid="294921" grpId="0" animBg="1"/>
      <p:bldP spid="294922" grpId="0" animBg="1"/>
      <p:bldP spid="294976" grpId="0"/>
      <p:bldP spid="294978" grpId="0"/>
      <p:bldP spid="294980" grpId="0"/>
      <p:bldP spid="294982" grpId="0"/>
      <p:bldP spid="294983" grpId="0"/>
      <p:bldP spid="29498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50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Data Structure for Topological Sort</a:t>
            </a:r>
          </a:p>
        </p:txBody>
      </p:sp>
      <p:pic>
        <p:nvPicPr>
          <p:cNvPr id="173059" name="Picture 5" descr="6-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7" t="7050" r="13037" b="16763"/>
          <a:stretch>
            <a:fillRect/>
          </a:stretch>
        </p:blipFill>
        <p:spPr bwMode="auto">
          <a:xfrm>
            <a:off x="3778250" y="3790950"/>
            <a:ext cx="5257800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0" name="Rectangle 6"/>
          <p:cNvSpPr>
            <a:spLocks noChangeArrowheads="1"/>
          </p:cNvSpPr>
          <p:nvPr/>
        </p:nvSpPr>
        <p:spPr bwMode="auto">
          <a:xfrm>
            <a:off x="2714625" y="2500313"/>
            <a:ext cx="2771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800" b="0" dirty="0">
                <a:solidFill>
                  <a:srgbClr val="FF0000"/>
                </a:solidFill>
                <a:latin typeface="Arial" panose="020B0604020202020204" pitchFamily="34" charset="0"/>
              </a:rPr>
              <a:t>decide whether a vertex </a:t>
            </a:r>
          </a:p>
          <a:p>
            <a:pPr algn="l" eaLnBrk="1" hangingPunct="1"/>
            <a:r>
              <a:rPr lang="en-US" altLang="zh-TW" sz="1800" b="0" dirty="0">
                <a:solidFill>
                  <a:srgbClr val="FF0000"/>
                </a:solidFill>
                <a:latin typeface="Arial" panose="020B0604020202020204" pitchFamily="34" charset="0"/>
              </a:rPr>
              <a:t>has any predecessors</a:t>
            </a:r>
          </a:p>
        </p:txBody>
      </p:sp>
      <p:sp>
        <p:nvSpPr>
          <p:cNvPr id="173061" name="Line 7"/>
          <p:cNvSpPr>
            <a:spLocks noChangeShapeType="1"/>
          </p:cNvSpPr>
          <p:nvPr/>
        </p:nvSpPr>
        <p:spPr bwMode="auto">
          <a:xfrm flipH="1">
            <a:off x="2427288" y="2781300"/>
            <a:ext cx="358775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3062" name="Rectangle 8"/>
          <p:cNvSpPr>
            <a:spLocks noChangeArrowheads="1"/>
          </p:cNvSpPr>
          <p:nvPr/>
        </p:nvSpPr>
        <p:spPr bwMode="auto">
          <a:xfrm>
            <a:off x="5578475" y="5884863"/>
            <a:ext cx="271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800" b="0" dirty="0">
                <a:solidFill>
                  <a:srgbClr val="FF0000"/>
                </a:solidFill>
                <a:latin typeface="Arial" panose="020B0604020202020204" pitchFamily="34" charset="0"/>
              </a:rPr>
              <a:t>decide a vertex together </a:t>
            </a:r>
          </a:p>
          <a:p>
            <a:pPr algn="l" eaLnBrk="1" hangingPunct="1"/>
            <a:r>
              <a:rPr lang="en-US" altLang="zh-TW" sz="1800" b="0" dirty="0">
                <a:solidFill>
                  <a:srgbClr val="FF0000"/>
                </a:solidFill>
                <a:latin typeface="Arial" panose="020B0604020202020204" pitchFamily="34" charset="0"/>
              </a:rPr>
              <a:t>with all its incident edges</a:t>
            </a:r>
          </a:p>
        </p:txBody>
      </p:sp>
      <p:sp>
        <p:nvSpPr>
          <p:cNvPr id="173063" name="Rectangle 24"/>
          <p:cNvSpPr>
            <a:spLocks noChangeArrowheads="1"/>
          </p:cNvSpPr>
          <p:nvPr/>
        </p:nvSpPr>
        <p:spPr bwMode="auto">
          <a:xfrm>
            <a:off x="252413" y="4076700"/>
            <a:ext cx="2447925" cy="2089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73064" name="Group 23"/>
          <p:cNvGrpSpPr>
            <a:grpSpLocks/>
          </p:cNvGrpSpPr>
          <p:nvPr/>
        </p:nvGrpSpPr>
        <p:grpSpPr bwMode="auto">
          <a:xfrm>
            <a:off x="5867400" y="1628775"/>
            <a:ext cx="2209800" cy="1905000"/>
            <a:chOff x="218" y="2614"/>
            <a:chExt cx="1392" cy="1200"/>
          </a:xfrm>
        </p:grpSpPr>
        <p:sp>
          <p:nvSpPr>
            <p:cNvPr id="173068" name="Oval 9"/>
            <p:cNvSpPr>
              <a:spLocks noChangeArrowheads="1"/>
            </p:cNvSpPr>
            <p:nvPr/>
          </p:nvSpPr>
          <p:spPr bwMode="auto">
            <a:xfrm>
              <a:off x="218" y="304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chemeClr val="tx1"/>
                  </a:solidFill>
                </a:rPr>
                <a:t>V</a:t>
              </a:r>
              <a:r>
                <a:rPr lang="en-US" altLang="zh-TW" sz="1600" b="0" baseline="-25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3069" name="Oval 10"/>
            <p:cNvSpPr>
              <a:spLocks noChangeArrowheads="1"/>
            </p:cNvSpPr>
            <p:nvPr/>
          </p:nvSpPr>
          <p:spPr bwMode="auto">
            <a:xfrm>
              <a:off x="890" y="26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chemeClr val="tx1"/>
                  </a:solidFill>
                </a:rPr>
                <a:t>V</a:t>
              </a:r>
              <a:r>
                <a:rPr lang="en-US" altLang="zh-TW" sz="1600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3070" name="Oval 11"/>
            <p:cNvSpPr>
              <a:spLocks noChangeArrowheads="1"/>
            </p:cNvSpPr>
            <p:nvPr/>
          </p:nvSpPr>
          <p:spPr bwMode="auto">
            <a:xfrm>
              <a:off x="794" y="304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chemeClr val="tx1"/>
                  </a:solidFill>
                </a:rPr>
                <a:t>V</a:t>
              </a:r>
              <a:r>
                <a:rPr lang="en-US" altLang="zh-TW" sz="1600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3071" name="Oval 12"/>
            <p:cNvSpPr>
              <a:spLocks noChangeArrowheads="1"/>
            </p:cNvSpPr>
            <p:nvPr/>
          </p:nvSpPr>
          <p:spPr bwMode="auto">
            <a:xfrm>
              <a:off x="746" y="357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chemeClr val="tx1"/>
                  </a:solidFill>
                </a:rPr>
                <a:t>V</a:t>
              </a:r>
              <a:r>
                <a:rPr lang="en-US" altLang="zh-TW" sz="1600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3072" name="Oval 13"/>
            <p:cNvSpPr>
              <a:spLocks noChangeArrowheads="1"/>
            </p:cNvSpPr>
            <p:nvPr/>
          </p:nvSpPr>
          <p:spPr bwMode="auto">
            <a:xfrm>
              <a:off x="1370" y="304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chemeClr val="tx1"/>
                  </a:solidFill>
                </a:rPr>
                <a:t>V</a:t>
              </a:r>
              <a:r>
                <a:rPr lang="en-US" altLang="zh-TW" sz="1600" b="0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3073" name="Oval 14"/>
            <p:cNvSpPr>
              <a:spLocks noChangeArrowheads="1"/>
            </p:cNvSpPr>
            <p:nvPr/>
          </p:nvSpPr>
          <p:spPr bwMode="auto">
            <a:xfrm>
              <a:off x="1370" y="357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chemeClr val="tx1"/>
                  </a:solidFill>
                </a:rPr>
                <a:t>V</a:t>
              </a:r>
              <a:r>
                <a:rPr lang="en-US" altLang="zh-TW" sz="1600" b="0" baseline="-2500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3074" name="AutoShape 15"/>
            <p:cNvCxnSpPr>
              <a:cxnSpLocks noChangeShapeType="1"/>
              <a:stCxn id="173068" idx="6"/>
              <a:endCxn id="173070" idx="2"/>
            </p:cNvCxnSpPr>
            <p:nvPr/>
          </p:nvCxnSpPr>
          <p:spPr bwMode="auto">
            <a:xfrm>
              <a:off x="458" y="3166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075" name="AutoShape 16"/>
            <p:cNvCxnSpPr>
              <a:cxnSpLocks noChangeShapeType="1"/>
              <a:stCxn id="173068" idx="7"/>
              <a:endCxn id="173069" idx="3"/>
            </p:cNvCxnSpPr>
            <p:nvPr/>
          </p:nvCxnSpPr>
          <p:spPr bwMode="auto">
            <a:xfrm flipV="1">
              <a:off x="423" y="2819"/>
              <a:ext cx="50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076" name="AutoShape 17"/>
            <p:cNvCxnSpPr>
              <a:cxnSpLocks noChangeShapeType="1"/>
              <a:stCxn id="173068" idx="4"/>
              <a:endCxn id="173071" idx="1"/>
            </p:cNvCxnSpPr>
            <p:nvPr/>
          </p:nvCxnSpPr>
          <p:spPr bwMode="auto">
            <a:xfrm>
              <a:off x="338" y="3286"/>
              <a:ext cx="443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077" name="AutoShape 18"/>
            <p:cNvCxnSpPr>
              <a:cxnSpLocks noChangeShapeType="1"/>
              <a:stCxn id="173069" idx="5"/>
              <a:endCxn id="173072" idx="1"/>
            </p:cNvCxnSpPr>
            <p:nvPr/>
          </p:nvCxnSpPr>
          <p:spPr bwMode="auto">
            <a:xfrm>
              <a:off x="1095" y="2819"/>
              <a:ext cx="310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078" name="AutoShape 19"/>
            <p:cNvCxnSpPr>
              <a:cxnSpLocks noChangeShapeType="1"/>
              <a:stCxn id="173070" idx="6"/>
              <a:endCxn id="173072" idx="2"/>
            </p:cNvCxnSpPr>
            <p:nvPr/>
          </p:nvCxnSpPr>
          <p:spPr bwMode="auto">
            <a:xfrm>
              <a:off x="1034" y="3166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079" name="AutoShape 20"/>
            <p:cNvCxnSpPr>
              <a:cxnSpLocks noChangeShapeType="1"/>
              <a:stCxn id="173070" idx="5"/>
              <a:endCxn id="173073" idx="1"/>
            </p:cNvCxnSpPr>
            <p:nvPr/>
          </p:nvCxnSpPr>
          <p:spPr bwMode="auto">
            <a:xfrm>
              <a:off x="999" y="3251"/>
              <a:ext cx="406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080" name="AutoShape 21"/>
            <p:cNvCxnSpPr>
              <a:cxnSpLocks noChangeShapeType="1"/>
              <a:stCxn id="173071" idx="6"/>
              <a:endCxn id="173072" idx="3"/>
            </p:cNvCxnSpPr>
            <p:nvPr/>
          </p:nvCxnSpPr>
          <p:spPr bwMode="auto">
            <a:xfrm flipV="1">
              <a:off x="986" y="3251"/>
              <a:ext cx="419" cy="4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081" name="AutoShape 22"/>
            <p:cNvCxnSpPr>
              <a:cxnSpLocks noChangeShapeType="1"/>
              <a:stCxn id="173071" idx="5"/>
              <a:endCxn id="173073" idx="3"/>
            </p:cNvCxnSpPr>
            <p:nvPr/>
          </p:nvCxnSpPr>
          <p:spPr bwMode="auto">
            <a:xfrm>
              <a:off x="951" y="3779"/>
              <a:ext cx="4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3065" name="Rectangle 25"/>
          <p:cNvSpPr>
            <a:spLocks noChangeArrowheads="1"/>
          </p:cNvSpPr>
          <p:nvPr/>
        </p:nvSpPr>
        <p:spPr bwMode="auto">
          <a:xfrm>
            <a:off x="1908175" y="4292600"/>
            <a:ext cx="1584325" cy="641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800" b="0" dirty="0">
                <a:solidFill>
                  <a:srgbClr val="FF0000"/>
                </a:solidFill>
                <a:latin typeface="Arial" panose="020B0604020202020204" pitchFamily="34" charset="0"/>
              </a:rPr>
              <a:t>the in-degree of that vertex</a:t>
            </a:r>
          </a:p>
        </p:txBody>
      </p:sp>
      <p:sp>
        <p:nvSpPr>
          <p:cNvPr id="173066" name="Line 26"/>
          <p:cNvSpPr>
            <a:spLocks noChangeShapeType="1"/>
          </p:cNvSpPr>
          <p:nvPr/>
        </p:nvSpPr>
        <p:spPr bwMode="auto">
          <a:xfrm flipV="1">
            <a:off x="3419475" y="4149725"/>
            <a:ext cx="792163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3067" name="TextBox 54"/>
          <p:cNvSpPr txBox="1">
            <a:spLocks noChangeArrowheads="1"/>
          </p:cNvSpPr>
          <p:nvPr/>
        </p:nvSpPr>
        <p:spPr bwMode="auto">
          <a:xfrm>
            <a:off x="111452" y="1156493"/>
            <a:ext cx="4894262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</a:t>
            </a:r>
            <a:r>
              <a:rPr lang="en-US" altLang="zh-TW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node_pointer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lang="en-US" altLang="zh-TW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</a:p>
          <a:p>
            <a:pPr algn="l" eaLnBrk="1" hangingPunct="1"/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vertex;</a:t>
            </a:r>
          </a:p>
          <a:p>
            <a:pPr algn="l" eaLnBrk="1" hangingPunct="1"/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node_pointer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link;</a:t>
            </a:r>
          </a:p>
          <a:p>
            <a:pPr algn="l" eaLnBrk="1" hangingPunct="1"/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};</a:t>
            </a:r>
          </a:p>
          <a:p>
            <a:pPr algn="l" eaLnBrk="1" hangingPunct="1"/>
            <a:r>
              <a:rPr lang="en-US" altLang="zh-TW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eaLnBrk="1" hangingPunct="1"/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node_pointer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link;</a:t>
            </a:r>
          </a:p>
          <a:p>
            <a:pPr algn="l" eaLnBrk="1" hangingPunct="1"/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altLang="zh-TW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hdnodes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lang="en-US" altLang="zh-TW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hdnodes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graph[MAX_VERTICES];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D0B0068-6566-4D4B-A008-1194090B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34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/>
      <p:bldP spid="173061" grpId="0" animBg="1"/>
      <p:bldP spid="173062" grpId="0"/>
      <p:bldP spid="173065" grpId="0" animBg="1"/>
      <p:bldP spid="17306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5" descr="掃瞄"/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" t="2019" b="5434"/>
          <a:stretch>
            <a:fillRect/>
          </a:stretch>
        </p:blipFill>
        <p:spPr bwMode="auto">
          <a:xfrm>
            <a:off x="3270250" y="116681"/>
            <a:ext cx="5818187" cy="662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7" name="Rectangle 22"/>
          <p:cNvSpPr>
            <a:spLocks noChangeArrowheads="1"/>
          </p:cNvSpPr>
          <p:nvPr/>
        </p:nvSpPr>
        <p:spPr bwMode="auto">
          <a:xfrm>
            <a:off x="5435600" y="6165850"/>
            <a:ext cx="3513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 dirty="0">
                <a:solidFill>
                  <a:srgbClr val="FF0000"/>
                </a:solidFill>
                <a:latin typeface="Arial" panose="020B0604020202020204" pitchFamily="34" charset="0"/>
              </a:rPr>
              <a:t>Time complexity: O(</a:t>
            </a:r>
            <a:r>
              <a:rPr lang="en-US" altLang="zh-TW" b="0" i="1" dirty="0" err="1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en-US" altLang="zh-TW" b="0" dirty="0" err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en-US" altLang="zh-TW" b="0" i="1" dirty="0" err="1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en-US" altLang="zh-TW" b="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75108" name="Text Box 30"/>
          <p:cNvSpPr txBox="1">
            <a:spLocks noChangeArrowheads="1"/>
          </p:cNvSpPr>
          <p:nvPr/>
        </p:nvSpPr>
        <p:spPr bwMode="auto">
          <a:xfrm>
            <a:off x="2628900" y="1677988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1600" b="0">
                <a:solidFill>
                  <a:schemeClr val="tx1"/>
                </a:solidFill>
                <a:latin typeface="Verdana" panose="020B0604030504040204" pitchFamily="34" charset="0"/>
              </a:rPr>
              <a:t>V</a:t>
            </a:r>
            <a:r>
              <a:rPr lang="en-US" altLang="zh-TW" sz="1600" b="0" baseline="-25000">
                <a:solidFill>
                  <a:schemeClr val="tx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175109" name="Text Box 31"/>
          <p:cNvSpPr txBox="1">
            <a:spLocks noChangeArrowheads="1"/>
          </p:cNvSpPr>
          <p:nvPr/>
        </p:nvSpPr>
        <p:spPr bwMode="auto">
          <a:xfrm>
            <a:off x="2268538" y="1677988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1600" b="0">
                <a:solidFill>
                  <a:schemeClr val="tx1"/>
                </a:solidFill>
                <a:latin typeface="Verdana" panose="020B0604030504040204" pitchFamily="34" charset="0"/>
              </a:rPr>
              <a:t>V</a:t>
            </a:r>
            <a:r>
              <a:rPr lang="en-US" altLang="zh-TW" sz="1600" b="0" baseline="-25000">
                <a:solidFill>
                  <a:schemeClr val="tx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75110" name="Text Box 32"/>
          <p:cNvSpPr txBox="1">
            <a:spLocks noChangeArrowheads="1"/>
          </p:cNvSpPr>
          <p:nvPr/>
        </p:nvSpPr>
        <p:spPr bwMode="auto">
          <a:xfrm>
            <a:off x="1908175" y="1677988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1600" b="0">
                <a:solidFill>
                  <a:schemeClr val="tx1"/>
                </a:solidFill>
                <a:latin typeface="Verdana" panose="020B0604030504040204" pitchFamily="34" charset="0"/>
              </a:rPr>
              <a:t>V</a:t>
            </a:r>
            <a:r>
              <a:rPr lang="en-US" altLang="zh-TW" sz="1600" b="0" baseline="-25000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75111" name="Text Box 33"/>
          <p:cNvSpPr txBox="1">
            <a:spLocks noChangeArrowheads="1"/>
          </p:cNvSpPr>
          <p:nvPr/>
        </p:nvSpPr>
        <p:spPr bwMode="auto">
          <a:xfrm>
            <a:off x="1547813" y="1677988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1600" b="0">
                <a:solidFill>
                  <a:schemeClr val="tx1"/>
                </a:solidFill>
                <a:latin typeface="Verdana" panose="020B0604030504040204" pitchFamily="34" charset="0"/>
              </a:rPr>
              <a:t>V</a:t>
            </a:r>
            <a:r>
              <a:rPr lang="en-US" altLang="zh-TW" sz="1600" b="0" baseline="-25000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75112" name="Text Box 34"/>
          <p:cNvSpPr txBox="1">
            <a:spLocks noChangeArrowheads="1"/>
          </p:cNvSpPr>
          <p:nvPr/>
        </p:nvSpPr>
        <p:spPr bwMode="auto">
          <a:xfrm>
            <a:off x="1189038" y="1677988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1600" b="0">
                <a:solidFill>
                  <a:schemeClr val="tx1"/>
                </a:solidFill>
                <a:latin typeface="Verdana" panose="020B0604030504040204" pitchFamily="34" charset="0"/>
              </a:rPr>
              <a:t>V</a:t>
            </a:r>
            <a:r>
              <a:rPr lang="en-US" altLang="zh-TW" sz="1600" b="0" baseline="-25000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75113" name="Text Box 35"/>
          <p:cNvSpPr txBox="1">
            <a:spLocks noChangeArrowheads="1"/>
          </p:cNvSpPr>
          <p:nvPr/>
        </p:nvSpPr>
        <p:spPr bwMode="auto">
          <a:xfrm>
            <a:off x="828675" y="1677988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1600" b="0">
                <a:solidFill>
                  <a:schemeClr val="tx1"/>
                </a:solidFill>
                <a:latin typeface="Verdana" panose="020B0604030504040204" pitchFamily="34" charset="0"/>
              </a:rPr>
              <a:t>V</a:t>
            </a:r>
            <a:r>
              <a:rPr lang="en-US" altLang="zh-TW" sz="1600" b="0" baseline="-2500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grpSp>
        <p:nvGrpSpPr>
          <p:cNvPr id="175114" name="Group 101"/>
          <p:cNvGrpSpPr>
            <a:grpSpLocks/>
          </p:cNvGrpSpPr>
          <p:nvPr/>
        </p:nvGrpSpPr>
        <p:grpSpPr bwMode="auto">
          <a:xfrm>
            <a:off x="827088" y="2038350"/>
            <a:ext cx="360362" cy="574675"/>
            <a:chOff x="521" y="1707"/>
            <a:chExt cx="227" cy="362"/>
          </a:xfrm>
        </p:grpSpPr>
        <p:sp>
          <p:nvSpPr>
            <p:cNvPr id="175266" name="Rectangle 24"/>
            <p:cNvSpPr>
              <a:spLocks noChangeArrowheads="1"/>
            </p:cNvSpPr>
            <p:nvPr/>
          </p:nvSpPr>
          <p:spPr bwMode="auto">
            <a:xfrm>
              <a:off x="521" y="1707"/>
              <a:ext cx="227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267" name="Rectangle 87"/>
            <p:cNvSpPr>
              <a:spLocks noChangeArrowheads="1"/>
            </p:cNvSpPr>
            <p:nvPr/>
          </p:nvSpPr>
          <p:spPr bwMode="auto">
            <a:xfrm>
              <a:off x="521" y="1933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5115" name="Group 102"/>
          <p:cNvGrpSpPr>
            <a:grpSpLocks/>
          </p:cNvGrpSpPr>
          <p:nvPr/>
        </p:nvGrpSpPr>
        <p:grpSpPr bwMode="auto">
          <a:xfrm>
            <a:off x="1187450" y="2038350"/>
            <a:ext cx="360363" cy="576263"/>
            <a:chOff x="748" y="1707"/>
            <a:chExt cx="227" cy="363"/>
          </a:xfrm>
        </p:grpSpPr>
        <p:sp>
          <p:nvSpPr>
            <p:cNvPr id="175264" name="Rectangle 25"/>
            <p:cNvSpPr>
              <a:spLocks noChangeArrowheads="1"/>
            </p:cNvSpPr>
            <p:nvPr/>
          </p:nvSpPr>
          <p:spPr bwMode="auto">
            <a:xfrm>
              <a:off x="748" y="1707"/>
              <a:ext cx="227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265" name="Rectangle 88"/>
            <p:cNvSpPr>
              <a:spLocks noChangeArrowheads="1"/>
            </p:cNvSpPr>
            <p:nvPr/>
          </p:nvSpPr>
          <p:spPr bwMode="auto">
            <a:xfrm>
              <a:off x="748" y="1934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5116" name="Group 103"/>
          <p:cNvGrpSpPr>
            <a:grpSpLocks/>
          </p:cNvGrpSpPr>
          <p:nvPr/>
        </p:nvGrpSpPr>
        <p:grpSpPr bwMode="auto">
          <a:xfrm>
            <a:off x="1547813" y="2038350"/>
            <a:ext cx="360362" cy="576263"/>
            <a:chOff x="975" y="1707"/>
            <a:chExt cx="227" cy="363"/>
          </a:xfrm>
        </p:grpSpPr>
        <p:sp>
          <p:nvSpPr>
            <p:cNvPr id="175262" name="Rectangle 26"/>
            <p:cNvSpPr>
              <a:spLocks noChangeArrowheads="1"/>
            </p:cNvSpPr>
            <p:nvPr/>
          </p:nvSpPr>
          <p:spPr bwMode="auto">
            <a:xfrm>
              <a:off x="975" y="1707"/>
              <a:ext cx="227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263" name="Rectangle 89"/>
            <p:cNvSpPr>
              <a:spLocks noChangeArrowheads="1"/>
            </p:cNvSpPr>
            <p:nvPr/>
          </p:nvSpPr>
          <p:spPr bwMode="auto">
            <a:xfrm>
              <a:off x="975" y="1934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5117" name="Group 104"/>
          <p:cNvGrpSpPr>
            <a:grpSpLocks/>
          </p:cNvGrpSpPr>
          <p:nvPr/>
        </p:nvGrpSpPr>
        <p:grpSpPr bwMode="auto">
          <a:xfrm>
            <a:off x="1908175" y="2038350"/>
            <a:ext cx="360363" cy="576263"/>
            <a:chOff x="1202" y="1707"/>
            <a:chExt cx="227" cy="363"/>
          </a:xfrm>
        </p:grpSpPr>
        <p:sp>
          <p:nvSpPr>
            <p:cNvPr id="175260" name="Rectangle 27"/>
            <p:cNvSpPr>
              <a:spLocks noChangeArrowheads="1"/>
            </p:cNvSpPr>
            <p:nvPr/>
          </p:nvSpPr>
          <p:spPr bwMode="auto">
            <a:xfrm>
              <a:off x="1202" y="1707"/>
              <a:ext cx="227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261" name="Rectangle 90"/>
            <p:cNvSpPr>
              <a:spLocks noChangeArrowheads="1"/>
            </p:cNvSpPr>
            <p:nvPr/>
          </p:nvSpPr>
          <p:spPr bwMode="auto">
            <a:xfrm>
              <a:off x="1202" y="1934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5118" name="Group 105"/>
          <p:cNvGrpSpPr>
            <a:grpSpLocks/>
          </p:cNvGrpSpPr>
          <p:nvPr/>
        </p:nvGrpSpPr>
        <p:grpSpPr bwMode="auto">
          <a:xfrm>
            <a:off x="2268538" y="2038350"/>
            <a:ext cx="360362" cy="576263"/>
            <a:chOff x="1429" y="1707"/>
            <a:chExt cx="227" cy="363"/>
          </a:xfrm>
        </p:grpSpPr>
        <p:sp>
          <p:nvSpPr>
            <p:cNvPr id="175258" name="Rectangle 28"/>
            <p:cNvSpPr>
              <a:spLocks noChangeArrowheads="1"/>
            </p:cNvSpPr>
            <p:nvPr/>
          </p:nvSpPr>
          <p:spPr bwMode="auto">
            <a:xfrm>
              <a:off x="1429" y="1707"/>
              <a:ext cx="227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259" name="Rectangle 91"/>
            <p:cNvSpPr>
              <a:spLocks noChangeArrowheads="1"/>
            </p:cNvSpPr>
            <p:nvPr/>
          </p:nvSpPr>
          <p:spPr bwMode="auto">
            <a:xfrm>
              <a:off x="1429" y="1934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5119" name="Group 106"/>
          <p:cNvGrpSpPr>
            <a:grpSpLocks/>
          </p:cNvGrpSpPr>
          <p:nvPr/>
        </p:nvGrpSpPr>
        <p:grpSpPr bwMode="auto">
          <a:xfrm>
            <a:off x="2628900" y="2038350"/>
            <a:ext cx="360363" cy="576263"/>
            <a:chOff x="1656" y="1707"/>
            <a:chExt cx="227" cy="363"/>
          </a:xfrm>
        </p:grpSpPr>
        <p:sp>
          <p:nvSpPr>
            <p:cNvPr id="175256" name="Rectangle 29"/>
            <p:cNvSpPr>
              <a:spLocks noChangeArrowheads="1"/>
            </p:cNvSpPr>
            <p:nvPr/>
          </p:nvSpPr>
          <p:spPr bwMode="auto">
            <a:xfrm>
              <a:off x="1656" y="1707"/>
              <a:ext cx="227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257" name="Rectangle 92"/>
            <p:cNvSpPr>
              <a:spLocks noChangeArrowheads="1"/>
            </p:cNvSpPr>
            <p:nvPr/>
          </p:nvSpPr>
          <p:spPr bwMode="auto">
            <a:xfrm>
              <a:off x="1656" y="1934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5120" name="Text Box 93"/>
          <p:cNvSpPr txBox="1">
            <a:spLocks noChangeArrowheads="1"/>
          </p:cNvSpPr>
          <p:nvPr/>
        </p:nvSpPr>
        <p:spPr bwMode="auto">
          <a:xfrm>
            <a:off x="107950" y="1989138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1600" b="0">
                <a:solidFill>
                  <a:schemeClr val="tx1"/>
                </a:solidFill>
                <a:latin typeface="Verdana" panose="020B0604030504040204" pitchFamily="34" charset="0"/>
              </a:rPr>
              <a:t>count</a:t>
            </a:r>
          </a:p>
        </p:txBody>
      </p:sp>
      <p:sp>
        <p:nvSpPr>
          <p:cNvPr id="175121" name="Text Box 94"/>
          <p:cNvSpPr txBox="1">
            <a:spLocks noChangeArrowheads="1"/>
          </p:cNvSpPr>
          <p:nvPr/>
        </p:nvSpPr>
        <p:spPr bwMode="auto">
          <a:xfrm>
            <a:off x="250825" y="2325688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1600" b="0">
                <a:solidFill>
                  <a:schemeClr val="tx1"/>
                </a:solidFill>
                <a:latin typeface="Verdana" panose="020B0604030504040204" pitchFamily="34" charset="0"/>
              </a:rPr>
              <a:t>link</a:t>
            </a:r>
          </a:p>
        </p:txBody>
      </p:sp>
      <p:sp>
        <p:nvSpPr>
          <p:cNvPr id="175122" name="Line 86"/>
          <p:cNvSpPr>
            <a:spLocks noChangeShapeType="1"/>
          </p:cNvSpPr>
          <p:nvPr/>
        </p:nvSpPr>
        <p:spPr bwMode="auto">
          <a:xfrm rot="5400000">
            <a:off x="863600" y="26495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5123" name="Line 95"/>
          <p:cNvSpPr>
            <a:spLocks noChangeShapeType="1"/>
          </p:cNvSpPr>
          <p:nvPr/>
        </p:nvSpPr>
        <p:spPr bwMode="auto">
          <a:xfrm rot="5400000">
            <a:off x="1223962" y="26495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5124" name="Line 96"/>
          <p:cNvSpPr>
            <a:spLocks noChangeShapeType="1"/>
          </p:cNvSpPr>
          <p:nvPr/>
        </p:nvSpPr>
        <p:spPr bwMode="auto">
          <a:xfrm rot="5400000">
            <a:off x="1584325" y="26495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5125" name="Line 97"/>
          <p:cNvSpPr>
            <a:spLocks noChangeShapeType="1"/>
          </p:cNvSpPr>
          <p:nvPr/>
        </p:nvSpPr>
        <p:spPr bwMode="auto">
          <a:xfrm rot="5400000">
            <a:off x="1944687" y="26495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75126" name="Group 107"/>
          <p:cNvGrpSpPr>
            <a:grpSpLocks/>
          </p:cNvGrpSpPr>
          <p:nvPr/>
        </p:nvGrpSpPr>
        <p:grpSpPr bwMode="auto">
          <a:xfrm>
            <a:off x="898525" y="2828925"/>
            <a:ext cx="288925" cy="433388"/>
            <a:chOff x="521" y="2205"/>
            <a:chExt cx="182" cy="273"/>
          </a:xfrm>
        </p:grpSpPr>
        <p:sp>
          <p:nvSpPr>
            <p:cNvPr id="175254" name="Rectangle 37"/>
            <p:cNvSpPr>
              <a:spLocks noChangeArrowheads="1"/>
            </p:cNvSpPr>
            <p:nvPr/>
          </p:nvSpPr>
          <p:spPr bwMode="auto">
            <a:xfrm>
              <a:off x="521" y="2205"/>
              <a:ext cx="182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255" name="Rectangle 100"/>
            <p:cNvSpPr>
              <a:spLocks noChangeArrowheads="1"/>
            </p:cNvSpPr>
            <p:nvPr/>
          </p:nvSpPr>
          <p:spPr bwMode="auto">
            <a:xfrm>
              <a:off x="521" y="2387"/>
              <a:ext cx="182" cy="9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5127" name="Group 108"/>
          <p:cNvGrpSpPr>
            <a:grpSpLocks/>
          </p:cNvGrpSpPr>
          <p:nvPr/>
        </p:nvGrpSpPr>
        <p:grpSpPr bwMode="auto">
          <a:xfrm>
            <a:off x="1258888" y="2828925"/>
            <a:ext cx="288925" cy="433388"/>
            <a:chOff x="521" y="2205"/>
            <a:chExt cx="182" cy="273"/>
          </a:xfrm>
        </p:grpSpPr>
        <p:sp>
          <p:nvSpPr>
            <p:cNvPr id="175252" name="Rectangle 109"/>
            <p:cNvSpPr>
              <a:spLocks noChangeArrowheads="1"/>
            </p:cNvSpPr>
            <p:nvPr/>
          </p:nvSpPr>
          <p:spPr bwMode="auto">
            <a:xfrm>
              <a:off x="521" y="2205"/>
              <a:ext cx="182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253" name="Rectangle 110"/>
            <p:cNvSpPr>
              <a:spLocks noChangeArrowheads="1"/>
            </p:cNvSpPr>
            <p:nvPr/>
          </p:nvSpPr>
          <p:spPr bwMode="auto">
            <a:xfrm>
              <a:off x="521" y="2387"/>
              <a:ext cx="182" cy="9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5128" name="Group 111"/>
          <p:cNvGrpSpPr>
            <a:grpSpLocks/>
          </p:cNvGrpSpPr>
          <p:nvPr/>
        </p:nvGrpSpPr>
        <p:grpSpPr bwMode="auto">
          <a:xfrm>
            <a:off x="1619250" y="2828925"/>
            <a:ext cx="288925" cy="433388"/>
            <a:chOff x="521" y="2205"/>
            <a:chExt cx="182" cy="273"/>
          </a:xfrm>
        </p:grpSpPr>
        <p:sp>
          <p:nvSpPr>
            <p:cNvPr id="175250" name="Rectangle 112"/>
            <p:cNvSpPr>
              <a:spLocks noChangeArrowheads="1"/>
            </p:cNvSpPr>
            <p:nvPr/>
          </p:nvSpPr>
          <p:spPr bwMode="auto">
            <a:xfrm>
              <a:off x="521" y="2205"/>
              <a:ext cx="182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251" name="Rectangle 113"/>
            <p:cNvSpPr>
              <a:spLocks noChangeArrowheads="1"/>
            </p:cNvSpPr>
            <p:nvPr/>
          </p:nvSpPr>
          <p:spPr bwMode="auto">
            <a:xfrm>
              <a:off x="521" y="2387"/>
              <a:ext cx="182" cy="9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5129" name="Group 114"/>
          <p:cNvGrpSpPr>
            <a:grpSpLocks/>
          </p:cNvGrpSpPr>
          <p:nvPr/>
        </p:nvGrpSpPr>
        <p:grpSpPr bwMode="auto">
          <a:xfrm>
            <a:off x="1979613" y="2828925"/>
            <a:ext cx="288925" cy="433388"/>
            <a:chOff x="521" y="2205"/>
            <a:chExt cx="182" cy="273"/>
          </a:xfrm>
        </p:grpSpPr>
        <p:sp>
          <p:nvSpPr>
            <p:cNvPr id="175248" name="Rectangle 115"/>
            <p:cNvSpPr>
              <a:spLocks noChangeArrowheads="1"/>
            </p:cNvSpPr>
            <p:nvPr/>
          </p:nvSpPr>
          <p:spPr bwMode="auto">
            <a:xfrm>
              <a:off x="521" y="2205"/>
              <a:ext cx="182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249" name="Rectangle 116"/>
            <p:cNvSpPr>
              <a:spLocks noChangeArrowheads="1"/>
            </p:cNvSpPr>
            <p:nvPr/>
          </p:nvSpPr>
          <p:spPr bwMode="auto">
            <a:xfrm>
              <a:off x="521" y="2387"/>
              <a:ext cx="182" cy="9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5130" name="Line 124"/>
          <p:cNvSpPr>
            <a:spLocks noChangeShapeType="1"/>
          </p:cNvSpPr>
          <p:nvPr/>
        </p:nvSpPr>
        <p:spPr bwMode="auto">
          <a:xfrm rot="5400000">
            <a:off x="865187" y="3368676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75131" name="Group 125"/>
          <p:cNvGrpSpPr>
            <a:grpSpLocks/>
          </p:cNvGrpSpPr>
          <p:nvPr/>
        </p:nvGrpSpPr>
        <p:grpSpPr bwMode="auto">
          <a:xfrm>
            <a:off x="900113" y="3549650"/>
            <a:ext cx="288925" cy="433388"/>
            <a:chOff x="521" y="2205"/>
            <a:chExt cx="182" cy="273"/>
          </a:xfrm>
        </p:grpSpPr>
        <p:sp>
          <p:nvSpPr>
            <p:cNvPr id="175246" name="Rectangle 126"/>
            <p:cNvSpPr>
              <a:spLocks noChangeArrowheads="1"/>
            </p:cNvSpPr>
            <p:nvPr/>
          </p:nvSpPr>
          <p:spPr bwMode="auto">
            <a:xfrm>
              <a:off x="521" y="2205"/>
              <a:ext cx="182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247" name="Rectangle 127"/>
            <p:cNvSpPr>
              <a:spLocks noChangeArrowheads="1"/>
            </p:cNvSpPr>
            <p:nvPr/>
          </p:nvSpPr>
          <p:spPr bwMode="auto">
            <a:xfrm>
              <a:off x="521" y="2387"/>
              <a:ext cx="182" cy="9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5132" name="Line 128"/>
          <p:cNvSpPr>
            <a:spLocks noChangeShapeType="1"/>
          </p:cNvSpPr>
          <p:nvPr/>
        </p:nvSpPr>
        <p:spPr bwMode="auto">
          <a:xfrm rot="5400000">
            <a:off x="865187" y="4089401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75133" name="Group 129"/>
          <p:cNvGrpSpPr>
            <a:grpSpLocks/>
          </p:cNvGrpSpPr>
          <p:nvPr/>
        </p:nvGrpSpPr>
        <p:grpSpPr bwMode="auto">
          <a:xfrm>
            <a:off x="900113" y="4270375"/>
            <a:ext cx="288925" cy="433388"/>
            <a:chOff x="521" y="2205"/>
            <a:chExt cx="182" cy="273"/>
          </a:xfrm>
        </p:grpSpPr>
        <p:sp>
          <p:nvSpPr>
            <p:cNvPr id="175244" name="Rectangle 130"/>
            <p:cNvSpPr>
              <a:spLocks noChangeArrowheads="1"/>
            </p:cNvSpPr>
            <p:nvPr/>
          </p:nvSpPr>
          <p:spPr bwMode="auto">
            <a:xfrm>
              <a:off x="521" y="2205"/>
              <a:ext cx="182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245" name="Rectangle 131"/>
            <p:cNvSpPr>
              <a:spLocks noChangeArrowheads="1"/>
            </p:cNvSpPr>
            <p:nvPr/>
          </p:nvSpPr>
          <p:spPr bwMode="auto">
            <a:xfrm>
              <a:off x="521" y="2387"/>
              <a:ext cx="182" cy="9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5134" name="Line 132"/>
          <p:cNvSpPr>
            <a:spLocks noChangeShapeType="1"/>
          </p:cNvSpPr>
          <p:nvPr/>
        </p:nvSpPr>
        <p:spPr bwMode="auto">
          <a:xfrm rot="5400000">
            <a:off x="1584325" y="3368676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75135" name="Group 133"/>
          <p:cNvGrpSpPr>
            <a:grpSpLocks/>
          </p:cNvGrpSpPr>
          <p:nvPr/>
        </p:nvGrpSpPr>
        <p:grpSpPr bwMode="auto">
          <a:xfrm>
            <a:off x="1619250" y="3549650"/>
            <a:ext cx="288925" cy="433388"/>
            <a:chOff x="521" y="2205"/>
            <a:chExt cx="182" cy="273"/>
          </a:xfrm>
        </p:grpSpPr>
        <p:sp>
          <p:nvSpPr>
            <p:cNvPr id="175242" name="Rectangle 134"/>
            <p:cNvSpPr>
              <a:spLocks noChangeArrowheads="1"/>
            </p:cNvSpPr>
            <p:nvPr/>
          </p:nvSpPr>
          <p:spPr bwMode="auto">
            <a:xfrm>
              <a:off x="521" y="2205"/>
              <a:ext cx="182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243" name="Rectangle 135"/>
            <p:cNvSpPr>
              <a:spLocks noChangeArrowheads="1"/>
            </p:cNvSpPr>
            <p:nvPr/>
          </p:nvSpPr>
          <p:spPr bwMode="auto">
            <a:xfrm>
              <a:off x="521" y="2387"/>
              <a:ext cx="182" cy="9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5136" name="Line 136"/>
          <p:cNvSpPr>
            <a:spLocks noChangeShapeType="1"/>
          </p:cNvSpPr>
          <p:nvPr/>
        </p:nvSpPr>
        <p:spPr bwMode="auto">
          <a:xfrm rot="5400000">
            <a:off x="1944687" y="3368676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75137" name="Group 137"/>
          <p:cNvGrpSpPr>
            <a:grpSpLocks/>
          </p:cNvGrpSpPr>
          <p:nvPr/>
        </p:nvGrpSpPr>
        <p:grpSpPr bwMode="auto">
          <a:xfrm>
            <a:off x="1979613" y="3549650"/>
            <a:ext cx="288925" cy="433388"/>
            <a:chOff x="521" y="2205"/>
            <a:chExt cx="182" cy="273"/>
          </a:xfrm>
        </p:grpSpPr>
        <p:sp>
          <p:nvSpPr>
            <p:cNvPr id="175240" name="Rectangle 138"/>
            <p:cNvSpPr>
              <a:spLocks noChangeArrowheads="1"/>
            </p:cNvSpPr>
            <p:nvPr/>
          </p:nvSpPr>
          <p:spPr bwMode="auto">
            <a:xfrm>
              <a:off x="521" y="2205"/>
              <a:ext cx="182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241" name="Rectangle 139"/>
            <p:cNvSpPr>
              <a:spLocks noChangeArrowheads="1"/>
            </p:cNvSpPr>
            <p:nvPr/>
          </p:nvSpPr>
          <p:spPr bwMode="auto">
            <a:xfrm>
              <a:off x="521" y="2387"/>
              <a:ext cx="182" cy="9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5138" name="Text Box 84"/>
          <p:cNvSpPr txBox="1">
            <a:spLocks noChangeArrowheads="1"/>
          </p:cNvSpPr>
          <p:nvPr/>
        </p:nvSpPr>
        <p:spPr bwMode="auto">
          <a:xfrm>
            <a:off x="900113" y="282257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1800" b="0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75139" name="Text Box 140"/>
          <p:cNvSpPr txBox="1">
            <a:spLocks noChangeArrowheads="1"/>
          </p:cNvSpPr>
          <p:nvPr/>
        </p:nvSpPr>
        <p:spPr bwMode="auto">
          <a:xfrm>
            <a:off x="900113" y="3543300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1800" b="0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75140" name="Text Box 141"/>
          <p:cNvSpPr txBox="1">
            <a:spLocks noChangeArrowheads="1"/>
          </p:cNvSpPr>
          <p:nvPr/>
        </p:nvSpPr>
        <p:spPr bwMode="auto">
          <a:xfrm>
            <a:off x="900113" y="426402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1800" b="0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75141" name="Text Box 142"/>
          <p:cNvSpPr txBox="1">
            <a:spLocks noChangeArrowheads="1"/>
          </p:cNvSpPr>
          <p:nvPr/>
        </p:nvSpPr>
        <p:spPr bwMode="auto">
          <a:xfrm>
            <a:off x="1260475" y="28225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1800" b="0">
                <a:solidFill>
                  <a:schemeClr val="tx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75142" name="Text Box 144"/>
          <p:cNvSpPr txBox="1">
            <a:spLocks noChangeArrowheads="1"/>
          </p:cNvSpPr>
          <p:nvPr/>
        </p:nvSpPr>
        <p:spPr bwMode="auto">
          <a:xfrm>
            <a:off x="1620838" y="282257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1800" b="0">
                <a:solidFill>
                  <a:schemeClr val="tx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75143" name="Text Box 145"/>
          <p:cNvSpPr txBox="1">
            <a:spLocks noChangeArrowheads="1"/>
          </p:cNvSpPr>
          <p:nvPr/>
        </p:nvSpPr>
        <p:spPr bwMode="auto">
          <a:xfrm>
            <a:off x="1620838" y="3543300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1800" b="0">
                <a:solidFill>
                  <a:schemeClr val="tx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175144" name="Text Box 146"/>
          <p:cNvSpPr txBox="1">
            <a:spLocks noChangeArrowheads="1"/>
          </p:cNvSpPr>
          <p:nvPr/>
        </p:nvSpPr>
        <p:spPr bwMode="auto">
          <a:xfrm>
            <a:off x="1981200" y="28225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1800" b="0">
                <a:solidFill>
                  <a:schemeClr val="tx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175145" name="Text Box 147"/>
          <p:cNvSpPr txBox="1">
            <a:spLocks noChangeArrowheads="1"/>
          </p:cNvSpPr>
          <p:nvPr/>
        </p:nvSpPr>
        <p:spPr bwMode="auto">
          <a:xfrm>
            <a:off x="1981200" y="35433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1800" b="0">
                <a:solidFill>
                  <a:schemeClr val="tx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297108" name="Text Box 148"/>
          <p:cNvSpPr txBox="1">
            <a:spLocks noChangeArrowheads="1"/>
          </p:cNvSpPr>
          <p:nvPr/>
        </p:nvSpPr>
        <p:spPr bwMode="auto">
          <a:xfrm>
            <a:off x="827088" y="2038350"/>
            <a:ext cx="287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97109" name="Text Box 149"/>
          <p:cNvSpPr txBox="1">
            <a:spLocks noChangeArrowheads="1"/>
          </p:cNvSpPr>
          <p:nvPr/>
        </p:nvSpPr>
        <p:spPr bwMode="auto">
          <a:xfrm>
            <a:off x="1187450" y="2038350"/>
            <a:ext cx="287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97110" name="Text Box 150"/>
          <p:cNvSpPr txBox="1">
            <a:spLocks noChangeArrowheads="1"/>
          </p:cNvSpPr>
          <p:nvPr/>
        </p:nvSpPr>
        <p:spPr bwMode="auto">
          <a:xfrm>
            <a:off x="1547813" y="2038350"/>
            <a:ext cx="287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97111" name="Text Box 151"/>
          <p:cNvSpPr txBox="1">
            <a:spLocks noChangeArrowheads="1"/>
          </p:cNvSpPr>
          <p:nvPr/>
        </p:nvSpPr>
        <p:spPr bwMode="auto">
          <a:xfrm>
            <a:off x="1908175" y="2038350"/>
            <a:ext cx="287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97112" name="Text Box 152"/>
          <p:cNvSpPr txBox="1">
            <a:spLocks noChangeArrowheads="1"/>
          </p:cNvSpPr>
          <p:nvPr/>
        </p:nvSpPr>
        <p:spPr bwMode="auto">
          <a:xfrm>
            <a:off x="2268538" y="2038350"/>
            <a:ext cx="287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97113" name="Text Box 153"/>
          <p:cNvSpPr txBox="1">
            <a:spLocks noChangeArrowheads="1"/>
          </p:cNvSpPr>
          <p:nvPr/>
        </p:nvSpPr>
        <p:spPr bwMode="auto">
          <a:xfrm>
            <a:off x="2628900" y="2038350"/>
            <a:ext cx="287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75152" name="Text Box 154"/>
          <p:cNvSpPr txBox="1">
            <a:spLocks noChangeArrowheads="1"/>
          </p:cNvSpPr>
          <p:nvPr/>
        </p:nvSpPr>
        <p:spPr bwMode="auto">
          <a:xfrm>
            <a:off x="34925" y="1412875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1600" b="0">
                <a:solidFill>
                  <a:schemeClr val="tx2"/>
                </a:solidFill>
                <a:latin typeface="Verdana" panose="020B0604030504040204" pitchFamily="34" charset="0"/>
              </a:rPr>
              <a:t>headnode</a:t>
            </a:r>
          </a:p>
        </p:txBody>
      </p:sp>
      <p:sp>
        <p:nvSpPr>
          <p:cNvPr id="175153" name="Text Box 155"/>
          <p:cNvSpPr txBox="1">
            <a:spLocks noChangeArrowheads="1"/>
          </p:cNvSpPr>
          <p:nvPr/>
        </p:nvSpPr>
        <p:spPr bwMode="auto">
          <a:xfrm>
            <a:off x="179388" y="278130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1600" b="0">
                <a:solidFill>
                  <a:schemeClr val="tx2"/>
                </a:solidFill>
                <a:latin typeface="Verdana" panose="020B0604030504040204" pitchFamily="34" charset="0"/>
              </a:rPr>
              <a:t>node</a:t>
            </a:r>
          </a:p>
        </p:txBody>
      </p:sp>
      <p:sp>
        <p:nvSpPr>
          <p:cNvPr id="297117" name="Rectangle 157"/>
          <p:cNvSpPr>
            <a:spLocks noChangeArrowheads="1"/>
          </p:cNvSpPr>
          <p:nvPr/>
        </p:nvSpPr>
        <p:spPr bwMode="auto">
          <a:xfrm>
            <a:off x="3563938" y="1268413"/>
            <a:ext cx="2520950" cy="936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118" name="Rectangle 158"/>
          <p:cNvSpPr>
            <a:spLocks noChangeArrowheads="1"/>
          </p:cNvSpPr>
          <p:nvPr/>
        </p:nvSpPr>
        <p:spPr bwMode="auto">
          <a:xfrm>
            <a:off x="3563938" y="2205038"/>
            <a:ext cx="2232198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119" name="Rectangle 159"/>
          <p:cNvSpPr>
            <a:spLocks noChangeArrowheads="1"/>
          </p:cNvSpPr>
          <p:nvPr/>
        </p:nvSpPr>
        <p:spPr bwMode="auto">
          <a:xfrm>
            <a:off x="3995738" y="3573463"/>
            <a:ext cx="86360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120" name="Rectangle 160"/>
          <p:cNvSpPr>
            <a:spLocks noChangeArrowheads="1"/>
          </p:cNvSpPr>
          <p:nvPr/>
        </p:nvSpPr>
        <p:spPr bwMode="auto">
          <a:xfrm>
            <a:off x="3995738" y="3789363"/>
            <a:ext cx="2232025" cy="1444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121" name="Rectangle 161"/>
          <p:cNvSpPr>
            <a:spLocks noChangeArrowheads="1"/>
          </p:cNvSpPr>
          <p:nvPr/>
        </p:nvSpPr>
        <p:spPr bwMode="auto">
          <a:xfrm>
            <a:off x="3995738" y="3933825"/>
            <a:ext cx="1728787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122" name="Rectangle 162"/>
          <p:cNvSpPr>
            <a:spLocks noChangeArrowheads="1"/>
          </p:cNvSpPr>
          <p:nvPr/>
        </p:nvSpPr>
        <p:spPr bwMode="auto">
          <a:xfrm>
            <a:off x="3995738" y="4149725"/>
            <a:ext cx="453707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123" name="Rectangle 163"/>
          <p:cNvSpPr>
            <a:spLocks noChangeArrowheads="1"/>
          </p:cNvSpPr>
          <p:nvPr/>
        </p:nvSpPr>
        <p:spPr bwMode="auto">
          <a:xfrm>
            <a:off x="4211638" y="4725988"/>
            <a:ext cx="1655762" cy="142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124" name="Rectangle 164"/>
          <p:cNvSpPr>
            <a:spLocks noChangeArrowheads="1"/>
          </p:cNvSpPr>
          <p:nvPr/>
        </p:nvSpPr>
        <p:spPr bwMode="auto">
          <a:xfrm>
            <a:off x="4211638" y="4868863"/>
            <a:ext cx="1728787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125" name="Rectangle 165"/>
          <p:cNvSpPr>
            <a:spLocks noChangeArrowheads="1"/>
          </p:cNvSpPr>
          <p:nvPr/>
        </p:nvSpPr>
        <p:spPr bwMode="auto">
          <a:xfrm>
            <a:off x="4211638" y="5084763"/>
            <a:ext cx="201612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126" name="Rectangle 166"/>
          <p:cNvSpPr>
            <a:spLocks noChangeArrowheads="1"/>
          </p:cNvSpPr>
          <p:nvPr/>
        </p:nvSpPr>
        <p:spPr bwMode="auto">
          <a:xfrm>
            <a:off x="4500563" y="5445125"/>
            <a:ext cx="20891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127" name="Rectangle 167"/>
          <p:cNvSpPr>
            <a:spLocks noChangeArrowheads="1"/>
          </p:cNvSpPr>
          <p:nvPr/>
        </p:nvSpPr>
        <p:spPr bwMode="auto">
          <a:xfrm>
            <a:off x="4500563" y="5661025"/>
            <a:ext cx="79216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5165" name="Rectangle 168"/>
          <p:cNvSpPr>
            <a:spLocks noChangeArrowheads="1"/>
          </p:cNvSpPr>
          <p:nvPr/>
        </p:nvSpPr>
        <p:spPr bwMode="auto">
          <a:xfrm>
            <a:off x="142875" y="5300663"/>
            <a:ext cx="123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297129" name="Rectangle 169"/>
          <p:cNvSpPr>
            <a:spLocks noChangeArrowheads="1"/>
          </p:cNvSpPr>
          <p:nvPr/>
        </p:nvSpPr>
        <p:spPr bwMode="auto">
          <a:xfrm>
            <a:off x="174625" y="5780088"/>
            <a:ext cx="465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en-US" altLang="zh-TW" b="0" baseline="-250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97130" name="Rectangle 170"/>
          <p:cNvSpPr>
            <a:spLocks noChangeArrowheads="1"/>
          </p:cNvSpPr>
          <p:nvPr/>
        </p:nvSpPr>
        <p:spPr bwMode="auto">
          <a:xfrm>
            <a:off x="606425" y="5780088"/>
            <a:ext cx="465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en-US" altLang="zh-TW" b="0" baseline="-250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97131" name="Rectangle 171"/>
          <p:cNvSpPr>
            <a:spLocks noChangeArrowheads="1"/>
          </p:cNvSpPr>
          <p:nvPr/>
        </p:nvSpPr>
        <p:spPr bwMode="auto">
          <a:xfrm>
            <a:off x="1039813" y="5780088"/>
            <a:ext cx="465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en-US" altLang="zh-TW" b="0" baseline="-25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7132" name="Rectangle 172"/>
          <p:cNvSpPr>
            <a:spLocks noChangeArrowheads="1"/>
          </p:cNvSpPr>
          <p:nvPr/>
        </p:nvSpPr>
        <p:spPr bwMode="auto">
          <a:xfrm>
            <a:off x="1471613" y="5780088"/>
            <a:ext cx="465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en-US" altLang="zh-TW" b="0" baseline="-250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97133" name="Rectangle 173"/>
          <p:cNvSpPr>
            <a:spLocks noChangeArrowheads="1"/>
          </p:cNvSpPr>
          <p:nvPr/>
        </p:nvSpPr>
        <p:spPr bwMode="auto">
          <a:xfrm>
            <a:off x="1901825" y="5780088"/>
            <a:ext cx="465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en-US" altLang="zh-TW" b="0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134" name="Rectangle 174"/>
          <p:cNvSpPr>
            <a:spLocks noChangeArrowheads="1"/>
          </p:cNvSpPr>
          <p:nvPr/>
        </p:nvSpPr>
        <p:spPr bwMode="auto">
          <a:xfrm>
            <a:off x="2336800" y="5780088"/>
            <a:ext cx="465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en-US" altLang="zh-TW" b="0" baseline="-250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75172" name="Rectangle 175"/>
          <p:cNvSpPr>
            <a:spLocks noChangeArrowheads="1"/>
          </p:cNvSpPr>
          <p:nvPr/>
        </p:nvSpPr>
        <p:spPr bwMode="auto">
          <a:xfrm>
            <a:off x="134938" y="4797425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top:</a:t>
            </a:r>
          </a:p>
        </p:txBody>
      </p:sp>
      <p:sp>
        <p:nvSpPr>
          <p:cNvPr id="297136" name="Text Box 176"/>
          <p:cNvSpPr txBox="1">
            <a:spLocks noChangeArrowheads="1"/>
          </p:cNvSpPr>
          <p:nvPr/>
        </p:nvSpPr>
        <p:spPr bwMode="auto">
          <a:xfrm>
            <a:off x="754063" y="2024063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>
                <a:solidFill>
                  <a:schemeClr val="tx1"/>
                </a:solidFill>
                <a:latin typeface="Verdana" panose="020B0604030504040204" pitchFamily="34" charset="0"/>
              </a:rPr>
              <a:t>-1</a:t>
            </a:r>
          </a:p>
        </p:txBody>
      </p:sp>
      <p:sp>
        <p:nvSpPr>
          <p:cNvPr id="297137" name="Rectangle 177"/>
          <p:cNvSpPr>
            <a:spLocks noChangeArrowheads="1"/>
          </p:cNvSpPr>
          <p:nvPr/>
        </p:nvSpPr>
        <p:spPr bwMode="auto">
          <a:xfrm>
            <a:off x="809625" y="47974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zh-TW" b="0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97138" name="Rectangle 178"/>
          <p:cNvSpPr>
            <a:spLocks noChangeArrowheads="1"/>
          </p:cNvSpPr>
          <p:nvPr/>
        </p:nvSpPr>
        <p:spPr bwMode="auto">
          <a:xfrm>
            <a:off x="731838" y="479742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-1</a:t>
            </a:r>
            <a:endParaRPr lang="en-US" altLang="zh-TW" b="0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5176" name="Rectangle 179"/>
          <p:cNvSpPr>
            <a:spLocks noChangeArrowheads="1"/>
          </p:cNvSpPr>
          <p:nvPr/>
        </p:nvSpPr>
        <p:spPr bwMode="auto">
          <a:xfrm>
            <a:off x="1258888" y="4797425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j:</a:t>
            </a:r>
          </a:p>
        </p:txBody>
      </p:sp>
      <p:sp>
        <p:nvSpPr>
          <p:cNvPr id="297140" name="Rectangle 180"/>
          <p:cNvSpPr>
            <a:spLocks noChangeArrowheads="1"/>
          </p:cNvSpPr>
          <p:nvPr/>
        </p:nvSpPr>
        <p:spPr bwMode="auto">
          <a:xfrm>
            <a:off x="1498600" y="47974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5178" name="Rectangle 181"/>
          <p:cNvSpPr>
            <a:spLocks noChangeArrowheads="1"/>
          </p:cNvSpPr>
          <p:nvPr/>
        </p:nvSpPr>
        <p:spPr bwMode="auto">
          <a:xfrm>
            <a:off x="1919288" y="479742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k:</a:t>
            </a:r>
          </a:p>
        </p:txBody>
      </p:sp>
      <p:sp>
        <p:nvSpPr>
          <p:cNvPr id="175179" name="Rectangle 182"/>
          <p:cNvSpPr>
            <a:spLocks noChangeArrowheads="1"/>
          </p:cNvSpPr>
          <p:nvPr/>
        </p:nvSpPr>
        <p:spPr bwMode="auto">
          <a:xfrm>
            <a:off x="2663825" y="34290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chemeClr val="accent1"/>
                </a:solidFill>
                <a:latin typeface="Arial" panose="020B0604020202020204" pitchFamily="34" charset="0"/>
              </a:rPr>
              <a:t>ptr</a:t>
            </a:r>
          </a:p>
        </p:txBody>
      </p:sp>
      <p:sp>
        <p:nvSpPr>
          <p:cNvPr id="297143" name="Line 183"/>
          <p:cNvSpPr>
            <a:spLocks noChangeShapeType="1"/>
          </p:cNvSpPr>
          <p:nvPr/>
        </p:nvSpPr>
        <p:spPr bwMode="auto">
          <a:xfrm flipH="1" flipV="1">
            <a:off x="1187450" y="2997200"/>
            <a:ext cx="1512888" cy="719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44" name="Rectangle 184"/>
          <p:cNvSpPr>
            <a:spLocks noChangeArrowheads="1"/>
          </p:cNvSpPr>
          <p:nvPr/>
        </p:nvSpPr>
        <p:spPr bwMode="auto">
          <a:xfrm>
            <a:off x="2195513" y="4797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145" name="Text Box 185"/>
          <p:cNvSpPr txBox="1">
            <a:spLocks noChangeArrowheads="1"/>
          </p:cNvSpPr>
          <p:nvPr/>
        </p:nvSpPr>
        <p:spPr bwMode="auto">
          <a:xfrm>
            <a:off x="1187450" y="2024063"/>
            <a:ext cx="287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97146" name="Text Box 186"/>
          <p:cNvSpPr txBox="1">
            <a:spLocks noChangeArrowheads="1"/>
          </p:cNvSpPr>
          <p:nvPr/>
        </p:nvSpPr>
        <p:spPr bwMode="auto">
          <a:xfrm>
            <a:off x="1116013" y="202406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>
                <a:solidFill>
                  <a:schemeClr val="tx1"/>
                </a:solidFill>
                <a:latin typeface="Verdana" panose="020B0604030504040204" pitchFamily="34" charset="0"/>
              </a:rPr>
              <a:t>-1</a:t>
            </a:r>
          </a:p>
        </p:txBody>
      </p:sp>
      <p:sp>
        <p:nvSpPr>
          <p:cNvPr id="297147" name="Rectangle 187"/>
          <p:cNvSpPr>
            <a:spLocks noChangeArrowheads="1"/>
          </p:cNvSpPr>
          <p:nvPr/>
        </p:nvSpPr>
        <p:spPr bwMode="auto">
          <a:xfrm>
            <a:off x="833438" y="4797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zh-TW" b="0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97148" name="Line 188"/>
          <p:cNvSpPr>
            <a:spLocks noChangeShapeType="1"/>
          </p:cNvSpPr>
          <p:nvPr/>
        </p:nvSpPr>
        <p:spPr bwMode="auto">
          <a:xfrm flipH="1" flipV="1">
            <a:off x="1187450" y="3716338"/>
            <a:ext cx="15128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49" name="Rectangle 189"/>
          <p:cNvSpPr>
            <a:spLocks noChangeArrowheads="1"/>
          </p:cNvSpPr>
          <p:nvPr/>
        </p:nvSpPr>
        <p:spPr bwMode="auto">
          <a:xfrm>
            <a:off x="2195513" y="4797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7150" name="Text Box 190"/>
          <p:cNvSpPr txBox="1">
            <a:spLocks noChangeArrowheads="1"/>
          </p:cNvSpPr>
          <p:nvPr/>
        </p:nvSpPr>
        <p:spPr bwMode="auto">
          <a:xfrm>
            <a:off x="1547813" y="2024063"/>
            <a:ext cx="287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97151" name="Text Box 191"/>
          <p:cNvSpPr txBox="1">
            <a:spLocks noChangeArrowheads="1"/>
          </p:cNvSpPr>
          <p:nvPr/>
        </p:nvSpPr>
        <p:spPr bwMode="auto">
          <a:xfrm>
            <a:off x="1547813" y="2024063"/>
            <a:ext cx="287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97152" name="Rectangle 192"/>
          <p:cNvSpPr>
            <a:spLocks noChangeArrowheads="1"/>
          </p:cNvSpPr>
          <p:nvPr/>
        </p:nvSpPr>
        <p:spPr bwMode="auto">
          <a:xfrm>
            <a:off x="827088" y="4797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zh-TW" b="0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97153" name="Line 193"/>
          <p:cNvSpPr>
            <a:spLocks noChangeShapeType="1"/>
          </p:cNvSpPr>
          <p:nvPr/>
        </p:nvSpPr>
        <p:spPr bwMode="auto">
          <a:xfrm flipH="1">
            <a:off x="1187450" y="3716338"/>
            <a:ext cx="1512888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54" name="Rectangle 194"/>
          <p:cNvSpPr>
            <a:spLocks noChangeArrowheads="1"/>
          </p:cNvSpPr>
          <p:nvPr/>
        </p:nvSpPr>
        <p:spPr bwMode="auto">
          <a:xfrm>
            <a:off x="2195513" y="4797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97155" name="Text Box 195"/>
          <p:cNvSpPr txBox="1">
            <a:spLocks noChangeArrowheads="1"/>
          </p:cNvSpPr>
          <p:nvPr/>
        </p:nvSpPr>
        <p:spPr bwMode="auto">
          <a:xfrm>
            <a:off x="1908175" y="2024063"/>
            <a:ext cx="287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97156" name="Text Box 196"/>
          <p:cNvSpPr txBox="1">
            <a:spLocks noChangeArrowheads="1"/>
          </p:cNvSpPr>
          <p:nvPr/>
        </p:nvSpPr>
        <p:spPr bwMode="auto">
          <a:xfrm>
            <a:off x="1908175" y="2024063"/>
            <a:ext cx="287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297157" name="Rectangle 197"/>
          <p:cNvSpPr>
            <a:spLocks noChangeArrowheads="1"/>
          </p:cNvSpPr>
          <p:nvPr/>
        </p:nvSpPr>
        <p:spPr bwMode="auto">
          <a:xfrm>
            <a:off x="827088" y="4797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zh-TW" b="0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97158" name="Rectangle 198"/>
          <p:cNvSpPr>
            <a:spLocks noChangeArrowheads="1"/>
          </p:cNvSpPr>
          <p:nvPr/>
        </p:nvSpPr>
        <p:spPr bwMode="auto">
          <a:xfrm>
            <a:off x="1476375" y="47974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97159" name="Rectangle 199"/>
          <p:cNvSpPr>
            <a:spLocks noChangeArrowheads="1"/>
          </p:cNvSpPr>
          <p:nvPr/>
        </p:nvSpPr>
        <p:spPr bwMode="auto">
          <a:xfrm>
            <a:off x="827088" y="4797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zh-TW" b="0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97160" name="Line 200"/>
          <p:cNvSpPr>
            <a:spLocks noChangeShapeType="1"/>
          </p:cNvSpPr>
          <p:nvPr/>
        </p:nvSpPr>
        <p:spPr bwMode="auto">
          <a:xfrm flipH="1" flipV="1">
            <a:off x="2268538" y="2997200"/>
            <a:ext cx="431800" cy="719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61" name="Rectangle 201"/>
          <p:cNvSpPr>
            <a:spLocks noChangeArrowheads="1"/>
          </p:cNvSpPr>
          <p:nvPr/>
        </p:nvSpPr>
        <p:spPr bwMode="auto">
          <a:xfrm>
            <a:off x="2195513" y="4797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97162" name="Text Box 202"/>
          <p:cNvSpPr txBox="1">
            <a:spLocks noChangeArrowheads="1"/>
          </p:cNvSpPr>
          <p:nvPr/>
        </p:nvSpPr>
        <p:spPr bwMode="auto">
          <a:xfrm>
            <a:off x="2627313" y="2024063"/>
            <a:ext cx="287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97163" name="Line 203"/>
          <p:cNvSpPr>
            <a:spLocks noChangeShapeType="1"/>
          </p:cNvSpPr>
          <p:nvPr/>
        </p:nvSpPr>
        <p:spPr bwMode="auto">
          <a:xfrm flipH="1" flipV="1">
            <a:off x="2268538" y="3716338"/>
            <a:ext cx="431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64" name="Rectangle 204"/>
          <p:cNvSpPr>
            <a:spLocks noChangeArrowheads="1"/>
          </p:cNvSpPr>
          <p:nvPr/>
        </p:nvSpPr>
        <p:spPr bwMode="auto">
          <a:xfrm>
            <a:off x="2195513" y="4797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97165" name="Text Box 205"/>
          <p:cNvSpPr txBox="1">
            <a:spLocks noChangeArrowheads="1"/>
          </p:cNvSpPr>
          <p:nvPr/>
        </p:nvSpPr>
        <p:spPr bwMode="auto">
          <a:xfrm>
            <a:off x="2268538" y="2024063"/>
            <a:ext cx="287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297166" name="Rectangle 206"/>
          <p:cNvSpPr>
            <a:spLocks noChangeArrowheads="1"/>
          </p:cNvSpPr>
          <p:nvPr/>
        </p:nvSpPr>
        <p:spPr bwMode="auto">
          <a:xfrm>
            <a:off x="1476375" y="47974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7167" name="Rectangle 207"/>
          <p:cNvSpPr>
            <a:spLocks noChangeArrowheads="1"/>
          </p:cNvSpPr>
          <p:nvPr/>
        </p:nvSpPr>
        <p:spPr bwMode="auto">
          <a:xfrm>
            <a:off x="827088" y="4797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zh-TW" b="0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97168" name="Line 208"/>
          <p:cNvSpPr>
            <a:spLocks noChangeShapeType="1"/>
          </p:cNvSpPr>
          <p:nvPr/>
        </p:nvSpPr>
        <p:spPr bwMode="auto">
          <a:xfrm flipH="1" flipV="1">
            <a:off x="1908175" y="2997200"/>
            <a:ext cx="792163" cy="719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69" name="Text Box 209"/>
          <p:cNvSpPr txBox="1">
            <a:spLocks noChangeArrowheads="1"/>
          </p:cNvSpPr>
          <p:nvPr/>
        </p:nvSpPr>
        <p:spPr bwMode="auto">
          <a:xfrm>
            <a:off x="2268538" y="2024063"/>
            <a:ext cx="287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97170" name="Line 210"/>
          <p:cNvSpPr>
            <a:spLocks noChangeShapeType="1"/>
          </p:cNvSpPr>
          <p:nvPr/>
        </p:nvSpPr>
        <p:spPr bwMode="auto">
          <a:xfrm flipH="1" flipV="1">
            <a:off x="1908175" y="3716338"/>
            <a:ext cx="7921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71" name="Rectangle 211"/>
          <p:cNvSpPr>
            <a:spLocks noChangeArrowheads="1"/>
          </p:cNvSpPr>
          <p:nvPr/>
        </p:nvSpPr>
        <p:spPr bwMode="auto">
          <a:xfrm>
            <a:off x="2195513" y="4797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97172" name="Text Box 212"/>
          <p:cNvSpPr txBox="1">
            <a:spLocks noChangeArrowheads="1"/>
          </p:cNvSpPr>
          <p:nvPr/>
        </p:nvSpPr>
        <p:spPr bwMode="auto">
          <a:xfrm>
            <a:off x="2627313" y="2024063"/>
            <a:ext cx="287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97173" name="Text Box 213"/>
          <p:cNvSpPr txBox="1">
            <a:spLocks noChangeArrowheads="1"/>
          </p:cNvSpPr>
          <p:nvPr/>
        </p:nvSpPr>
        <p:spPr bwMode="auto">
          <a:xfrm>
            <a:off x="2627313" y="2024063"/>
            <a:ext cx="287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97174" name="Rectangle 214"/>
          <p:cNvSpPr>
            <a:spLocks noChangeArrowheads="1"/>
          </p:cNvSpPr>
          <p:nvPr/>
        </p:nvSpPr>
        <p:spPr bwMode="auto">
          <a:xfrm>
            <a:off x="827088" y="4797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zh-TW" b="0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97175" name="Rectangle 215"/>
          <p:cNvSpPr>
            <a:spLocks noChangeArrowheads="1"/>
          </p:cNvSpPr>
          <p:nvPr/>
        </p:nvSpPr>
        <p:spPr bwMode="auto">
          <a:xfrm>
            <a:off x="1476375" y="47974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97176" name="Rectangle 216"/>
          <p:cNvSpPr>
            <a:spLocks noChangeArrowheads="1"/>
          </p:cNvSpPr>
          <p:nvPr/>
        </p:nvSpPr>
        <p:spPr bwMode="auto">
          <a:xfrm>
            <a:off x="827088" y="4797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zh-TW" b="0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97177" name="Rectangle 217"/>
          <p:cNvSpPr>
            <a:spLocks noChangeArrowheads="1"/>
          </p:cNvSpPr>
          <p:nvPr/>
        </p:nvSpPr>
        <p:spPr bwMode="auto">
          <a:xfrm>
            <a:off x="1476375" y="47974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178" name="Rectangle 218"/>
          <p:cNvSpPr>
            <a:spLocks noChangeArrowheads="1"/>
          </p:cNvSpPr>
          <p:nvPr/>
        </p:nvSpPr>
        <p:spPr bwMode="auto">
          <a:xfrm>
            <a:off x="731838" y="479742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-1</a:t>
            </a:r>
            <a:endParaRPr lang="en-US" altLang="zh-TW" b="0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97179" name="Line 219"/>
          <p:cNvSpPr>
            <a:spLocks noChangeShapeType="1"/>
          </p:cNvSpPr>
          <p:nvPr/>
        </p:nvSpPr>
        <p:spPr bwMode="auto">
          <a:xfrm flipH="1" flipV="1">
            <a:off x="1547813" y="2997200"/>
            <a:ext cx="1152525" cy="7191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80" name="Rectangle 220"/>
          <p:cNvSpPr>
            <a:spLocks noChangeArrowheads="1"/>
          </p:cNvSpPr>
          <p:nvPr/>
        </p:nvSpPr>
        <p:spPr bwMode="auto">
          <a:xfrm>
            <a:off x="2195513" y="4797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97181" name="Text Box 221"/>
          <p:cNvSpPr txBox="1">
            <a:spLocks noChangeArrowheads="1"/>
          </p:cNvSpPr>
          <p:nvPr/>
        </p:nvSpPr>
        <p:spPr bwMode="auto">
          <a:xfrm>
            <a:off x="2268538" y="2024063"/>
            <a:ext cx="287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97182" name="Text Box 222"/>
          <p:cNvSpPr txBox="1">
            <a:spLocks noChangeArrowheads="1"/>
          </p:cNvSpPr>
          <p:nvPr/>
        </p:nvSpPr>
        <p:spPr bwMode="auto">
          <a:xfrm>
            <a:off x="2195513" y="202406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>
                <a:solidFill>
                  <a:schemeClr val="tx1"/>
                </a:solidFill>
                <a:latin typeface="Verdana" panose="020B0604030504040204" pitchFamily="34" charset="0"/>
              </a:rPr>
              <a:t>-1</a:t>
            </a:r>
          </a:p>
        </p:txBody>
      </p:sp>
      <p:sp>
        <p:nvSpPr>
          <p:cNvPr id="297183" name="Rectangle 223"/>
          <p:cNvSpPr>
            <a:spLocks noChangeArrowheads="1"/>
          </p:cNvSpPr>
          <p:nvPr/>
        </p:nvSpPr>
        <p:spPr bwMode="auto">
          <a:xfrm>
            <a:off x="833438" y="4797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97185" name="Rectangle 225"/>
          <p:cNvSpPr>
            <a:spLocks noChangeArrowheads="1"/>
          </p:cNvSpPr>
          <p:nvPr/>
        </p:nvSpPr>
        <p:spPr bwMode="auto">
          <a:xfrm>
            <a:off x="731838" y="479742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75222" name="Rectangle 227"/>
          <p:cNvSpPr>
            <a:spLocks noChangeArrowheads="1"/>
          </p:cNvSpPr>
          <p:nvPr/>
        </p:nvSpPr>
        <p:spPr bwMode="auto">
          <a:xfrm>
            <a:off x="6516688" y="1268413"/>
            <a:ext cx="2447925" cy="2089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5226" name="Oval 7"/>
          <p:cNvSpPr>
            <a:spLocks noChangeArrowheads="1"/>
          </p:cNvSpPr>
          <p:nvPr/>
        </p:nvSpPr>
        <p:spPr bwMode="auto">
          <a:xfrm>
            <a:off x="6589713" y="2066925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0">
                <a:solidFill>
                  <a:schemeClr val="tx1"/>
                </a:solidFill>
              </a:rPr>
              <a:t>V</a:t>
            </a:r>
            <a:r>
              <a:rPr lang="en-US" altLang="zh-TW" sz="1600" b="0" baseline="-250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5227" name="Oval 8"/>
          <p:cNvSpPr>
            <a:spLocks noChangeArrowheads="1"/>
          </p:cNvSpPr>
          <p:nvPr/>
        </p:nvSpPr>
        <p:spPr bwMode="auto">
          <a:xfrm>
            <a:off x="7656513" y="1381125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0">
                <a:solidFill>
                  <a:schemeClr val="tx1"/>
                </a:solidFill>
              </a:rPr>
              <a:t>V</a:t>
            </a:r>
            <a:r>
              <a:rPr lang="en-US" altLang="zh-TW" sz="1600" b="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5228" name="Oval 9"/>
          <p:cNvSpPr>
            <a:spLocks noChangeArrowheads="1"/>
          </p:cNvSpPr>
          <p:nvPr/>
        </p:nvSpPr>
        <p:spPr bwMode="auto">
          <a:xfrm>
            <a:off x="7504113" y="2066925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0">
                <a:solidFill>
                  <a:schemeClr val="tx1"/>
                </a:solidFill>
              </a:rPr>
              <a:t>V</a:t>
            </a:r>
            <a:r>
              <a:rPr lang="en-US" altLang="zh-TW" sz="1600" b="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5229" name="Oval 10"/>
          <p:cNvSpPr>
            <a:spLocks noChangeArrowheads="1"/>
          </p:cNvSpPr>
          <p:nvPr/>
        </p:nvSpPr>
        <p:spPr bwMode="auto">
          <a:xfrm>
            <a:off x="7427913" y="2905125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0">
                <a:solidFill>
                  <a:schemeClr val="tx1"/>
                </a:solidFill>
              </a:rPr>
              <a:t>V</a:t>
            </a:r>
            <a:r>
              <a:rPr lang="en-US" altLang="zh-TW" sz="1600" b="0" baseline="-25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5230" name="Oval 11"/>
          <p:cNvSpPr>
            <a:spLocks noChangeArrowheads="1"/>
          </p:cNvSpPr>
          <p:nvPr/>
        </p:nvSpPr>
        <p:spPr bwMode="auto">
          <a:xfrm>
            <a:off x="8418513" y="2066925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0">
                <a:solidFill>
                  <a:schemeClr val="tx1"/>
                </a:solidFill>
              </a:rPr>
              <a:t>V</a:t>
            </a:r>
            <a:r>
              <a:rPr lang="en-US" altLang="zh-TW" sz="1600" b="0" baseline="-250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5231" name="Oval 12"/>
          <p:cNvSpPr>
            <a:spLocks noChangeArrowheads="1"/>
          </p:cNvSpPr>
          <p:nvPr/>
        </p:nvSpPr>
        <p:spPr bwMode="auto">
          <a:xfrm>
            <a:off x="8418513" y="2905125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0">
                <a:solidFill>
                  <a:schemeClr val="tx1"/>
                </a:solidFill>
              </a:rPr>
              <a:t>V</a:t>
            </a:r>
            <a:r>
              <a:rPr lang="en-US" altLang="zh-TW" sz="1600" b="0" baseline="-2500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75232" name="AutoShape 13"/>
          <p:cNvCxnSpPr>
            <a:cxnSpLocks noChangeShapeType="1"/>
            <a:stCxn id="175226" idx="6"/>
            <a:endCxn id="175228" idx="2"/>
          </p:cNvCxnSpPr>
          <p:nvPr/>
        </p:nvCxnSpPr>
        <p:spPr bwMode="auto">
          <a:xfrm>
            <a:off x="6970713" y="2257425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233" name="AutoShape 14"/>
          <p:cNvCxnSpPr>
            <a:cxnSpLocks noChangeShapeType="1"/>
            <a:stCxn id="175226" idx="7"/>
            <a:endCxn id="175227" idx="3"/>
          </p:cNvCxnSpPr>
          <p:nvPr/>
        </p:nvCxnSpPr>
        <p:spPr bwMode="auto">
          <a:xfrm flipV="1">
            <a:off x="6915151" y="1706563"/>
            <a:ext cx="796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234" name="AutoShape 15"/>
          <p:cNvCxnSpPr>
            <a:cxnSpLocks noChangeShapeType="1"/>
            <a:stCxn id="175226" idx="4"/>
            <a:endCxn id="175229" idx="1"/>
          </p:cNvCxnSpPr>
          <p:nvPr/>
        </p:nvCxnSpPr>
        <p:spPr bwMode="auto">
          <a:xfrm>
            <a:off x="6780213" y="2447925"/>
            <a:ext cx="703263" cy="512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235" name="AutoShape 16"/>
          <p:cNvCxnSpPr>
            <a:cxnSpLocks noChangeShapeType="1"/>
            <a:stCxn id="175227" idx="5"/>
            <a:endCxn id="175230" idx="1"/>
          </p:cNvCxnSpPr>
          <p:nvPr/>
        </p:nvCxnSpPr>
        <p:spPr bwMode="auto">
          <a:xfrm>
            <a:off x="7981951" y="1706563"/>
            <a:ext cx="4921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236" name="AutoShape 17"/>
          <p:cNvCxnSpPr>
            <a:cxnSpLocks noChangeShapeType="1"/>
            <a:stCxn id="175228" idx="6"/>
            <a:endCxn id="175230" idx="2"/>
          </p:cNvCxnSpPr>
          <p:nvPr/>
        </p:nvCxnSpPr>
        <p:spPr bwMode="auto">
          <a:xfrm>
            <a:off x="7885113" y="2257425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237" name="AutoShape 18"/>
          <p:cNvCxnSpPr>
            <a:cxnSpLocks noChangeShapeType="1"/>
            <a:stCxn id="175228" idx="5"/>
            <a:endCxn id="175231" idx="1"/>
          </p:cNvCxnSpPr>
          <p:nvPr/>
        </p:nvCxnSpPr>
        <p:spPr bwMode="auto">
          <a:xfrm>
            <a:off x="7829551" y="2392363"/>
            <a:ext cx="644525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238" name="AutoShape 19"/>
          <p:cNvCxnSpPr>
            <a:cxnSpLocks noChangeShapeType="1"/>
            <a:stCxn id="175229" idx="6"/>
            <a:endCxn id="175230" idx="3"/>
          </p:cNvCxnSpPr>
          <p:nvPr/>
        </p:nvCxnSpPr>
        <p:spPr bwMode="auto">
          <a:xfrm flipV="1">
            <a:off x="7808913" y="2392363"/>
            <a:ext cx="665163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239" name="AutoShape 20"/>
          <p:cNvCxnSpPr>
            <a:cxnSpLocks noChangeShapeType="1"/>
          </p:cNvCxnSpPr>
          <p:nvPr/>
        </p:nvCxnSpPr>
        <p:spPr bwMode="auto">
          <a:xfrm>
            <a:off x="7753351" y="3187200"/>
            <a:ext cx="720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8" name="Rectangle 228"/>
          <p:cNvSpPr>
            <a:spLocks noChangeArrowheads="1"/>
          </p:cNvSpPr>
          <p:nvPr/>
        </p:nvSpPr>
        <p:spPr bwMode="auto">
          <a:xfrm>
            <a:off x="1476375" y="47974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107950" y="260350"/>
            <a:ext cx="3095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l">
              <a:defRPr/>
            </a:pPr>
            <a:r>
              <a:rPr lang="en-US" altLang="zh-TW" sz="27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新細明體" charset="-120"/>
                <a:cs typeface="新細明體" charset="-120"/>
              </a:rPr>
              <a:t>Topological Sort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7D7902D-48B7-4433-8738-A24CA054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4907-C205-496D-936D-CD600E1DA84E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247E82-9148-44DA-9B8A-EB1F48F5C425}"/>
              </a:ext>
            </a:extLst>
          </p:cNvPr>
          <p:cNvSpPr/>
          <p:nvPr/>
        </p:nvSpPr>
        <p:spPr>
          <a:xfrm>
            <a:off x="6444208" y="908720"/>
            <a:ext cx="1974305" cy="16760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9E2213A-057E-4D9D-B18B-00A65C5D2D63}"/>
              </a:ext>
            </a:extLst>
          </p:cNvPr>
          <p:cNvSpPr txBox="1"/>
          <p:nvPr/>
        </p:nvSpPr>
        <p:spPr>
          <a:xfrm flipH="1">
            <a:off x="5145088" y="4988510"/>
            <a:ext cx="4337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0" dirty="0">
                <a:solidFill>
                  <a:srgbClr val="0070C0"/>
                </a:solidFill>
              </a:rPr>
              <a:t>/* no predecessors</a:t>
            </a:r>
            <a:endParaRPr lang="zh-TW" altLang="en-US" sz="1600" b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 nodeType="clickPar">
                      <p:stCondLst>
                        <p:cond delay="indefinite"/>
                      </p:stCondLst>
                      <p:childTnLst>
                        <p:par>
                          <p:cTn id="4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 nodeType="clickPar">
                      <p:stCondLst>
                        <p:cond delay="indefinite"/>
                      </p:stCondLst>
                      <p:childTnLst>
                        <p:par>
                          <p:cTn id="4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 nodeType="clickPar">
                      <p:stCondLst>
                        <p:cond delay="indefinite"/>
                      </p:stCondLst>
                      <p:childTnLst>
                        <p:par>
                          <p:cTn id="4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 nodeType="clickPar">
                      <p:stCondLst>
                        <p:cond delay="indefinite"/>
                      </p:stCondLst>
                      <p:childTnLst>
                        <p:par>
                          <p:cTn id="4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 nodeType="clickPar">
                      <p:stCondLst>
                        <p:cond delay="indefinite"/>
                      </p:stCondLst>
                      <p:childTnLst>
                        <p:par>
                          <p:cTn id="4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 nodeType="clickPar">
                      <p:stCondLst>
                        <p:cond delay="indefinite"/>
                      </p:stCondLst>
                      <p:childTnLst>
                        <p:par>
                          <p:cTn id="4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 nodeType="clickPar">
                      <p:stCondLst>
                        <p:cond delay="indefinite"/>
                      </p:stCondLst>
                      <p:childTnLst>
                        <p:par>
                          <p:cTn id="5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 nodeType="clickPar">
                      <p:stCondLst>
                        <p:cond delay="indefinite"/>
                      </p:stCondLst>
                      <p:childTnLst>
                        <p:par>
                          <p:cTn id="5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 nodeType="clickPar">
                      <p:stCondLst>
                        <p:cond delay="indefinite"/>
                      </p:stCondLst>
                      <p:childTnLst>
                        <p:par>
                          <p:cTn id="5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 nodeType="clickPar">
                      <p:stCondLst>
                        <p:cond delay="indefinite"/>
                      </p:stCondLst>
                      <p:childTnLst>
                        <p:par>
                          <p:cTn id="5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 nodeType="clickPar">
                      <p:stCondLst>
                        <p:cond delay="indefinite"/>
                      </p:stCondLst>
                      <p:childTnLst>
                        <p:par>
                          <p:cTn id="5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 nodeType="clickPar">
                      <p:stCondLst>
                        <p:cond delay="indefinite"/>
                      </p:stCondLst>
                      <p:childTnLst>
                        <p:par>
                          <p:cTn id="5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 nodeType="clickPar">
                      <p:stCondLst>
                        <p:cond delay="indefinite"/>
                      </p:stCondLst>
                      <p:childTnLst>
                        <p:par>
                          <p:cTn id="5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 nodeType="clickPar">
                      <p:stCondLst>
                        <p:cond delay="indefinite"/>
                      </p:stCondLst>
                      <p:childTnLst>
                        <p:par>
                          <p:cTn id="5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 nodeType="clickPar">
                      <p:stCondLst>
                        <p:cond delay="indefinite"/>
                      </p:stCondLst>
                      <p:childTnLst>
                        <p:par>
                          <p:cTn id="5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 nodeType="clickPar">
                      <p:stCondLst>
                        <p:cond delay="indefinite"/>
                      </p:stCondLst>
                      <p:childTnLst>
                        <p:par>
                          <p:cTn id="5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 nodeType="clickPar">
                      <p:stCondLst>
                        <p:cond delay="indefinite"/>
                      </p:stCondLst>
                      <p:childTnLst>
                        <p:par>
                          <p:cTn id="6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 nodeType="clickPar">
                      <p:stCondLst>
                        <p:cond delay="indefinite"/>
                      </p:stCondLst>
                      <p:childTnLst>
                        <p:par>
                          <p:cTn id="6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 nodeType="clickPar">
                      <p:stCondLst>
                        <p:cond delay="indefinite"/>
                      </p:stCondLst>
                      <p:childTnLst>
                        <p:par>
                          <p:cTn id="6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 nodeType="clickPar">
                      <p:stCondLst>
                        <p:cond delay="indefinite"/>
                      </p:stCondLst>
                      <p:childTnLst>
                        <p:par>
                          <p:cTn id="6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 nodeType="clickPar">
                      <p:stCondLst>
                        <p:cond delay="indefinite"/>
                      </p:stCondLst>
                      <p:childTnLst>
                        <p:par>
                          <p:cTn id="6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 nodeType="clickPar">
                      <p:stCondLst>
                        <p:cond delay="indefinite"/>
                      </p:stCondLst>
                      <p:childTnLst>
                        <p:par>
                          <p:cTn id="6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 nodeType="clickPar">
                      <p:stCondLst>
                        <p:cond delay="indefinite"/>
                      </p:stCondLst>
                      <p:childTnLst>
                        <p:par>
                          <p:cTn id="6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 nodeType="clickPar">
                      <p:stCondLst>
                        <p:cond delay="indefinite"/>
                      </p:stCondLst>
                      <p:childTnLst>
                        <p:par>
                          <p:cTn id="6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 nodeType="clickPar">
                      <p:stCondLst>
                        <p:cond delay="indefinite"/>
                      </p:stCondLst>
                      <p:childTnLst>
                        <p:par>
                          <p:cTn id="6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9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/>
      <p:bldP spid="297108" grpId="0"/>
      <p:bldP spid="297109" grpId="0"/>
      <p:bldP spid="297110" grpId="0"/>
      <p:bldP spid="297111" grpId="0"/>
      <p:bldP spid="297112" grpId="0"/>
      <p:bldP spid="297113" grpId="0"/>
      <p:bldP spid="297117" grpId="0" animBg="1"/>
      <p:bldP spid="297117" grpId="1" animBg="1"/>
      <p:bldP spid="297118" grpId="0" animBg="1"/>
      <p:bldP spid="297118" grpId="1" animBg="1"/>
      <p:bldP spid="297118" grpId="2" animBg="1"/>
      <p:bldP spid="297118" grpId="3" animBg="1"/>
      <p:bldP spid="297118" grpId="4" animBg="1"/>
      <p:bldP spid="297118" grpId="5" animBg="1"/>
      <p:bldP spid="297118" grpId="6" animBg="1"/>
      <p:bldP spid="297118" grpId="7" animBg="1"/>
      <p:bldP spid="297118" grpId="8" animBg="1"/>
      <p:bldP spid="297118" grpId="9" animBg="1"/>
      <p:bldP spid="297118" grpId="10" animBg="1"/>
      <p:bldP spid="297118" grpId="11" animBg="1"/>
      <p:bldP spid="297119" grpId="0" animBg="1"/>
      <p:bldP spid="297119" grpId="1" animBg="1"/>
      <p:bldP spid="297119" grpId="2" animBg="1"/>
      <p:bldP spid="297119" grpId="3" animBg="1"/>
      <p:bldP spid="297119" grpId="4" animBg="1"/>
      <p:bldP spid="297119" grpId="5" animBg="1"/>
      <p:bldP spid="297119" grpId="6" animBg="1"/>
      <p:bldP spid="297119" grpId="7" animBg="1"/>
      <p:bldP spid="297119" grpId="8" animBg="1"/>
      <p:bldP spid="297119" grpId="9" animBg="1"/>
      <p:bldP spid="297119" grpId="10" animBg="1"/>
      <p:bldP spid="297119" grpId="11" animBg="1"/>
      <p:bldP spid="297120" grpId="0" animBg="1"/>
      <p:bldP spid="297120" grpId="1" animBg="1"/>
      <p:bldP spid="297120" grpId="2" animBg="1"/>
      <p:bldP spid="297120" grpId="3" animBg="1"/>
      <p:bldP spid="297120" grpId="4" animBg="1"/>
      <p:bldP spid="297120" grpId="5" animBg="1"/>
      <p:bldP spid="297120" grpId="6" animBg="1"/>
      <p:bldP spid="297120" grpId="7" animBg="1"/>
      <p:bldP spid="297120" grpId="8" animBg="1"/>
      <p:bldP spid="297120" grpId="9" animBg="1"/>
      <p:bldP spid="297120" grpId="10" animBg="1"/>
      <p:bldP spid="297120" grpId="11" animBg="1"/>
      <p:bldP spid="297121" grpId="0" animBg="1"/>
      <p:bldP spid="297121" grpId="1" animBg="1"/>
      <p:bldP spid="297121" grpId="2" animBg="1"/>
      <p:bldP spid="297121" grpId="3" animBg="1"/>
      <p:bldP spid="297121" grpId="4" animBg="1"/>
      <p:bldP spid="297121" grpId="5" animBg="1"/>
      <p:bldP spid="297121" grpId="6" animBg="1"/>
      <p:bldP spid="297121" grpId="7" animBg="1"/>
      <p:bldP spid="297121" grpId="8" animBg="1"/>
      <p:bldP spid="297121" grpId="9" animBg="1"/>
      <p:bldP spid="297121" grpId="10" animBg="1"/>
      <p:bldP spid="297121" grpId="11" animBg="1"/>
      <p:bldP spid="297122" grpId="0" animBg="1"/>
      <p:bldP spid="297122" grpId="1" animBg="1"/>
      <p:bldP spid="297122" grpId="2" animBg="1"/>
      <p:bldP spid="297122" grpId="3" animBg="1"/>
      <p:bldP spid="297122" grpId="4" animBg="1"/>
      <p:bldP spid="297122" grpId="5" animBg="1"/>
      <p:bldP spid="297122" grpId="6" animBg="1"/>
      <p:bldP spid="297122" grpId="7" animBg="1"/>
      <p:bldP spid="297122" grpId="8" animBg="1"/>
      <p:bldP spid="297122" grpId="9" animBg="1"/>
      <p:bldP spid="297122" grpId="10" animBg="1"/>
      <p:bldP spid="297122" grpId="11" animBg="1"/>
      <p:bldP spid="297122" grpId="12" animBg="1"/>
      <p:bldP spid="297122" grpId="13" animBg="1"/>
      <p:bldP spid="297122" grpId="14" animBg="1"/>
      <p:bldP spid="297122" grpId="15" animBg="1"/>
      <p:bldP spid="297122" grpId="16" animBg="1"/>
      <p:bldP spid="297122" grpId="17" animBg="1"/>
      <p:bldP spid="297122" grpId="18" animBg="1"/>
      <p:bldP spid="297122" grpId="19" animBg="1"/>
      <p:bldP spid="297122" grpId="20" animBg="1"/>
      <p:bldP spid="297122" grpId="21" animBg="1"/>
      <p:bldP spid="297122" grpId="22" animBg="1"/>
      <p:bldP spid="297122" grpId="23" animBg="1"/>
      <p:bldP spid="297122" grpId="24" animBg="1"/>
      <p:bldP spid="297122" grpId="25" animBg="1"/>
      <p:bldP spid="297122" grpId="26" animBg="1"/>
      <p:bldP spid="297122" grpId="27" animBg="1"/>
      <p:bldP spid="297123" grpId="0" animBg="1"/>
      <p:bldP spid="297123" grpId="1" animBg="1"/>
      <p:bldP spid="297123" grpId="2" animBg="1"/>
      <p:bldP spid="297123" grpId="3" animBg="1"/>
      <p:bldP spid="297123" grpId="4" animBg="1"/>
      <p:bldP spid="297123" grpId="5" animBg="1"/>
      <p:bldP spid="297123" grpId="6" animBg="1"/>
      <p:bldP spid="297123" grpId="7" animBg="1"/>
      <p:bldP spid="297123" grpId="8" animBg="1"/>
      <p:bldP spid="297123" grpId="9" animBg="1"/>
      <p:bldP spid="297123" grpId="10" animBg="1"/>
      <p:bldP spid="297123" grpId="11" animBg="1"/>
      <p:bldP spid="297123" grpId="12" animBg="1"/>
      <p:bldP spid="297123" grpId="13" animBg="1"/>
      <p:bldP spid="297123" grpId="14" animBg="1"/>
      <p:bldP spid="297123" grpId="15" animBg="1"/>
      <p:bldP spid="297124" grpId="0" animBg="1"/>
      <p:bldP spid="297124" grpId="1" animBg="1"/>
      <p:bldP spid="297124" grpId="2" animBg="1"/>
      <p:bldP spid="297124" grpId="3" animBg="1"/>
      <p:bldP spid="297124" grpId="4" animBg="1"/>
      <p:bldP spid="297124" grpId="5" animBg="1"/>
      <p:bldP spid="297124" grpId="6" animBg="1"/>
      <p:bldP spid="297124" grpId="7" animBg="1"/>
      <p:bldP spid="297124" grpId="8" animBg="1"/>
      <p:bldP spid="297124" grpId="9" animBg="1"/>
      <p:bldP spid="297124" grpId="10" animBg="1"/>
      <p:bldP spid="297124" grpId="11" animBg="1"/>
      <p:bldP spid="297124" grpId="12" animBg="1"/>
      <p:bldP spid="297124" grpId="13" animBg="1"/>
      <p:bldP spid="297124" grpId="14" animBg="1"/>
      <p:bldP spid="297124" grpId="15" animBg="1"/>
      <p:bldP spid="297125" grpId="0" animBg="1"/>
      <p:bldP spid="297125" grpId="1" animBg="1"/>
      <p:bldP spid="297125" grpId="2" animBg="1"/>
      <p:bldP spid="297125" grpId="3" animBg="1"/>
      <p:bldP spid="297125" grpId="4" animBg="1"/>
      <p:bldP spid="297125" grpId="5" animBg="1"/>
      <p:bldP spid="297125" grpId="6" animBg="1"/>
      <p:bldP spid="297125" grpId="7" animBg="1"/>
      <p:bldP spid="297125" grpId="8" animBg="1"/>
      <p:bldP spid="297125" grpId="9" animBg="1"/>
      <p:bldP spid="297125" grpId="10" animBg="1"/>
      <p:bldP spid="297125" grpId="11" animBg="1"/>
      <p:bldP spid="297125" grpId="12" animBg="1"/>
      <p:bldP spid="297125" grpId="13" animBg="1"/>
      <p:bldP spid="297125" grpId="14" animBg="1"/>
      <p:bldP spid="297125" grpId="15" animBg="1"/>
      <p:bldP spid="297126" grpId="0" animBg="1"/>
      <p:bldP spid="297126" grpId="1" animBg="1"/>
      <p:bldP spid="297126" grpId="2" animBg="1"/>
      <p:bldP spid="297126" grpId="3" animBg="1"/>
      <p:bldP spid="297126" grpId="4" animBg="1"/>
      <p:bldP spid="297126" grpId="5" animBg="1"/>
      <p:bldP spid="297126" grpId="6" animBg="1"/>
      <p:bldP spid="297126" grpId="7" animBg="1"/>
      <p:bldP spid="297126" grpId="8" animBg="1"/>
      <p:bldP spid="297126" grpId="9" animBg="1"/>
      <p:bldP spid="297127" grpId="0" animBg="1"/>
      <p:bldP spid="297127" grpId="1" animBg="1"/>
      <p:bldP spid="297127" grpId="2" animBg="1"/>
      <p:bldP spid="297127" grpId="3" animBg="1"/>
      <p:bldP spid="297127" grpId="4" animBg="1"/>
      <p:bldP spid="297127" grpId="5" animBg="1"/>
      <p:bldP spid="297127" grpId="6" animBg="1"/>
      <p:bldP spid="297127" grpId="7" animBg="1"/>
      <p:bldP spid="297127" grpId="8" animBg="1"/>
      <p:bldP spid="297127" grpId="9" animBg="1"/>
      <p:bldP spid="297129" grpId="0"/>
      <p:bldP spid="297130" grpId="0"/>
      <p:bldP spid="297131" grpId="0"/>
      <p:bldP spid="297132" grpId="0"/>
      <p:bldP spid="297133" grpId="0"/>
      <p:bldP spid="297134" grpId="0"/>
      <p:bldP spid="297136" grpId="0"/>
      <p:bldP spid="297137" grpId="0"/>
      <p:bldP spid="297137" grpId="1"/>
      <p:bldP spid="297138" grpId="0"/>
      <p:bldP spid="297138" grpId="1"/>
      <p:bldP spid="297138" grpId="2"/>
      <p:bldP spid="297140" grpId="0"/>
      <p:bldP spid="297140" grpId="1"/>
      <p:bldP spid="297144" grpId="0"/>
      <p:bldP spid="297144" grpId="1"/>
      <p:bldP spid="297145" grpId="0"/>
      <p:bldP spid="297145" grpId="1"/>
      <p:bldP spid="297146" grpId="0"/>
      <p:bldP spid="297147" grpId="0"/>
      <p:bldP spid="297147" grpId="1"/>
      <p:bldP spid="297149" grpId="0"/>
      <p:bldP spid="297149" grpId="1"/>
      <p:bldP spid="297150" grpId="0"/>
      <p:bldP spid="297150" grpId="1"/>
      <p:bldP spid="297151" grpId="0"/>
      <p:bldP spid="297152" grpId="0"/>
      <p:bldP spid="297152" grpId="1"/>
      <p:bldP spid="297154" grpId="0"/>
      <p:bldP spid="297154" grpId="1"/>
      <p:bldP spid="297155" grpId="0"/>
      <p:bldP spid="297155" grpId="1"/>
      <p:bldP spid="297156" grpId="0"/>
      <p:bldP spid="297157" grpId="0"/>
      <p:bldP spid="297157" grpId="1"/>
      <p:bldP spid="297158" grpId="0"/>
      <p:bldP spid="297158" grpId="1"/>
      <p:bldP spid="297159" grpId="0"/>
      <p:bldP spid="297159" grpId="1"/>
      <p:bldP spid="297161" grpId="0"/>
      <p:bldP spid="297161" grpId="1"/>
      <p:bldP spid="297162" grpId="0"/>
      <p:bldP spid="297162" grpId="1"/>
      <p:bldP spid="297164" grpId="0"/>
      <p:bldP spid="297164" grpId="1"/>
      <p:bldP spid="297165" grpId="0"/>
      <p:bldP spid="297165" grpId="1"/>
      <p:bldP spid="297166" grpId="0"/>
      <p:bldP spid="297166" grpId="1"/>
      <p:bldP spid="297167" grpId="0"/>
      <p:bldP spid="297167" grpId="1"/>
      <p:bldP spid="297169" grpId="0"/>
      <p:bldP spid="297169" grpId="1"/>
      <p:bldP spid="297171" grpId="0"/>
      <p:bldP spid="297171" grpId="1"/>
      <p:bldP spid="297172" grpId="0"/>
      <p:bldP spid="297172" grpId="1"/>
      <p:bldP spid="297173" grpId="0"/>
      <p:bldP spid="297174" grpId="0"/>
      <p:bldP spid="297174" grpId="1"/>
      <p:bldP spid="297175" grpId="0"/>
      <p:bldP spid="297175" grpId="1"/>
      <p:bldP spid="297176" grpId="0"/>
      <p:bldP spid="297176" grpId="1"/>
      <p:bldP spid="297177" grpId="0"/>
      <p:bldP spid="297177" grpId="1"/>
      <p:bldP spid="297178" grpId="0"/>
      <p:bldP spid="297180" grpId="0"/>
      <p:bldP spid="297181" grpId="0"/>
      <p:bldP spid="297181" grpId="1"/>
      <p:bldP spid="297182" grpId="0"/>
      <p:bldP spid="297183" grpId="0"/>
      <p:bldP spid="29718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50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Activity on Edge (AOE) Networks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Activity on Edge (AOE) Networks</a:t>
            </a:r>
          </a:p>
          <a:p>
            <a:pPr lvl="1" eaLnBrk="1" hangingPunct="1"/>
            <a:r>
              <a:rPr lang="en-US" altLang="zh-TW" dirty="0"/>
              <a:t>Examples</a:t>
            </a:r>
          </a:p>
          <a:p>
            <a:pPr lvl="2" eaLnBrk="1" hangingPunct="1"/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What is the least amount of time in which the project may be completed (assuming there are no cycle in the network)</a:t>
            </a:r>
          </a:p>
          <a:p>
            <a:pPr lvl="2" eaLnBrk="1" hangingPunct="1"/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Which activities should be speedup to reduce project length?</a:t>
            </a:r>
          </a:p>
          <a:p>
            <a:pPr lvl="1" eaLnBrk="1" hangingPunct="1"/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/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Useful for (sub-)project performance evaluation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44A2E7-111D-4C0E-B613-E4956A59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36</a:t>
            </a:fld>
            <a:endParaRPr lang="en-US" altLang="zh-TW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4" descr="6-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8" t="8234" r="19527" b="44168"/>
          <a:stretch>
            <a:fillRect/>
          </a:stretch>
        </p:blipFill>
        <p:spPr bwMode="auto">
          <a:xfrm>
            <a:off x="3492500" y="1125538"/>
            <a:ext cx="5472113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50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AOE Network Interpretation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directed edge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tasks </a:t>
            </a:r>
            <a:b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or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activities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vertex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events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which </a:t>
            </a:r>
            <a:b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signal the completion </a:t>
            </a:r>
            <a:b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of certain activities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number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associated </a:t>
            </a:r>
            <a:b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with each edge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</a:t>
            </a:r>
            <a:r>
              <a:rPr lang="en-US" altLang="zh-TW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required to </a:t>
            </a:r>
            <a:b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perform the activity</a:t>
            </a:r>
          </a:p>
        </p:txBody>
      </p:sp>
      <p:pic>
        <p:nvPicPr>
          <p:cNvPr id="179205" name="Picture 5" descr="6-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7" t="61247" r="23495" b="14000"/>
          <a:stretch>
            <a:fillRect/>
          </a:stretch>
        </p:blipFill>
        <p:spPr bwMode="auto">
          <a:xfrm>
            <a:off x="4065588" y="4549775"/>
            <a:ext cx="4392612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4141B07-C6CD-4E96-900A-3D16E8B5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37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0" name="Picture 4" descr="6-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1" t="7076" r="18520" b="44629"/>
          <a:stretch>
            <a:fillRect/>
          </a:stretch>
        </p:blipFill>
        <p:spPr bwMode="auto">
          <a:xfrm>
            <a:off x="4140200" y="1916113"/>
            <a:ext cx="48958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Critical Paths on AOE Network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of AOE Network</a:t>
            </a:r>
          </a:p>
          <a:p>
            <a:pPr lvl="1" eaLnBrk="1" hangingPunct="1"/>
            <a:r>
              <a:rPr lang="en-US" altLang="zh-TW">
                <a:solidFill>
                  <a:srgbClr val="FF0000"/>
                </a:solidFill>
              </a:rPr>
              <a:t>Critical path</a:t>
            </a:r>
          </a:p>
          <a:p>
            <a:pPr lvl="2" eaLnBrk="1" hangingPunct="1"/>
            <a:r>
              <a:rPr lang="en-US" altLang="zh-TW">
                <a:solidFill>
                  <a:schemeClr val="tx2"/>
                </a:solidFill>
              </a:rPr>
              <a:t>a path that has the </a:t>
            </a:r>
            <a:br>
              <a:rPr lang="en-US" altLang="zh-TW">
                <a:solidFill>
                  <a:schemeClr val="tx2"/>
                </a:solidFill>
              </a:rPr>
            </a:br>
            <a:r>
              <a:rPr lang="en-US" altLang="zh-TW">
                <a:solidFill>
                  <a:schemeClr val="tx2"/>
                </a:solidFill>
              </a:rPr>
              <a:t>longest length</a:t>
            </a:r>
          </a:p>
          <a:p>
            <a:pPr lvl="2" eaLnBrk="1" hangingPunct="1"/>
            <a:endParaRPr lang="en-US" altLang="zh-TW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TW">
                <a:solidFill>
                  <a:schemeClr val="tx2"/>
                </a:solidFill>
              </a:rPr>
              <a:t>minimum time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2"/>
                </a:solidFill>
              </a:rPr>
              <a:t>  required to complete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2"/>
                </a:solidFill>
              </a:rPr>
              <a:t>  the project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3787775" y="5492750"/>
            <a:ext cx="524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zh-TW" b="0" i="1">
                <a:solidFill>
                  <a:srgbClr val="CC3300"/>
                </a:solidFill>
                <a:latin typeface="Arial" panose="020B0604020202020204" pitchFamily="34" charset="0"/>
              </a:rPr>
              <a:t>v</a:t>
            </a:r>
            <a:r>
              <a:rPr lang="en-US" altLang="zh-TW" b="0" baseline="-25000">
                <a:solidFill>
                  <a:srgbClr val="CC3300"/>
                </a:solidFill>
                <a:latin typeface="Arial" panose="020B0604020202020204" pitchFamily="34" charset="0"/>
              </a:rPr>
              <a:t>0</a:t>
            </a:r>
            <a:r>
              <a:rPr lang="en-US" altLang="zh-TW" b="0">
                <a:solidFill>
                  <a:srgbClr val="CC3300"/>
                </a:solidFill>
                <a:latin typeface="Arial" panose="020B0604020202020204" pitchFamily="34" charset="0"/>
              </a:rPr>
              <a:t>, </a:t>
            </a:r>
            <a:r>
              <a:rPr lang="en-US" altLang="zh-TW" b="0" i="1">
                <a:solidFill>
                  <a:srgbClr val="CC3300"/>
                </a:solidFill>
                <a:latin typeface="Arial" panose="020B0604020202020204" pitchFamily="34" charset="0"/>
              </a:rPr>
              <a:t>v</a:t>
            </a:r>
            <a:r>
              <a:rPr lang="en-US" altLang="zh-TW" b="0" baseline="-25000">
                <a:solidFill>
                  <a:srgbClr val="CC3300"/>
                </a:solidFill>
                <a:latin typeface="Arial" panose="020B0604020202020204" pitchFamily="34" charset="0"/>
              </a:rPr>
              <a:t>1</a:t>
            </a:r>
            <a:r>
              <a:rPr lang="en-US" altLang="zh-TW" b="0">
                <a:solidFill>
                  <a:srgbClr val="CC3300"/>
                </a:solidFill>
                <a:latin typeface="Arial" panose="020B0604020202020204" pitchFamily="34" charset="0"/>
              </a:rPr>
              <a:t>, </a:t>
            </a:r>
            <a:r>
              <a:rPr lang="en-US" altLang="zh-TW" b="0" i="1">
                <a:solidFill>
                  <a:srgbClr val="CC3300"/>
                </a:solidFill>
                <a:latin typeface="Arial" panose="020B0604020202020204" pitchFamily="34" charset="0"/>
              </a:rPr>
              <a:t>v</a:t>
            </a:r>
            <a:r>
              <a:rPr lang="en-US" altLang="zh-TW" b="0" baseline="-25000">
                <a:solidFill>
                  <a:srgbClr val="CC3300"/>
                </a:solidFill>
                <a:latin typeface="Arial" panose="020B0604020202020204" pitchFamily="34" charset="0"/>
              </a:rPr>
              <a:t>4</a:t>
            </a:r>
            <a:r>
              <a:rPr lang="en-US" altLang="zh-TW" b="0">
                <a:solidFill>
                  <a:srgbClr val="CC3300"/>
                </a:solidFill>
                <a:latin typeface="Arial" panose="020B0604020202020204" pitchFamily="34" charset="0"/>
              </a:rPr>
              <a:t>, </a:t>
            </a:r>
            <a:r>
              <a:rPr lang="en-US" altLang="zh-TW" b="0" i="1">
                <a:solidFill>
                  <a:srgbClr val="CC3300"/>
                </a:solidFill>
                <a:latin typeface="Arial" panose="020B0604020202020204" pitchFamily="34" charset="0"/>
              </a:rPr>
              <a:t>v</a:t>
            </a:r>
            <a:r>
              <a:rPr lang="en-US" altLang="zh-TW" b="0" baseline="-25000">
                <a:solidFill>
                  <a:srgbClr val="CC3300"/>
                </a:solidFill>
                <a:latin typeface="Arial" panose="020B0604020202020204" pitchFamily="34" charset="0"/>
              </a:rPr>
              <a:t>6</a:t>
            </a:r>
            <a:r>
              <a:rPr lang="en-US" altLang="zh-TW" b="0">
                <a:solidFill>
                  <a:srgbClr val="CC3300"/>
                </a:solidFill>
                <a:latin typeface="Arial" panose="020B0604020202020204" pitchFamily="34" charset="0"/>
              </a:rPr>
              <a:t>, </a:t>
            </a:r>
            <a:r>
              <a:rPr lang="en-US" altLang="zh-TW" b="0" i="1">
                <a:solidFill>
                  <a:srgbClr val="CC3300"/>
                </a:solidFill>
                <a:latin typeface="Arial" panose="020B0604020202020204" pitchFamily="34" charset="0"/>
              </a:rPr>
              <a:t>v</a:t>
            </a:r>
            <a:r>
              <a:rPr lang="en-US" altLang="zh-TW" b="0" baseline="-25000">
                <a:solidFill>
                  <a:srgbClr val="CC3300"/>
                </a:solidFill>
                <a:latin typeface="Arial" panose="020B0604020202020204" pitchFamily="34" charset="0"/>
              </a:rPr>
              <a:t>8</a:t>
            </a:r>
            <a:r>
              <a:rPr lang="en-US" altLang="zh-TW" b="0">
                <a:solidFill>
                  <a:schemeClr val="tx1"/>
                </a:solidFill>
                <a:latin typeface="Arial" panose="020B0604020202020204" pitchFamily="34" charset="0"/>
              </a:rPr>
              <a:t> or </a:t>
            </a:r>
            <a:r>
              <a:rPr lang="en-US" altLang="zh-TW" b="0" i="1">
                <a:solidFill>
                  <a:schemeClr val="accent1"/>
                </a:solidFill>
                <a:latin typeface="Arial" panose="020B0604020202020204" pitchFamily="34" charset="0"/>
              </a:rPr>
              <a:t>v</a:t>
            </a:r>
            <a:r>
              <a:rPr lang="en-US" altLang="zh-TW" b="0" baseline="-25000">
                <a:solidFill>
                  <a:schemeClr val="accent1"/>
                </a:solidFill>
                <a:latin typeface="Arial" panose="020B0604020202020204" pitchFamily="34" charset="0"/>
              </a:rPr>
              <a:t>0</a:t>
            </a:r>
            <a:r>
              <a:rPr lang="en-US" altLang="zh-TW" b="0">
                <a:solidFill>
                  <a:schemeClr val="accent1"/>
                </a:solidFill>
                <a:latin typeface="Arial" panose="020B0604020202020204" pitchFamily="34" charset="0"/>
              </a:rPr>
              <a:t>, </a:t>
            </a:r>
            <a:r>
              <a:rPr lang="en-US" altLang="zh-TW" b="0" i="1">
                <a:solidFill>
                  <a:schemeClr val="accent1"/>
                </a:solidFill>
                <a:latin typeface="Arial" panose="020B0604020202020204" pitchFamily="34" charset="0"/>
              </a:rPr>
              <a:t>v</a:t>
            </a:r>
            <a:r>
              <a:rPr lang="en-US" altLang="zh-TW" b="0" baseline="-25000">
                <a:solidFill>
                  <a:schemeClr val="accent1"/>
                </a:solidFill>
                <a:latin typeface="Arial" panose="020B0604020202020204" pitchFamily="34" charset="0"/>
              </a:rPr>
              <a:t>1</a:t>
            </a:r>
            <a:r>
              <a:rPr lang="en-US" altLang="zh-TW" b="0">
                <a:solidFill>
                  <a:schemeClr val="accent1"/>
                </a:solidFill>
                <a:latin typeface="Arial" panose="020B0604020202020204" pitchFamily="34" charset="0"/>
              </a:rPr>
              <a:t>, </a:t>
            </a:r>
            <a:r>
              <a:rPr lang="en-US" altLang="zh-TW" b="0" i="1">
                <a:solidFill>
                  <a:schemeClr val="accent1"/>
                </a:solidFill>
                <a:latin typeface="Arial" panose="020B0604020202020204" pitchFamily="34" charset="0"/>
              </a:rPr>
              <a:t>v</a:t>
            </a:r>
            <a:r>
              <a:rPr lang="en-US" altLang="zh-TW" b="0" baseline="-25000">
                <a:solidFill>
                  <a:schemeClr val="accent1"/>
                </a:solidFill>
                <a:latin typeface="Arial" panose="020B0604020202020204" pitchFamily="34" charset="0"/>
              </a:rPr>
              <a:t>4</a:t>
            </a:r>
            <a:r>
              <a:rPr lang="en-US" altLang="zh-TW" b="0">
                <a:solidFill>
                  <a:schemeClr val="accent1"/>
                </a:solidFill>
                <a:latin typeface="Arial" panose="020B0604020202020204" pitchFamily="34" charset="0"/>
              </a:rPr>
              <a:t>, </a:t>
            </a:r>
            <a:r>
              <a:rPr lang="en-US" altLang="zh-TW" b="0" i="1">
                <a:solidFill>
                  <a:schemeClr val="accent1"/>
                </a:solidFill>
                <a:latin typeface="Arial" panose="020B0604020202020204" pitchFamily="34" charset="0"/>
              </a:rPr>
              <a:t>v</a:t>
            </a:r>
            <a:r>
              <a:rPr lang="en-US" altLang="zh-TW" b="0" baseline="-25000">
                <a:solidFill>
                  <a:schemeClr val="accent1"/>
                </a:solidFill>
                <a:latin typeface="Arial" panose="020B0604020202020204" pitchFamily="34" charset="0"/>
              </a:rPr>
              <a:t>7</a:t>
            </a:r>
            <a:r>
              <a:rPr lang="en-US" altLang="zh-TW" b="0">
                <a:solidFill>
                  <a:schemeClr val="accent1"/>
                </a:solidFill>
                <a:latin typeface="Arial" panose="020B0604020202020204" pitchFamily="34" charset="0"/>
              </a:rPr>
              <a:t>, </a:t>
            </a:r>
            <a:r>
              <a:rPr lang="en-US" altLang="zh-TW" b="0" i="1">
                <a:solidFill>
                  <a:schemeClr val="accent1"/>
                </a:solidFill>
                <a:latin typeface="Arial" panose="020B0604020202020204" pitchFamily="34" charset="0"/>
              </a:rPr>
              <a:t>v</a:t>
            </a:r>
            <a:r>
              <a:rPr lang="en-US" altLang="zh-TW" b="0" baseline="-25000">
                <a:solidFill>
                  <a:schemeClr val="accent1"/>
                </a:solidFill>
                <a:latin typeface="Arial" panose="020B0604020202020204" pitchFamily="34" charset="0"/>
              </a:rPr>
              <a:t>8</a:t>
            </a:r>
            <a:r>
              <a:rPr lang="en-US" altLang="zh-TW" b="0">
                <a:solidFill>
                  <a:srgbClr val="CC3300"/>
                </a:solidFill>
                <a:latin typeface="Arial" panose="020B0604020202020204" pitchFamily="34" charset="0"/>
              </a:rPr>
              <a:t> </a:t>
            </a:r>
            <a:r>
              <a:rPr lang="en-US" altLang="zh-TW" b="0">
                <a:solidFill>
                  <a:schemeClr val="tx2"/>
                </a:solidFill>
                <a:latin typeface="Arial" panose="020B0604020202020204" pitchFamily="34" charset="0"/>
              </a:rPr>
              <a:t>(18)</a:t>
            </a:r>
          </a:p>
        </p:txBody>
      </p:sp>
      <p:sp>
        <p:nvSpPr>
          <p:cNvPr id="181254" name="Line 6"/>
          <p:cNvSpPr>
            <a:spLocks noChangeShapeType="1"/>
          </p:cNvSpPr>
          <p:nvPr/>
        </p:nvSpPr>
        <p:spPr bwMode="auto">
          <a:xfrm flipV="1">
            <a:off x="5003800" y="2420938"/>
            <a:ext cx="576263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1255" name="Line 7"/>
          <p:cNvSpPr>
            <a:spLocks noChangeShapeType="1"/>
          </p:cNvSpPr>
          <p:nvPr/>
        </p:nvSpPr>
        <p:spPr bwMode="auto">
          <a:xfrm flipV="1">
            <a:off x="5076825" y="2492375"/>
            <a:ext cx="530225" cy="6588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1256" name="Line 8"/>
          <p:cNvSpPr>
            <a:spLocks noChangeShapeType="1"/>
          </p:cNvSpPr>
          <p:nvPr/>
        </p:nvSpPr>
        <p:spPr bwMode="auto">
          <a:xfrm>
            <a:off x="5857875" y="2476500"/>
            <a:ext cx="503238" cy="5032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1257" name="Line 9"/>
          <p:cNvSpPr>
            <a:spLocks noChangeShapeType="1"/>
          </p:cNvSpPr>
          <p:nvPr/>
        </p:nvSpPr>
        <p:spPr bwMode="auto">
          <a:xfrm>
            <a:off x="5799138" y="2503488"/>
            <a:ext cx="503237" cy="5032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1258" name="Line 10"/>
          <p:cNvSpPr>
            <a:spLocks noChangeShapeType="1"/>
          </p:cNvSpPr>
          <p:nvPr/>
        </p:nvSpPr>
        <p:spPr bwMode="auto">
          <a:xfrm flipV="1">
            <a:off x="6635750" y="2593975"/>
            <a:ext cx="674688" cy="527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1259" name="Line 11"/>
          <p:cNvSpPr>
            <a:spLocks noChangeShapeType="1"/>
          </p:cNvSpPr>
          <p:nvPr/>
        </p:nvSpPr>
        <p:spPr bwMode="auto">
          <a:xfrm>
            <a:off x="7627938" y="2589213"/>
            <a:ext cx="487362" cy="414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1260" name="Line 12"/>
          <p:cNvSpPr>
            <a:spLocks noChangeShapeType="1"/>
          </p:cNvSpPr>
          <p:nvPr/>
        </p:nvSpPr>
        <p:spPr bwMode="auto">
          <a:xfrm>
            <a:off x="6608763" y="3265488"/>
            <a:ext cx="869950" cy="539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1261" name="Line 14"/>
          <p:cNvSpPr>
            <a:spLocks noChangeShapeType="1"/>
          </p:cNvSpPr>
          <p:nvPr/>
        </p:nvSpPr>
        <p:spPr bwMode="auto">
          <a:xfrm flipV="1">
            <a:off x="7740650" y="3284538"/>
            <a:ext cx="428625" cy="509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B9C62BE-D4AC-4AD7-B1DD-48EC69B4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38</a:t>
            </a:fld>
            <a:endParaRPr lang="en-US" altLang="zh-TW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Critical Path Analysis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TW" dirty="0"/>
              <a:t>Why critical-path analysis?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</a:rPr>
              <a:t>To reduce project finish time</a:t>
            </a:r>
          </a:p>
          <a:p>
            <a:pPr lvl="2" eaLnBrk="1" hangingPunct="1"/>
            <a:r>
              <a:rPr lang="en-US" altLang="zh-TW" dirty="0"/>
              <a:t>identify</a:t>
            </a:r>
            <a:r>
              <a:rPr lang="en-US" altLang="zh-TW" dirty="0">
                <a:solidFill>
                  <a:srgbClr val="FF0000"/>
                </a:solidFill>
              </a:rPr>
              <a:t> critical activities</a:t>
            </a:r>
            <a:r>
              <a:rPr lang="en-US" altLang="zh-TW" dirty="0"/>
              <a:t> so that resource may be concentrated on these activities</a:t>
            </a:r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Determining Critical Paths</a:t>
            </a:r>
          </a:p>
          <a:p>
            <a:pPr lvl="1" eaLnBrk="1" hangingPunct="1"/>
            <a:r>
              <a:rPr lang="en-US" altLang="zh-TW" dirty="0"/>
              <a:t>Delete all noncritical activities</a:t>
            </a:r>
          </a:p>
          <a:p>
            <a:pPr lvl="1" eaLnBrk="1" hangingPunct="1"/>
            <a:r>
              <a:rPr lang="en-US" altLang="zh-TW" dirty="0"/>
              <a:t>Generate all the paths from the start to finish vertex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FFB87E4-9C58-4043-95AE-2842C7E3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39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eaLnBrk="1" hangingPunct="1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Kruskal’s Algorithm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TW" dirty="0"/>
              <a:t>Kruskal’s Algorithm</a:t>
            </a:r>
          </a:p>
          <a:p>
            <a:pPr lvl="1" eaLnBrk="1" hangingPunct="1"/>
            <a:r>
              <a:rPr lang="en-US" altLang="zh-TW" dirty="0"/>
              <a:t>Adding edges to MST </a:t>
            </a:r>
            <a:r>
              <a:rPr lang="en-US" altLang="zh-TW" i="1" dirty="0"/>
              <a:t>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one edge at a time</a:t>
            </a:r>
          </a:p>
          <a:p>
            <a:pPr lvl="1" eaLnBrk="1" hangingPunct="1"/>
            <a:r>
              <a:rPr lang="en-US" altLang="zh-TW" dirty="0"/>
              <a:t>Selected edges are </a:t>
            </a:r>
            <a:r>
              <a:rPr lang="en-US" altLang="zh-TW" dirty="0">
                <a:solidFill>
                  <a:srgbClr val="FF0000"/>
                </a:solidFill>
              </a:rPr>
              <a:t>in non-decreasing order of the cost</a:t>
            </a:r>
          </a:p>
          <a:p>
            <a:pPr lvl="1" eaLnBrk="1" hangingPunct="1"/>
            <a:r>
              <a:rPr lang="en-US" altLang="zh-TW" dirty="0"/>
              <a:t>An edge is added to </a:t>
            </a:r>
            <a:r>
              <a:rPr lang="en-US" altLang="zh-TW" i="1" dirty="0"/>
              <a:t>T</a:t>
            </a:r>
            <a:r>
              <a:rPr lang="en-US" altLang="zh-TW" dirty="0"/>
              <a:t> if it </a:t>
            </a:r>
            <a:r>
              <a:rPr lang="en-US" altLang="zh-TW" dirty="0">
                <a:solidFill>
                  <a:srgbClr val="FF0000"/>
                </a:solidFill>
              </a:rPr>
              <a:t>does not form a cycle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r>
              <a:rPr lang="en-US" altLang="zh-TW" dirty="0"/>
              <a:t>Since G is connected and has n &gt; 0 vertices, exactly </a:t>
            </a:r>
            <a:r>
              <a:rPr lang="en-US" altLang="zh-TW" dirty="0">
                <a:solidFill>
                  <a:srgbClr val="FF0000"/>
                </a:solidFill>
              </a:rPr>
              <a:t>n-1 edges will be selected</a:t>
            </a:r>
          </a:p>
          <a:p>
            <a:pPr lvl="1" eaLnBrk="1" hangingPunct="1"/>
            <a:r>
              <a:rPr lang="en-US" altLang="zh-TW" dirty="0"/>
              <a:t>Time complexity: O(</a:t>
            </a:r>
            <a:r>
              <a:rPr lang="en-US" altLang="zh-TW" i="1" dirty="0"/>
              <a:t>e</a:t>
            </a:r>
            <a:r>
              <a:rPr lang="en-US" altLang="zh-TW" dirty="0"/>
              <a:t> log </a:t>
            </a:r>
            <a:r>
              <a:rPr lang="en-US" altLang="zh-TW" i="1" dirty="0"/>
              <a:t>e</a:t>
            </a:r>
            <a:r>
              <a:rPr lang="en-US" altLang="zh-TW" dirty="0"/>
              <a:t>)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41D3CA-6F07-4DFD-9B76-928D4166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4" descr="6-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7" t="8185" r="24976" b="44629"/>
          <a:stretch>
            <a:fillRect/>
          </a:stretch>
        </p:blipFill>
        <p:spPr bwMode="auto">
          <a:xfrm>
            <a:off x="5003800" y="3284538"/>
            <a:ext cx="388937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Critical Activity (edge)</a:t>
            </a:r>
          </a:p>
        </p:txBody>
      </p:sp>
      <p:sp>
        <p:nvSpPr>
          <p:cNvPr id="1853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TW" i="1" dirty="0">
                <a:solidFill>
                  <a:srgbClr val="FF0000"/>
                </a:solidFill>
              </a:rPr>
              <a:t>early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i="1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: earliest occurrence time of activity </a:t>
            </a:r>
            <a:r>
              <a:rPr lang="en-US" altLang="zh-TW" i="1" dirty="0" err="1"/>
              <a:t>i</a:t>
            </a:r>
            <a:r>
              <a:rPr lang="en-US" altLang="zh-TW" i="1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(edge)   </a:t>
            </a:r>
          </a:p>
          <a:p>
            <a:pPr lvl="1" eaLnBrk="1" hangingPunct="1"/>
            <a:r>
              <a:rPr lang="en-US" altLang="zh-TW" i="1" dirty="0"/>
              <a:t>early(5)=5, early</a:t>
            </a:r>
            <a:r>
              <a:rPr lang="en-US" altLang="zh-TW" dirty="0"/>
              <a:t>(6) = </a:t>
            </a:r>
            <a:r>
              <a:rPr lang="en-US" altLang="zh-TW" i="1" dirty="0"/>
              <a:t>early</a:t>
            </a:r>
            <a:r>
              <a:rPr lang="en-US" altLang="zh-TW" dirty="0"/>
              <a:t>(7)=7</a:t>
            </a:r>
          </a:p>
          <a:p>
            <a:pPr eaLnBrk="1" hangingPunct="1"/>
            <a:r>
              <a:rPr lang="en-US" altLang="zh-TW" i="1" dirty="0">
                <a:solidFill>
                  <a:srgbClr val="FF0000"/>
                </a:solidFill>
              </a:rPr>
              <a:t>late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i="1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: latest occurrence time of activity </a:t>
            </a:r>
            <a:r>
              <a:rPr lang="en-US" altLang="zh-TW" i="1" dirty="0" err="1"/>
              <a:t>i</a:t>
            </a:r>
            <a:r>
              <a:rPr lang="en-US" altLang="zh-TW" i="1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(edge) </a:t>
            </a:r>
            <a:endParaRPr lang="en-US" altLang="zh-TW" i="1" dirty="0"/>
          </a:p>
          <a:p>
            <a:pPr lvl="1" eaLnBrk="1" hangingPunct="1"/>
            <a:r>
              <a:rPr lang="en-US" altLang="zh-TW" i="1" dirty="0"/>
              <a:t>late</a:t>
            </a:r>
            <a:r>
              <a:rPr lang="en-US" altLang="zh-TW" dirty="0"/>
              <a:t>(5)=18-4-4-2=8,</a:t>
            </a:r>
            <a:r>
              <a:rPr lang="en-US" altLang="zh-TW" sz="3100" dirty="0"/>
              <a:t> </a:t>
            </a:r>
            <a:r>
              <a:rPr lang="en-US" altLang="zh-TW" i="1" dirty="0"/>
              <a:t>late</a:t>
            </a:r>
            <a:r>
              <a:rPr lang="en-US" altLang="zh-TW" dirty="0"/>
              <a:t>(7)=18-4-7=7</a:t>
            </a:r>
          </a:p>
          <a:p>
            <a:pPr lvl="1" eaLnBrk="1" hangingPunct="1"/>
            <a:endParaRPr lang="en-US" altLang="zh-TW" dirty="0"/>
          </a:p>
          <a:p>
            <a:pPr eaLnBrk="1" hangingPunct="1"/>
            <a:r>
              <a:rPr lang="en-US" altLang="zh-TW" i="1" dirty="0"/>
              <a:t>late</a:t>
            </a:r>
            <a:r>
              <a:rPr lang="en-US" altLang="zh-TW" dirty="0"/>
              <a:t>(</a:t>
            </a:r>
            <a:r>
              <a:rPr lang="en-US" altLang="zh-TW" i="1" dirty="0" err="1"/>
              <a:t>i</a:t>
            </a:r>
            <a:r>
              <a:rPr lang="en-US" altLang="zh-TW" dirty="0"/>
              <a:t>)-</a:t>
            </a:r>
            <a:r>
              <a:rPr lang="en-US" altLang="zh-TW" i="1" dirty="0"/>
              <a:t>early</a:t>
            </a:r>
            <a:r>
              <a:rPr lang="en-US" altLang="zh-TW" dirty="0"/>
              <a:t>(</a:t>
            </a:r>
            <a:r>
              <a:rPr lang="en-US" altLang="zh-TW" i="1" dirty="0" err="1"/>
              <a:t>i</a:t>
            </a:r>
            <a:r>
              <a:rPr lang="en-US" altLang="zh-TW" dirty="0"/>
              <a:t>)</a:t>
            </a:r>
          </a:p>
          <a:p>
            <a:pPr lvl="1" eaLnBrk="1" hangingPunct="1"/>
            <a:r>
              <a:rPr lang="en-US" altLang="zh-TW" dirty="0"/>
              <a:t>measure of criticality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</a:rPr>
              <a:t>Critical activity 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</a:rPr>
              <a:t>couldn’t be delayed: </a:t>
            </a:r>
            <a:r>
              <a:rPr lang="en-US" altLang="zh-TW" i="1" dirty="0"/>
              <a:t>early</a:t>
            </a:r>
            <a:r>
              <a:rPr lang="en-US" altLang="zh-TW" dirty="0"/>
              <a:t>(</a:t>
            </a:r>
            <a:r>
              <a:rPr lang="en-US" altLang="zh-TW" i="1" dirty="0" err="1"/>
              <a:t>i</a:t>
            </a:r>
            <a:r>
              <a:rPr lang="en-US" altLang="zh-TW" dirty="0"/>
              <a:t>) = </a:t>
            </a:r>
            <a:r>
              <a:rPr lang="en-US" altLang="zh-TW" i="1" dirty="0"/>
              <a:t>late</a:t>
            </a:r>
            <a:r>
              <a:rPr lang="en-US" altLang="zh-TW" dirty="0"/>
              <a:t>(</a:t>
            </a:r>
            <a:r>
              <a:rPr lang="en-US" altLang="zh-TW" i="1" dirty="0" err="1"/>
              <a:t>i</a:t>
            </a:r>
            <a:r>
              <a:rPr lang="en-US" altLang="zh-TW" dirty="0"/>
              <a:t>) </a:t>
            </a:r>
          </a:p>
          <a:p>
            <a:pPr lvl="1" eaLnBrk="1" hangingPunct="1"/>
            <a:r>
              <a:rPr lang="en-US" altLang="zh-TW" dirty="0"/>
              <a:t>(ex. </a:t>
            </a:r>
            <a:r>
              <a:rPr lang="en-US" altLang="zh-TW" i="1" dirty="0"/>
              <a:t>early</a:t>
            </a:r>
            <a:r>
              <a:rPr lang="en-US" altLang="zh-TW" dirty="0"/>
              <a:t>(7)=</a:t>
            </a:r>
            <a:r>
              <a:rPr lang="en-US" altLang="zh-TW" i="1" dirty="0"/>
              <a:t>late</a:t>
            </a:r>
            <a:r>
              <a:rPr lang="en-US" altLang="zh-TW" dirty="0"/>
              <a:t>(7))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9BFF11-8DC9-40B8-9F1F-C6B9BB24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40</a:t>
            </a:fld>
            <a:endParaRPr lang="en-US" altLang="zh-TW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69947B-8FCA-4448-9611-414822D82724}"/>
              </a:ext>
            </a:extLst>
          </p:cNvPr>
          <p:cNvSpPr/>
          <p:nvPr/>
        </p:nvSpPr>
        <p:spPr>
          <a:xfrm>
            <a:off x="6978013" y="4810759"/>
            <a:ext cx="525552" cy="366395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D82517-1132-4D1B-AC39-9429E1AEDBAA}"/>
              </a:ext>
            </a:extLst>
          </p:cNvPr>
          <p:cNvSpPr/>
          <p:nvPr/>
        </p:nvSpPr>
        <p:spPr>
          <a:xfrm>
            <a:off x="6897686" y="3861048"/>
            <a:ext cx="626641" cy="33693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9DA8FF-85ED-4EEA-93AD-D2D840468B43}"/>
              </a:ext>
            </a:extLst>
          </p:cNvPr>
          <p:cNvSpPr/>
          <p:nvPr/>
        </p:nvSpPr>
        <p:spPr>
          <a:xfrm>
            <a:off x="6422935" y="6173152"/>
            <a:ext cx="525552" cy="366395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4" descr="6-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7" t="8185" r="24976" b="44629"/>
          <a:stretch>
            <a:fillRect/>
          </a:stretch>
        </p:blipFill>
        <p:spPr bwMode="auto">
          <a:xfrm>
            <a:off x="4762501" y="3376613"/>
            <a:ext cx="4176712" cy="348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50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Finding Critical Activity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04787" y="1276351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i="1" dirty="0"/>
              <a:t>earliest</a:t>
            </a:r>
            <a:r>
              <a:rPr lang="en-US" altLang="zh-TW" dirty="0"/>
              <a:t>[</a:t>
            </a:r>
            <a:r>
              <a:rPr lang="en-US" altLang="zh-TW" i="1" dirty="0">
                <a:solidFill>
                  <a:schemeClr val="tx2"/>
                </a:solidFill>
              </a:rPr>
              <a:t>j</a:t>
            </a:r>
            <a:r>
              <a:rPr lang="en-US" altLang="zh-TW" dirty="0"/>
              <a:t>]: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/>
              <a:t>earliest event occurrence time for </a:t>
            </a:r>
            <a:r>
              <a:rPr lang="en-US" altLang="zh-TW" sz="2200" dirty="0">
                <a:solidFill>
                  <a:srgbClr val="0070C0"/>
                </a:solidFill>
              </a:rPr>
              <a:t>event </a:t>
            </a:r>
            <a:r>
              <a:rPr lang="en-US" altLang="zh-TW" sz="2200" i="1" dirty="0"/>
              <a:t>j </a:t>
            </a:r>
            <a:r>
              <a:rPr lang="en-US" altLang="zh-TW" sz="2000" dirty="0">
                <a:solidFill>
                  <a:srgbClr val="0070C0"/>
                </a:solidFill>
              </a:rPr>
              <a:t>(vertex)</a:t>
            </a:r>
            <a:r>
              <a:rPr lang="en-US" altLang="zh-TW" sz="22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solidFill>
                  <a:srgbClr val="0070C0"/>
                </a:solidFill>
              </a:rPr>
              <a:t>length of the longest path from </a:t>
            </a:r>
            <a:r>
              <a:rPr lang="en-US" altLang="zh-TW" sz="2200" i="1" dirty="0">
                <a:solidFill>
                  <a:srgbClr val="0070C0"/>
                </a:solidFill>
              </a:rPr>
              <a:t>v</a:t>
            </a:r>
            <a:r>
              <a:rPr lang="en-US" altLang="zh-TW" sz="2200" baseline="-25000" dirty="0">
                <a:solidFill>
                  <a:srgbClr val="0070C0"/>
                </a:solidFill>
              </a:rPr>
              <a:t>0</a:t>
            </a:r>
            <a:r>
              <a:rPr lang="en-US" altLang="zh-TW" sz="2200" dirty="0">
                <a:solidFill>
                  <a:srgbClr val="0070C0"/>
                </a:solidFill>
              </a:rPr>
              <a:t> to </a:t>
            </a:r>
            <a:r>
              <a:rPr lang="en-US" altLang="zh-TW" sz="2200" i="1" dirty="0" err="1">
                <a:solidFill>
                  <a:srgbClr val="0070C0"/>
                </a:solidFill>
              </a:rPr>
              <a:t>v</a:t>
            </a:r>
            <a:r>
              <a:rPr lang="en-US" altLang="zh-TW" sz="2200" i="1" baseline="-25000" dirty="0" err="1">
                <a:solidFill>
                  <a:srgbClr val="0070C0"/>
                </a:solidFill>
              </a:rPr>
              <a:t>j</a:t>
            </a:r>
            <a:r>
              <a:rPr lang="en-US" altLang="zh-TW" sz="2200" baseline="-25000" dirty="0"/>
              <a:t> </a:t>
            </a:r>
            <a:r>
              <a:rPr lang="en-US" altLang="zh-TW" sz="2200" dirty="0"/>
              <a:t>(Ex. 7 for </a:t>
            </a:r>
            <a:r>
              <a:rPr lang="en-US" altLang="zh-TW" sz="2200" i="1" dirty="0"/>
              <a:t>v</a:t>
            </a:r>
            <a:r>
              <a:rPr lang="en-US" altLang="zh-TW" sz="2200" baseline="-25000" dirty="0"/>
              <a:t>4</a:t>
            </a:r>
            <a:r>
              <a:rPr lang="en-US" altLang="zh-TW" sz="22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i="1" dirty="0"/>
              <a:t>latest</a:t>
            </a:r>
            <a:r>
              <a:rPr lang="en-US" altLang="zh-TW" dirty="0"/>
              <a:t>[</a:t>
            </a:r>
            <a:r>
              <a:rPr lang="en-US" altLang="zh-TW" i="1" dirty="0">
                <a:solidFill>
                  <a:schemeClr val="tx2"/>
                </a:solidFill>
              </a:rPr>
              <a:t>j</a:t>
            </a:r>
            <a:r>
              <a:rPr lang="en-US" altLang="zh-TW" dirty="0"/>
              <a:t>]: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/>
              <a:t>latest event occurrence time for event </a:t>
            </a:r>
            <a:r>
              <a:rPr lang="en-US" altLang="zh-TW" sz="2200" i="1" dirty="0"/>
              <a:t>j</a:t>
            </a:r>
            <a:r>
              <a:rPr lang="en-US" altLang="zh-TW" sz="2200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If activity </a:t>
            </a:r>
            <a:r>
              <a:rPr lang="en-US" altLang="zh-TW" i="1" dirty="0" err="1"/>
              <a:t>a</a:t>
            </a:r>
            <a:r>
              <a:rPr lang="en-US" altLang="zh-TW" i="1" baseline="-25000" dirty="0" err="1"/>
              <a:t>i</a:t>
            </a:r>
            <a:r>
              <a:rPr lang="en-US" altLang="zh-TW" dirty="0"/>
              <a:t> is represented </a:t>
            </a:r>
            <a:br>
              <a:rPr lang="en-US" altLang="zh-TW" dirty="0"/>
            </a:br>
            <a:r>
              <a:rPr lang="en-US" altLang="zh-TW" dirty="0"/>
              <a:t>by edge &lt;</a:t>
            </a:r>
            <a:r>
              <a:rPr lang="en-US" altLang="zh-TW" i="1" dirty="0">
                <a:latin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</a:rPr>
              <a:t>j</a:t>
            </a:r>
            <a:r>
              <a:rPr lang="en-US" altLang="zh-TW" dirty="0"/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i="1" dirty="0">
                <a:solidFill>
                  <a:srgbClr val="6600FF"/>
                </a:solidFill>
              </a:rPr>
              <a:t>early</a:t>
            </a:r>
            <a:r>
              <a:rPr lang="en-US" altLang="zh-TW" sz="2200" dirty="0">
                <a:solidFill>
                  <a:srgbClr val="6600FF"/>
                </a:solidFill>
              </a:rPr>
              <a:t>(</a:t>
            </a:r>
            <a:r>
              <a:rPr lang="en-US" altLang="zh-TW" sz="2200" i="1" dirty="0" err="1">
                <a:solidFill>
                  <a:srgbClr val="6600FF"/>
                </a:solidFill>
              </a:rPr>
              <a:t>i</a:t>
            </a:r>
            <a:r>
              <a:rPr lang="en-US" altLang="zh-TW" sz="2200" dirty="0">
                <a:solidFill>
                  <a:srgbClr val="6600FF"/>
                </a:solidFill>
              </a:rPr>
              <a:t>)</a:t>
            </a:r>
            <a:r>
              <a:rPr lang="en-US" altLang="zh-TW" sz="2200" dirty="0"/>
              <a:t> = </a:t>
            </a:r>
            <a:r>
              <a:rPr lang="en-US" altLang="zh-TW" sz="2200" i="1" dirty="0">
                <a:solidFill>
                  <a:srgbClr val="00B0F0"/>
                </a:solidFill>
              </a:rPr>
              <a:t>earliest</a:t>
            </a:r>
            <a:r>
              <a:rPr lang="en-US" altLang="zh-TW" sz="2200" dirty="0">
                <a:solidFill>
                  <a:srgbClr val="00B0F0"/>
                </a:solidFill>
              </a:rPr>
              <a:t>[</a:t>
            </a:r>
            <a:r>
              <a:rPr lang="en-US" altLang="zh-TW" sz="2200" i="1" dirty="0">
                <a:solidFill>
                  <a:srgbClr val="00B0F0"/>
                </a:solidFill>
              </a:rPr>
              <a:t>k</a:t>
            </a:r>
            <a:r>
              <a:rPr lang="en-US" altLang="zh-TW" sz="2200" dirty="0">
                <a:solidFill>
                  <a:srgbClr val="00B0F0"/>
                </a:solidFill>
              </a:rPr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i="1" dirty="0">
                <a:solidFill>
                  <a:srgbClr val="6600FF"/>
                </a:solidFill>
              </a:rPr>
              <a:t>late(</a:t>
            </a:r>
            <a:r>
              <a:rPr lang="en-US" altLang="zh-TW" sz="2200" i="1" dirty="0" err="1">
                <a:solidFill>
                  <a:srgbClr val="6600FF"/>
                </a:solidFill>
              </a:rPr>
              <a:t>i</a:t>
            </a:r>
            <a:r>
              <a:rPr lang="en-US" altLang="zh-TW" sz="2200" i="1" dirty="0">
                <a:solidFill>
                  <a:srgbClr val="6600FF"/>
                </a:solidFill>
              </a:rPr>
              <a:t>)</a:t>
            </a:r>
            <a:r>
              <a:rPr lang="en-US" altLang="zh-TW" sz="2200" dirty="0"/>
              <a:t> =</a:t>
            </a:r>
            <a:r>
              <a:rPr lang="en-US" altLang="zh-TW" sz="2200" i="1" dirty="0"/>
              <a:t> </a:t>
            </a:r>
            <a:r>
              <a:rPr lang="en-US" altLang="zh-TW" sz="2200" i="1" dirty="0">
                <a:solidFill>
                  <a:srgbClr val="FF0000"/>
                </a:solidFill>
              </a:rPr>
              <a:t>latest</a:t>
            </a:r>
            <a:r>
              <a:rPr lang="en-US" altLang="zh-TW" sz="2200" dirty="0">
                <a:solidFill>
                  <a:srgbClr val="FF0000"/>
                </a:solidFill>
              </a:rPr>
              <a:t>[</a:t>
            </a:r>
            <a:r>
              <a:rPr lang="en-US" altLang="zh-TW" sz="2200" i="1" dirty="0">
                <a:solidFill>
                  <a:srgbClr val="FF0000"/>
                </a:solidFill>
              </a:rPr>
              <a:t>j</a:t>
            </a:r>
            <a:r>
              <a:rPr lang="en-US" altLang="zh-TW" sz="2200" dirty="0">
                <a:solidFill>
                  <a:srgbClr val="FF0000"/>
                </a:solidFill>
              </a:rPr>
              <a:t>]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FF0000"/>
                </a:solidFill>
              </a:rPr>
              <a:t>- </a:t>
            </a:r>
            <a:r>
              <a:rPr lang="en-US" altLang="zh-TW" sz="2200" i="1" dirty="0">
                <a:solidFill>
                  <a:srgbClr val="00B050"/>
                </a:solidFill>
              </a:rPr>
              <a:t>duration of </a:t>
            </a:r>
            <a:r>
              <a:rPr lang="zh-TW" altLang="en-US" sz="2200" i="1" dirty="0">
                <a:solidFill>
                  <a:srgbClr val="00B050"/>
                </a:solidFill>
              </a:rPr>
              <a:t> </a:t>
            </a:r>
            <a:r>
              <a:rPr lang="en-US" altLang="zh-TW" sz="2200" i="1" dirty="0">
                <a:solidFill>
                  <a:srgbClr val="00B050"/>
                </a:solidFill>
              </a:rPr>
              <a:t>a</a:t>
            </a:r>
            <a:r>
              <a:rPr lang="en-US" altLang="zh-TW" sz="2200" i="1" baseline="-25000" dirty="0">
                <a:solidFill>
                  <a:srgbClr val="00B050"/>
                </a:solidFill>
              </a:rPr>
              <a:t>i</a:t>
            </a:r>
          </a:p>
        </p:txBody>
      </p:sp>
      <p:grpSp>
        <p:nvGrpSpPr>
          <p:cNvPr id="187397" name="Group 10"/>
          <p:cNvGrpSpPr>
            <a:grpSpLocks/>
          </p:cNvGrpSpPr>
          <p:nvPr/>
        </p:nvGrpSpPr>
        <p:grpSpPr bwMode="auto">
          <a:xfrm>
            <a:off x="684213" y="5589588"/>
            <a:ext cx="3240087" cy="720725"/>
            <a:chOff x="3515" y="3612"/>
            <a:chExt cx="2041" cy="454"/>
          </a:xfrm>
        </p:grpSpPr>
        <p:sp>
          <p:nvSpPr>
            <p:cNvPr id="187398" name="Oval 4"/>
            <p:cNvSpPr>
              <a:spLocks noChangeArrowheads="1"/>
            </p:cNvSpPr>
            <p:nvPr/>
          </p:nvSpPr>
          <p:spPr bwMode="auto">
            <a:xfrm>
              <a:off x="3515" y="3748"/>
              <a:ext cx="289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7399" name="Text Box 5"/>
            <p:cNvSpPr txBox="1">
              <a:spLocks noChangeArrowheads="1"/>
            </p:cNvSpPr>
            <p:nvPr/>
          </p:nvSpPr>
          <p:spPr bwMode="auto">
            <a:xfrm>
              <a:off x="3531" y="3737"/>
              <a:ext cx="2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 i="1">
                  <a:solidFill>
                    <a:srgbClr val="FF0000"/>
                  </a:solidFill>
                  <a:ea typeface="標楷體" panose="03000509000000000000" pitchFamily="65" charset="-120"/>
                </a:rPr>
                <a:t>v</a:t>
              </a:r>
              <a:r>
                <a:rPr lang="en-US" altLang="zh-TW" b="0" i="1" baseline="-25000">
                  <a:solidFill>
                    <a:srgbClr val="FF0000"/>
                  </a:solidFill>
                  <a:ea typeface="標楷體" panose="03000509000000000000" pitchFamily="65" charset="-120"/>
                </a:rPr>
                <a:t>k</a:t>
              </a:r>
              <a:endParaRPr lang="en-US" altLang="zh-TW" b="0" i="1">
                <a:solidFill>
                  <a:srgbClr val="FF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187400" name="Oval 6"/>
            <p:cNvSpPr>
              <a:spLocks noChangeArrowheads="1"/>
            </p:cNvSpPr>
            <p:nvPr/>
          </p:nvSpPr>
          <p:spPr bwMode="auto">
            <a:xfrm>
              <a:off x="5267" y="3755"/>
              <a:ext cx="289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7401" name="Text Box 7"/>
            <p:cNvSpPr txBox="1">
              <a:spLocks noChangeArrowheads="1"/>
            </p:cNvSpPr>
            <p:nvPr/>
          </p:nvSpPr>
          <p:spPr bwMode="auto">
            <a:xfrm>
              <a:off x="5293" y="3744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 i="1">
                  <a:solidFill>
                    <a:srgbClr val="FF0000"/>
                  </a:solidFill>
                  <a:ea typeface="標楷體" panose="03000509000000000000" pitchFamily="65" charset="-120"/>
                </a:rPr>
                <a:t>v</a:t>
              </a:r>
              <a:r>
                <a:rPr lang="en-US" altLang="zh-TW" b="0" i="1" baseline="-25000">
                  <a:solidFill>
                    <a:srgbClr val="FF0000"/>
                  </a:solidFill>
                  <a:ea typeface="標楷體" panose="03000509000000000000" pitchFamily="65" charset="-120"/>
                </a:rPr>
                <a:t>j</a:t>
              </a:r>
              <a:endParaRPr lang="en-US" altLang="zh-TW" sz="2000" b="0" i="1">
                <a:solidFill>
                  <a:srgbClr val="FF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187402" name="Line 8"/>
            <p:cNvSpPr>
              <a:spLocks noChangeShapeType="1"/>
            </p:cNvSpPr>
            <p:nvPr/>
          </p:nvSpPr>
          <p:spPr bwMode="auto">
            <a:xfrm>
              <a:off x="3804" y="3915"/>
              <a:ext cx="1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7403" name="Text Box 9"/>
            <p:cNvSpPr txBox="1">
              <a:spLocks noChangeArrowheads="1"/>
            </p:cNvSpPr>
            <p:nvPr/>
          </p:nvSpPr>
          <p:spPr bwMode="auto">
            <a:xfrm>
              <a:off x="4415" y="3612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 i="1" dirty="0">
                  <a:solidFill>
                    <a:srgbClr val="00B05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a</a:t>
              </a:r>
              <a:r>
                <a:rPr lang="en-US" altLang="zh-TW" b="0" i="1" baseline="-25000" dirty="0">
                  <a:solidFill>
                    <a:srgbClr val="00B05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i</a:t>
              </a:r>
              <a:endParaRPr lang="en-US" altLang="zh-TW" sz="2000" b="0" i="1" dirty="0">
                <a:solidFill>
                  <a:srgbClr val="00B050"/>
                </a:solidFill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D3198C-8122-485F-B273-572A1265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41</a:t>
            </a:fld>
            <a:endParaRPr lang="en-US" altLang="zh-TW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7E2F01-D1FD-4F89-86AD-908627E891ED}"/>
              </a:ext>
            </a:extLst>
          </p:cNvPr>
          <p:cNvSpPr/>
          <p:nvPr/>
        </p:nvSpPr>
        <p:spPr>
          <a:xfrm>
            <a:off x="6372200" y="4365104"/>
            <a:ext cx="626641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72F2A5-073C-46AA-BB2E-6DF3598AD82E}"/>
              </a:ext>
            </a:extLst>
          </p:cNvPr>
          <p:cNvSpPr/>
          <p:nvPr/>
        </p:nvSpPr>
        <p:spPr>
          <a:xfrm>
            <a:off x="360409" y="5378773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solidFill>
                  <a:srgbClr val="00B0F0"/>
                </a:solidFill>
              </a:rPr>
              <a:t>earliest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80E2AC-94CA-4451-A47D-EE4DCDDE0E36}"/>
              </a:ext>
            </a:extLst>
          </p:cNvPr>
          <p:cNvSpPr/>
          <p:nvPr/>
        </p:nvSpPr>
        <p:spPr>
          <a:xfrm>
            <a:off x="3212166" y="5387832"/>
            <a:ext cx="849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latest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442" name="Object 9"/>
          <p:cNvGraphicFramePr>
            <a:graphicFrameLocks noChangeAspect="1"/>
          </p:cNvGraphicFramePr>
          <p:nvPr/>
        </p:nvGraphicFramePr>
        <p:xfrm>
          <a:off x="900113" y="2286000"/>
          <a:ext cx="68976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43" name="Equation" r:id="rId4" imgW="3162240" imgH="291960" progId="Equation.DSMT4">
                  <p:embed/>
                </p:oleObj>
              </mc:Choice>
              <mc:Fallback>
                <p:oleObj name="Equation" r:id="rId4" imgW="3162240" imgH="291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86000"/>
                        <a:ext cx="6897687" cy="6381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Calculating </a:t>
            </a:r>
            <a:r>
              <a:rPr lang="en-US" altLang="zh-TW" i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j-cs"/>
              </a:rPr>
              <a:t>earliest(j)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Calculating </a:t>
            </a:r>
            <a:r>
              <a:rPr lang="en-US" altLang="zh-TW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earliest time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of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events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start with </a:t>
            </a:r>
            <a:r>
              <a:rPr lang="en-US" altLang="zh-TW" sz="2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earliest[0] = 0</a:t>
            </a: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remaining events start times:</a:t>
            </a:r>
            <a:b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zh-TW" sz="2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): the set of immediate predecessors of </a:t>
            </a:r>
            <a:r>
              <a:rPr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earliest[j]</a:t>
            </a: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should be computed in </a:t>
            </a:r>
            <a:b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sorting </a:t>
            </a: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order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Modify </a:t>
            </a:r>
            <a:r>
              <a:rPr lang="en-US" altLang="zh-TW" sz="25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topsort</a:t>
            </a:r>
            <a:r>
              <a:rPr lang="en-US" altLang="zh-TW" sz="25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2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with the following:</a:t>
            </a:r>
          </a:p>
        </p:txBody>
      </p:sp>
      <p:grpSp>
        <p:nvGrpSpPr>
          <p:cNvPr id="189445" name="Group 25"/>
          <p:cNvGrpSpPr>
            <a:grpSpLocks/>
          </p:cNvGrpSpPr>
          <p:nvPr/>
        </p:nvGrpSpPr>
        <p:grpSpPr bwMode="auto">
          <a:xfrm>
            <a:off x="6227763" y="3429000"/>
            <a:ext cx="2459037" cy="2179638"/>
            <a:chOff x="3687" y="2241"/>
            <a:chExt cx="1693" cy="2170"/>
          </a:xfrm>
        </p:grpSpPr>
        <p:sp>
          <p:nvSpPr>
            <p:cNvPr id="189457" name="Oval 10"/>
            <p:cNvSpPr>
              <a:spLocks noChangeArrowheads="1"/>
            </p:cNvSpPr>
            <p:nvPr/>
          </p:nvSpPr>
          <p:spPr bwMode="auto">
            <a:xfrm>
              <a:off x="3696" y="2251"/>
              <a:ext cx="322" cy="3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4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9458" name="Text Box 11"/>
            <p:cNvSpPr txBox="1">
              <a:spLocks noChangeArrowheads="1"/>
            </p:cNvSpPr>
            <p:nvPr/>
          </p:nvSpPr>
          <p:spPr bwMode="auto">
            <a:xfrm>
              <a:off x="3687" y="2241"/>
              <a:ext cx="35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="0">
                  <a:solidFill>
                    <a:schemeClr val="tx1"/>
                  </a:solidFill>
                  <a:ea typeface="標楷體" panose="03000509000000000000" pitchFamily="65" charset="-120"/>
                </a:rPr>
                <a:t>v</a:t>
              </a:r>
              <a:r>
                <a:rPr lang="en-US" altLang="zh-TW" sz="1400" b="0" baseline="-25000">
                  <a:solidFill>
                    <a:schemeClr val="tx1"/>
                  </a:solidFill>
                  <a:ea typeface="標楷體" panose="03000509000000000000" pitchFamily="65" charset="-120"/>
                </a:rPr>
                <a:t>i1</a:t>
              </a:r>
              <a:endParaRPr lang="en-US" altLang="zh-TW" sz="1400" b="0">
                <a:solidFill>
                  <a:schemeClr val="tx1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189459" name="Oval 12"/>
            <p:cNvSpPr>
              <a:spLocks noChangeArrowheads="1"/>
            </p:cNvSpPr>
            <p:nvPr/>
          </p:nvSpPr>
          <p:spPr bwMode="auto">
            <a:xfrm>
              <a:off x="3725" y="2935"/>
              <a:ext cx="322" cy="3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4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9460" name="Text Box 13"/>
            <p:cNvSpPr txBox="1">
              <a:spLocks noChangeArrowheads="1"/>
            </p:cNvSpPr>
            <p:nvPr/>
          </p:nvSpPr>
          <p:spPr bwMode="auto">
            <a:xfrm>
              <a:off x="3716" y="2926"/>
              <a:ext cx="35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="0">
                  <a:solidFill>
                    <a:schemeClr val="tx1"/>
                  </a:solidFill>
                  <a:ea typeface="標楷體" panose="03000509000000000000" pitchFamily="65" charset="-120"/>
                </a:rPr>
                <a:t>v</a:t>
              </a:r>
              <a:r>
                <a:rPr lang="en-US" altLang="zh-TW" sz="1400" b="0" baseline="-25000">
                  <a:solidFill>
                    <a:schemeClr val="tx1"/>
                  </a:solidFill>
                  <a:ea typeface="標楷體" panose="03000509000000000000" pitchFamily="65" charset="-120"/>
                </a:rPr>
                <a:t>i2</a:t>
              </a:r>
              <a:endParaRPr lang="en-US" altLang="zh-TW" sz="1400" b="0">
                <a:solidFill>
                  <a:schemeClr val="tx1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189461" name="Oval 14"/>
            <p:cNvSpPr>
              <a:spLocks noChangeArrowheads="1"/>
            </p:cNvSpPr>
            <p:nvPr/>
          </p:nvSpPr>
          <p:spPr bwMode="auto">
            <a:xfrm>
              <a:off x="3747" y="3813"/>
              <a:ext cx="322" cy="3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4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9462" name="Text Box 15"/>
            <p:cNvSpPr txBox="1">
              <a:spLocks noChangeArrowheads="1"/>
            </p:cNvSpPr>
            <p:nvPr/>
          </p:nvSpPr>
          <p:spPr bwMode="auto">
            <a:xfrm>
              <a:off x="3739" y="3804"/>
              <a:ext cx="349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="0">
                  <a:solidFill>
                    <a:schemeClr val="tx1"/>
                  </a:solidFill>
                  <a:ea typeface="標楷體" panose="03000509000000000000" pitchFamily="65" charset="-120"/>
                </a:rPr>
                <a:t>v</a:t>
              </a:r>
              <a:r>
                <a:rPr lang="en-US" altLang="zh-TW" sz="1400" b="0" baseline="-25000">
                  <a:solidFill>
                    <a:schemeClr val="tx1"/>
                  </a:solidFill>
                  <a:ea typeface="標楷體" panose="03000509000000000000" pitchFamily="65" charset="-120"/>
                </a:rPr>
                <a:t>in</a:t>
              </a:r>
              <a:endParaRPr lang="en-US" altLang="zh-TW" sz="1400" b="0">
                <a:solidFill>
                  <a:schemeClr val="tx1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189463" name="Text Box 16"/>
            <p:cNvSpPr txBox="1">
              <a:spLocks noChangeArrowheads="1"/>
            </p:cNvSpPr>
            <p:nvPr/>
          </p:nvSpPr>
          <p:spPr bwMode="auto">
            <a:xfrm>
              <a:off x="3826" y="2604"/>
              <a:ext cx="142" cy="1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="0">
                  <a:solidFill>
                    <a:schemeClr val="tx1"/>
                  </a:solidFill>
                  <a:ea typeface="標楷體" panose="03000509000000000000" pitchFamily="65" charset="-120"/>
                </a:rPr>
                <a:t>.</a:t>
              </a:r>
            </a:p>
            <a:p>
              <a:pPr eaLnBrk="1" hangingPunct="1"/>
              <a:r>
                <a:rPr lang="en-US" altLang="zh-TW" sz="1400" b="0">
                  <a:solidFill>
                    <a:schemeClr val="tx1"/>
                  </a:solidFill>
                  <a:ea typeface="標楷體" panose="03000509000000000000" pitchFamily="65" charset="-120"/>
                </a:rPr>
                <a:t>.</a:t>
              </a:r>
            </a:p>
            <a:p>
              <a:pPr eaLnBrk="1" hangingPunct="1"/>
              <a:r>
                <a:rPr lang="en-US" altLang="zh-TW" sz="1400" b="0">
                  <a:solidFill>
                    <a:schemeClr val="tx1"/>
                  </a:solidFill>
                  <a:ea typeface="標楷體" panose="03000509000000000000" pitchFamily="65" charset="-120"/>
                </a:rPr>
                <a:t>.</a:t>
              </a:r>
            </a:p>
            <a:p>
              <a:pPr eaLnBrk="1" hangingPunct="1"/>
              <a:r>
                <a:rPr lang="en-US" altLang="zh-TW" sz="1400" b="0">
                  <a:solidFill>
                    <a:schemeClr val="tx1"/>
                  </a:solidFill>
                  <a:ea typeface="標楷體" panose="03000509000000000000" pitchFamily="65" charset="-120"/>
                </a:rPr>
                <a:t>.</a:t>
              </a:r>
            </a:p>
          </p:txBody>
        </p:sp>
        <p:sp>
          <p:nvSpPr>
            <p:cNvPr id="189464" name="Oval 17"/>
            <p:cNvSpPr>
              <a:spLocks noChangeArrowheads="1"/>
            </p:cNvSpPr>
            <p:nvPr/>
          </p:nvSpPr>
          <p:spPr bwMode="auto">
            <a:xfrm>
              <a:off x="5058" y="3025"/>
              <a:ext cx="322" cy="3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4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9465" name="Text Box 18"/>
            <p:cNvSpPr txBox="1">
              <a:spLocks noChangeArrowheads="1"/>
            </p:cNvSpPr>
            <p:nvPr/>
          </p:nvSpPr>
          <p:spPr bwMode="auto">
            <a:xfrm>
              <a:off x="5085" y="3015"/>
              <a:ext cx="278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="0">
                  <a:solidFill>
                    <a:schemeClr val="tx1"/>
                  </a:solidFill>
                  <a:ea typeface="標楷體" panose="03000509000000000000" pitchFamily="65" charset="-120"/>
                </a:rPr>
                <a:t>v</a:t>
              </a:r>
              <a:r>
                <a:rPr lang="en-US" altLang="zh-TW" sz="1400" b="0" baseline="-25000">
                  <a:solidFill>
                    <a:schemeClr val="tx1"/>
                  </a:solidFill>
                  <a:ea typeface="標楷體" panose="03000509000000000000" pitchFamily="65" charset="-120"/>
                </a:rPr>
                <a:t>j</a:t>
              </a:r>
              <a:endParaRPr lang="en-US" altLang="zh-TW" sz="1400" b="0">
                <a:solidFill>
                  <a:schemeClr val="tx1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189466" name="Line 19"/>
            <p:cNvSpPr>
              <a:spLocks noChangeShapeType="1"/>
            </p:cNvSpPr>
            <p:nvPr/>
          </p:nvSpPr>
          <p:spPr bwMode="auto">
            <a:xfrm>
              <a:off x="4017" y="2473"/>
              <a:ext cx="1045" cy="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9467" name="Line 20"/>
            <p:cNvSpPr>
              <a:spLocks noChangeShapeType="1"/>
            </p:cNvSpPr>
            <p:nvPr/>
          </p:nvSpPr>
          <p:spPr bwMode="auto">
            <a:xfrm>
              <a:off x="4039" y="3128"/>
              <a:ext cx="1034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9468" name="Line 21"/>
            <p:cNvSpPr>
              <a:spLocks noChangeShapeType="1"/>
            </p:cNvSpPr>
            <p:nvPr/>
          </p:nvSpPr>
          <p:spPr bwMode="auto">
            <a:xfrm flipV="1">
              <a:off x="4062" y="3284"/>
              <a:ext cx="1011" cy="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89446" name="Text Box 24"/>
          <p:cNvSpPr txBox="1">
            <a:spLocks noChangeArrowheads="1"/>
          </p:cNvSpPr>
          <p:nvPr/>
        </p:nvSpPr>
        <p:spPr bwMode="auto">
          <a:xfrm>
            <a:off x="835025" y="5221288"/>
            <a:ext cx="4346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800" dirty="0">
                <a:solidFill>
                  <a:schemeClr val="tx2"/>
                </a:solidFill>
                <a:ea typeface="標楷體" panose="03000509000000000000" pitchFamily="65" charset="-120"/>
              </a:rPr>
              <a:t>if (earliest[k] &lt; earliest[j] + </a:t>
            </a:r>
            <a:r>
              <a:rPr lang="en-US" altLang="zh-TW" sz="1800" dirty="0" err="1">
                <a:solidFill>
                  <a:schemeClr val="tx2"/>
                </a:solidFill>
                <a:ea typeface="標楷體" panose="03000509000000000000" pitchFamily="65" charset="-120"/>
              </a:rPr>
              <a:t>ptr</a:t>
            </a:r>
            <a:r>
              <a:rPr lang="en-US" altLang="zh-TW" sz="1800" dirty="0">
                <a:solidFill>
                  <a:schemeClr val="tx2"/>
                </a:solidFill>
                <a:ea typeface="標楷體" panose="03000509000000000000" pitchFamily="65" charset="-120"/>
              </a:rPr>
              <a:t>-&gt;duration)</a:t>
            </a:r>
          </a:p>
          <a:p>
            <a:pPr algn="l" eaLnBrk="1" hangingPunct="1"/>
            <a:r>
              <a:rPr lang="en-US" altLang="zh-TW" sz="1800" dirty="0">
                <a:solidFill>
                  <a:schemeClr val="tx2"/>
                </a:solidFill>
                <a:ea typeface="標楷體" panose="03000509000000000000" pitchFamily="65" charset="-120"/>
              </a:rPr>
              <a:t>    earliest[k] = earliest[j] + </a:t>
            </a:r>
            <a:r>
              <a:rPr lang="en-US" altLang="zh-TW" sz="1800" dirty="0" err="1">
                <a:solidFill>
                  <a:schemeClr val="tx2"/>
                </a:solidFill>
                <a:ea typeface="標楷體" panose="03000509000000000000" pitchFamily="65" charset="-120"/>
              </a:rPr>
              <a:t>ptr</a:t>
            </a:r>
            <a:r>
              <a:rPr lang="en-US" altLang="zh-TW" sz="1800" dirty="0">
                <a:solidFill>
                  <a:schemeClr val="tx2"/>
                </a:solidFill>
                <a:ea typeface="標楷體" panose="03000509000000000000" pitchFamily="65" charset="-120"/>
              </a:rPr>
              <a:t>-&gt;duration;</a:t>
            </a:r>
          </a:p>
        </p:txBody>
      </p:sp>
      <p:grpSp>
        <p:nvGrpSpPr>
          <p:cNvPr id="189447" name="Group 28"/>
          <p:cNvGrpSpPr>
            <a:grpSpLocks/>
          </p:cNvGrpSpPr>
          <p:nvPr/>
        </p:nvGrpSpPr>
        <p:grpSpPr bwMode="auto">
          <a:xfrm>
            <a:off x="5181600" y="5181600"/>
            <a:ext cx="2127250" cy="1136650"/>
            <a:chOff x="5867400" y="5486400"/>
            <a:chExt cx="2126657" cy="1135956"/>
          </a:xfrm>
        </p:grpSpPr>
        <p:grpSp>
          <p:nvGrpSpPr>
            <p:cNvPr id="189448" name="Group 10"/>
            <p:cNvGrpSpPr>
              <a:grpSpLocks/>
            </p:cNvGrpSpPr>
            <p:nvPr/>
          </p:nvGrpSpPr>
          <p:grpSpPr bwMode="auto">
            <a:xfrm>
              <a:off x="5867401" y="5943605"/>
              <a:ext cx="2126656" cy="678751"/>
              <a:chOff x="3515" y="3668"/>
              <a:chExt cx="1499" cy="391"/>
            </a:xfrm>
          </p:grpSpPr>
          <p:sp>
            <p:nvSpPr>
              <p:cNvPr id="189452" name="Oval 4"/>
              <p:cNvSpPr>
                <a:spLocks noChangeArrowheads="1"/>
              </p:cNvSpPr>
              <p:nvPr/>
            </p:nvSpPr>
            <p:spPr bwMode="auto">
              <a:xfrm>
                <a:off x="3515" y="3748"/>
                <a:ext cx="289" cy="3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37931725" indent="-37474525" eaLnBrk="0" hangingPunct="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eaLnBrk="0" hangingPunct="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eaLnBrk="0" hangingPunct="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eaLnBrk="0" hangingPunct="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l" eaLnBrk="1" hangingPunct="1"/>
                <a:endParaRPr lang="en-US" altLang="zh-TW" sz="18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9453" name="Text Box 5"/>
              <p:cNvSpPr txBox="1">
                <a:spLocks noChangeArrowheads="1"/>
              </p:cNvSpPr>
              <p:nvPr/>
            </p:nvSpPr>
            <p:spPr bwMode="auto">
              <a:xfrm>
                <a:off x="3531" y="3775"/>
                <a:ext cx="30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37931725" indent="-37474525" eaLnBrk="0" hangingPunct="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eaLnBrk="0" hangingPunct="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eaLnBrk="0" hangingPunct="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eaLnBrk="0" hangingPunct="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800" b="0" i="1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v</a:t>
                </a:r>
                <a:r>
                  <a:rPr lang="en-US" altLang="zh-TW" sz="1800" b="0" i="1" baseline="-2500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j2</a:t>
                </a:r>
                <a:endParaRPr lang="en-US" altLang="zh-TW" sz="1800" b="0" i="1">
                  <a:solidFill>
                    <a:srgbClr val="FF00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89454" name="Oval 6"/>
              <p:cNvSpPr>
                <a:spLocks noChangeArrowheads="1"/>
              </p:cNvSpPr>
              <p:nvPr/>
            </p:nvSpPr>
            <p:spPr bwMode="auto">
              <a:xfrm>
                <a:off x="4697" y="3668"/>
                <a:ext cx="289" cy="31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37931725" indent="-37474525" eaLnBrk="0" hangingPunct="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eaLnBrk="0" hangingPunct="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eaLnBrk="0" hangingPunct="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eaLnBrk="0" hangingPunct="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l" eaLnBrk="1" hangingPunct="1"/>
                <a:endParaRPr lang="en-US" altLang="zh-TW" sz="18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9455" name="Text Box 7"/>
              <p:cNvSpPr txBox="1">
                <a:spLocks noChangeArrowheads="1"/>
              </p:cNvSpPr>
              <p:nvPr/>
            </p:nvSpPr>
            <p:spPr bwMode="auto">
              <a:xfrm>
                <a:off x="4697" y="3712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37931725" indent="-37474525" eaLnBrk="0" hangingPunct="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eaLnBrk="0" hangingPunct="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eaLnBrk="0" hangingPunct="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eaLnBrk="0" hangingPunct="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800" b="0" i="1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v</a:t>
                </a:r>
                <a:r>
                  <a:rPr lang="en-US" altLang="zh-TW" sz="1800" b="0" i="1" baseline="-2500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k</a:t>
                </a:r>
                <a:endParaRPr lang="en-US" altLang="zh-TW" sz="1800" b="0" i="1">
                  <a:solidFill>
                    <a:srgbClr val="FF00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89456" name="Line 8"/>
              <p:cNvSpPr>
                <a:spLocks noChangeShapeType="1"/>
              </p:cNvSpPr>
              <p:nvPr/>
            </p:nvSpPr>
            <p:spPr bwMode="auto">
              <a:xfrm flipV="1">
                <a:off x="3804" y="3844"/>
                <a:ext cx="893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89449" name="Text Box 5"/>
            <p:cNvSpPr txBox="1">
              <a:spLocks noChangeArrowheads="1"/>
            </p:cNvSpPr>
            <p:nvPr/>
          </p:nvSpPr>
          <p:spPr bwMode="auto">
            <a:xfrm>
              <a:off x="5890099" y="5486400"/>
              <a:ext cx="4345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800" b="0" i="1">
                  <a:solidFill>
                    <a:srgbClr val="FF0000"/>
                  </a:solidFill>
                  <a:ea typeface="標楷體" panose="03000509000000000000" pitchFamily="65" charset="-120"/>
                </a:rPr>
                <a:t>v</a:t>
              </a:r>
              <a:r>
                <a:rPr lang="en-US" altLang="zh-TW" sz="1800" b="0" i="1" baseline="-25000">
                  <a:solidFill>
                    <a:srgbClr val="FF0000"/>
                  </a:solidFill>
                  <a:ea typeface="標楷體" panose="03000509000000000000" pitchFamily="65" charset="-120"/>
                </a:rPr>
                <a:t>j1</a:t>
              </a:r>
              <a:endParaRPr lang="en-US" altLang="zh-TW" sz="1800" b="0" i="1">
                <a:solidFill>
                  <a:srgbClr val="FF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189450" name="Oval 4"/>
            <p:cNvSpPr>
              <a:spLocks noChangeArrowheads="1"/>
            </p:cNvSpPr>
            <p:nvPr/>
          </p:nvSpPr>
          <p:spPr bwMode="auto">
            <a:xfrm>
              <a:off x="5867400" y="5486400"/>
              <a:ext cx="410009" cy="5398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9451" name="Line 8"/>
            <p:cNvSpPr>
              <a:spLocks noChangeShapeType="1"/>
            </p:cNvSpPr>
            <p:nvPr/>
          </p:nvSpPr>
          <p:spPr bwMode="auto">
            <a:xfrm>
              <a:off x="6248401" y="5791200"/>
              <a:ext cx="1295399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6472AA7-54CB-409A-BF15-635ADDEC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42</a:t>
            </a:fld>
            <a:endParaRPr lang="en-US" altLang="zh-TW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4B9286-802D-471D-8999-75AD2D3DC61B}"/>
              </a:ext>
            </a:extLst>
          </p:cNvPr>
          <p:cNvSpPr/>
          <p:nvPr/>
        </p:nvSpPr>
        <p:spPr>
          <a:xfrm>
            <a:off x="6227763" y="3312559"/>
            <a:ext cx="1981692" cy="2144767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132AB8C-043D-44E8-A7B6-E1AEE6FC21FD}"/>
              </a:ext>
            </a:extLst>
          </p:cNvPr>
          <p:cNvSpPr txBox="1"/>
          <p:nvPr/>
        </p:nvSpPr>
        <p:spPr>
          <a:xfrm flipH="1">
            <a:off x="6486978" y="3964157"/>
            <a:ext cx="164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70C0"/>
                </a:solidFill>
              </a:rPr>
              <a:t>+ duration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3918E16-7DC9-4181-AE73-E34EE91CBDB1}"/>
              </a:ext>
            </a:extLst>
          </p:cNvPr>
          <p:cNvSpPr txBox="1"/>
          <p:nvPr/>
        </p:nvSpPr>
        <p:spPr>
          <a:xfrm flipH="1">
            <a:off x="7686646" y="4491616"/>
            <a:ext cx="164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70C0"/>
                </a:solidFill>
              </a:rPr>
              <a:t>max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573732E-578E-49F6-8C50-05E898BB92B9}"/>
              </a:ext>
            </a:extLst>
          </p:cNvPr>
          <p:cNvSpPr/>
          <p:nvPr/>
        </p:nvSpPr>
        <p:spPr>
          <a:xfrm>
            <a:off x="6225097" y="3313431"/>
            <a:ext cx="1981692" cy="2144767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C85E4DC-EE3B-4EAE-9EBE-A5EB50D6F626}"/>
              </a:ext>
            </a:extLst>
          </p:cNvPr>
          <p:cNvSpPr txBox="1"/>
          <p:nvPr/>
        </p:nvSpPr>
        <p:spPr>
          <a:xfrm flipH="1">
            <a:off x="6484312" y="3965029"/>
            <a:ext cx="164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70C0"/>
                </a:solidFill>
              </a:rPr>
              <a:t>+ duration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6" grpId="0"/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0" name="Picture 5" descr="6-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2" t="1781" r="10252" b="51913"/>
          <a:stretch>
            <a:fillRect/>
          </a:stretch>
        </p:blipFill>
        <p:spPr bwMode="auto">
          <a:xfrm>
            <a:off x="179388" y="1052513"/>
            <a:ext cx="48768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1" name="Text Box 1628"/>
          <p:cNvSpPr txBox="1">
            <a:spLocks noChangeArrowheads="1"/>
          </p:cNvSpPr>
          <p:nvPr/>
        </p:nvSpPr>
        <p:spPr bwMode="auto">
          <a:xfrm>
            <a:off x="3816350" y="1772816"/>
            <a:ext cx="5327650" cy="2800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for (</a:t>
            </a:r>
            <a:r>
              <a:rPr lang="en-US" altLang="zh-TW" sz="1600" b="0" dirty="0" err="1">
                <a:solidFill>
                  <a:schemeClr val="tx1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=graph[j].</a:t>
            </a:r>
            <a:r>
              <a:rPr lang="en-US" altLang="zh-TW" sz="1600" b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link;ptr;ptr</a:t>
            </a: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b="0" dirty="0" err="1">
                <a:solidFill>
                  <a:schemeClr val="tx1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-&gt;link){</a:t>
            </a:r>
            <a:b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   k=</a:t>
            </a:r>
            <a:r>
              <a:rPr lang="en-US" altLang="zh-TW" sz="1600" b="0" dirty="0" err="1">
                <a:solidFill>
                  <a:schemeClr val="tx1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-&gt;vertex;</a:t>
            </a:r>
            <a:b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   graph[k].count--;</a:t>
            </a:r>
            <a:b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   if(!graph[k].count){</a:t>
            </a:r>
            <a:b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      graph[k].count=top;</a:t>
            </a:r>
            <a:b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      top=k;}</a:t>
            </a:r>
            <a:b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  if(earliest[k] &lt; earliest[j] + </a:t>
            </a:r>
            <a:b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en-US" altLang="zh-TW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</a:rPr>
              <a:t>-&gt;duration)</a:t>
            </a:r>
            <a:b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     earliest[k] = earliest[j] + </a:t>
            </a:r>
            <a:b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en-US" altLang="zh-TW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</a:rPr>
              <a:t>-&gt;duration;</a:t>
            </a:r>
          </a:p>
          <a:p>
            <a:pPr algn="l" eaLnBrk="1" hangingPunct="1"/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191492" name="Picture 6" descr="6-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2" t="7076" r="23979" b="44226"/>
          <a:stretch>
            <a:fillRect/>
          </a:stretch>
        </p:blipFill>
        <p:spPr bwMode="auto">
          <a:xfrm>
            <a:off x="1619672" y="4265613"/>
            <a:ext cx="3240087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4" name="Titl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altLang="zh-TW"/>
              <a:t>earliest(j) function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72C8460-6E66-4CFB-BFBB-D1D23CCC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477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Text Box 1628"/>
          <p:cNvSpPr txBox="1">
            <a:spLocks noChangeArrowheads="1"/>
          </p:cNvSpPr>
          <p:nvPr/>
        </p:nvSpPr>
        <p:spPr bwMode="auto">
          <a:xfrm>
            <a:off x="3800934" y="1136684"/>
            <a:ext cx="5327650" cy="2800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for (</a:t>
            </a:r>
            <a:r>
              <a:rPr lang="en-US" altLang="zh-TW" sz="1600" b="0" dirty="0" err="1">
                <a:solidFill>
                  <a:schemeClr val="tx1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=graph[j].</a:t>
            </a:r>
            <a:r>
              <a:rPr lang="en-US" altLang="zh-TW" sz="1600" b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link;ptr;ptr</a:t>
            </a: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b="0" dirty="0" err="1">
                <a:solidFill>
                  <a:schemeClr val="tx1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-&gt;link){</a:t>
            </a:r>
            <a:b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   k=</a:t>
            </a:r>
            <a:r>
              <a:rPr lang="en-US" altLang="zh-TW" sz="1600" b="0" dirty="0" err="1">
                <a:solidFill>
                  <a:schemeClr val="tx1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-&gt;vertex;</a:t>
            </a:r>
            <a:b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   graph[k].count--;</a:t>
            </a:r>
            <a:b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   if(!graph[k].count){</a:t>
            </a:r>
            <a:b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      graph[k].count=top;</a:t>
            </a:r>
            <a:b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      top=k;}</a:t>
            </a:r>
            <a:b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  if(earliest[k] &lt; earliest[j] + </a:t>
            </a:r>
            <a:b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en-US" altLang="zh-TW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</a:rPr>
              <a:t>-&gt;duration)</a:t>
            </a:r>
            <a:b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     earliest[k] = earliest[j] + </a:t>
            </a:r>
            <a:b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en-US" altLang="zh-TW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</a:rPr>
              <a:t>-&gt;duration;</a:t>
            </a:r>
          </a:p>
          <a:p>
            <a:pPr algn="l" eaLnBrk="1" hangingPunct="1"/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191492" name="Picture 6" descr="6-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2" t="7076" r="23979" b="44226"/>
          <a:stretch>
            <a:fillRect/>
          </a:stretch>
        </p:blipFill>
        <p:spPr bwMode="auto">
          <a:xfrm>
            <a:off x="390516" y="830183"/>
            <a:ext cx="3240087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3" name="Picture 1627" descr="6-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9" t="54707" r="13383" b="10597"/>
          <a:stretch>
            <a:fillRect/>
          </a:stretch>
        </p:blipFill>
        <p:spPr bwMode="auto">
          <a:xfrm>
            <a:off x="220184" y="3434656"/>
            <a:ext cx="6264250" cy="338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4" name="Title 6"/>
          <p:cNvSpPr>
            <a:spLocks noGrp="1"/>
          </p:cNvSpPr>
          <p:nvPr>
            <p:ph type="title"/>
          </p:nvPr>
        </p:nvSpPr>
        <p:spPr>
          <a:xfrm>
            <a:off x="467544" y="25400"/>
            <a:ext cx="8229600" cy="838200"/>
          </a:xfrm>
        </p:spPr>
        <p:txBody>
          <a:bodyPr/>
          <a:lstStyle/>
          <a:p>
            <a:r>
              <a:rPr lang="en-US" altLang="zh-TW" dirty="0"/>
              <a:t>earliest(j) function</a:t>
            </a:r>
          </a:p>
        </p:txBody>
      </p:sp>
      <p:sp>
        <p:nvSpPr>
          <p:cNvPr id="2" name="矩形 1"/>
          <p:cNvSpPr/>
          <p:nvPr/>
        </p:nvSpPr>
        <p:spPr>
          <a:xfrm>
            <a:off x="1213913" y="2605882"/>
            <a:ext cx="45719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ectangle 167"/>
          <p:cNvSpPr>
            <a:spLocks noChangeArrowheads="1"/>
          </p:cNvSpPr>
          <p:nvPr/>
        </p:nvSpPr>
        <p:spPr bwMode="auto">
          <a:xfrm>
            <a:off x="1989932" y="4239584"/>
            <a:ext cx="1213916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1264" y="4227353"/>
            <a:ext cx="5909676" cy="25553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le 167"/>
          <p:cNvSpPr>
            <a:spLocks noChangeArrowheads="1"/>
          </p:cNvSpPr>
          <p:nvPr/>
        </p:nvSpPr>
        <p:spPr bwMode="auto">
          <a:xfrm>
            <a:off x="3800934" y="4496784"/>
            <a:ext cx="411026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0794" y="4479247"/>
            <a:ext cx="5909676" cy="25056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Rectangle 167"/>
          <p:cNvSpPr>
            <a:spLocks noChangeArrowheads="1"/>
          </p:cNvSpPr>
          <p:nvPr/>
        </p:nvSpPr>
        <p:spPr bwMode="auto">
          <a:xfrm>
            <a:off x="4716016" y="4761019"/>
            <a:ext cx="36004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6297" y="4733602"/>
            <a:ext cx="5909676" cy="27099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Rectangle 167"/>
          <p:cNvSpPr>
            <a:spLocks noChangeArrowheads="1"/>
          </p:cNvSpPr>
          <p:nvPr/>
        </p:nvSpPr>
        <p:spPr bwMode="auto">
          <a:xfrm>
            <a:off x="3304058" y="5051398"/>
            <a:ext cx="36004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0516" y="5030760"/>
            <a:ext cx="5909676" cy="27447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Rectangle 167"/>
          <p:cNvSpPr>
            <a:spLocks noChangeArrowheads="1"/>
          </p:cNvSpPr>
          <p:nvPr/>
        </p:nvSpPr>
        <p:spPr bwMode="auto">
          <a:xfrm>
            <a:off x="3304058" y="5331222"/>
            <a:ext cx="36004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1800" y="5317325"/>
            <a:ext cx="5909676" cy="285563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Rectangle 167"/>
          <p:cNvSpPr>
            <a:spLocks noChangeArrowheads="1"/>
          </p:cNvSpPr>
          <p:nvPr/>
        </p:nvSpPr>
        <p:spPr bwMode="auto">
          <a:xfrm>
            <a:off x="4222304" y="5596346"/>
            <a:ext cx="36004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6297" y="5573101"/>
            <a:ext cx="5909676" cy="278065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11264" y="6451588"/>
            <a:ext cx="5909676" cy="216024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Rectangle 167"/>
          <p:cNvSpPr>
            <a:spLocks noChangeArrowheads="1"/>
          </p:cNvSpPr>
          <p:nvPr/>
        </p:nvSpPr>
        <p:spPr bwMode="auto">
          <a:xfrm>
            <a:off x="5148064" y="5851167"/>
            <a:ext cx="36004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167"/>
          <p:cNvSpPr>
            <a:spLocks noChangeArrowheads="1"/>
          </p:cNvSpPr>
          <p:nvPr/>
        </p:nvSpPr>
        <p:spPr bwMode="auto">
          <a:xfrm>
            <a:off x="5148064" y="6131927"/>
            <a:ext cx="36004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0794" y="5814340"/>
            <a:ext cx="5909676" cy="26145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37853" y="6105687"/>
            <a:ext cx="5909676" cy="28595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EAC567-1B29-4C01-89DD-96EBE857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44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18" grpId="2" animBg="1"/>
      <p:bldP spid="9" grpId="0" animBg="1"/>
      <p:bldP spid="19" grpId="0" animBg="1"/>
      <p:bldP spid="11" grpId="0" animBg="1"/>
      <p:bldP spid="20" grpId="0" animBg="1"/>
      <p:bldP spid="12" grpId="0" animBg="1"/>
      <p:bldP spid="21" grpId="0" animBg="1"/>
      <p:bldP spid="10" grpId="0" animBg="1"/>
      <p:bldP spid="22" grpId="0" animBg="1"/>
      <p:bldP spid="14" grpId="0" animBg="1"/>
      <p:bldP spid="16" grpId="0" animBg="1"/>
      <p:bldP spid="23" grpId="0" animBg="1"/>
      <p:bldP spid="24" grpId="0" animBg="1"/>
      <p:bldP spid="13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50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Calculating </a:t>
            </a:r>
            <a:r>
              <a:rPr lang="en-US" altLang="zh-TW" sz="3500" i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j-cs"/>
              </a:rPr>
              <a:t>latest [j]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07071"/>
            <a:ext cx="8229600" cy="4937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Calculating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latest time </a:t>
            </a:r>
            <a:r>
              <a:rPr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of events</a:t>
            </a:r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start with </a:t>
            </a:r>
            <a:r>
              <a:rPr lang="en-US" altLang="zh-TW" sz="2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latest[n-1] = earliest[n-1]</a:t>
            </a: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remaining </a:t>
            </a:r>
            <a:r>
              <a:rPr lang="en-US" altLang="zh-TW" sz="2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latest[j]</a:t>
            </a: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can be computed as</a:t>
            </a:r>
            <a:b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zh-TW" sz="2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74638" lvl="1" indent="0" eaLnBrk="1" hangingPunct="1">
              <a:lnSpc>
                <a:spcPct val="90000"/>
              </a:lnSpc>
              <a:buNone/>
            </a:pPr>
            <a:r>
              <a:rPr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): the set of vertices adjacent from vertex </a:t>
            </a:r>
            <a:r>
              <a:rPr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200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latest[j]</a:t>
            </a: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should be computed in </a:t>
            </a:r>
            <a:b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TW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inverse</a:t>
            </a: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sorting </a:t>
            </a: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order</a:t>
            </a:r>
            <a:endParaRPr lang="en-US" altLang="zh-TW" sz="2200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indent="-273050" eaLnBrk="1" hangingPunct="1">
              <a:lnSpc>
                <a:spcPct val="90000"/>
              </a:lnSpc>
            </a:pPr>
            <a:r>
              <a:rPr lang="en-US" altLang="zh-TW" sz="19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 </a:t>
            </a:r>
            <a:r>
              <a:rPr lang="en-US" altLang="zh-TW" sz="19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inverse</a:t>
            </a:r>
            <a:r>
              <a:rPr lang="en-US" altLang="zh-TW" sz="19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adjacency list</a:t>
            </a:r>
          </a:p>
          <a:p>
            <a:pPr lvl="2" indent="-273050" eaLnBrk="1" hangingPunct="1">
              <a:lnSpc>
                <a:spcPct val="90000"/>
              </a:lnSpc>
            </a:pPr>
            <a:endParaRPr lang="en-US" altLang="zh-TW" sz="1900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Modify </a:t>
            </a:r>
            <a:r>
              <a:rPr lang="en-US" altLang="zh-TW" sz="22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topsort</a:t>
            </a:r>
            <a:r>
              <a:rPr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with the following:</a:t>
            </a:r>
          </a:p>
        </p:txBody>
      </p:sp>
      <p:grpSp>
        <p:nvGrpSpPr>
          <p:cNvPr id="193541" name="Group 17"/>
          <p:cNvGrpSpPr>
            <a:grpSpLocks/>
          </p:cNvGrpSpPr>
          <p:nvPr/>
        </p:nvGrpSpPr>
        <p:grpSpPr bwMode="auto">
          <a:xfrm>
            <a:off x="5257800" y="3640138"/>
            <a:ext cx="2101850" cy="1770062"/>
            <a:chOff x="1787" y="2294"/>
            <a:chExt cx="1761" cy="1862"/>
          </a:xfrm>
        </p:grpSpPr>
        <p:sp>
          <p:nvSpPr>
            <p:cNvPr id="193553" name="Oval 4"/>
            <p:cNvSpPr>
              <a:spLocks noChangeArrowheads="1"/>
            </p:cNvSpPr>
            <p:nvPr/>
          </p:nvSpPr>
          <p:spPr bwMode="auto">
            <a:xfrm>
              <a:off x="3158" y="2294"/>
              <a:ext cx="322" cy="3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4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3554" name="Text Box 5"/>
            <p:cNvSpPr txBox="1">
              <a:spLocks noChangeArrowheads="1"/>
            </p:cNvSpPr>
            <p:nvPr/>
          </p:nvSpPr>
          <p:spPr bwMode="auto">
            <a:xfrm>
              <a:off x="3169" y="2301"/>
              <a:ext cx="335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="0">
                  <a:solidFill>
                    <a:schemeClr val="tx1"/>
                  </a:solidFill>
                  <a:ea typeface="標楷體" panose="03000509000000000000" pitchFamily="65" charset="-120"/>
                </a:rPr>
                <a:t>v</a:t>
              </a:r>
              <a:r>
                <a:rPr lang="en-US" altLang="zh-TW" sz="1400" b="0" baseline="-25000">
                  <a:solidFill>
                    <a:schemeClr val="tx1"/>
                  </a:solidFill>
                  <a:ea typeface="標楷體" panose="03000509000000000000" pitchFamily="65" charset="-120"/>
                </a:rPr>
                <a:t>i1</a:t>
              </a:r>
              <a:endParaRPr lang="en-US" altLang="zh-TW" sz="1400" b="0">
                <a:solidFill>
                  <a:schemeClr val="tx1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193555" name="Oval 6"/>
            <p:cNvSpPr>
              <a:spLocks noChangeArrowheads="1"/>
            </p:cNvSpPr>
            <p:nvPr/>
          </p:nvSpPr>
          <p:spPr bwMode="auto">
            <a:xfrm>
              <a:off x="3187" y="2933"/>
              <a:ext cx="322" cy="3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4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3556" name="Text Box 7"/>
            <p:cNvSpPr txBox="1">
              <a:spLocks noChangeArrowheads="1"/>
            </p:cNvSpPr>
            <p:nvPr/>
          </p:nvSpPr>
          <p:spPr bwMode="auto">
            <a:xfrm>
              <a:off x="3186" y="2919"/>
              <a:ext cx="335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="0">
                  <a:solidFill>
                    <a:schemeClr val="tx1"/>
                  </a:solidFill>
                  <a:ea typeface="標楷體" panose="03000509000000000000" pitchFamily="65" charset="-120"/>
                </a:rPr>
                <a:t>v</a:t>
              </a:r>
              <a:r>
                <a:rPr lang="en-US" altLang="zh-TW" sz="1400" b="0" baseline="-25000">
                  <a:solidFill>
                    <a:schemeClr val="tx1"/>
                  </a:solidFill>
                  <a:ea typeface="標楷體" panose="03000509000000000000" pitchFamily="65" charset="-120"/>
                </a:rPr>
                <a:t>i2</a:t>
              </a:r>
              <a:endParaRPr lang="en-US" altLang="zh-TW" sz="1400" b="0">
                <a:solidFill>
                  <a:schemeClr val="tx1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193557" name="Oval 8"/>
            <p:cNvSpPr>
              <a:spLocks noChangeArrowheads="1"/>
            </p:cNvSpPr>
            <p:nvPr/>
          </p:nvSpPr>
          <p:spPr bwMode="auto">
            <a:xfrm>
              <a:off x="3209" y="3811"/>
              <a:ext cx="322" cy="3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4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3558" name="Text Box 9"/>
            <p:cNvSpPr txBox="1">
              <a:spLocks noChangeArrowheads="1"/>
            </p:cNvSpPr>
            <p:nvPr/>
          </p:nvSpPr>
          <p:spPr bwMode="auto">
            <a:xfrm>
              <a:off x="3204" y="3796"/>
              <a:ext cx="344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="0">
                  <a:solidFill>
                    <a:schemeClr val="tx1"/>
                  </a:solidFill>
                  <a:ea typeface="標楷體" panose="03000509000000000000" pitchFamily="65" charset="-120"/>
                </a:rPr>
                <a:t>v</a:t>
              </a:r>
              <a:r>
                <a:rPr lang="en-US" altLang="zh-TW" sz="1400" b="0" baseline="-25000">
                  <a:solidFill>
                    <a:schemeClr val="tx1"/>
                  </a:solidFill>
                  <a:ea typeface="標楷體" panose="03000509000000000000" pitchFamily="65" charset="-120"/>
                </a:rPr>
                <a:t>in</a:t>
              </a:r>
              <a:endParaRPr lang="en-US" altLang="zh-TW" sz="1400" b="0">
                <a:solidFill>
                  <a:schemeClr val="tx1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193559" name="Text Box 10"/>
            <p:cNvSpPr txBox="1">
              <a:spLocks noChangeArrowheads="1"/>
            </p:cNvSpPr>
            <p:nvPr/>
          </p:nvSpPr>
          <p:spPr bwMode="auto">
            <a:xfrm>
              <a:off x="3266" y="3128"/>
              <a:ext cx="202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="0">
                  <a:solidFill>
                    <a:srgbClr val="008000"/>
                  </a:solidFill>
                  <a:ea typeface="標楷體" panose="03000509000000000000" pitchFamily="65" charset="-120"/>
                </a:rPr>
                <a:t>.</a:t>
              </a:r>
            </a:p>
            <a:p>
              <a:pPr eaLnBrk="1" hangingPunct="1"/>
              <a:r>
                <a:rPr lang="en-US" altLang="zh-TW" sz="1400" b="0">
                  <a:solidFill>
                    <a:srgbClr val="008000"/>
                  </a:solidFill>
                  <a:ea typeface="標楷體" panose="03000509000000000000" pitchFamily="65" charset="-120"/>
                </a:rPr>
                <a:t>.</a:t>
              </a:r>
            </a:p>
            <a:p>
              <a:pPr eaLnBrk="1" hangingPunct="1"/>
              <a:r>
                <a:rPr lang="en-US" altLang="zh-TW" sz="1400" b="0">
                  <a:solidFill>
                    <a:srgbClr val="008000"/>
                  </a:solidFill>
                  <a:ea typeface="標楷體" panose="03000509000000000000" pitchFamily="65" charset="-120"/>
                </a:rPr>
                <a:t>.</a:t>
              </a:r>
            </a:p>
          </p:txBody>
        </p:sp>
        <p:sp>
          <p:nvSpPr>
            <p:cNvPr id="193560" name="Oval 11"/>
            <p:cNvSpPr>
              <a:spLocks noChangeArrowheads="1"/>
            </p:cNvSpPr>
            <p:nvPr/>
          </p:nvSpPr>
          <p:spPr bwMode="auto">
            <a:xfrm>
              <a:off x="1787" y="2968"/>
              <a:ext cx="322" cy="3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4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3561" name="Text Box 12"/>
            <p:cNvSpPr txBox="1">
              <a:spLocks noChangeArrowheads="1"/>
            </p:cNvSpPr>
            <p:nvPr/>
          </p:nvSpPr>
          <p:spPr bwMode="auto">
            <a:xfrm>
              <a:off x="1812" y="2953"/>
              <a:ext cx="283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="0">
                  <a:solidFill>
                    <a:schemeClr val="tx1"/>
                  </a:solidFill>
                  <a:ea typeface="標楷體" panose="03000509000000000000" pitchFamily="65" charset="-120"/>
                </a:rPr>
                <a:t>v</a:t>
              </a:r>
              <a:r>
                <a:rPr lang="en-US" altLang="zh-TW" sz="1400" b="0" baseline="-25000">
                  <a:solidFill>
                    <a:schemeClr val="tx1"/>
                  </a:solidFill>
                  <a:ea typeface="標楷體" panose="03000509000000000000" pitchFamily="65" charset="-120"/>
                </a:rPr>
                <a:t>j</a:t>
              </a:r>
              <a:endParaRPr lang="en-US" altLang="zh-TW" sz="1400" b="0">
                <a:solidFill>
                  <a:schemeClr val="tx1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193562" name="Line 14"/>
            <p:cNvSpPr>
              <a:spLocks noChangeShapeType="1"/>
            </p:cNvSpPr>
            <p:nvPr/>
          </p:nvSpPr>
          <p:spPr bwMode="auto">
            <a:xfrm flipV="1">
              <a:off x="2102" y="2516"/>
              <a:ext cx="1078" cy="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3563" name="Line 15"/>
            <p:cNvSpPr>
              <a:spLocks noChangeShapeType="1"/>
            </p:cNvSpPr>
            <p:nvPr/>
          </p:nvSpPr>
          <p:spPr bwMode="auto">
            <a:xfrm flipV="1">
              <a:off x="2113" y="3149"/>
              <a:ext cx="1100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3564" name="Line 16"/>
            <p:cNvSpPr>
              <a:spLocks noChangeShapeType="1"/>
            </p:cNvSpPr>
            <p:nvPr/>
          </p:nvSpPr>
          <p:spPr bwMode="auto">
            <a:xfrm>
              <a:off x="2091" y="3260"/>
              <a:ext cx="1111" cy="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aphicFrame>
        <p:nvGraphicFramePr>
          <p:cNvPr id="193538" name="Object 23"/>
          <p:cNvGraphicFramePr>
            <a:graphicFrameLocks noChangeAspect="1"/>
          </p:cNvGraphicFramePr>
          <p:nvPr/>
        </p:nvGraphicFramePr>
        <p:xfrm>
          <a:off x="971550" y="2420938"/>
          <a:ext cx="61976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39" name="方程式" r:id="rId4" imgW="2844720" imgH="291960" progId="Equation.3">
                  <p:embed/>
                </p:oleObj>
              </mc:Choice>
              <mc:Fallback>
                <p:oleObj name="方程式" r:id="rId4" imgW="2844720" imgH="2919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20938"/>
                        <a:ext cx="6197600" cy="6365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2" name="Text Box 24"/>
          <p:cNvSpPr txBox="1">
            <a:spLocks noChangeArrowheads="1"/>
          </p:cNvSpPr>
          <p:nvPr/>
        </p:nvSpPr>
        <p:spPr bwMode="auto">
          <a:xfrm>
            <a:off x="755650" y="5707063"/>
            <a:ext cx="4745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4161750" indent="-24161750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lvl="1" algn="l" eaLnBrk="1" hangingPunct="1"/>
            <a:r>
              <a:rPr lang="en-US" altLang="zh-TW" sz="1800" b="0" dirty="0">
                <a:solidFill>
                  <a:schemeClr val="tx2"/>
                </a:solidFill>
                <a:latin typeface="Verdana" panose="020B0604030504040204" pitchFamily="34" charset="0"/>
                <a:ea typeface="標楷體" panose="03000509000000000000" pitchFamily="65" charset="-120"/>
              </a:rPr>
              <a:t>if (latest[k] &gt; latest[j] - </a:t>
            </a:r>
            <a:r>
              <a:rPr lang="en-US" altLang="zh-TW" sz="1800" b="0" dirty="0" err="1">
                <a:solidFill>
                  <a:schemeClr val="tx2"/>
                </a:solidFill>
                <a:latin typeface="Verdana" panose="020B0604030504040204" pitchFamily="34" charset="0"/>
                <a:ea typeface="標楷體" panose="03000509000000000000" pitchFamily="65" charset="-120"/>
              </a:rPr>
              <a:t>ptr</a:t>
            </a:r>
            <a:r>
              <a:rPr lang="en-US" altLang="zh-TW" sz="1800" b="0" dirty="0">
                <a:solidFill>
                  <a:schemeClr val="tx2"/>
                </a:solidFill>
                <a:latin typeface="Verdana" panose="020B0604030504040204" pitchFamily="34" charset="0"/>
                <a:ea typeface="標楷體" panose="03000509000000000000" pitchFamily="65" charset="-120"/>
              </a:rPr>
              <a:t>-&gt;duration)</a:t>
            </a:r>
          </a:p>
          <a:p>
            <a:pPr lvl="1" algn="l" eaLnBrk="1" hangingPunct="1"/>
            <a:r>
              <a:rPr lang="en-US" altLang="zh-TW" sz="1800" b="0" dirty="0">
                <a:solidFill>
                  <a:schemeClr val="tx2"/>
                </a:solidFill>
                <a:latin typeface="Verdana" panose="020B0604030504040204" pitchFamily="34" charset="0"/>
                <a:ea typeface="標楷體" panose="03000509000000000000" pitchFamily="65" charset="-120"/>
              </a:rPr>
              <a:t>    latest[k] = latest[j] - </a:t>
            </a:r>
            <a:r>
              <a:rPr lang="en-US" altLang="zh-TW" sz="1800" b="0" dirty="0" err="1">
                <a:solidFill>
                  <a:schemeClr val="tx2"/>
                </a:solidFill>
                <a:latin typeface="Verdana" panose="020B0604030504040204" pitchFamily="34" charset="0"/>
                <a:ea typeface="標楷體" panose="03000509000000000000" pitchFamily="65" charset="-120"/>
              </a:rPr>
              <a:t>ptr</a:t>
            </a:r>
            <a:r>
              <a:rPr lang="en-US" altLang="zh-TW" sz="1800" b="0" dirty="0">
                <a:solidFill>
                  <a:schemeClr val="tx2"/>
                </a:solidFill>
                <a:latin typeface="Verdana" panose="020B0604030504040204" pitchFamily="34" charset="0"/>
                <a:ea typeface="標楷體" panose="03000509000000000000" pitchFamily="65" charset="-120"/>
              </a:rPr>
              <a:t>-&gt;duration;</a:t>
            </a:r>
          </a:p>
        </p:txBody>
      </p:sp>
      <p:grpSp>
        <p:nvGrpSpPr>
          <p:cNvPr id="193543" name="Group 41"/>
          <p:cNvGrpSpPr>
            <a:grpSpLocks/>
          </p:cNvGrpSpPr>
          <p:nvPr/>
        </p:nvGrpSpPr>
        <p:grpSpPr bwMode="auto">
          <a:xfrm>
            <a:off x="6126163" y="5546725"/>
            <a:ext cx="2071687" cy="1192213"/>
            <a:chOff x="6125838" y="6141598"/>
            <a:chExt cx="2072009" cy="1191381"/>
          </a:xfrm>
        </p:grpSpPr>
        <p:sp>
          <p:nvSpPr>
            <p:cNvPr id="193544" name="Oval 6"/>
            <p:cNvSpPr>
              <a:spLocks noChangeArrowheads="1"/>
            </p:cNvSpPr>
            <p:nvPr/>
          </p:nvSpPr>
          <p:spPr bwMode="auto">
            <a:xfrm>
              <a:off x="7766974" y="6170158"/>
              <a:ext cx="384324" cy="328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4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3545" name="Text Box 7"/>
            <p:cNvSpPr txBox="1">
              <a:spLocks noChangeArrowheads="1"/>
            </p:cNvSpPr>
            <p:nvPr/>
          </p:nvSpPr>
          <p:spPr bwMode="auto">
            <a:xfrm>
              <a:off x="7765781" y="6141598"/>
              <a:ext cx="3998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FF0000"/>
                  </a:solidFill>
                  <a:ea typeface="標楷體" panose="03000509000000000000" pitchFamily="65" charset="-120"/>
                </a:rPr>
                <a:t>v</a:t>
              </a:r>
              <a:r>
                <a:rPr lang="en-US" altLang="zh-TW" sz="1600" b="0" baseline="-25000">
                  <a:solidFill>
                    <a:srgbClr val="FF0000"/>
                  </a:solidFill>
                  <a:ea typeface="標楷體" panose="03000509000000000000" pitchFamily="65" charset="-120"/>
                </a:rPr>
                <a:t>j1</a:t>
              </a:r>
              <a:endParaRPr lang="en-US" altLang="zh-TW" sz="1600" b="0">
                <a:solidFill>
                  <a:srgbClr val="FF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193546" name="Oval 8"/>
            <p:cNvSpPr>
              <a:spLocks noChangeArrowheads="1"/>
            </p:cNvSpPr>
            <p:nvPr/>
          </p:nvSpPr>
          <p:spPr bwMode="auto">
            <a:xfrm>
              <a:off x="7793233" y="7004955"/>
              <a:ext cx="384324" cy="328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4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3547" name="Text Box 9"/>
            <p:cNvSpPr txBox="1">
              <a:spLocks noChangeArrowheads="1"/>
            </p:cNvSpPr>
            <p:nvPr/>
          </p:nvSpPr>
          <p:spPr bwMode="auto">
            <a:xfrm>
              <a:off x="7787265" y="6975445"/>
              <a:ext cx="4105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FF0000"/>
                  </a:solidFill>
                  <a:ea typeface="標楷體" panose="03000509000000000000" pitchFamily="65" charset="-120"/>
                </a:rPr>
                <a:t>v</a:t>
              </a:r>
              <a:r>
                <a:rPr lang="en-US" altLang="zh-TW" sz="1600" b="0" baseline="-25000">
                  <a:solidFill>
                    <a:srgbClr val="FF0000"/>
                  </a:solidFill>
                  <a:ea typeface="標楷體" panose="03000509000000000000" pitchFamily="65" charset="-120"/>
                </a:rPr>
                <a:t>j9</a:t>
              </a:r>
              <a:endParaRPr lang="en-US" altLang="zh-TW" sz="1600" b="0">
                <a:solidFill>
                  <a:srgbClr val="FF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193548" name="Text Box 10"/>
            <p:cNvSpPr txBox="1">
              <a:spLocks noChangeArrowheads="1"/>
            </p:cNvSpPr>
            <p:nvPr/>
          </p:nvSpPr>
          <p:spPr bwMode="auto">
            <a:xfrm>
              <a:off x="7861265" y="6355562"/>
              <a:ext cx="241098" cy="73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="0">
                  <a:solidFill>
                    <a:srgbClr val="008000"/>
                  </a:solidFill>
                  <a:ea typeface="標楷體" panose="03000509000000000000" pitchFamily="65" charset="-120"/>
                </a:rPr>
                <a:t>.</a:t>
              </a:r>
            </a:p>
            <a:p>
              <a:pPr eaLnBrk="1" hangingPunct="1"/>
              <a:r>
                <a:rPr lang="en-US" altLang="zh-TW" sz="1400" b="0">
                  <a:solidFill>
                    <a:srgbClr val="008000"/>
                  </a:solidFill>
                  <a:ea typeface="標楷體" panose="03000509000000000000" pitchFamily="65" charset="-120"/>
                </a:rPr>
                <a:t>.</a:t>
              </a:r>
            </a:p>
            <a:p>
              <a:pPr eaLnBrk="1" hangingPunct="1"/>
              <a:r>
                <a:rPr lang="en-US" altLang="zh-TW" sz="1400" b="0">
                  <a:solidFill>
                    <a:srgbClr val="008000"/>
                  </a:solidFill>
                  <a:ea typeface="標楷體" panose="03000509000000000000" pitchFamily="65" charset="-120"/>
                </a:rPr>
                <a:t>.</a:t>
              </a:r>
            </a:p>
          </p:txBody>
        </p:sp>
        <p:sp>
          <p:nvSpPr>
            <p:cNvPr id="193549" name="Oval 11"/>
            <p:cNvSpPr>
              <a:spLocks noChangeArrowheads="1"/>
            </p:cNvSpPr>
            <p:nvPr/>
          </p:nvSpPr>
          <p:spPr bwMode="auto">
            <a:xfrm>
              <a:off x="6168876" y="6667022"/>
              <a:ext cx="384324" cy="328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4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3550" name="Text Box 12"/>
            <p:cNvSpPr txBox="1">
              <a:spLocks noChangeArrowheads="1"/>
            </p:cNvSpPr>
            <p:nvPr/>
          </p:nvSpPr>
          <p:spPr bwMode="auto">
            <a:xfrm>
              <a:off x="6125838" y="6580292"/>
              <a:ext cx="4273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FF0000"/>
                  </a:solidFill>
                  <a:ea typeface="標楷體" panose="03000509000000000000" pitchFamily="65" charset="-120"/>
                </a:rPr>
                <a:t>v</a:t>
              </a:r>
              <a:r>
                <a:rPr lang="en-US" altLang="zh-TW" sz="1600" b="0" baseline="-25000">
                  <a:solidFill>
                    <a:srgbClr val="FF0000"/>
                  </a:solidFill>
                  <a:ea typeface="標楷體" panose="03000509000000000000" pitchFamily="65" charset="-120"/>
                </a:rPr>
                <a:t>k</a:t>
              </a:r>
              <a:endParaRPr lang="en-US" altLang="zh-TW" sz="1600" b="0">
                <a:solidFill>
                  <a:srgbClr val="FF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193551" name="Line 15"/>
            <p:cNvSpPr>
              <a:spLocks noChangeShapeType="1"/>
            </p:cNvSpPr>
            <p:nvPr/>
          </p:nvSpPr>
          <p:spPr bwMode="auto">
            <a:xfrm flipV="1">
              <a:off x="6553200" y="6375527"/>
              <a:ext cx="1244806" cy="3909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3552" name="Line 16"/>
            <p:cNvSpPr>
              <a:spLocks noChangeShapeType="1"/>
            </p:cNvSpPr>
            <p:nvPr/>
          </p:nvSpPr>
          <p:spPr bwMode="auto">
            <a:xfrm>
              <a:off x="6553200" y="6918845"/>
              <a:ext cx="1231677" cy="227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AB34DEF-79CB-4270-9866-CDA07E0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45</a:t>
            </a:fld>
            <a:endParaRPr lang="en-US" altLang="zh-TW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9CC4F3E-B1C7-436E-BD2C-161099912A55}"/>
              </a:ext>
            </a:extLst>
          </p:cNvPr>
          <p:cNvSpPr/>
          <p:nvPr/>
        </p:nvSpPr>
        <p:spPr>
          <a:xfrm>
            <a:off x="5650480" y="3614464"/>
            <a:ext cx="1861739" cy="189126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4E59F09-95D0-4824-831F-635EB111EA1E}"/>
              </a:ext>
            </a:extLst>
          </p:cNvPr>
          <p:cNvSpPr txBox="1"/>
          <p:nvPr/>
        </p:nvSpPr>
        <p:spPr>
          <a:xfrm flipH="1">
            <a:off x="5790104" y="4453535"/>
            <a:ext cx="154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70C0"/>
                </a:solidFill>
              </a:rPr>
              <a:t>- duration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3B911B8-F008-4682-8D50-8B0F1C17460E}"/>
              </a:ext>
            </a:extLst>
          </p:cNvPr>
          <p:cNvSpPr txBox="1"/>
          <p:nvPr/>
        </p:nvSpPr>
        <p:spPr>
          <a:xfrm flipH="1">
            <a:off x="4446883" y="4512093"/>
            <a:ext cx="164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70C0"/>
                </a:solidFill>
              </a:rPr>
              <a:t>min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2" grpId="0"/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7" name="Picture 9" descr="6-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1" t="4686" r="24118" b="47444"/>
          <a:stretch>
            <a:fillRect/>
          </a:stretch>
        </p:blipFill>
        <p:spPr bwMode="auto">
          <a:xfrm>
            <a:off x="34925" y="836613"/>
            <a:ext cx="3889375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88" name="Picture 11" descr="6-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2" t="9276" r="25009" b="44226"/>
          <a:stretch>
            <a:fillRect/>
          </a:stretch>
        </p:blipFill>
        <p:spPr bwMode="auto">
          <a:xfrm>
            <a:off x="4742656" y="4149080"/>
            <a:ext cx="31257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89" name="Text Box 12"/>
          <p:cNvSpPr txBox="1">
            <a:spLocks noChangeArrowheads="1"/>
          </p:cNvSpPr>
          <p:nvPr/>
        </p:nvSpPr>
        <p:spPr bwMode="auto">
          <a:xfrm>
            <a:off x="3814763" y="1388754"/>
            <a:ext cx="5329237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for (</a:t>
            </a:r>
            <a:r>
              <a:rPr lang="en-US" altLang="zh-TW" sz="1600" b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ptr</a:t>
            </a: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=graph[j].</a:t>
            </a:r>
            <a:r>
              <a:rPr lang="en-US" altLang="zh-TW" sz="1600" b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link;ptr</a:t>
            </a: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600" b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ptr</a:t>
            </a: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1600" b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ptr</a:t>
            </a: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-&gt;link){</a:t>
            </a:r>
            <a:b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k=</a:t>
            </a:r>
            <a:r>
              <a:rPr lang="en-US" altLang="zh-TW" sz="1600" b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ptr</a:t>
            </a: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-&gt;vertex;</a:t>
            </a:r>
            <a:b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graph[k].count--;</a:t>
            </a:r>
            <a:b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if(!graph[k].count){</a:t>
            </a:r>
          </a:p>
          <a:p>
            <a:pPr algn="l" eaLnBrk="1" hangingPunct="1"/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   graph[k].count=top;</a:t>
            </a:r>
            <a:b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   top=k;}</a:t>
            </a:r>
            <a:b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if(latest[k]&gt; latest[j]-</a:t>
            </a:r>
            <a:r>
              <a:rPr lang="en-US" altLang="zh-TW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ptr</a:t>
            </a:r>
            <a:r>
              <a:rPr lang="en-US" altLang="zh-TW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-&gt;duration)</a:t>
            </a:r>
          </a:p>
          <a:p>
            <a:pPr algn="l" eaLnBrk="1" hangingPunct="1"/>
            <a:r>
              <a:rPr lang="en-US" altLang="zh-TW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latest[k] = latest[j]-</a:t>
            </a:r>
            <a:r>
              <a:rPr lang="en-US" altLang="zh-TW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ptr</a:t>
            </a:r>
            <a:r>
              <a:rPr lang="en-US" altLang="zh-TW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-&gt;duration;</a:t>
            </a:r>
          </a:p>
          <a:p>
            <a:pPr algn="l" eaLnBrk="1" hangingPunct="1"/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95590" name="Titl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algn="ctr"/>
            <a:r>
              <a:rPr lang="en-US" altLang="zh-TW" i="1"/>
              <a:t>latest (j) </a:t>
            </a:r>
            <a:r>
              <a:rPr lang="en-US" altLang="zh-TW"/>
              <a:t>function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AB2DAD-975C-4BFE-A977-2408B86F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46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6" name="Picture 8" descr="6-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9" t="56468" r="16518" b="9808"/>
          <a:stretch>
            <a:fillRect/>
          </a:stretch>
        </p:blipFill>
        <p:spPr bwMode="auto">
          <a:xfrm>
            <a:off x="161061" y="3762375"/>
            <a:ext cx="6427164" cy="303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88" name="Picture 11" descr="6-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2" t="9276" r="25009" b="44226"/>
          <a:stretch>
            <a:fillRect/>
          </a:stretch>
        </p:blipFill>
        <p:spPr bwMode="auto">
          <a:xfrm>
            <a:off x="457200" y="1323975"/>
            <a:ext cx="31257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89" name="Text Box 12"/>
          <p:cNvSpPr txBox="1">
            <a:spLocks noChangeArrowheads="1"/>
          </p:cNvSpPr>
          <p:nvPr/>
        </p:nvSpPr>
        <p:spPr bwMode="auto">
          <a:xfrm>
            <a:off x="3779838" y="1323975"/>
            <a:ext cx="5329237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for (</a:t>
            </a:r>
            <a:r>
              <a:rPr lang="en-US" altLang="zh-TW" sz="1600" b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ptr</a:t>
            </a: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=graph[j].</a:t>
            </a:r>
            <a:r>
              <a:rPr lang="en-US" altLang="zh-TW" sz="1600" b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link;ptr</a:t>
            </a: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b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600" b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ptr</a:t>
            </a: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1600" b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ptr</a:t>
            </a: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-&gt;link){</a:t>
            </a:r>
            <a:b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k=</a:t>
            </a:r>
            <a:r>
              <a:rPr lang="en-US" altLang="zh-TW" sz="1600" b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ptr</a:t>
            </a: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-&gt;vertex;</a:t>
            </a:r>
            <a:b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graph[k].count--;</a:t>
            </a:r>
            <a:b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if(!graph[k].count){</a:t>
            </a:r>
          </a:p>
          <a:p>
            <a:pPr algn="l" eaLnBrk="1" hangingPunct="1"/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   graph[k].count=top;</a:t>
            </a:r>
            <a:b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   top=k;}</a:t>
            </a:r>
            <a:b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if(latest[k]&gt; latest[j]-</a:t>
            </a:r>
            <a:r>
              <a:rPr lang="en-US" altLang="zh-TW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ptr</a:t>
            </a:r>
            <a:r>
              <a:rPr lang="en-US" altLang="zh-TW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-&gt;duration)</a:t>
            </a:r>
          </a:p>
          <a:p>
            <a:pPr algn="l" eaLnBrk="1" hangingPunct="1"/>
            <a:r>
              <a:rPr lang="en-US" altLang="zh-TW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latest[k] = latest[j]-</a:t>
            </a:r>
            <a:r>
              <a:rPr lang="en-US" altLang="zh-TW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ptr</a:t>
            </a:r>
            <a:r>
              <a:rPr lang="en-US" altLang="zh-TW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-&gt;duration;</a:t>
            </a:r>
          </a:p>
          <a:p>
            <a:pPr algn="l" eaLnBrk="1" hangingPunct="1"/>
            <a:r>
              <a:rPr lang="en-US" altLang="zh-TW" sz="1600" b="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95590" name="Titl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algn="ctr"/>
            <a:r>
              <a:rPr lang="en-US" altLang="zh-TW" i="1"/>
              <a:t>latest (j) </a:t>
            </a:r>
            <a:r>
              <a:rPr lang="en-US" altLang="zh-TW"/>
              <a:t>function</a:t>
            </a:r>
          </a:p>
        </p:txBody>
      </p:sp>
      <p:sp>
        <p:nvSpPr>
          <p:cNvPr id="16" name="Rectangle 167"/>
          <p:cNvSpPr>
            <a:spLocks noChangeArrowheads="1"/>
          </p:cNvSpPr>
          <p:nvPr/>
        </p:nvSpPr>
        <p:spPr bwMode="auto">
          <a:xfrm>
            <a:off x="4860032" y="4553684"/>
            <a:ext cx="358749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167"/>
          <p:cNvSpPr>
            <a:spLocks noChangeArrowheads="1"/>
          </p:cNvSpPr>
          <p:nvPr/>
        </p:nvSpPr>
        <p:spPr bwMode="auto">
          <a:xfrm>
            <a:off x="4386702" y="4553684"/>
            <a:ext cx="358749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167"/>
          <p:cNvSpPr>
            <a:spLocks noChangeArrowheads="1"/>
          </p:cNvSpPr>
          <p:nvPr/>
        </p:nvSpPr>
        <p:spPr bwMode="auto">
          <a:xfrm>
            <a:off x="3344082" y="4796170"/>
            <a:ext cx="358749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67"/>
          <p:cNvSpPr>
            <a:spLocks noChangeArrowheads="1"/>
          </p:cNvSpPr>
          <p:nvPr/>
        </p:nvSpPr>
        <p:spPr bwMode="auto">
          <a:xfrm>
            <a:off x="3851920" y="4796170"/>
            <a:ext cx="358749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909405" y="5012746"/>
            <a:ext cx="2278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tx1"/>
                </a:solidFill>
              </a:rPr>
              <a:t>8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67"/>
          <p:cNvSpPr>
            <a:spLocks noChangeArrowheads="1"/>
          </p:cNvSpPr>
          <p:nvPr/>
        </p:nvSpPr>
        <p:spPr bwMode="auto">
          <a:xfrm>
            <a:off x="2882961" y="5046892"/>
            <a:ext cx="358749" cy="23513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167"/>
          <p:cNvSpPr>
            <a:spLocks noChangeArrowheads="1"/>
          </p:cNvSpPr>
          <p:nvPr/>
        </p:nvSpPr>
        <p:spPr bwMode="auto">
          <a:xfrm>
            <a:off x="1475656" y="5299188"/>
            <a:ext cx="358749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167"/>
          <p:cNvSpPr>
            <a:spLocks noChangeArrowheads="1"/>
          </p:cNvSpPr>
          <p:nvPr/>
        </p:nvSpPr>
        <p:spPr bwMode="auto">
          <a:xfrm>
            <a:off x="3353907" y="5548818"/>
            <a:ext cx="358749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167"/>
          <p:cNvSpPr>
            <a:spLocks noChangeArrowheads="1"/>
          </p:cNvSpPr>
          <p:nvPr/>
        </p:nvSpPr>
        <p:spPr bwMode="auto">
          <a:xfrm>
            <a:off x="2344893" y="5819865"/>
            <a:ext cx="358749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167"/>
          <p:cNvSpPr>
            <a:spLocks noChangeArrowheads="1"/>
          </p:cNvSpPr>
          <p:nvPr/>
        </p:nvSpPr>
        <p:spPr bwMode="auto">
          <a:xfrm>
            <a:off x="1907704" y="5819865"/>
            <a:ext cx="358749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67"/>
          <p:cNvSpPr>
            <a:spLocks noChangeArrowheads="1"/>
          </p:cNvSpPr>
          <p:nvPr/>
        </p:nvSpPr>
        <p:spPr bwMode="auto">
          <a:xfrm>
            <a:off x="1475656" y="6094873"/>
            <a:ext cx="358749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167"/>
          <p:cNvSpPr>
            <a:spLocks noChangeArrowheads="1"/>
          </p:cNvSpPr>
          <p:nvPr/>
        </p:nvSpPr>
        <p:spPr bwMode="auto">
          <a:xfrm>
            <a:off x="1475656" y="6331347"/>
            <a:ext cx="358749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1864" y="4488951"/>
            <a:ext cx="4907071" cy="28741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465129" y="4783616"/>
            <a:ext cx="4907071" cy="269525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410008" y="5032644"/>
            <a:ext cx="4907071" cy="28063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465129" y="5291804"/>
            <a:ext cx="4907071" cy="28063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418527" y="5562851"/>
            <a:ext cx="4907071" cy="28063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41652" y="5818474"/>
            <a:ext cx="4907071" cy="28063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431864" y="6089528"/>
            <a:ext cx="4907071" cy="28063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406966" y="6312753"/>
            <a:ext cx="4907071" cy="28063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B6DC79-63DE-4E80-BCD3-8EEBF533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918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50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Deleting Non-Critical Activities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500" i="1" dirty="0">
                <a:solidFill>
                  <a:srgbClr val="6600FF"/>
                </a:solidFill>
              </a:rPr>
              <a:t>early</a:t>
            </a:r>
            <a:r>
              <a:rPr lang="en-US" altLang="zh-TW" sz="2500" dirty="0">
                <a:solidFill>
                  <a:srgbClr val="6600FF"/>
                </a:solidFill>
              </a:rPr>
              <a:t>(</a:t>
            </a:r>
            <a:r>
              <a:rPr lang="en-US" altLang="zh-TW" sz="2500" i="1" dirty="0" err="1">
                <a:solidFill>
                  <a:srgbClr val="6600FF"/>
                </a:solidFill>
              </a:rPr>
              <a:t>i</a:t>
            </a:r>
            <a:r>
              <a:rPr lang="en-US" altLang="zh-TW" sz="2500" dirty="0">
                <a:solidFill>
                  <a:srgbClr val="6600FF"/>
                </a:solidFill>
              </a:rPr>
              <a:t>)</a:t>
            </a:r>
            <a:r>
              <a:rPr lang="en-US" altLang="zh-TW" sz="2500" dirty="0"/>
              <a:t> = </a:t>
            </a:r>
            <a:r>
              <a:rPr lang="en-US" altLang="zh-TW" sz="2500" i="1" dirty="0">
                <a:solidFill>
                  <a:srgbClr val="FF0000"/>
                </a:solidFill>
              </a:rPr>
              <a:t>earliest</a:t>
            </a:r>
            <a:r>
              <a:rPr lang="en-US" altLang="zh-TW" sz="2500" dirty="0">
                <a:solidFill>
                  <a:srgbClr val="FF0000"/>
                </a:solidFill>
              </a:rPr>
              <a:t>[</a:t>
            </a:r>
            <a:r>
              <a:rPr lang="en-US" altLang="zh-TW" sz="2500" i="1" dirty="0">
                <a:solidFill>
                  <a:srgbClr val="FF0000"/>
                </a:solidFill>
              </a:rPr>
              <a:t>k</a:t>
            </a:r>
            <a:r>
              <a:rPr lang="en-US" altLang="zh-TW" sz="2500" dirty="0">
                <a:solidFill>
                  <a:srgbClr val="FF0000"/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500" i="1" dirty="0">
                <a:solidFill>
                  <a:srgbClr val="6600FF"/>
                </a:solidFill>
              </a:rPr>
              <a:t>late(</a:t>
            </a:r>
            <a:r>
              <a:rPr lang="en-US" altLang="zh-TW" sz="2500" i="1" dirty="0" err="1">
                <a:solidFill>
                  <a:srgbClr val="6600FF"/>
                </a:solidFill>
              </a:rPr>
              <a:t>i</a:t>
            </a:r>
            <a:r>
              <a:rPr lang="en-US" altLang="zh-TW" sz="2500" i="1" dirty="0">
                <a:solidFill>
                  <a:srgbClr val="6600FF"/>
                </a:solidFill>
              </a:rPr>
              <a:t>)</a:t>
            </a:r>
            <a:r>
              <a:rPr lang="en-US" altLang="zh-TW" sz="2500" dirty="0"/>
              <a:t> =</a:t>
            </a:r>
            <a:r>
              <a:rPr lang="en-US" altLang="zh-TW" sz="2500" i="1" dirty="0"/>
              <a:t> </a:t>
            </a:r>
            <a:r>
              <a:rPr lang="en-US" altLang="zh-TW" sz="2500" i="1" dirty="0">
                <a:solidFill>
                  <a:srgbClr val="FF0000"/>
                </a:solidFill>
              </a:rPr>
              <a:t>latest</a:t>
            </a:r>
            <a:r>
              <a:rPr lang="en-US" altLang="zh-TW" sz="2500" dirty="0">
                <a:solidFill>
                  <a:srgbClr val="FF0000"/>
                </a:solidFill>
              </a:rPr>
              <a:t>[</a:t>
            </a:r>
            <a:r>
              <a:rPr lang="en-US" altLang="zh-TW" sz="2500" i="1" dirty="0">
                <a:solidFill>
                  <a:srgbClr val="FF0000"/>
                </a:solidFill>
              </a:rPr>
              <a:t>j</a:t>
            </a:r>
            <a:r>
              <a:rPr lang="en-US" altLang="zh-TW" sz="2500" dirty="0">
                <a:solidFill>
                  <a:srgbClr val="FF0000"/>
                </a:solidFill>
              </a:rPr>
              <a:t>]</a:t>
            </a:r>
            <a:r>
              <a:rPr lang="en-US" altLang="zh-TW" sz="2500" dirty="0"/>
              <a:t> </a:t>
            </a:r>
            <a:r>
              <a:rPr lang="en-US" altLang="zh-TW" sz="2500" dirty="0">
                <a:solidFill>
                  <a:srgbClr val="FF0000"/>
                </a:solidFill>
              </a:rPr>
              <a:t>- </a:t>
            </a:r>
            <a:r>
              <a:rPr lang="en-US" altLang="zh-TW" sz="2500" i="1" dirty="0">
                <a:solidFill>
                  <a:srgbClr val="FF0000"/>
                </a:solidFill>
              </a:rPr>
              <a:t>duration of activity </a:t>
            </a:r>
            <a:r>
              <a:rPr lang="en-US" altLang="zh-TW" sz="2500" i="1" dirty="0" err="1">
                <a:solidFill>
                  <a:srgbClr val="FF0000"/>
                </a:solidFill>
              </a:rPr>
              <a:t>a</a:t>
            </a:r>
            <a:r>
              <a:rPr lang="en-US" altLang="zh-TW" sz="2500" i="1" baseline="-25000" dirty="0" err="1">
                <a:solidFill>
                  <a:srgbClr val="FF0000"/>
                </a:solidFill>
              </a:rPr>
              <a:t>i</a:t>
            </a:r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/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Critical activities</a:t>
            </a:r>
          </a:p>
          <a:p>
            <a:pPr lvl="1" eaLnBrk="1" hangingPunct="1"/>
            <a:r>
              <a:rPr lang="en-US" altLang="zh-TW" sz="2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early[</a:t>
            </a:r>
            <a:r>
              <a:rPr lang="en-US" altLang="zh-TW" sz="2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a</a:t>
            </a:r>
            <a:r>
              <a:rPr lang="en-US" altLang="zh-TW" sz="2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zh-TW" sz="2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] = late[</a:t>
            </a:r>
            <a:r>
              <a:rPr lang="en-US" altLang="zh-TW" sz="2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a</a:t>
            </a:r>
            <a:r>
              <a:rPr lang="en-US" altLang="zh-TW" sz="2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zh-TW" sz="2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]</a:t>
            </a:r>
          </a:p>
          <a:p>
            <a:pPr lvl="1" eaLnBrk="1" hangingPunct="1"/>
            <a:endParaRPr lang="en-US" altLang="zh-TW" sz="2200" b="1" i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</p:txBody>
      </p:sp>
      <p:pic>
        <p:nvPicPr>
          <p:cNvPr id="197636" name="Picture 4" descr="6-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2" t="8182" r="17528" b="16347"/>
          <a:stretch>
            <a:fillRect/>
          </a:stretch>
        </p:blipFill>
        <p:spPr bwMode="auto">
          <a:xfrm>
            <a:off x="4572000" y="2970213"/>
            <a:ext cx="4572000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7" name="Picture 83" descr="6-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2" t="8234" r="19501" b="44649"/>
          <a:stretch>
            <a:fillRect/>
          </a:stretch>
        </p:blipFill>
        <p:spPr bwMode="auto">
          <a:xfrm>
            <a:off x="107950" y="3005138"/>
            <a:ext cx="4464050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38" name="Line 84"/>
          <p:cNvSpPr>
            <a:spLocks noChangeShapeType="1"/>
          </p:cNvSpPr>
          <p:nvPr/>
        </p:nvSpPr>
        <p:spPr bwMode="auto">
          <a:xfrm flipV="1">
            <a:off x="885825" y="3560763"/>
            <a:ext cx="503238" cy="576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7639" name="Line 85"/>
          <p:cNvSpPr>
            <a:spLocks noChangeShapeType="1"/>
          </p:cNvSpPr>
          <p:nvPr/>
        </p:nvSpPr>
        <p:spPr bwMode="auto">
          <a:xfrm>
            <a:off x="1592263" y="3494088"/>
            <a:ext cx="503237" cy="5032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7640" name="Line 86"/>
          <p:cNvSpPr>
            <a:spLocks noChangeShapeType="1"/>
          </p:cNvSpPr>
          <p:nvPr/>
        </p:nvSpPr>
        <p:spPr bwMode="auto">
          <a:xfrm flipV="1">
            <a:off x="2411413" y="3665538"/>
            <a:ext cx="576262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7641" name="Line 87"/>
          <p:cNvSpPr>
            <a:spLocks noChangeShapeType="1"/>
          </p:cNvSpPr>
          <p:nvPr/>
        </p:nvSpPr>
        <p:spPr bwMode="auto">
          <a:xfrm>
            <a:off x="3305175" y="3605213"/>
            <a:ext cx="43338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7642" name="Line 88"/>
          <p:cNvSpPr>
            <a:spLocks noChangeShapeType="1"/>
          </p:cNvSpPr>
          <p:nvPr/>
        </p:nvSpPr>
        <p:spPr bwMode="auto">
          <a:xfrm>
            <a:off x="2381250" y="4292600"/>
            <a:ext cx="792163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7643" name="Line 89"/>
          <p:cNvSpPr>
            <a:spLocks noChangeShapeType="1"/>
          </p:cNvSpPr>
          <p:nvPr/>
        </p:nvSpPr>
        <p:spPr bwMode="auto">
          <a:xfrm flipV="1">
            <a:off x="3446463" y="4354513"/>
            <a:ext cx="360362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97644" name="Group 10"/>
          <p:cNvGrpSpPr>
            <a:grpSpLocks/>
          </p:cNvGrpSpPr>
          <p:nvPr/>
        </p:nvGrpSpPr>
        <p:grpSpPr bwMode="auto">
          <a:xfrm>
            <a:off x="5638800" y="1143000"/>
            <a:ext cx="3240088" cy="720725"/>
            <a:chOff x="3515" y="3612"/>
            <a:chExt cx="2041" cy="454"/>
          </a:xfrm>
        </p:grpSpPr>
        <p:sp>
          <p:nvSpPr>
            <p:cNvPr id="197645" name="Oval 4"/>
            <p:cNvSpPr>
              <a:spLocks noChangeArrowheads="1"/>
            </p:cNvSpPr>
            <p:nvPr/>
          </p:nvSpPr>
          <p:spPr bwMode="auto">
            <a:xfrm>
              <a:off x="3515" y="3748"/>
              <a:ext cx="289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7646" name="Text Box 5"/>
            <p:cNvSpPr txBox="1">
              <a:spLocks noChangeArrowheads="1"/>
            </p:cNvSpPr>
            <p:nvPr/>
          </p:nvSpPr>
          <p:spPr bwMode="auto">
            <a:xfrm>
              <a:off x="3531" y="3737"/>
              <a:ext cx="2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 i="1">
                  <a:solidFill>
                    <a:srgbClr val="FF0000"/>
                  </a:solidFill>
                  <a:ea typeface="標楷體" panose="03000509000000000000" pitchFamily="65" charset="-120"/>
                </a:rPr>
                <a:t>v</a:t>
              </a:r>
              <a:r>
                <a:rPr lang="en-US" altLang="zh-TW" b="0" i="1" baseline="-25000">
                  <a:solidFill>
                    <a:srgbClr val="FF0000"/>
                  </a:solidFill>
                  <a:ea typeface="標楷體" panose="03000509000000000000" pitchFamily="65" charset="-120"/>
                </a:rPr>
                <a:t>k</a:t>
              </a:r>
              <a:endParaRPr lang="en-US" altLang="zh-TW" b="0" i="1">
                <a:solidFill>
                  <a:srgbClr val="FF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197647" name="Oval 6"/>
            <p:cNvSpPr>
              <a:spLocks noChangeArrowheads="1"/>
            </p:cNvSpPr>
            <p:nvPr/>
          </p:nvSpPr>
          <p:spPr bwMode="auto">
            <a:xfrm>
              <a:off x="5267" y="3755"/>
              <a:ext cx="289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en-US" altLang="zh-TW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7648" name="Text Box 7"/>
            <p:cNvSpPr txBox="1">
              <a:spLocks noChangeArrowheads="1"/>
            </p:cNvSpPr>
            <p:nvPr/>
          </p:nvSpPr>
          <p:spPr bwMode="auto">
            <a:xfrm>
              <a:off x="5293" y="3744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 i="1">
                  <a:solidFill>
                    <a:srgbClr val="FF0000"/>
                  </a:solidFill>
                  <a:ea typeface="標楷體" panose="03000509000000000000" pitchFamily="65" charset="-120"/>
                </a:rPr>
                <a:t>v</a:t>
              </a:r>
              <a:r>
                <a:rPr lang="en-US" altLang="zh-TW" b="0" i="1" baseline="-25000">
                  <a:solidFill>
                    <a:srgbClr val="FF0000"/>
                  </a:solidFill>
                  <a:ea typeface="標楷體" panose="03000509000000000000" pitchFamily="65" charset="-120"/>
                </a:rPr>
                <a:t>j</a:t>
              </a:r>
              <a:endParaRPr lang="en-US" altLang="zh-TW" sz="2000" b="0" i="1">
                <a:solidFill>
                  <a:srgbClr val="FF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197649" name="Line 8"/>
            <p:cNvSpPr>
              <a:spLocks noChangeShapeType="1"/>
            </p:cNvSpPr>
            <p:nvPr/>
          </p:nvSpPr>
          <p:spPr bwMode="auto">
            <a:xfrm>
              <a:off x="3804" y="3915"/>
              <a:ext cx="1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7650" name="Text Box 9"/>
            <p:cNvSpPr txBox="1">
              <a:spLocks noChangeArrowheads="1"/>
            </p:cNvSpPr>
            <p:nvPr/>
          </p:nvSpPr>
          <p:spPr bwMode="auto">
            <a:xfrm>
              <a:off x="4415" y="3612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 i="1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a</a:t>
              </a:r>
              <a:r>
                <a:rPr lang="en-US" altLang="zh-TW" b="0" i="1" baseline="-2500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i</a:t>
              </a:r>
              <a:endParaRPr lang="en-US" altLang="zh-TW" sz="2000" b="0" i="1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4775200" y="3434517"/>
            <a:ext cx="4062413" cy="231021"/>
          </a:xfrm>
          <a:prstGeom prst="rect">
            <a:avLst/>
          </a:prstGeom>
          <a:solidFill>
            <a:srgbClr val="FF0000">
              <a:alpha val="21961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757738" y="4171467"/>
            <a:ext cx="4062413" cy="290511"/>
          </a:xfrm>
          <a:prstGeom prst="rect">
            <a:avLst/>
          </a:prstGeom>
          <a:solidFill>
            <a:srgbClr val="FF0000">
              <a:alpha val="21961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4757738" y="5618774"/>
            <a:ext cx="4062413" cy="434567"/>
          </a:xfrm>
          <a:prstGeom prst="rect">
            <a:avLst/>
          </a:prstGeom>
          <a:solidFill>
            <a:srgbClr val="FF0000">
              <a:alpha val="21961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748627" y="4908417"/>
            <a:ext cx="4062413" cy="508134"/>
          </a:xfrm>
          <a:prstGeom prst="rect">
            <a:avLst/>
          </a:prstGeom>
          <a:solidFill>
            <a:srgbClr val="FF0000">
              <a:alpha val="21961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3F7C27D-B275-48C6-9677-BAEAACCA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48</a:t>
            </a:fld>
            <a:endParaRPr lang="en-US" altLang="zh-TW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513589" y="-1757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標楷體" charset="-12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9pPr>
          </a:lstStyle>
          <a:p>
            <a:r>
              <a:rPr kumimoji="0" lang="en-US" altLang="zh-TW" b="0" dirty="0">
                <a:solidFill>
                  <a:srgbClr val="FF0000"/>
                </a:solidFill>
              </a:rPr>
              <a:t>Practice Time</a:t>
            </a:r>
            <a:endParaRPr kumimoji="0" lang="zh-TW" altLang="en-US" b="0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3365" y="1340768"/>
            <a:ext cx="82296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新細明體" charset="-120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0" lang="en-US" altLang="zh-TW" b="0" dirty="0"/>
              <a:t>Find the critical path of the AOE network</a:t>
            </a:r>
            <a:r>
              <a:rPr kumimoji="0" lang="en-US" altLang="zh-TW" sz="2400" b="0" dirty="0"/>
              <a:t> </a:t>
            </a:r>
          </a:p>
        </p:txBody>
      </p:sp>
      <p:pic>
        <p:nvPicPr>
          <p:cNvPr id="199682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16223"/>
            <a:ext cx="6408712" cy="270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FBF7777-A37F-4445-AA91-FFF94676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559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Box 54"/>
          <p:cNvSpPr txBox="1">
            <a:spLocks noChangeArrowheads="1"/>
          </p:cNvSpPr>
          <p:nvPr/>
        </p:nvSpPr>
        <p:spPr bwMode="auto">
          <a:xfrm>
            <a:off x="304800" y="1736725"/>
            <a:ext cx="808037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8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{};</a:t>
            </a:r>
          </a:p>
          <a:p>
            <a:pPr algn="l" eaLnBrk="1" hangingPunct="1"/>
            <a:r>
              <a:rPr lang="en-US" altLang="zh-TW" sz="18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 contains less than n-1 edges &amp;&amp; E is not empty){</a:t>
            </a:r>
          </a:p>
          <a:p>
            <a:pPr algn="l" eaLnBrk="1" hangingPunct="1"/>
            <a:r>
              <a:rPr lang="en-US" altLang="zh-TW" sz="18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choose a least cost edge (v,w) from E;</a:t>
            </a:r>
          </a:p>
          <a:p>
            <a:pPr algn="l" eaLnBrk="1" hangingPunct="1"/>
            <a:r>
              <a:rPr lang="en-US" altLang="zh-TW" sz="18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delete (v,w) from F;</a:t>
            </a:r>
          </a:p>
          <a:p>
            <a:pPr algn="l" eaLnBrk="1" hangingPunct="1"/>
            <a:r>
              <a:rPr lang="en-US" altLang="zh-TW" sz="18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((v,w) does not create a cycle in T)</a:t>
            </a:r>
          </a:p>
          <a:p>
            <a:pPr algn="l" eaLnBrk="1" hangingPunct="1"/>
            <a:r>
              <a:rPr lang="en-US" altLang="zh-TW" sz="18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add (v,w) to T;</a:t>
            </a:r>
          </a:p>
          <a:p>
            <a:pPr algn="l" eaLnBrk="1" hangingPunct="1"/>
            <a:r>
              <a:rPr lang="en-US" altLang="zh-TW" sz="18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algn="l" eaLnBrk="1" hangingPunct="1"/>
            <a:r>
              <a:rPr lang="en-US" altLang="zh-TW" sz="18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discard (v,w);</a:t>
            </a:r>
          </a:p>
          <a:p>
            <a:pPr algn="l" eaLnBrk="1" hangingPunct="1"/>
            <a:r>
              <a:rPr lang="en-US" altLang="zh-TW" sz="18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 eaLnBrk="1" hangingPunct="1"/>
            <a:r>
              <a:rPr lang="en-US" altLang="zh-TW" sz="18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(T contains fewer than n-1 edges)</a:t>
            </a:r>
          </a:p>
          <a:p>
            <a:pPr algn="l" eaLnBrk="1" hangingPunct="1"/>
            <a:r>
              <a:rPr lang="en-US" altLang="zh-TW" sz="18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 (“No spanning tree\n”);</a:t>
            </a:r>
          </a:p>
        </p:txBody>
      </p:sp>
      <p:sp>
        <p:nvSpPr>
          <p:cNvPr id="129027" name="Rectangle 30"/>
          <p:cNvSpPr>
            <a:spLocks noChangeArrowheads="1"/>
          </p:cNvSpPr>
          <p:nvPr/>
        </p:nvSpPr>
        <p:spPr bwMode="auto">
          <a:xfrm>
            <a:off x="6588125" y="2997200"/>
            <a:ext cx="2376488" cy="33845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5413"/>
            <a:ext cx="7416800" cy="1143000"/>
          </a:xfrm>
        </p:spPr>
        <p:txBody>
          <a:bodyPr anchor="ctr" anchorCtr="1"/>
          <a:lstStyle/>
          <a:p>
            <a:pPr eaLnBrk="1" hangingPunct="1"/>
            <a:r>
              <a:rPr lang="en-US" altLang="zh-TW" sz="3500" dirty="0"/>
              <a:t>Implementation: </a:t>
            </a:r>
            <a:r>
              <a:rPr lang="en-US" altLang="zh-TW" sz="3500" dirty="0" err="1"/>
              <a:t>Kruskal’s</a:t>
            </a:r>
            <a:r>
              <a:rPr lang="en-US" altLang="zh-TW" sz="3500" dirty="0"/>
              <a:t> </a:t>
            </a:r>
            <a:r>
              <a:rPr lang="en-US" altLang="zh-TW" sz="3500" dirty="0" err="1"/>
              <a:t>Algo</a:t>
            </a:r>
            <a:r>
              <a:rPr lang="en-US" altLang="zh-TW" sz="3500" dirty="0"/>
              <a:t>.</a:t>
            </a:r>
          </a:p>
        </p:txBody>
      </p:sp>
      <p:sp>
        <p:nvSpPr>
          <p:cNvPr id="129029" name="Oval 4"/>
          <p:cNvSpPr>
            <a:spLocks noChangeArrowheads="1"/>
          </p:cNvSpPr>
          <p:nvPr/>
        </p:nvSpPr>
        <p:spPr bwMode="auto">
          <a:xfrm>
            <a:off x="7435850" y="30702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030" name="Oval 5"/>
          <p:cNvSpPr>
            <a:spLocks noChangeArrowheads="1"/>
          </p:cNvSpPr>
          <p:nvPr/>
        </p:nvSpPr>
        <p:spPr bwMode="auto">
          <a:xfrm>
            <a:off x="8059738" y="36623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9031" name="Oval 6"/>
          <p:cNvSpPr>
            <a:spLocks noChangeArrowheads="1"/>
          </p:cNvSpPr>
          <p:nvPr/>
        </p:nvSpPr>
        <p:spPr bwMode="auto">
          <a:xfrm>
            <a:off x="8393113" y="44958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9032" name="Oval 7"/>
          <p:cNvSpPr>
            <a:spLocks noChangeArrowheads="1"/>
          </p:cNvSpPr>
          <p:nvPr/>
        </p:nvSpPr>
        <p:spPr bwMode="auto">
          <a:xfrm>
            <a:off x="7812088" y="58499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9033" name="Oval 8"/>
          <p:cNvSpPr>
            <a:spLocks noChangeArrowheads="1"/>
          </p:cNvSpPr>
          <p:nvPr/>
        </p:nvSpPr>
        <p:spPr bwMode="auto">
          <a:xfrm>
            <a:off x="7042150" y="53705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9034" name="Oval 9"/>
          <p:cNvSpPr>
            <a:spLocks noChangeArrowheads="1"/>
          </p:cNvSpPr>
          <p:nvPr/>
        </p:nvSpPr>
        <p:spPr bwMode="auto">
          <a:xfrm>
            <a:off x="6683375" y="45100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9035" name="Oval 10"/>
          <p:cNvSpPr>
            <a:spLocks noChangeArrowheads="1"/>
          </p:cNvSpPr>
          <p:nvPr/>
        </p:nvSpPr>
        <p:spPr bwMode="auto">
          <a:xfrm>
            <a:off x="7666038" y="44894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9036" name="Line 11"/>
          <p:cNvSpPr>
            <a:spLocks noChangeShapeType="1"/>
          </p:cNvSpPr>
          <p:nvPr/>
        </p:nvSpPr>
        <p:spPr bwMode="auto">
          <a:xfrm flipH="1">
            <a:off x="6921500" y="3529013"/>
            <a:ext cx="630238" cy="96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37" name="Line 12"/>
          <p:cNvSpPr>
            <a:spLocks noChangeShapeType="1"/>
          </p:cNvSpPr>
          <p:nvPr/>
        </p:nvSpPr>
        <p:spPr bwMode="auto">
          <a:xfrm>
            <a:off x="7823200" y="3478213"/>
            <a:ext cx="27305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38" name="Line 13"/>
          <p:cNvSpPr>
            <a:spLocks noChangeShapeType="1"/>
          </p:cNvSpPr>
          <p:nvPr/>
        </p:nvSpPr>
        <p:spPr bwMode="auto">
          <a:xfrm>
            <a:off x="8385175" y="4089400"/>
            <a:ext cx="220663" cy="407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39" name="Line 14"/>
          <p:cNvSpPr>
            <a:spLocks noChangeShapeType="1"/>
          </p:cNvSpPr>
          <p:nvPr/>
        </p:nvSpPr>
        <p:spPr bwMode="auto">
          <a:xfrm flipH="1">
            <a:off x="7874000" y="4089400"/>
            <a:ext cx="306388" cy="407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40" name="Line 15"/>
          <p:cNvSpPr>
            <a:spLocks noChangeShapeType="1"/>
          </p:cNvSpPr>
          <p:nvPr/>
        </p:nvSpPr>
        <p:spPr bwMode="auto">
          <a:xfrm flipH="1">
            <a:off x="8162925" y="4922838"/>
            <a:ext cx="442913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41" name="Line 16"/>
          <p:cNvSpPr>
            <a:spLocks noChangeShapeType="1"/>
          </p:cNvSpPr>
          <p:nvPr/>
        </p:nvSpPr>
        <p:spPr bwMode="auto">
          <a:xfrm>
            <a:off x="7891463" y="4957763"/>
            <a:ext cx="101600" cy="900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42" name="Line 17"/>
          <p:cNvSpPr>
            <a:spLocks noChangeShapeType="1"/>
          </p:cNvSpPr>
          <p:nvPr/>
        </p:nvSpPr>
        <p:spPr bwMode="auto">
          <a:xfrm flipH="1">
            <a:off x="7380288" y="4922838"/>
            <a:ext cx="37465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43" name="Line 18"/>
          <p:cNvSpPr>
            <a:spLocks noChangeShapeType="1"/>
          </p:cNvSpPr>
          <p:nvPr/>
        </p:nvSpPr>
        <p:spPr bwMode="auto">
          <a:xfrm>
            <a:off x="6904038" y="4957763"/>
            <a:ext cx="290512" cy="42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44" name="Line 19"/>
          <p:cNvSpPr>
            <a:spLocks noChangeShapeType="1"/>
          </p:cNvSpPr>
          <p:nvPr/>
        </p:nvSpPr>
        <p:spPr bwMode="auto">
          <a:xfrm>
            <a:off x="7431088" y="5756275"/>
            <a:ext cx="407987" cy="204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45" name="Rectangle 20"/>
          <p:cNvSpPr>
            <a:spLocks noChangeArrowheads="1"/>
          </p:cNvSpPr>
          <p:nvPr/>
        </p:nvSpPr>
        <p:spPr bwMode="auto">
          <a:xfrm>
            <a:off x="7918450" y="332105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29046" name="Rectangle 21"/>
          <p:cNvSpPr>
            <a:spLocks noChangeArrowheads="1"/>
          </p:cNvSpPr>
          <p:nvPr/>
        </p:nvSpPr>
        <p:spPr bwMode="auto">
          <a:xfrm>
            <a:off x="8461375" y="403383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9047" name="Rectangle 22"/>
          <p:cNvSpPr>
            <a:spLocks noChangeArrowheads="1"/>
          </p:cNvSpPr>
          <p:nvPr/>
        </p:nvSpPr>
        <p:spPr bwMode="auto">
          <a:xfrm>
            <a:off x="8342313" y="52593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9048" name="Rectangle 23"/>
          <p:cNvSpPr>
            <a:spLocks noChangeArrowheads="1"/>
          </p:cNvSpPr>
          <p:nvPr/>
        </p:nvSpPr>
        <p:spPr bwMode="auto">
          <a:xfrm>
            <a:off x="7883525" y="52085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29049" name="Rectangle 24"/>
          <p:cNvSpPr>
            <a:spLocks noChangeArrowheads="1"/>
          </p:cNvSpPr>
          <p:nvPr/>
        </p:nvSpPr>
        <p:spPr bwMode="auto">
          <a:xfrm>
            <a:off x="7219950" y="488473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29050" name="Rectangle 25"/>
          <p:cNvSpPr>
            <a:spLocks noChangeArrowheads="1"/>
          </p:cNvSpPr>
          <p:nvPr/>
        </p:nvSpPr>
        <p:spPr bwMode="auto">
          <a:xfrm>
            <a:off x="7286625" y="58197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29051" name="Rectangle 26"/>
          <p:cNvSpPr>
            <a:spLocks noChangeArrowheads="1"/>
          </p:cNvSpPr>
          <p:nvPr/>
        </p:nvSpPr>
        <p:spPr bwMode="auto">
          <a:xfrm>
            <a:off x="6659563" y="503713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29052" name="Rectangle 27"/>
          <p:cNvSpPr>
            <a:spLocks noChangeArrowheads="1"/>
          </p:cNvSpPr>
          <p:nvPr/>
        </p:nvSpPr>
        <p:spPr bwMode="auto">
          <a:xfrm>
            <a:off x="6880225" y="37115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9053" name="Rectangle 28"/>
          <p:cNvSpPr>
            <a:spLocks noChangeArrowheads="1"/>
          </p:cNvSpPr>
          <p:nvPr/>
        </p:nvSpPr>
        <p:spPr bwMode="auto">
          <a:xfrm>
            <a:off x="7662863" y="40528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69344" name="Rectangle 32"/>
          <p:cNvSpPr>
            <a:spLocks noChangeArrowheads="1"/>
          </p:cNvSpPr>
          <p:nvPr/>
        </p:nvSpPr>
        <p:spPr bwMode="auto">
          <a:xfrm>
            <a:off x="323850" y="2060575"/>
            <a:ext cx="8569325" cy="2968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9345" name="Rectangle 33"/>
          <p:cNvSpPr>
            <a:spLocks noChangeArrowheads="1"/>
          </p:cNvSpPr>
          <p:nvPr/>
        </p:nvSpPr>
        <p:spPr bwMode="auto">
          <a:xfrm>
            <a:off x="755650" y="2362200"/>
            <a:ext cx="5472113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9346" name="Rectangle 34"/>
          <p:cNvSpPr>
            <a:spLocks noChangeArrowheads="1"/>
          </p:cNvSpPr>
          <p:nvPr/>
        </p:nvSpPr>
        <p:spPr bwMode="auto">
          <a:xfrm>
            <a:off x="755650" y="2667001"/>
            <a:ext cx="2879725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9347" name="Rectangle 35"/>
          <p:cNvSpPr>
            <a:spLocks noChangeArrowheads="1"/>
          </p:cNvSpPr>
          <p:nvPr/>
        </p:nvSpPr>
        <p:spPr bwMode="auto">
          <a:xfrm>
            <a:off x="755650" y="2895600"/>
            <a:ext cx="5688013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9348" name="Rectangle 36"/>
          <p:cNvSpPr>
            <a:spLocks noChangeArrowheads="1"/>
          </p:cNvSpPr>
          <p:nvPr/>
        </p:nvSpPr>
        <p:spPr bwMode="auto">
          <a:xfrm>
            <a:off x="1116013" y="3200400"/>
            <a:ext cx="2312987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9349" name="Rectangle 37"/>
          <p:cNvSpPr>
            <a:spLocks noChangeArrowheads="1"/>
          </p:cNvSpPr>
          <p:nvPr/>
        </p:nvSpPr>
        <p:spPr bwMode="auto">
          <a:xfrm>
            <a:off x="755650" y="3444874"/>
            <a:ext cx="2376488" cy="51456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9060" name="Text Box 39"/>
          <p:cNvSpPr txBox="1">
            <a:spLocks noChangeArrowheads="1"/>
          </p:cNvSpPr>
          <p:nvPr/>
        </p:nvSpPr>
        <p:spPr bwMode="auto">
          <a:xfrm>
            <a:off x="4860925" y="5637213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</a:rPr>
              <a:t>choose</a:t>
            </a:r>
          </a:p>
        </p:txBody>
      </p:sp>
      <p:sp>
        <p:nvSpPr>
          <p:cNvPr id="269355" name="Text Box 43"/>
          <p:cNvSpPr txBox="1">
            <a:spLocks noChangeArrowheads="1"/>
          </p:cNvSpPr>
          <p:nvPr/>
        </p:nvSpPr>
        <p:spPr bwMode="auto">
          <a:xfrm>
            <a:off x="7740650" y="530225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</a:t>
            </a:r>
          </a:p>
        </p:txBody>
      </p:sp>
      <p:sp>
        <p:nvSpPr>
          <p:cNvPr id="269356" name="Line 44"/>
          <p:cNvSpPr>
            <a:spLocks noChangeShapeType="1"/>
          </p:cNvSpPr>
          <p:nvPr/>
        </p:nvSpPr>
        <p:spPr bwMode="auto">
          <a:xfrm flipV="1">
            <a:off x="5867400" y="4078288"/>
            <a:ext cx="1152525" cy="1655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9357" name="Line 45"/>
          <p:cNvSpPr>
            <a:spLocks noChangeShapeType="1"/>
          </p:cNvSpPr>
          <p:nvPr/>
        </p:nvSpPr>
        <p:spPr bwMode="auto">
          <a:xfrm flipV="1">
            <a:off x="5867400" y="5518150"/>
            <a:ext cx="252095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9358" name="Line 46"/>
          <p:cNvSpPr>
            <a:spLocks noChangeShapeType="1"/>
          </p:cNvSpPr>
          <p:nvPr/>
        </p:nvSpPr>
        <p:spPr bwMode="auto">
          <a:xfrm flipV="1">
            <a:off x="5867400" y="4294188"/>
            <a:ext cx="1873250" cy="14398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9359" name="Line 47"/>
          <p:cNvSpPr>
            <a:spLocks noChangeShapeType="1"/>
          </p:cNvSpPr>
          <p:nvPr/>
        </p:nvSpPr>
        <p:spPr bwMode="auto">
          <a:xfrm flipV="1">
            <a:off x="5867400" y="4294188"/>
            <a:ext cx="2665413" cy="14398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9360" name="Line 48"/>
          <p:cNvSpPr>
            <a:spLocks noChangeShapeType="1"/>
          </p:cNvSpPr>
          <p:nvPr/>
        </p:nvSpPr>
        <p:spPr bwMode="auto">
          <a:xfrm flipV="1">
            <a:off x="5867400" y="5373688"/>
            <a:ext cx="2160588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9361" name="Line 49"/>
          <p:cNvSpPr>
            <a:spLocks noChangeShapeType="1"/>
          </p:cNvSpPr>
          <p:nvPr/>
        </p:nvSpPr>
        <p:spPr bwMode="auto">
          <a:xfrm>
            <a:off x="5867400" y="5734050"/>
            <a:ext cx="1512888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9362" name="Line 50"/>
          <p:cNvSpPr>
            <a:spLocks noChangeShapeType="1"/>
          </p:cNvSpPr>
          <p:nvPr/>
        </p:nvSpPr>
        <p:spPr bwMode="auto">
          <a:xfrm flipV="1">
            <a:off x="5867400" y="5086350"/>
            <a:ext cx="1441450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9363" name="Text Box 51"/>
          <p:cNvSpPr txBox="1">
            <a:spLocks noChangeArrowheads="1"/>
          </p:cNvSpPr>
          <p:nvPr/>
        </p:nvSpPr>
        <p:spPr bwMode="auto">
          <a:xfrm>
            <a:off x="7308850" y="50133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</a:t>
            </a:r>
          </a:p>
        </p:txBody>
      </p:sp>
      <p:sp>
        <p:nvSpPr>
          <p:cNvPr id="269364" name="Line 52"/>
          <p:cNvSpPr>
            <a:spLocks noChangeShapeType="1"/>
          </p:cNvSpPr>
          <p:nvPr/>
        </p:nvSpPr>
        <p:spPr bwMode="auto">
          <a:xfrm flipV="1">
            <a:off x="5867400" y="5302250"/>
            <a:ext cx="865188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Line 11"/>
          <p:cNvSpPr>
            <a:spLocks noChangeShapeType="1"/>
          </p:cNvSpPr>
          <p:nvPr/>
        </p:nvSpPr>
        <p:spPr bwMode="auto">
          <a:xfrm flipH="1">
            <a:off x="6919913" y="3500438"/>
            <a:ext cx="630237" cy="968375"/>
          </a:xfrm>
          <a:prstGeom prst="line">
            <a:avLst/>
          </a:prstGeom>
          <a:noFill/>
          <a:ln w="57150">
            <a:solidFill>
              <a:srgbClr val="15EF5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8383588" y="4060825"/>
            <a:ext cx="220662" cy="407988"/>
          </a:xfrm>
          <a:prstGeom prst="line">
            <a:avLst/>
          </a:prstGeom>
          <a:noFill/>
          <a:ln w="57150">
            <a:solidFill>
              <a:srgbClr val="15EF5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 flipH="1">
            <a:off x="7872413" y="4060825"/>
            <a:ext cx="306387" cy="407988"/>
          </a:xfrm>
          <a:prstGeom prst="line">
            <a:avLst/>
          </a:prstGeom>
          <a:noFill/>
          <a:ln w="57150">
            <a:solidFill>
              <a:srgbClr val="15EF5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 flipH="1">
            <a:off x="8161338" y="4894263"/>
            <a:ext cx="442912" cy="952500"/>
          </a:xfrm>
          <a:prstGeom prst="line">
            <a:avLst/>
          </a:prstGeom>
          <a:noFill/>
          <a:ln w="57150">
            <a:solidFill>
              <a:srgbClr val="15EF5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Line 18"/>
          <p:cNvSpPr>
            <a:spLocks noChangeShapeType="1"/>
          </p:cNvSpPr>
          <p:nvPr/>
        </p:nvSpPr>
        <p:spPr bwMode="auto">
          <a:xfrm>
            <a:off x="6902450" y="4929188"/>
            <a:ext cx="290513" cy="423862"/>
          </a:xfrm>
          <a:prstGeom prst="line">
            <a:avLst/>
          </a:prstGeom>
          <a:noFill/>
          <a:ln w="57150">
            <a:solidFill>
              <a:srgbClr val="15EF5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7380288" y="5734050"/>
            <a:ext cx="431800" cy="215900"/>
          </a:xfrm>
          <a:prstGeom prst="line">
            <a:avLst/>
          </a:prstGeom>
          <a:noFill/>
          <a:ln w="57150">
            <a:solidFill>
              <a:srgbClr val="15EF5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77" name="Text Box 56"/>
          <p:cNvSpPr txBox="1">
            <a:spLocks noChangeArrowheads="1"/>
          </p:cNvSpPr>
          <p:nvPr/>
        </p:nvSpPr>
        <p:spPr bwMode="auto">
          <a:xfrm>
            <a:off x="179388" y="5719763"/>
            <a:ext cx="46243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2000" dirty="0">
                <a:solidFill>
                  <a:schemeClr val="tx1"/>
                </a:solidFill>
              </a:rPr>
              <a:t>O(e log e)</a:t>
            </a:r>
          </a:p>
          <a:p>
            <a:pPr algn="l" eaLnBrk="1" hangingPunct="1"/>
            <a:r>
              <a:rPr lang="en-US" altLang="zh-TW" sz="2000" dirty="0">
                <a:solidFill>
                  <a:schemeClr val="tx1"/>
                </a:solidFill>
              </a:rPr>
              <a:t>Edge ordering: priority queue/min heaps</a:t>
            </a:r>
          </a:p>
          <a:p>
            <a:pPr algn="l" eaLnBrk="1" hangingPunct="1"/>
            <a:r>
              <a:rPr lang="en-US" altLang="zh-TW" sz="2000" dirty="0">
                <a:solidFill>
                  <a:schemeClr val="tx1"/>
                </a:solidFill>
              </a:rPr>
              <a:t>Checking for cycle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4465C14-91EB-4988-9E5C-80B2A2EB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4907-C205-496D-936D-CD600E1DA84E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44" grpId="0" animBg="1"/>
      <p:bldP spid="269344" grpId="1" animBg="1"/>
      <p:bldP spid="269344" grpId="2" animBg="1"/>
      <p:bldP spid="269344" grpId="3" animBg="1"/>
      <p:bldP spid="269344" grpId="4" animBg="1"/>
      <p:bldP spid="269344" grpId="5" animBg="1"/>
      <p:bldP spid="269344" grpId="6" animBg="1"/>
      <p:bldP spid="269344" grpId="7" animBg="1"/>
      <p:bldP spid="269344" grpId="8" animBg="1"/>
      <p:bldP spid="269344" grpId="9" animBg="1"/>
      <p:bldP spid="269344" grpId="10" animBg="1"/>
      <p:bldP spid="269344" grpId="11" animBg="1"/>
      <p:bldP spid="269344" grpId="12" animBg="1"/>
      <p:bldP spid="269344" grpId="13" animBg="1"/>
      <p:bldP spid="269344" grpId="14" animBg="1"/>
      <p:bldP spid="269344" grpId="15" animBg="1"/>
      <p:bldP spid="269344" grpId="16" animBg="1"/>
      <p:bldP spid="269344" grpId="17" animBg="1"/>
      <p:bldP spid="269345" grpId="0" animBg="1"/>
      <p:bldP spid="269345" grpId="1" animBg="1"/>
      <p:bldP spid="269345" grpId="2" animBg="1"/>
      <p:bldP spid="269345" grpId="3" animBg="1"/>
      <p:bldP spid="269345" grpId="4" animBg="1"/>
      <p:bldP spid="269345" grpId="5" animBg="1"/>
      <p:bldP spid="269345" grpId="6" animBg="1"/>
      <p:bldP spid="269345" grpId="7" animBg="1"/>
      <p:bldP spid="269345" grpId="8" animBg="1"/>
      <p:bldP spid="269345" grpId="9" animBg="1"/>
      <p:bldP spid="269345" grpId="10" animBg="1"/>
      <p:bldP spid="269345" grpId="11" animBg="1"/>
      <p:bldP spid="269345" grpId="12" animBg="1"/>
      <p:bldP spid="269345" grpId="13" animBg="1"/>
      <p:bldP spid="269345" grpId="14" animBg="1"/>
      <p:bldP spid="269345" grpId="15" animBg="1"/>
      <p:bldP spid="269346" grpId="0" animBg="1"/>
      <p:bldP spid="269346" grpId="1" animBg="1"/>
      <p:bldP spid="269346" grpId="2" animBg="1"/>
      <p:bldP spid="269346" grpId="3" animBg="1"/>
      <p:bldP spid="269346" grpId="4" animBg="1"/>
      <p:bldP spid="269346" grpId="5" animBg="1"/>
      <p:bldP spid="269346" grpId="6" animBg="1"/>
      <p:bldP spid="269346" grpId="7" animBg="1"/>
      <p:bldP spid="269346" grpId="8" animBg="1"/>
      <p:bldP spid="269346" grpId="9" animBg="1"/>
      <p:bldP spid="269346" grpId="10" animBg="1"/>
      <p:bldP spid="269346" grpId="11" animBg="1"/>
      <p:bldP spid="269346" grpId="12" animBg="1"/>
      <p:bldP spid="269346" grpId="13" animBg="1"/>
      <p:bldP spid="269346" grpId="14" animBg="1"/>
      <p:bldP spid="269346" grpId="15" animBg="1"/>
      <p:bldP spid="269347" grpId="0" animBg="1"/>
      <p:bldP spid="269347" grpId="1" animBg="1"/>
      <p:bldP spid="269347" grpId="2" animBg="1"/>
      <p:bldP spid="269347" grpId="3" animBg="1"/>
      <p:bldP spid="269347" grpId="4" animBg="1"/>
      <p:bldP spid="269347" grpId="5" animBg="1"/>
      <p:bldP spid="269347" grpId="6" animBg="1"/>
      <p:bldP spid="269347" grpId="7" animBg="1"/>
      <p:bldP spid="269347" grpId="8" animBg="1"/>
      <p:bldP spid="269347" grpId="9" animBg="1"/>
      <p:bldP spid="269347" grpId="10" animBg="1"/>
      <p:bldP spid="269347" grpId="11" animBg="1"/>
      <p:bldP spid="269347" grpId="12" animBg="1"/>
      <p:bldP spid="269347" grpId="13" animBg="1"/>
      <p:bldP spid="269347" grpId="14" animBg="1"/>
      <p:bldP spid="269347" grpId="15" animBg="1"/>
      <p:bldP spid="269348" grpId="0" animBg="1"/>
      <p:bldP spid="269348" grpId="1" animBg="1"/>
      <p:bldP spid="269348" grpId="2" animBg="1"/>
      <p:bldP spid="269348" grpId="3" animBg="1"/>
      <p:bldP spid="269348" grpId="4" animBg="1"/>
      <p:bldP spid="269348" grpId="5" animBg="1"/>
      <p:bldP spid="269348" grpId="6" animBg="1"/>
      <p:bldP spid="269348" grpId="7" animBg="1"/>
      <p:bldP spid="269348" grpId="8" animBg="1"/>
      <p:bldP spid="269348" grpId="9" animBg="1"/>
      <p:bldP spid="269348" grpId="10" animBg="1"/>
      <p:bldP spid="269348" grpId="11" animBg="1"/>
      <p:bldP spid="269349" grpId="0" animBg="1"/>
      <p:bldP spid="269349" grpId="1" animBg="1"/>
      <p:bldP spid="269349" grpId="2" animBg="1"/>
      <p:bldP spid="269349" grpId="3" animBg="1"/>
      <p:bldP spid="269355" grpId="0"/>
      <p:bldP spid="269363" grpId="0"/>
      <p:bldP spid="12907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Topological Sort Limitations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Vertices may not be reachable from the start vertex</a:t>
            </a:r>
          </a:p>
        </p:txBody>
      </p:sp>
      <p:sp>
        <p:nvSpPr>
          <p:cNvPr id="199684" name="Text Box 25"/>
          <p:cNvSpPr txBox="1">
            <a:spLocks noChangeArrowheads="1"/>
          </p:cNvSpPr>
          <p:nvPr/>
        </p:nvSpPr>
        <p:spPr bwMode="auto">
          <a:xfrm>
            <a:off x="5937250" y="1981200"/>
            <a:ext cx="192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b="0" i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earliest</a:t>
            </a:r>
            <a:r>
              <a:rPr lang="en-US" altLang="zh-TW" b="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[</a:t>
            </a:r>
            <a:r>
              <a:rPr lang="en-US" altLang="zh-TW" b="0" i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i</a:t>
            </a:r>
            <a:r>
              <a:rPr lang="en-US" altLang="zh-TW" b="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] = 0</a:t>
            </a:r>
          </a:p>
        </p:txBody>
      </p:sp>
      <p:grpSp>
        <p:nvGrpSpPr>
          <p:cNvPr id="199685" name="Group 4"/>
          <p:cNvGrpSpPr>
            <a:grpSpLocks noChangeAspect="1"/>
          </p:cNvGrpSpPr>
          <p:nvPr/>
        </p:nvGrpSpPr>
        <p:grpSpPr bwMode="auto">
          <a:xfrm>
            <a:off x="4495800" y="2509838"/>
            <a:ext cx="3316288" cy="3219450"/>
            <a:chOff x="1059" y="492"/>
            <a:chExt cx="2612" cy="2536"/>
          </a:xfrm>
        </p:grpSpPr>
        <p:sp>
          <p:nvSpPr>
            <p:cNvPr id="199695" name="Oval 5"/>
            <p:cNvSpPr>
              <a:spLocks noChangeAspect="1" noChangeArrowheads="1"/>
            </p:cNvSpPr>
            <p:nvPr/>
          </p:nvSpPr>
          <p:spPr bwMode="auto">
            <a:xfrm>
              <a:off x="1059" y="1967"/>
              <a:ext cx="409" cy="396"/>
            </a:xfrm>
            <a:prstGeom prst="ellipse">
              <a:avLst/>
            </a:prstGeom>
            <a:solidFill>
              <a:srgbClr val="D181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solidFill>
                    <a:schemeClr val="accent2"/>
                  </a:solidFill>
                </a:rPr>
                <a:t>V</a:t>
              </a:r>
              <a:r>
                <a:rPr lang="en-US" altLang="zh-TW" b="0" baseline="-25000">
                  <a:solidFill>
                    <a:schemeClr val="accent2"/>
                  </a:solidFill>
                </a:rPr>
                <a:t>0</a:t>
              </a:r>
              <a:endParaRPr lang="en-US" altLang="zh-TW" b="0">
                <a:solidFill>
                  <a:schemeClr val="accent2"/>
                </a:solidFill>
              </a:endParaRPr>
            </a:p>
          </p:txBody>
        </p:sp>
        <p:sp>
          <p:nvSpPr>
            <p:cNvPr id="199696" name="Oval 6"/>
            <p:cNvSpPr>
              <a:spLocks noChangeAspect="1" noChangeArrowheads="1"/>
            </p:cNvSpPr>
            <p:nvPr/>
          </p:nvSpPr>
          <p:spPr bwMode="auto">
            <a:xfrm>
              <a:off x="2317" y="492"/>
              <a:ext cx="409" cy="3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solidFill>
                    <a:schemeClr val="accent2"/>
                  </a:solidFill>
                </a:rPr>
                <a:t>V</a:t>
              </a:r>
              <a:r>
                <a:rPr lang="en-US" altLang="zh-TW" b="0" baseline="-25000">
                  <a:solidFill>
                    <a:schemeClr val="accent2"/>
                  </a:solidFill>
                </a:rPr>
                <a:t>3</a:t>
              </a:r>
              <a:endParaRPr lang="en-US" altLang="zh-TW" b="0">
                <a:solidFill>
                  <a:schemeClr val="accent2"/>
                </a:solidFill>
              </a:endParaRPr>
            </a:p>
          </p:txBody>
        </p:sp>
        <p:sp>
          <p:nvSpPr>
            <p:cNvPr id="199697" name="Oval 7"/>
            <p:cNvSpPr>
              <a:spLocks noChangeAspect="1" noChangeArrowheads="1"/>
            </p:cNvSpPr>
            <p:nvPr/>
          </p:nvSpPr>
          <p:spPr bwMode="auto">
            <a:xfrm>
              <a:off x="1647" y="1188"/>
              <a:ext cx="409" cy="3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solidFill>
                    <a:schemeClr val="accent2"/>
                  </a:solidFill>
                </a:rPr>
                <a:t>V</a:t>
              </a:r>
              <a:r>
                <a:rPr lang="en-US" altLang="zh-TW" b="0" baseline="-25000">
                  <a:solidFill>
                    <a:schemeClr val="accent2"/>
                  </a:solidFill>
                </a:rPr>
                <a:t>1</a:t>
              </a:r>
              <a:endParaRPr lang="en-US" altLang="zh-TW" b="0">
                <a:solidFill>
                  <a:schemeClr val="accent2"/>
                </a:solidFill>
              </a:endParaRPr>
            </a:p>
          </p:txBody>
        </p:sp>
        <p:sp>
          <p:nvSpPr>
            <p:cNvPr id="199698" name="Oval 8"/>
            <p:cNvSpPr>
              <a:spLocks noChangeAspect="1" noChangeArrowheads="1"/>
            </p:cNvSpPr>
            <p:nvPr/>
          </p:nvSpPr>
          <p:spPr bwMode="auto">
            <a:xfrm>
              <a:off x="2329" y="1910"/>
              <a:ext cx="409" cy="3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solidFill>
                    <a:schemeClr val="accent2"/>
                  </a:solidFill>
                </a:rPr>
                <a:t>V</a:t>
              </a:r>
              <a:r>
                <a:rPr lang="en-US" altLang="zh-TW" b="0" baseline="-25000">
                  <a:solidFill>
                    <a:schemeClr val="accent2"/>
                  </a:solidFill>
                </a:rPr>
                <a:t>5</a:t>
              </a:r>
              <a:endParaRPr lang="en-US" altLang="zh-TW" b="0">
                <a:solidFill>
                  <a:schemeClr val="accent2"/>
                </a:solidFill>
              </a:endParaRPr>
            </a:p>
          </p:txBody>
        </p:sp>
        <p:sp>
          <p:nvSpPr>
            <p:cNvPr id="199699" name="Oval 9"/>
            <p:cNvSpPr>
              <a:spLocks noChangeAspect="1" noChangeArrowheads="1"/>
            </p:cNvSpPr>
            <p:nvPr/>
          </p:nvSpPr>
          <p:spPr bwMode="auto">
            <a:xfrm>
              <a:off x="1711" y="2632"/>
              <a:ext cx="409" cy="3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solidFill>
                    <a:schemeClr val="accent2"/>
                  </a:solidFill>
                </a:rPr>
                <a:t>V</a:t>
              </a:r>
              <a:r>
                <a:rPr lang="en-US" altLang="zh-TW" b="0" baseline="-25000">
                  <a:solidFill>
                    <a:schemeClr val="accent2"/>
                  </a:solidFill>
                </a:rPr>
                <a:t>2</a:t>
              </a:r>
              <a:endParaRPr lang="en-US" altLang="zh-TW" b="0">
                <a:solidFill>
                  <a:schemeClr val="accent2"/>
                </a:solidFill>
              </a:endParaRPr>
            </a:p>
          </p:txBody>
        </p:sp>
        <p:sp>
          <p:nvSpPr>
            <p:cNvPr id="199700" name="Oval 10"/>
            <p:cNvSpPr>
              <a:spLocks noChangeAspect="1" noChangeArrowheads="1"/>
            </p:cNvSpPr>
            <p:nvPr/>
          </p:nvSpPr>
          <p:spPr bwMode="auto">
            <a:xfrm>
              <a:off x="3262" y="494"/>
              <a:ext cx="409" cy="3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37931725" indent="-37474525"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eaLnBrk="0" hangingPunct="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solidFill>
                    <a:schemeClr val="accent2"/>
                  </a:solidFill>
                </a:rPr>
                <a:t>V</a:t>
              </a:r>
              <a:r>
                <a:rPr lang="en-US" altLang="zh-TW" b="0" baseline="-25000">
                  <a:solidFill>
                    <a:schemeClr val="accent2"/>
                  </a:solidFill>
                </a:rPr>
                <a:t>4</a:t>
              </a:r>
              <a:endParaRPr lang="en-US" altLang="zh-TW" b="0">
                <a:solidFill>
                  <a:schemeClr val="accent2"/>
                </a:solidFill>
              </a:endParaRPr>
            </a:p>
          </p:txBody>
        </p:sp>
        <p:cxnSp>
          <p:nvCxnSpPr>
            <p:cNvPr id="199701" name="AutoShape 11"/>
            <p:cNvCxnSpPr>
              <a:cxnSpLocks noChangeAspect="1" noChangeShapeType="1"/>
              <a:stCxn id="199695" idx="7"/>
              <a:endCxn id="199697" idx="3"/>
            </p:cNvCxnSpPr>
            <p:nvPr/>
          </p:nvCxnSpPr>
          <p:spPr bwMode="auto">
            <a:xfrm flipV="1">
              <a:off x="1408" y="1526"/>
              <a:ext cx="299" cy="4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702" name="AutoShape 12"/>
            <p:cNvCxnSpPr>
              <a:cxnSpLocks noChangeAspect="1" noChangeShapeType="1"/>
              <a:stCxn id="199695" idx="5"/>
              <a:endCxn id="199699" idx="1"/>
            </p:cNvCxnSpPr>
            <p:nvPr/>
          </p:nvCxnSpPr>
          <p:spPr bwMode="auto">
            <a:xfrm>
              <a:off x="1408" y="2305"/>
              <a:ext cx="363" cy="3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703" name="AutoShape 13"/>
            <p:cNvCxnSpPr>
              <a:cxnSpLocks noChangeAspect="1" noChangeShapeType="1"/>
              <a:stCxn id="199699" idx="7"/>
              <a:endCxn id="199698" idx="3"/>
            </p:cNvCxnSpPr>
            <p:nvPr/>
          </p:nvCxnSpPr>
          <p:spPr bwMode="auto">
            <a:xfrm flipV="1">
              <a:off x="2060" y="2248"/>
              <a:ext cx="329" cy="4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704" name="AutoShape 14"/>
            <p:cNvCxnSpPr>
              <a:cxnSpLocks noChangeAspect="1" noChangeShapeType="1"/>
              <a:stCxn id="199697" idx="5"/>
              <a:endCxn id="199698" idx="1"/>
            </p:cNvCxnSpPr>
            <p:nvPr/>
          </p:nvCxnSpPr>
          <p:spPr bwMode="auto">
            <a:xfrm>
              <a:off x="1996" y="1526"/>
              <a:ext cx="393" cy="4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705" name="AutoShape 15"/>
            <p:cNvCxnSpPr>
              <a:cxnSpLocks noChangeAspect="1" noChangeShapeType="1"/>
              <a:stCxn id="199696" idx="4"/>
              <a:endCxn id="199698" idx="0"/>
            </p:cNvCxnSpPr>
            <p:nvPr/>
          </p:nvCxnSpPr>
          <p:spPr bwMode="auto">
            <a:xfrm>
              <a:off x="2522" y="888"/>
              <a:ext cx="12" cy="10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706" name="AutoShape 16"/>
            <p:cNvCxnSpPr>
              <a:cxnSpLocks noChangeAspect="1" noChangeShapeType="1"/>
              <a:stCxn id="199696" idx="6"/>
              <a:endCxn id="199700" idx="2"/>
            </p:cNvCxnSpPr>
            <p:nvPr/>
          </p:nvCxnSpPr>
          <p:spPr bwMode="auto">
            <a:xfrm>
              <a:off x="2726" y="690"/>
              <a:ext cx="536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707" name="AutoShape 17"/>
            <p:cNvCxnSpPr>
              <a:cxnSpLocks noChangeAspect="1" noChangeShapeType="1"/>
              <a:stCxn id="199700" idx="3"/>
              <a:endCxn id="199698" idx="7"/>
            </p:cNvCxnSpPr>
            <p:nvPr/>
          </p:nvCxnSpPr>
          <p:spPr bwMode="auto">
            <a:xfrm flipH="1">
              <a:off x="2678" y="832"/>
              <a:ext cx="644" cy="1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9686" name="Rectangle 18"/>
          <p:cNvSpPr>
            <a:spLocks noChangeAspect="1" noChangeArrowheads="1"/>
          </p:cNvSpPr>
          <p:nvPr/>
        </p:nvSpPr>
        <p:spPr bwMode="auto">
          <a:xfrm>
            <a:off x="4665663" y="3852863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>
                <a:solidFill>
                  <a:schemeClr val="tx1"/>
                </a:solidFill>
              </a:rPr>
              <a:t>a</a:t>
            </a:r>
            <a:r>
              <a:rPr lang="en-US" altLang="zh-TW" b="0" baseline="-250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9687" name="Rectangle 19"/>
          <p:cNvSpPr>
            <a:spLocks noChangeAspect="1" noChangeArrowheads="1"/>
          </p:cNvSpPr>
          <p:nvPr/>
        </p:nvSpPr>
        <p:spPr bwMode="auto">
          <a:xfrm>
            <a:off x="4868863" y="4957763"/>
            <a:ext cx="43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>
                <a:solidFill>
                  <a:schemeClr val="tx1"/>
                </a:solidFill>
              </a:rPr>
              <a:t>a</a:t>
            </a:r>
            <a:r>
              <a:rPr lang="en-US" altLang="zh-TW" b="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9688" name="Rectangle 20"/>
          <p:cNvSpPr>
            <a:spLocks noChangeAspect="1" noChangeArrowheads="1"/>
          </p:cNvSpPr>
          <p:nvPr/>
        </p:nvSpPr>
        <p:spPr bwMode="auto">
          <a:xfrm>
            <a:off x="5862638" y="3756025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>
                <a:solidFill>
                  <a:schemeClr val="tx1"/>
                </a:solidFill>
              </a:rPr>
              <a:t>a</a:t>
            </a:r>
            <a:r>
              <a:rPr lang="en-US" altLang="zh-TW" b="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9689" name="Rectangle 21"/>
          <p:cNvSpPr>
            <a:spLocks noChangeAspect="1" noChangeArrowheads="1"/>
          </p:cNvSpPr>
          <p:nvPr/>
        </p:nvSpPr>
        <p:spPr bwMode="auto">
          <a:xfrm>
            <a:off x="5878513" y="4926013"/>
            <a:ext cx="46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>
                <a:solidFill>
                  <a:schemeClr val="tx1"/>
                </a:solidFill>
              </a:rPr>
              <a:t>a</a:t>
            </a:r>
            <a:r>
              <a:rPr lang="en-US" altLang="zh-TW" b="0" baseline="-25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9690" name="Rectangle 22"/>
          <p:cNvSpPr>
            <a:spLocks noChangeAspect="1" noChangeArrowheads="1"/>
          </p:cNvSpPr>
          <p:nvPr/>
        </p:nvSpPr>
        <p:spPr bwMode="auto">
          <a:xfrm>
            <a:off x="5949950" y="3205163"/>
            <a:ext cx="468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>
                <a:solidFill>
                  <a:schemeClr val="tx1"/>
                </a:solidFill>
              </a:rPr>
              <a:t>a</a:t>
            </a:r>
            <a:r>
              <a:rPr lang="en-US" altLang="zh-TW" b="0" baseline="-250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9691" name="Rectangle 23"/>
          <p:cNvSpPr>
            <a:spLocks noChangeAspect="1" noChangeArrowheads="1"/>
          </p:cNvSpPr>
          <p:nvPr/>
        </p:nvSpPr>
        <p:spPr bwMode="auto">
          <a:xfrm>
            <a:off x="6899275" y="3484563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>
                <a:solidFill>
                  <a:schemeClr val="tx1"/>
                </a:solidFill>
              </a:rPr>
              <a:t>a</a:t>
            </a:r>
            <a:r>
              <a:rPr lang="en-US" altLang="zh-TW" b="0" baseline="-250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9692" name="Rectangle 24"/>
          <p:cNvSpPr>
            <a:spLocks noChangeAspect="1" noChangeArrowheads="1"/>
          </p:cNvSpPr>
          <p:nvPr/>
        </p:nvSpPr>
        <p:spPr bwMode="auto">
          <a:xfrm>
            <a:off x="6792913" y="2341563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>
                <a:solidFill>
                  <a:schemeClr val="tx1"/>
                </a:solidFill>
              </a:rPr>
              <a:t>a</a:t>
            </a:r>
            <a:r>
              <a:rPr lang="en-US" altLang="zh-TW" b="0" baseline="-250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9693" name="Oval 26"/>
          <p:cNvSpPr>
            <a:spLocks noChangeAspect="1" noChangeArrowheads="1"/>
          </p:cNvSpPr>
          <p:nvPr/>
        </p:nvSpPr>
        <p:spPr bwMode="auto">
          <a:xfrm>
            <a:off x="6084888" y="2509838"/>
            <a:ext cx="536575" cy="508000"/>
          </a:xfrm>
          <a:prstGeom prst="ellipse">
            <a:avLst/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800" b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99694" name="Oval 27"/>
          <p:cNvSpPr>
            <a:spLocks noChangeAspect="1" noChangeArrowheads="1"/>
          </p:cNvSpPr>
          <p:nvPr/>
        </p:nvSpPr>
        <p:spPr bwMode="auto">
          <a:xfrm>
            <a:off x="7285038" y="2509838"/>
            <a:ext cx="536575" cy="508000"/>
          </a:xfrm>
          <a:prstGeom prst="ellipse">
            <a:avLst/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800" b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EAAE2E-C8F8-46D2-8F1F-EA772103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50</a:t>
            </a:fld>
            <a:endParaRPr lang="en-US" altLang="zh-TW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Summary</a:t>
            </a:r>
          </a:p>
        </p:txBody>
      </p:sp>
      <p:sp>
        <p:nvSpPr>
          <p:cNvPr id="2007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4D3C84-641D-4799-A3ED-540E3A7E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8BBB-B778-4BB1-A5E6-60D9BFA5063D}" type="slidenum">
              <a:rPr lang="en-US" altLang="zh-TW" smtClean="0"/>
              <a:pPr/>
              <a:t>51</a:t>
            </a:fld>
            <a:endParaRPr lang="en-US" altLang="zh-TW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03300"/>
          </a:xfrm>
        </p:spPr>
        <p:txBody>
          <a:bodyPr/>
          <a:lstStyle/>
          <a:p>
            <a:pPr eaLnBrk="1" hangingPunct="1"/>
            <a:r>
              <a:rPr lang="en-US" altLang="zh-TW"/>
              <a:t>Graphs Summary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4041775" cy="4937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Graph Definitions and Abstract Data Type</a:t>
            </a:r>
          </a:p>
          <a:p>
            <a:pPr lvl="1" eaLnBrk="1" hangingPunct="1"/>
            <a:r>
              <a:rPr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Undirected Graph, Directed Graph, Networks</a:t>
            </a:r>
          </a:p>
          <a:p>
            <a:pPr eaLnBrk="1" hangingPunct="1"/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Graph Representations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Adjacency matrix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Adjacency list, Inverse adjacency list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Adjacency </a:t>
            </a:r>
            <a:r>
              <a:rPr lang="en-US" altLang="zh-TW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multilists</a:t>
            </a:r>
            <a:endParaRPr lang="en-US" altLang="zh-TW" sz="2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/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Elementary Graph Operations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DFS, BFS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32325" y="1216025"/>
            <a:ext cx="4206875" cy="4937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Graph Applications</a:t>
            </a:r>
          </a:p>
          <a:p>
            <a:pPr lvl="1" eaLnBrk="1" hangingPunct="1"/>
            <a:r>
              <a:rPr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Minimum Spanning Trees</a:t>
            </a:r>
          </a:p>
          <a:p>
            <a:pPr lvl="2" eaLnBrk="1" hangingPunct="1"/>
            <a:r>
              <a:rPr lang="en-US" altLang="zh-TW" sz="19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Kruskal</a:t>
            </a:r>
            <a:r>
              <a:rPr lang="en-US" altLang="zh-TW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Prim, </a:t>
            </a:r>
            <a:r>
              <a:rPr lang="en-US" altLang="zh-TW" sz="19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Sollin</a:t>
            </a:r>
            <a:r>
              <a:rPr lang="en-US" altLang="zh-TW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Algorithm</a:t>
            </a:r>
          </a:p>
          <a:p>
            <a:pPr lvl="1" eaLnBrk="1" hangingPunct="1"/>
            <a:r>
              <a:rPr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Shortest Paths</a:t>
            </a:r>
          </a:p>
          <a:p>
            <a:pPr lvl="2" eaLnBrk="1" hangingPunct="1"/>
            <a:r>
              <a:rPr lang="en-US" altLang="zh-TW" sz="19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Dijkstra’s</a:t>
            </a:r>
            <a:r>
              <a:rPr lang="en-US" altLang="zh-TW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Algorithm</a:t>
            </a:r>
          </a:p>
          <a:p>
            <a:pPr lvl="2" eaLnBrk="1" hangingPunct="1"/>
            <a:r>
              <a:rPr lang="en-US" altLang="zh-TW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Bellman-Ford Algorithm</a:t>
            </a:r>
          </a:p>
          <a:p>
            <a:pPr lvl="2" eaLnBrk="1" hangingPunct="1"/>
            <a:r>
              <a:rPr lang="en-US" altLang="zh-TW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All-pair shortest path Algorithm</a:t>
            </a:r>
          </a:p>
          <a:p>
            <a:pPr lvl="1" eaLnBrk="1" hangingPunct="1"/>
            <a:r>
              <a:rPr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Activity Networks</a:t>
            </a:r>
          </a:p>
          <a:p>
            <a:pPr lvl="2" eaLnBrk="1" hangingPunct="1"/>
            <a:r>
              <a:rPr lang="en-US" altLang="zh-TW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AOV Networks</a:t>
            </a:r>
          </a:p>
          <a:p>
            <a:pPr lvl="2" eaLnBrk="1" hangingPunct="1"/>
            <a:r>
              <a:rPr lang="en-US" altLang="zh-TW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AOE Networks</a:t>
            </a:r>
          </a:p>
          <a:p>
            <a:pPr lvl="2" eaLnBrk="1" hangingPunct="1"/>
            <a:r>
              <a:rPr lang="en-US" altLang="zh-TW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Critical Path Analysis</a:t>
            </a:r>
          </a:p>
          <a:p>
            <a:pPr lvl="1" eaLnBrk="1" hangingPunct="1"/>
            <a:endParaRPr lang="en-US" altLang="zh-TW" sz="20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BA203-18CB-4D7D-B054-5C9954CB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D845-DC2A-4C94-B362-A3861C66A1AE}" type="slidenum">
              <a:rPr lang="en-US" altLang="zh-TW" smtClean="0"/>
              <a:pPr/>
              <a:t>52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Practice Time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94562" name="Picture 2" descr="https://miro.medium.com/max/1443/1*rwlZ04HuHsyHycV1KwRq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32856"/>
            <a:ext cx="6214214" cy="425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46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Find the minimum cost spanning tree by </a:t>
            </a:r>
            <a:r>
              <a:rPr lang="en-US" altLang="zh-TW" sz="2400" dirty="0" err="1"/>
              <a:t>Kruskal’s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Algo</a:t>
            </a:r>
            <a:r>
              <a:rPr lang="en-US" altLang="zh-TW" sz="2400" dirty="0"/>
              <a:t>. 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500851C-8A3D-48F2-A211-76AA1F96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917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eaLnBrk="1" hangingPunct="1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Prim’s Algorithm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TW" dirty="0"/>
              <a:t>Prim’s Algorithm</a:t>
            </a:r>
          </a:p>
          <a:p>
            <a:pPr lvl="1" eaLnBrk="1" hangingPunct="1"/>
            <a:r>
              <a:rPr lang="en-US" altLang="zh-TW" dirty="0"/>
              <a:t>Build a minimum cost spanning tree </a:t>
            </a:r>
            <a:r>
              <a:rPr lang="en-US" altLang="zh-TW" i="1" dirty="0"/>
              <a:t>T</a:t>
            </a:r>
            <a:r>
              <a:rPr lang="en-US" altLang="zh-TW" dirty="0"/>
              <a:t> by adding edges to </a:t>
            </a:r>
            <a:r>
              <a:rPr lang="en-US" altLang="zh-TW" i="1" dirty="0"/>
              <a:t>T</a:t>
            </a:r>
            <a:r>
              <a:rPr lang="en-US" altLang="zh-TW" dirty="0"/>
              <a:t> one at a time.</a:t>
            </a:r>
          </a:p>
          <a:p>
            <a:pPr lvl="1" eaLnBrk="1" hangingPunct="1"/>
            <a:r>
              <a:rPr lang="en-US" altLang="zh-TW" dirty="0"/>
              <a:t>At each stage, </a:t>
            </a:r>
            <a:r>
              <a:rPr lang="en-US" altLang="zh-TW" dirty="0">
                <a:solidFill>
                  <a:srgbClr val="FF0000"/>
                </a:solidFill>
              </a:rPr>
              <a:t>add a least cost edge</a:t>
            </a:r>
            <a:r>
              <a:rPr lang="en-US" altLang="zh-TW" dirty="0"/>
              <a:t> to </a:t>
            </a:r>
            <a:r>
              <a:rPr lang="en-US" altLang="zh-TW" i="1" dirty="0"/>
              <a:t>T</a:t>
            </a:r>
            <a:r>
              <a:rPr lang="en-US" altLang="zh-TW" dirty="0"/>
              <a:t> such that </a:t>
            </a:r>
            <a:r>
              <a:rPr lang="en-US" altLang="zh-TW" dirty="0">
                <a:solidFill>
                  <a:srgbClr val="FF0000"/>
                </a:solidFill>
              </a:rPr>
              <a:t>the set of selected edges is still a tree.</a:t>
            </a:r>
          </a:p>
          <a:p>
            <a:pPr lvl="1" eaLnBrk="1" hangingPunct="1"/>
            <a:r>
              <a:rPr lang="en-US" altLang="zh-TW" dirty="0"/>
              <a:t>Repeat the edge addition step until </a:t>
            </a:r>
            <a:r>
              <a:rPr lang="en-US" altLang="zh-TW" i="1" dirty="0"/>
              <a:t>T</a:t>
            </a:r>
            <a:r>
              <a:rPr lang="en-US" altLang="zh-TW" dirty="0"/>
              <a:t> contains </a:t>
            </a:r>
            <a:r>
              <a:rPr lang="en-US" altLang="zh-TW" i="1" dirty="0"/>
              <a:t>n-1</a:t>
            </a:r>
            <a:r>
              <a:rPr lang="en-US" altLang="zh-TW" dirty="0"/>
              <a:t> edges.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79CDF12-85D7-45DA-A5A8-16B9F760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link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Box 54"/>
          <p:cNvSpPr txBox="1">
            <a:spLocks noChangeArrowheads="1"/>
          </p:cNvSpPr>
          <p:nvPr/>
        </p:nvSpPr>
        <p:spPr bwMode="auto">
          <a:xfrm>
            <a:off x="457200" y="1752600"/>
            <a:ext cx="76644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{};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 = {0}; /* start with vertex 0 and no edges */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 contains fewer than n-1 edges) {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let (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be a least cost edge such that u   TV and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   TV;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(there is no such edge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add v to TV;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add (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to T;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(T contains fewer than n-1 edges)</a:t>
            </a:r>
          </a:p>
          <a:p>
            <a:pPr algn="l" eaLnBrk="1" hangingPunct="1"/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(“No spanning tree\n”);</a:t>
            </a: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7572375" cy="1143000"/>
          </a:xfrm>
        </p:spPr>
        <p:txBody>
          <a:bodyPr anchor="ctr" anchorCtr="1">
            <a:normAutofit/>
          </a:bodyPr>
          <a:lstStyle/>
          <a:p>
            <a:pPr eaLnBrk="1" hangingPunct="1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Implementation: Prim’s Algo.</a:t>
            </a:r>
          </a:p>
        </p:txBody>
      </p:sp>
      <p:sp>
        <p:nvSpPr>
          <p:cNvPr id="274463" name="Rectangle 31"/>
          <p:cNvSpPr>
            <a:spLocks noChangeArrowheads="1"/>
          </p:cNvSpPr>
          <p:nvPr/>
        </p:nvSpPr>
        <p:spPr bwMode="auto">
          <a:xfrm>
            <a:off x="457200" y="2362200"/>
            <a:ext cx="5791200" cy="2746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4464" name="Rectangle 32"/>
          <p:cNvSpPr>
            <a:spLocks noChangeArrowheads="1"/>
          </p:cNvSpPr>
          <p:nvPr/>
        </p:nvSpPr>
        <p:spPr bwMode="auto">
          <a:xfrm>
            <a:off x="900113" y="2646363"/>
            <a:ext cx="7253287" cy="5667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4465" name="Rectangle 33"/>
          <p:cNvSpPr>
            <a:spLocks noChangeArrowheads="1"/>
          </p:cNvSpPr>
          <p:nvPr/>
        </p:nvSpPr>
        <p:spPr bwMode="auto">
          <a:xfrm>
            <a:off x="900113" y="3700463"/>
            <a:ext cx="2224087" cy="5667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4466" name="Rectangle 34"/>
          <p:cNvSpPr>
            <a:spLocks noChangeArrowheads="1"/>
          </p:cNvSpPr>
          <p:nvPr/>
        </p:nvSpPr>
        <p:spPr bwMode="auto">
          <a:xfrm>
            <a:off x="468313" y="1808163"/>
            <a:ext cx="1284287" cy="5540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130" name="Rectangle 5"/>
          <p:cNvSpPr>
            <a:spLocks noChangeArrowheads="1"/>
          </p:cNvSpPr>
          <p:nvPr/>
        </p:nvSpPr>
        <p:spPr bwMode="auto">
          <a:xfrm>
            <a:off x="6588125" y="3284538"/>
            <a:ext cx="2376488" cy="33845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4438" name="Oval 6"/>
          <p:cNvSpPr>
            <a:spLocks noChangeArrowheads="1"/>
          </p:cNvSpPr>
          <p:nvPr/>
        </p:nvSpPr>
        <p:spPr bwMode="auto">
          <a:xfrm>
            <a:off x="7435850" y="33575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4439" name="Oval 7"/>
          <p:cNvSpPr>
            <a:spLocks noChangeArrowheads="1"/>
          </p:cNvSpPr>
          <p:nvPr/>
        </p:nvSpPr>
        <p:spPr bwMode="auto">
          <a:xfrm>
            <a:off x="8059738" y="39497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4440" name="Oval 8"/>
          <p:cNvSpPr>
            <a:spLocks noChangeArrowheads="1"/>
          </p:cNvSpPr>
          <p:nvPr/>
        </p:nvSpPr>
        <p:spPr bwMode="auto">
          <a:xfrm>
            <a:off x="8393113" y="47831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4441" name="Oval 9"/>
          <p:cNvSpPr>
            <a:spLocks noChangeArrowheads="1"/>
          </p:cNvSpPr>
          <p:nvPr/>
        </p:nvSpPr>
        <p:spPr bwMode="auto">
          <a:xfrm>
            <a:off x="7812088" y="613727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4442" name="Oval 10"/>
          <p:cNvSpPr>
            <a:spLocks noChangeArrowheads="1"/>
          </p:cNvSpPr>
          <p:nvPr/>
        </p:nvSpPr>
        <p:spPr bwMode="auto">
          <a:xfrm>
            <a:off x="7042150" y="56578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4443" name="Oval 11"/>
          <p:cNvSpPr>
            <a:spLocks noChangeArrowheads="1"/>
          </p:cNvSpPr>
          <p:nvPr/>
        </p:nvSpPr>
        <p:spPr bwMode="auto">
          <a:xfrm>
            <a:off x="6683375" y="47974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4444" name="Oval 12"/>
          <p:cNvSpPr>
            <a:spLocks noChangeArrowheads="1"/>
          </p:cNvSpPr>
          <p:nvPr/>
        </p:nvSpPr>
        <p:spPr bwMode="auto">
          <a:xfrm>
            <a:off x="7666038" y="47767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3138" name="Line 13"/>
          <p:cNvSpPr>
            <a:spLocks noChangeShapeType="1"/>
          </p:cNvSpPr>
          <p:nvPr/>
        </p:nvSpPr>
        <p:spPr bwMode="auto">
          <a:xfrm flipH="1">
            <a:off x="6921500" y="3816350"/>
            <a:ext cx="630238" cy="96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39" name="Line 14"/>
          <p:cNvSpPr>
            <a:spLocks noChangeShapeType="1"/>
          </p:cNvSpPr>
          <p:nvPr/>
        </p:nvSpPr>
        <p:spPr bwMode="auto">
          <a:xfrm>
            <a:off x="7823200" y="3765550"/>
            <a:ext cx="27305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40" name="Line 15"/>
          <p:cNvSpPr>
            <a:spLocks noChangeShapeType="1"/>
          </p:cNvSpPr>
          <p:nvPr/>
        </p:nvSpPr>
        <p:spPr bwMode="auto">
          <a:xfrm>
            <a:off x="8385175" y="4376738"/>
            <a:ext cx="220663" cy="407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41" name="Line 16"/>
          <p:cNvSpPr>
            <a:spLocks noChangeShapeType="1"/>
          </p:cNvSpPr>
          <p:nvPr/>
        </p:nvSpPr>
        <p:spPr bwMode="auto">
          <a:xfrm flipH="1">
            <a:off x="7874000" y="4376738"/>
            <a:ext cx="306388" cy="407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42" name="Line 17"/>
          <p:cNvSpPr>
            <a:spLocks noChangeShapeType="1"/>
          </p:cNvSpPr>
          <p:nvPr/>
        </p:nvSpPr>
        <p:spPr bwMode="auto">
          <a:xfrm flipH="1">
            <a:off x="8162925" y="5210175"/>
            <a:ext cx="442913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43" name="Line 18"/>
          <p:cNvSpPr>
            <a:spLocks noChangeShapeType="1"/>
          </p:cNvSpPr>
          <p:nvPr/>
        </p:nvSpPr>
        <p:spPr bwMode="auto">
          <a:xfrm>
            <a:off x="7891463" y="5245100"/>
            <a:ext cx="101600" cy="900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44" name="Line 19"/>
          <p:cNvSpPr>
            <a:spLocks noChangeShapeType="1"/>
          </p:cNvSpPr>
          <p:nvPr/>
        </p:nvSpPr>
        <p:spPr bwMode="auto">
          <a:xfrm flipH="1">
            <a:off x="7380288" y="5210175"/>
            <a:ext cx="37465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45" name="Line 20"/>
          <p:cNvSpPr>
            <a:spLocks noChangeShapeType="1"/>
          </p:cNvSpPr>
          <p:nvPr/>
        </p:nvSpPr>
        <p:spPr bwMode="auto">
          <a:xfrm>
            <a:off x="6904038" y="5245100"/>
            <a:ext cx="290512" cy="423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46" name="Line 21"/>
          <p:cNvSpPr>
            <a:spLocks noChangeShapeType="1"/>
          </p:cNvSpPr>
          <p:nvPr/>
        </p:nvSpPr>
        <p:spPr bwMode="auto">
          <a:xfrm>
            <a:off x="7431088" y="6043613"/>
            <a:ext cx="407987" cy="204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47" name="Rectangle 22"/>
          <p:cNvSpPr>
            <a:spLocks noChangeArrowheads="1"/>
          </p:cNvSpPr>
          <p:nvPr/>
        </p:nvSpPr>
        <p:spPr bwMode="auto">
          <a:xfrm>
            <a:off x="7918450" y="36083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33148" name="Rectangle 23"/>
          <p:cNvSpPr>
            <a:spLocks noChangeArrowheads="1"/>
          </p:cNvSpPr>
          <p:nvPr/>
        </p:nvSpPr>
        <p:spPr bwMode="auto">
          <a:xfrm>
            <a:off x="8461375" y="43211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3149" name="Rectangle 24"/>
          <p:cNvSpPr>
            <a:spLocks noChangeArrowheads="1"/>
          </p:cNvSpPr>
          <p:nvPr/>
        </p:nvSpPr>
        <p:spPr bwMode="auto">
          <a:xfrm>
            <a:off x="8342313" y="55467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3150" name="Rectangle 25"/>
          <p:cNvSpPr>
            <a:spLocks noChangeArrowheads="1"/>
          </p:cNvSpPr>
          <p:nvPr/>
        </p:nvSpPr>
        <p:spPr bwMode="auto">
          <a:xfrm>
            <a:off x="7883525" y="54959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33151" name="Rectangle 26"/>
          <p:cNvSpPr>
            <a:spLocks noChangeArrowheads="1"/>
          </p:cNvSpPr>
          <p:nvPr/>
        </p:nvSpPr>
        <p:spPr bwMode="auto">
          <a:xfrm>
            <a:off x="7219950" y="51720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33152" name="Rectangle 27"/>
          <p:cNvSpPr>
            <a:spLocks noChangeArrowheads="1"/>
          </p:cNvSpPr>
          <p:nvPr/>
        </p:nvSpPr>
        <p:spPr bwMode="auto">
          <a:xfrm>
            <a:off x="7286625" y="61071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33153" name="Rectangle 28"/>
          <p:cNvSpPr>
            <a:spLocks noChangeArrowheads="1"/>
          </p:cNvSpPr>
          <p:nvPr/>
        </p:nvSpPr>
        <p:spPr bwMode="auto">
          <a:xfrm>
            <a:off x="6659563" y="53244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33154" name="Rectangle 29"/>
          <p:cNvSpPr>
            <a:spLocks noChangeArrowheads="1"/>
          </p:cNvSpPr>
          <p:nvPr/>
        </p:nvSpPr>
        <p:spPr bwMode="auto">
          <a:xfrm>
            <a:off x="6880225" y="39989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3155" name="Rectangle 30"/>
          <p:cNvSpPr>
            <a:spLocks noChangeArrowheads="1"/>
          </p:cNvSpPr>
          <p:nvPr/>
        </p:nvSpPr>
        <p:spPr bwMode="auto">
          <a:xfrm>
            <a:off x="7662863" y="43402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000" b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" name="Line 13"/>
          <p:cNvSpPr>
            <a:spLocks noChangeShapeType="1"/>
          </p:cNvSpPr>
          <p:nvPr/>
        </p:nvSpPr>
        <p:spPr bwMode="auto">
          <a:xfrm flipH="1">
            <a:off x="6919913" y="3789363"/>
            <a:ext cx="630237" cy="968375"/>
          </a:xfrm>
          <a:prstGeom prst="line">
            <a:avLst/>
          </a:prstGeom>
          <a:noFill/>
          <a:ln w="57150">
            <a:solidFill>
              <a:srgbClr val="15EF5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Line 15"/>
          <p:cNvSpPr>
            <a:spLocks noChangeShapeType="1"/>
          </p:cNvSpPr>
          <p:nvPr/>
        </p:nvSpPr>
        <p:spPr bwMode="auto">
          <a:xfrm>
            <a:off x="8383588" y="4349750"/>
            <a:ext cx="220662" cy="407988"/>
          </a:xfrm>
          <a:prstGeom prst="line">
            <a:avLst/>
          </a:prstGeom>
          <a:noFill/>
          <a:ln w="57150">
            <a:solidFill>
              <a:srgbClr val="15EF5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Line 16"/>
          <p:cNvSpPr>
            <a:spLocks noChangeShapeType="1"/>
          </p:cNvSpPr>
          <p:nvPr/>
        </p:nvSpPr>
        <p:spPr bwMode="auto">
          <a:xfrm flipH="1">
            <a:off x="7872413" y="4349750"/>
            <a:ext cx="306387" cy="407988"/>
          </a:xfrm>
          <a:prstGeom prst="line">
            <a:avLst/>
          </a:prstGeom>
          <a:noFill/>
          <a:ln w="57150">
            <a:solidFill>
              <a:srgbClr val="15EF5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Line 17"/>
          <p:cNvSpPr>
            <a:spLocks noChangeShapeType="1"/>
          </p:cNvSpPr>
          <p:nvPr/>
        </p:nvSpPr>
        <p:spPr bwMode="auto">
          <a:xfrm flipH="1">
            <a:off x="8161338" y="5183188"/>
            <a:ext cx="442912" cy="952500"/>
          </a:xfrm>
          <a:prstGeom prst="line">
            <a:avLst/>
          </a:prstGeom>
          <a:noFill/>
          <a:ln w="57150">
            <a:solidFill>
              <a:srgbClr val="15EF5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Line 20"/>
          <p:cNvSpPr>
            <a:spLocks noChangeShapeType="1"/>
          </p:cNvSpPr>
          <p:nvPr/>
        </p:nvSpPr>
        <p:spPr bwMode="auto">
          <a:xfrm>
            <a:off x="6902450" y="5218113"/>
            <a:ext cx="290513" cy="423862"/>
          </a:xfrm>
          <a:prstGeom prst="line">
            <a:avLst/>
          </a:prstGeom>
          <a:noFill/>
          <a:ln w="57150">
            <a:solidFill>
              <a:srgbClr val="15EF5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Line 21"/>
          <p:cNvSpPr>
            <a:spLocks noChangeShapeType="1"/>
          </p:cNvSpPr>
          <p:nvPr/>
        </p:nvSpPr>
        <p:spPr bwMode="auto">
          <a:xfrm>
            <a:off x="7429500" y="6016625"/>
            <a:ext cx="407988" cy="204788"/>
          </a:xfrm>
          <a:prstGeom prst="line">
            <a:avLst/>
          </a:prstGeom>
          <a:noFill/>
          <a:ln w="57150">
            <a:solidFill>
              <a:srgbClr val="15EF5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62" name="Rectangle 41"/>
          <p:cNvSpPr>
            <a:spLocks noChangeArrowheads="1"/>
          </p:cNvSpPr>
          <p:nvPr/>
        </p:nvSpPr>
        <p:spPr bwMode="auto">
          <a:xfrm>
            <a:off x="0" y="2522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180" name="Rectangle 92"/>
          <p:cNvSpPr>
            <a:spLocks noChangeArrowheads="1"/>
          </p:cNvSpPr>
          <p:nvPr/>
        </p:nvSpPr>
        <p:spPr bwMode="auto">
          <a:xfrm>
            <a:off x="0" y="3619500"/>
            <a:ext cx="1841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7931725" indent="-37474525"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eaLnBrk="0" hangingPunct="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br>
              <a:rPr lang="en-US" altLang="zh-TW" sz="1100">
                <a:latin typeface="Arial" panose="020B0604020202020204" pitchFamily="34" charset="0"/>
              </a:rPr>
            </a:br>
            <a:endParaRPr lang="en-US" altLang="zh-TW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33122" name="Object 2"/>
          <p:cNvGraphicFramePr>
            <a:graphicFrameLocks noChangeAspect="1"/>
          </p:cNvGraphicFramePr>
          <p:nvPr/>
        </p:nvGraphicFramePr>
        <p:xfrm>
          <a:off x="6781800" y="26670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7" name="Equation" r:id="rId5" imgW="127000" imgH="127000" progId="Equation.DSMT4">
                  <p:embed/>
                </p:oleObj>
              </mc:Choice>
              <mc:Fallback>
                <p:oleObj name="Equation" r:id="rId5" imgW="127000" imgH="127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6670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1231900" y="2941638"/>
          <a:ext cx="215900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8" name="Equation" r:id="rId7" imgW="127000" imgH="152400" progId="Equation.DSMT4">
                  <p:embed/>
                </p:oleObj>
              </mc:Choice>
              <mc:Fallback>
                <p:oleObj name="Equation" r:id="rId7" imgW="127000" imgH="15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2941638"/>
                        <a:ext cx="215900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502C87AA-2225-4049-854E-DF62E7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4907-C205-496D-936D-CD600E1DA84E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27443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27444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2744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27444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2744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2744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27444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63" grpId="0" animBg="1"/>
      <p:bldP spid="274463" grpId="1" animBg="1"/>
      <p:bldP spid="274463" grpId="2" animBg="1"/>
      <p:bldP spid="274463" grpId="3" animBg="1"/>
      <p:bldP spid="274463" grpId="4" animBg="1"/>
      <p:bldP spid="274463" grpId="5" animBg="1"/>
      <p:bldP spid="274463" grpId="6" animBg="1"/>
      <p:bldP spid="274463" grpId="7" animBg="1"/>
      <p:bldP spid="274463" grpId="8" animBg="1"/>
      <p:bldP spid="274463" grpId="9" animBg="1"/>
      <p:bldP spid="274463" grpId="10" animBg="1"/>
      <p:bldP spid="274463" grpId="11" animBg="1"/>
      <p:bldP spid="274463" grpId="12" animBg="1"/>
      <p:bldP spid="274463" grpId="13" animBg="1"/>
      <p:bldP spid="274464" grpId="0" animBg="1"/>
      <p:bldP spid="274464" grpId="1" animBg="1"/>
      <p:bldP spid="274464" grpId="2" animBg="1"/>
      <p:bldP spid="274464" grpId="3" animBg="1"/>
      <p:bldP spid="274464" grpId="4" animBg="1"/>
      <p:bldP spid="274464" grpId="5" animBg="1"/>
      <p:bldP spid="274464" grpId="6" animBg="1"/>
      <p:bldP spid="274464" grpId="7" animBg="1"/>
      <p:bldP spid="274464" grpId="8" animBg="1"/>
      <p:bldP spid="274464" grpId="9" animBg="1"/>
      <p:bldP spid="274464" grpId="10" animBg="1"/>
      <p:bldP spid="274464" grpId="11" animBg="1"/>
      <p:bldP spid="274465" grpId="0" animBg="1"/>
      <p:bldP spid="274465" grpId="1" animBg="1"/>
      <p:bldP spid="274465" grpId="2" animBg="1"/>
      <p:bldP spid="274465" grpId="3" animBg="1"/>
      <p:bldP spid="274465" grpId="4" animBg="1"/>
      <p:bldP spid="274465" grpId="5" animBg="1"/>
      <p:bldP spid="274465" grpId="6" animBg="1"/>
      <p:bldP spid="274465" grpId="7" animBg="1"/>
      <p:bldP spid="274465" grpId="8" animBg="1"/>
      <p:bldP spid="274465" grpId="9" animBg="1"/>
      <p:bldP spid="274465" grpId="10" animBg="1"/>
      <p:bldP spid="274465" grpId="11" animBg="1"/>
      <p:bldP spid="274466" grpId="0" animBg="1"/>
      <p:bldP spid="274466" grpId="1" animBg="1"/>
      <p:bldP spid="274438" grpId="0"/>
      <p:bldP spid="274439" grpId="0"/>
      <p:bldP spid="274440" grpId="0"/>
      <p:bldP spid="274441" grpId="0"/>
      <p:bldP spid="274442" grpId="0"/>
      <p:bldP spid="274443" grpId="0"/>
      <p:bldP spid="2744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Practice Time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94562" name="Picture 2" descr="https://miro.medium.com/max/1443/1*rwlZ04HuHsyHycV1KwRq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32856"/>
            <a:ext cx="6214214" cy="425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46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Find the minimum cost spanning tree by </a:t>
            </a:r>
            <a:r>
              <a:rPr lang="en-US" altLang="zh-TW" sz="2400" dirty="0"/>
              <a:t>Prim’s </a:t>
            </a:r>
            <a:r>
              <a:rPr lang="en-US" altLang="zh-TW" sz="2400" dirty="0" err="1"/>
              <a:t>Algo</a:t>
            </a:r>
            <a:r>
              <a:rPr lang="en-US" altLang="zh-TW" sz="2400" dirty="0"/>
              <a:t>. 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81522F-D181-4CBA-A233-1D18DB20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267-E48D-4DF2-B784-15755D59E981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60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6627</TotalTime>
  <Words>4225</Words>
  <Application>Microsoft Office PowerPoint</Application>
  <PresentationFormat>如螢幕大小 (4:3)</PresentationFormat>
  <Paragraphs>942</Paragraphs>
  <Slides>52</Slides>
  <Notes>45</Notes>
  <HiddenSlides>0</HiddenSlides>
  <MMClips>0</MMClips>
  <ScaleCrop>false</ScaleCrop>
  <HeadingPairs>
    <vt:vector size="8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52</vt:i4>
      </vt:variant>
    </vt:vector>
  </HeadingPairs>
  <TitlesOfParts>
    <vt:vector size="68" baseType="lpstr">
      <vt:lpstr>Arial Unicode MS</vt:lpstr>
      <vt:lpstr>新細明體</vt:lpstr>
      <vt:lpstr>標楷體</vt:lpstr>
      <vt:lpstr>Arial</vt:lpstr>
      <vt:lpstr>Bookman Old Style</vt:lpstr>
      <vt:lpstr>Courier New</vt:lpstr>
      <vt:lpstr>Gill Sans MT</vt:lpstr>
      <vt:lpstr>Lucida Console</vt:lpstr>
      <vt:lpstr>Symbol</vt:lpstr>
      <vt:lpstr>Times New Roman</vt:lpstr>
      <vt:lpstr>Verdana</vt:lpstr>
      <vt:lpstr>Wingdings</vt:lpstr>
      <vt:lpstr>Wingdings 3</vt:lpstr>
      <vt:lpstr>Origin</vt:lpstr>
      <vt:lpstr>Equation</vt:lpstr>
      <vt:lpstr>方程式</vt:lpstr>
      <vt:lpstr>Minimum Spanning Tree</vt:lpstr>
      <vt:lpstr>Definition: M.S.T.</vt:lpstr>
      <vt:lpstr>Constraints for M.S.T.</vt:lpstr>
      <vt:lpstr>Kruskal’s Algorithm</vt:lpstr>
      <vt:lpstr>Implementation: Kruskal’s Algo.</vt:lpstr>
      <vt:lpstr>Practice Time</vt:lpstr>
      <vt:lpstr>Prim’s Algorithm</vt:lpstr>
      <vt:lpstr>Implementation: Prim’s Algo.</vt:lpstr>
      <vt:lpstr>Practice Time</vt:lpstr>
      <vt:lpstr>Sollin’s Algorithm</vt:lpstr>
      <vt:lpstr>Practice Time</vt:lpstr>
      <vt:lpstr>Shortest Paths</vt:lpstr>
      <vt:lpstr>Shortest Path Problems</vt:lpstr>
      <vt:lpstr>Single Source/All Destinations</vt:lpstr>
      <vt:lpstr>Dijkstra’s Algorithm</vt:lpstr>
      <vt:lpstr>Dijkstra: Adj. Matrix Declaration</vt:lpstr>
      <vt:lpstr>Dijkstra: Single Source (v0) Shortest Paths</vt:lpstr>
      <vt:lpstr>Dijkstra: Least Cost Edge</vt:lpstr>
      <vt:lpstr>PowerPoint 簡報</vt:lpstr>
      <vt:lpstr>All Pairs Shortest Paths</vt:lpstr>
      <vt:lpstr>Graph with Negative Weight</vt:lpstr>
      <vt:lpstr>All Pair Shortest Paths Dynamic Programming</vt:lpstr>
      <vt:lpstr>Algorithm:  All Pair Shortest Paths</vt:lpstr>
      <vt:lpstr>Implementation: All Pair Shortest Paths</vt:lpstr>
      <vt:lpstr>Practice Time</vt:lpstr>
      <vt:lpstr>Practice Time</vt:lpstr>
      <vt:lpstr>All Pair Shortest Paths Graphs with Negative Cycle</vt:lpstr>
      <vt:lpstr>Activity Networks</vt:lpstr>
      <vt:lpstr>Activity/Task Ordering</vt:lpstr>
      <vt:lpstr>Activity/Task Ordering</vt:lpstr>
      <vt:lpstr>Topological Ordering</vt:lpstr>
      <vt:lpstr>AOV Network</vt:lpstr>
      <vt:lpstr>Topological Sort Algorithm</vt:lpstr>
      <vt:lpstr>Data Structure for Topological Sort</vt:lpstr>
      <vt:lpstr>PowerPoint 簡報</vt:lpstr>
      <vt:lpstr>Activity on Edge (AOE) Networks</vt:lpstr>
      <vt:lpstr>AOE Network Interpretation</vt:lpstr>
      <vt:lpstr>Critical Paths on AOE Network</vt:lpstr>
      <vt:lpstr>Critical Path Analysis</vt:lpstr>
      <vt:lpstr>Critical Activity (edge)</vt:lpstr>
      <vt:lpstr>Finding Critical Activity</vt:lpstr>
      <vt:lpstr>Calculating earliest(j)</vt:lpstr>
      <vt:lpstr>earliest(j) function</vt:lpstr>
      <vt:lpstr>earliest(j) function</vt:lpstr>
      <vt:lpstr>Calculating latest [j]</vt:lpstr>
      <vt:lpstr>latest (j) function</vt:lpstr>
      <vt:lpstr>latest (j) function</vt:lpstr>
      <vt:lpstr>Deleting Non-Critical Activities</vt:lpstr>
      <vt:lpstr>PowerPoint 簡報</vt:lpstr>
      <vt:lpstr>Topological Sort Limitations</vt:lpstr>
      <vt:lpstr>Summary</vt:lpstr>
      <vt:lpstr>Graphs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leeg</dc:creator>
  <cp:lastModifiedBy>Jia-Ling Koh</cp:lastModifiedBy>
  <cp:revision>187</cp:revision>
  <cp:lastPrinted>2010-11-20T09:37:32Z</cp:lastPrinted>
  <dcterms:created xsi:type="dcterms:W3CDTF">2010-11-20T02:07:43Z</dcterms:created>
  <dcterms:modified xsi:type="dcterms:W3CDTF">2022-11-13T01:02:48Z</dcterms:modified>
</cp:coreProperties>
</file>