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3" r:id="rId1"/>
    <p:sldMasterId id="2147483787" r:id="rId2"/>
  </p:sldMasterIdLst>
  <p:notesMasterIdLst>
    <p:notesMasterId r:id="rId61"/>
  </p:notesMasterIdLst>
  <p:handoutMasterIdLst>
    <p:handoutMasterId r:id="rId62"/>
  </p:handoutMasterIdLst>
  <p:sldIdLst>
    <p:sldId id="324" r:id="rId3"/>
    <p:sldId id="325" r:id="rId4"/>
    <p:sldId id="326" r:id="rId5"/>
    <p:sldId id="362" r:id="rId6"/>
    <p:sldId id="327" r:id="rId7"/>
    <p:sldId id="328" r:id="rId8"/>
    <p:sldId id="332" r:id="rId9"/>
    <p:sldId id="329" r:id="rId10"/>
    <p:sldId id="363" r:id="rId11"/>
    <p:sldId id="330" r:id="rId12"/>
    <p:sldId id="367" r:id="rId13"/>
    <p:sldId id="331" r:id="rId14"/>
    <p:sldId id="289" r:id="rId15"/>
    <p:sldId id="284" r:id="rId16"/>
    <p:sldId id="285" r:id="rId17"/>
    <p:sldId id="286" r:id="rId18"/>
    <p:sldId id="368" r:id="rId19"/>
    <p:sldId id="287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02" r:id="rId28"/>
    <p:sldId id="369" r:id="rId29"/>
    <p:sldId id="308" r:id="rId30"/>
    <p:sldId id="304" r:id="rId31"/>
    <p:sldId id="361" r:id="rId32"/>
    <p:sldId id="307" r:id="rId33"/>
    <p:sldId id="360" r:id="rId34"/>
    <p:sldId id="370" r:id="rId35"/>
    <p:sldId id="305" r:id="rId36"/>
    <p:sldId id="309" r:id="rId37"/>
    <p:sldId id="310" r:id="rId38"/>
    <p:sldId id="311" r:id="rId39"/>
    <p:sldId id="312" r:id="rId40"/>
    <p:sldId id="313" r:id="rId41"/>
    <p:sldId id="321" r:id="rId42"/>
    <p:sldId id="323" r:id="rId43"/>
    <p:sldId id="315" r:id="rId44"/>
    <p:sldId id="364" r:id="rId45"/>
    <p:sldId id="316" r:id="rId46"/>
    <p:sldId id="317" r:id="rId47"/>
    <p:sldId id="320" r:id="rId48"/>
    <p:sldId id="318" r:id="rId49"/>
    <p:sldId id="319" r:id="rId50"/>
    <p:sldId id="353" r:id="rId51"/>
    <p:sldId id="344" r:id="rId52"/>
    <p:sldId id="345" r:id="rId53"/>
    <p:sldId id="347" r:id="rId54"/>
    <p:sldId id="371" r:id="rId55"/>
    <p:sldId id="354" r:id="rId56"/>
    <p:sldId id="355" r:id="rId57"/>
    <p:sldId id="348" r:id="rId58"/>
    <p:sldId id="351" r:id="rId59"/>
    <p:sldId id="359" r:id="rId6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28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7.7 External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FAD26-8B84-4E97-B0AC-FD00B736F7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7.7 External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anose="02020500000000000000" pitchFamily="18" charset="-120"/>
              </a:defRPr>
            </a:lvl1pPr>
          </a:lstStyle>
          <a:p>
            <a:fld id="{D3339F56-73C3-42DD-89AA-4719C8D4B98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anose="020B0600070205080204" pitchFamily="34" charset="-128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5E85AD-5398-4C67-879F-0213BEA1D468}" type="slidenum">
              <a:rPr lang="en-US" altLang="zh-TW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0724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0725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4F4B0DC-8E16-4856-873C-6FBCEEFB20E8}" type="slidenum">
              <a:rPr lang="en-US" altLang="zh-TW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683C4E2-F856-42BC-BC63-91168EB0E95C}" type="slidenum">
              <a:rPr lang="en-US" altLang="zh-TW" sz="1200"/>
              <a:pPr algn="r" eaLnBrk="1" hangingPunct="1"/>
              <a:t>10</a:t>
            </a:fld>
            <a:endParaRPr lang="en-US" altLang="zh-TW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506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506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53ACC0-86C6-4C38-9A44-0D08A8ED2DE6}" type="slidenum">
              <a:rPr lang="en-US" altLang="zh-TW" sz="1200"/>
              <a:pPr eaLnBrk="1" hangingPunct="1"/>
              <a:t>12</a:t>
            </a:fld>
            <a:endParaRPr lang="en-US" altLang="zh-TW" sz="1200"/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D03C9B4-7412-4885-A63D-C86F5591A414}" type="slidenum">
              <a:rPr lang="en-US" altLang="zh-TW" sz="1200"/>
              <a:pPr algn="r" eaLnBrk="1" hangingPunct="1"/>
              <a:t>12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7110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1A25F3-9E42-42E5-B09F-2090B054AD20}" type="slidenum">
              <a:rPr lang="en-US" altLang="zh-TW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9157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4FEFFBE-AC19-47F6-98F9-AC557AFB5B85}" type="slidenum">
              <a:rPr lang="en-US" altLang="zh-TW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70CE2F6-71D1-438F-B34A-6EAA4D88A9B0}" type="slidenum">
              <a:rPr lang="en-US" altLang="zh-TW" sz="1200"/>
              <a:pPr algn="r" eaLnBrk="1" hangingPunct="1"/>
              <a:t>14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5120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5120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0EB87D-F29C-48A4-94A8-7A70392DB052}" type="slidenum">
              <a:rPr lang="en-US" altLang="zh-TW" sz="1200"/>
              <a:pPr eaLnBrk="1" hangingPunct="1"/>
              <a:t>15</a:t>
            </a:fld>
            <a:endParaRPr lang="en-US" altLang="zh-TW" sz="1200"/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23BDE1A-D049-4FB1-B2AD-378A79DEA668}" type="slidenum">
              <a:rPr lang="en-US" altLang="zh-TW" sz="1200"/>
              <a:pPr algn="r" eaLnBrk="1" hangingPunct="1"/>
              <a:t>15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5325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5325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A6A9E1A-FA45-475E-88B2-9C447D65FB6A}" type="slidenum">
              <a:rPr lang="en-US" altLang="zh-TW" sz="1200"/>
              <a:pPr eaLnBrk="1" hangingPunct="1"/>
              <a:t>16</a:t>
            </a:fld>
            <a:endParaRPr lang="en-US" altLang="zh-TW" sz="1200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80930B6-A538-47A9-B49A-0D4E7B48E0BA}" type="slidenum">
              <a:rPr lang="en-US" altLang="zh-TW" sz="1200"/>
              <a:pPr algn="r" eaLnBrk="1" hangingPunct="1"/>
              <a:t>16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5530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5530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D209005-476C-476C-846D-645E58FC48D8}" type="slidenum">
              <a:rPr lang="en-US" altLang="zh-TW" sz="1200"/>
              <a:pPr eaLnBrk="1" hangingPunct="1"/>
              <a:t>18</a:t>
            </a:fld>
            <a:endParaRPr lang="en-US" altLang="zh-TW" sz="1200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2D29F78-7191-492B-A6AE-116154E39308}" type="slidenum">
              <a:rPr lang="en-US" altLang="zh-TW" sz="1200"/>
              <a:pPr algn="r" eaLnBrk="1" hangingPunct="1"/>
              <a:t>18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57349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57350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72362BD-3B41-4398-A6DF-7390881B9A5A}" type="slidenum">
              <a:rPr lang="en-US" altLang="zh-TW" sz="1200"/>
              <a:pPr eaLnBrk="1" hangingPunct="1"/>
              <a:t>19</a:t>
            </a:fld>
            <a:endParaRPr lang="en-US" altLang="zh-TW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5939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59397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81E7EC6-5CD5-49D4-B96D-8A7C775484B0}" type="slidenum">
              <a:rPr lang="en-US" altLang="zh-TW" sz="1200"/>
              <a:pPr eaLnBrk="1" hangingPunct="1"/>
              <a:t>20</a:t>
            </a:fld>
            <a:endParaRPr lang="en-US" altLang="zh-TW" sz="120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A79469E-F832-45CD-8337-C90F42FF315F}" type="slidenum">
              <a:rPr lang="en-US" altLang="zh-TW" sz="1200"/>
              <a:pPr algn="r" eaLnBrk="1" hangingPunct="1"/>
              <a:t>20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6144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144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ABDD17-6C55-4D70-B161-585BC44E9042}" type="slidenum">
              <a:rPr lang="en-US" altLang="zh-TW" sz="1200"/>
              <a:pPr eaLnBrk="1" hangingPunct="1"/>
              <a:t>21</a:t>
            </a:fld>
            <a:endParaRPr lang="en-US" altLang="zh-TW" sz="1200"/>
          </a:p>
        </p:txBody>
      </p:sp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24CA008-B87F-49C8-80E1-F748E4C5141A}" type="slidenum">
              <a:rPr lang="en-US" altLang="zh-TW" sz="1200"/>
              <a:pPr algn="r" eaLnBrk="1" hangingPunct="1"/>
              <a:t>21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6349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349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9E2A89-863E-4AE1-9047-E87EA4FFA7A4}" type="slidenum">
              <a:rPr lang="en-US" altLang="zh-TW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16AEF4F-95EC-4EFC-A287-C40A35AB82D6}" type="slidenum">
              <a:rPr lang="en-US" altLang="zh-TW" sz="1200"/>
              <a:pPr algn="r" eaLnBrk="1" hangingPunct="1"/>
              <a:t>2</a:t>
            </a:fld>
            <a:endParaRPr lang="en-US" altLang="zh-TW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277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277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EA01E38-8665-425E-AF19-C16FFDBE09D7}" type="slidenum">
              <a:rPr lang="en-US" altLang="zh-TW" sz="1200"/>
              <a:pPr eaLnBrk="1" hangingPunct="1"/>
              <a:t>22</a:t>
            </a:fld>
            <a:endParaRPr lang="en-US" altLang="zh-TW" sz="1200"/>
          </a:p>
        </p:txBody>
      </p:sp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406C4D3-01CC-4F7F-8B72-A8E3B1FBB9D1}" type="slidenum">
              <a:rPr lang="en-US" altLang="zh-TW" sz="1200"/>
              <a:pPr algn="r" eaLnBrk="1" hangingPunct="1"/>
              <a:t>22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6554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554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2FF1F9-D02D-4FAA-847F-22F92F994494}" type="slidenum">
              <a:rPr lang="en-US" altLang="zh-TW" sz="1200"/>
              <a:pPr eaLnBrk="1" hangingPunct="1"/>
              <a:t>23</a:t>
            </a:fld>
            <a:endParaRPr lang="en-US" altLang="zh-TW" sz="1200"/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27CEB7B-4837-471A-B449-397D18B14F19}" type="slidenum">
              <a:rPr lang="en-US" altLang="zh-TW" sz="1200"/>
              <a:pPr algn="r" eaLnBrk="1" hangingPunct="1"/>
              <a:t>23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67589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7590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68B7C1-3B46-42A3-A797-BA384AB92FF5}" type="slidenum">
              <a:rPr lang="en-US" altLang="zh-TW" sz="1200"/>
              <a:pPr eaLnBrk="1" hangingPunct="1"/>
              <a:t>24</a:t>
            </a:fld>
            <a:endParaRPr lang="en-US" altLang="zh-TW" sz="1200"/>
          </a:p>
        </p:txBody>
      </p:sp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2D08329-106F-4C2D-8D91-8AA4DCD9F96D}" type="slidenum">
              <a:rPr lang="en-US" altLang="zh-TW" sz="1200"/>
              <a:pPr algn="r" eaLnBrk="1" hangingPunct="1"/>
              <a:t>24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69637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69638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98F53B-6F81-4E85-B752-53AA80CC9E32}" type="slidenum">
              <a:rPr lang="en-US" altLang="zh-TW" sz="1200"/>
              <a:pPr eaLnBrk="1" hangingPunct="1"/>
              <a:t>25</a:t>
            </a:fld>
            <a:endParaRPr lang="en-US" altLang="zh-TW" sz="1200"/>
          </a:p>
        </p:txBody>
      </p:sp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A03EB38-A4A9-4172-AEA9-E07578BD2496}" type="slidenum">
              <a:rPr lang="en-US" altLang="zh-TW" sz="1200"/>
              <a:pPr algn="r" eaLnBrk="1" hangingPunct="1"/>
              <a:t>25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168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7168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7B69403-05F4-45DA-A9B5-9AF98E70EEE8}" type="slidenum">
              <a:rPr lang="en-US" altLang="zh-TW" sz="1200"/>
              <a:pPr eaLnBrk="1" hangingPunct="1"/>
              <a:t>26</a:t>
            </a:fld>
            <a:endParaRPr lang="en-US" altLang="zh-TW" sz="1200"/>
          </a:p>
        </p:txBody>
      </p:sp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2BFD1B2-F74D-4A3D-8026-F5A9BA242C63}" type="slidenum">
              <a:rPr lang="en-US" altLang="zh-TW" sz="1200"/>
              <a:pPr algn="r" eaLnBrk="1" hangingPunct="1"/>
              <a:t>26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7373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7373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56BC03-13FE-4C02-AC6C-8297CAE1302C}" type="slidenum">
              <a:rPr lang="en-US" altLang="zh-TW" sz="1200"/>
              <a:pPr eaLnBrk="1" hangingPunct="1"/>
              <a:t>28</a:t>
            </a:fld>
            <a:endParaRPr lang="en-US" altLang="zh-TW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75780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75781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D7ED78-2BCA-4C3D-825F-ED7721138BFB}" type="slidenum">
              <a:rPr lang="en-US" altLang="zh-TW" sz="1200"/>
              <a:pPr eaLnBrk="1" hangingPunct="1"/>
              <a:t>29</a:t>
            </a:fld>
            <a:endParaRPr lang="en-US" altLang="zh-TW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77829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D6FC1C-96BF-4F12-BA88-BE15D47170C4}" type="slidenum">
              <a:rPr lang="en-US" altLang="zh-TW" sz="1200"/>
              <a:pPr eaLnBrk="1" hangingPunct="1"/>
              <a:t>30</a:t>
            </a:fld>
            <a:endParaRPr lang="en-US" altLang="zh-TW" sz="1200"/>
          </a:p>
        </p:txBody>
      </p:sp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4AB7150-183A-47F6-8E67-9737B029FCDD}" type="slidenum">
              <a:rPr lang="en-US" altLang="zh-TW" sz="1200"/>
              <a:pPr algn="r" eaLnBrk="1" hangingPunct="1"/>
              <a:t>30</a:t>
            </a:fld>
            <a:endParaRPr lang="en-US" altLang="zh-TW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9877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79878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1EF755-C10C-47D6-9E94-CAA449210A60}" type="slidenum">
              <a:rPr lang="en-US" altLang="zh-TW" sz="1200"/>
              <a:pPr eaLnBrk="1" hangingPunct="1"/>
              <a:t>31</a:t>
            </a:fld>
            <a:endParaRPr lang="en-US" altLang="zh-TW" sz="1200"/>
          </a:p>
        </p:txBody>
      </p:sp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22B3D5D-817E-411C-B036-2595132A5902}" type="slidenum">
              <a:rPr lang="en-US" altLang="zh-TW" sz="1200"/>
              <a:pPr algn="r" eaLnBrk="1" hangingPunct="1"/>
              <a:t>31</a:t>
            </a:fld>
            <a:endParaRPr lang="en-US" altLang="zh-TW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8192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8192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A20CEB8-4C7F-4DFD-BBFB-1D3D8A3E42CA}" type="slidenum">
              <a:rPr lang="en-US" altLang="zh-TW" sz="1200"/>
              <a:pPr eaLnBrk="1" hangingPunct="1"/>
              <a:t>32</a:t>
            </a:fld>
            <a:endParaRPr lang="en-US" altLang="zh-TW" sz="1200"/>
          </a:p>
        </p:txBody>
      </p:sp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6511AC8-8F06-4EB3-A14A-862E8F8743A6}" type="slidenum">
              <a:rPr lang="en-US" altLang="zh-TW" sz="1200"/>
              <a:pPr algn="r" eaLnBrk="1" hangingPunct="1"/>
              <a:t>32</a:t>
            </a:fld>
            <a:endParaRPr lang="en-US" altLang="zh-TW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8397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8397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61AEC6-E88F-4CEB-B678-E6695F737940}" type="slidenum">
              <a:rPr lang="en-US" altLang="zh-TW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C28D630-67B0-463C-BF1D-1C0C7D77DEA8}" type="slidenum">
              <a:rPr lang="en-US" altLang="zh-TW" sz="1200"/>
              <a:pPr algn="r" eaLnBrk="1" hangingPunct="1"/>
              <a:t>3</a:t>
            </a:fld>
            <a:endParaRPr lang="en-US" altLang="zh-TW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482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482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776702-4886-41C7-98AE-C2D08916ACDE}" type="slidenum">
              <a:rPr lang="en-US" altLang="zh-TW" sz="1200"/>
              <a:pPr eaLnBrk="1" hangingPunct="1"/>
              <a:t>34</a:t>
            </a:fld>
            <a:endParaRPr lang="en-US" altLang="zh-TW" sz="1200"/>
          </a:p>
        </p:txBody>
      </p:sp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A929F7E-9977-498E-A6A0-09DF7F617897}" type="slidenum">
              <a:rPr lang="en-US" altLang="zh-TW" sz="1200"/>
              <a:pPr algn="r" eaLnBrk="1" hangingPunct="1"/>
              <a:t>34</a:t>
            </a:fld>
            <a:endParaRPr lang="en-US" altLang="zh-TW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8602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8602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C5FA93-A604-41F6-9D7F-A830818D13E4}" type="slidenum">
              <a:rPr lang="en-US" altLang="zh-TW" sz="1200"/>
              <a:pPr eaLnBrk="1" hangingPunct="1"/>
              <a:t>35</a:t>
            </a:fld>
            <a:endParaRPr lang="en-US" altLang="zh-TW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8806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88069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DB9C32B-C494-4DEF-9E0A-4291A5A8927B}" type="slidenum">
              <a:rPr lang="en-US" altLang="zh-TW" sz="1200"/>
              <a:pPr eaLnBrk="1" hangingPunct="1"/>
              <a:t>36</a:t>
            </a:fld>
            <a:endParaRPr lang="en-US" altLang="zh-TW" sz="1200"/>
          </a:p>
        </p:txBody>
      </p:sp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C75D2A3-2897-48B2-8642-67D0A6586169}" type="slidenum">
              <a:rPr lang="en-US" altLang="zh-TW" sz="1200"/>
              <a:pPr algn="r" eaLnBrk="1" hangingPunct="1"/>
              <a:t>36</a:t>
            </a:fld>
            <a:endParaRPr lang="en-US" altLang="zh-TW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90117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90118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07750E-57C2-4B56-AB79-454DADDC7BEF}" type="slidenum">
              <a:rPr lang="en-US" altLang="zh-TW" sz="1200"/>
              <a:pPr eaLnBrk="1" hangingPunct="1"/>
              <a:t>37</a:t>
            </a:fld>
            <a:endParaRPr lang="en-US" altLang="zh-TW" sz="1200"/>
          </a:p>
        </p:txBody>
      </p:sp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579E62C-CD16-4646-8796-F710B7D30208}" type="slidenum">
              <a:rPr lang="en-US" altLang="zh-TW" sz="1200"/>
              <a:pPr algn="r" eaLnBrk="1" hangingPunct="1"/>
              <a:t>37</a:t>
            </a:fld>
            <a:endParaRPr lang="en-US" altLang="zh-TW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9216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9216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68EA5CB-83E4-4B0A-AB66-451F319E791D}" type="slidenum">
              <a:rPr lang="en-US" altLang="zh-TW" sz="1200"/>
              <a:pPr eaLnBrk="1" hangingPunct="1"/>
              <a:t>38</a:t>
            </a:fld>
            <a:endParaRPr lang="en-US" altLang="zh-TW" sz="1200"/>
          </a:p>
        </p:txBody>
      </p:sp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0F1FA72-678C-4CC5-9D8E-6AB1EED93550}" type="slidenum">
              <a:rPr lang="en-US" altLang="zh-TW" sz="1200"/>
              <a:pPr algn="r" eaLnBrk="1" hangingPunct="1"/>
              <a:t>38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9421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9421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D8D40D-C7DA-4A7A-8EA2-7D730AA41A2D}" type="slidenum">
              <a:rPr lang="en-US" altLang="zh-TW" sz="1200"/>
              <a:pPr eaLnBrk="1" hangingPunct="1"/>
              <a:t>39</a:t>
            </a:fld>
            <a:endParaRPr lang="en-US" altLang="zh-TW" sz="1200"/>
          </a:p>
        </p:txBody>
      </p:sp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2363BCD-2E3F-49EB-A661-F5B577D0CA6A}" type="slidenum">
              <a:rPr lang="en-US" altLang="zh-TW" sz="1200"/>
              <a:pPr algn="r" eaLnBrk="1" hangingPunct="1"/>
              <a:t>39</a:t>
            </a:fld>
            <a:endParaRPr lang="en-US" altLang="zh-TW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9626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9626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735BF50-81BF-4369-8F1C-28FF239A5A82}" type="slidenum">
              <a:rPr lang="en-US" altLang="zh-TW" sz="1200"/>
              <a:pPr eaLnBrk="1" hangingPunct="1"/>
              <a:t>40</a:t>
            </a:fld>
            <a:endParaRPr lang="en-US" altLang="zh-TW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98309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86CEE3-631C-4C79-9B15-C10A97230DD2}" type="slidenum">
              <a:rPr lang="en-US" altLang="zh-TW" sz="1200"/>
              <a:pPr eaLnBrk="1" hangingPunct="1"/>
              <a:t>41</a:t>
            </a:fld>
            <a:endParaRPr lang="en-US" altLang="zh-TW" sz="1200"/>
          </a:p>
        </p:txBody>
      </p:sp>
      <p:sp>
        <p:nvSpPr>
          <p:cNvPr id="100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035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00357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A5F5EA-AF9E-4519-BECA-8397C8EE73B8}" type="slidenum">
              <a:rPr lang="en-US" altLang="zh-TW" sz="1200"/>
              <a:pPr eaLnBrk="1" hangingPunct="1"/>
              <a:t>42</a:t>
            </a:fld>
            <a:endParaRPr lang="en-US" altLang="zh-TW" sz="1200"/>
          </a:p>
        </p:txBody>
      </p:sp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4A60779-261D-4E8A-9594-12AC66EDB7BD}" type="slidenum">
              <a:rPr lang="en-US" altLang="zh-TW" sz="1200"/>
              <a:pPr algn="r" eaLnBrk="1" hangingPunct="1"/>
              <a:t>42</a:t>
            </a:fld>
            <a:endParaRPr lang="en-US" altLang="zh-TW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240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0240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A5F5EA-AF9E-4519-BECA-8397C8EE73B8}" type="slidenum">
              <a:rPr lang="en-US" altLang="zh-TW" sz="1200"/>
              <a:pPr eaLnBrk="1" hangingPunct="1"/>
              <a:t>43</a:t>
            </a:fld>
            <a:endParaRPr lang="en-US" altLang="zh-TW" sz="1200"/>
          </a:p>
        </p:txBody>
      </p:sp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4A60779-261D-4E8A-9594-12AC66EDB7BD}" type="slidenum">
              <a:rPr lang="en-US" altLang="zh-TW" sz="1200"/>
              <a:pPr algn="r" eaLnBrk="1" hangingPunct="1"/>
              <a:t>43</a:t>
            </a:fld>
            <a:endParaRPr lang="en-US" altLang="zh-TW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240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0240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  <p:extLst>
      <p:ext uri="{BB962C8B-B14F-4D97-AF65-F5344CB8AC3E}">
        <p14:creationId xmlns:p14="http://schemas.microsoft.com/office/powerpoint/2010/main" val="143342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61AEC6-E88F-4CEB-B678-E6695F737940}" type="slidenum">
              <a:rPr lang="en-US" altLang="zh-TW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C28D630-67B0-463C-BF1D-1C0C7D77DEA8}" type="slidenum">
              <a:rPr lang="en-US" altLang="zh-TW" sz="1200"/>
              <a:pPr algn="r" eaLnBrk="1" hangingPunct="1"/>
              <a:t>4</a:t>
            </a:fld>
            <a:endParaRPr lang="en-US" altLang="zh-TW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482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482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  <p:extLst>
      <p:ext uri="{BB962C8B-B14F-4D97-AF65-F5344CB8AC3E}">
        <p14:creationId xmlns:p14="http://schemas.microsoft.com/office/powerpoint/2010/main" val="880483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A799999-4E70-4CC0-9DF1-C8D5476CCBAC}" type="slidenum">
              <a:rPr lang="en-US" altLang="zh-TW" sz="1200"/>
              <a:pPr eaLnBrk="1" hangingPunct="1"/>
              <a:t>44</a:t>
            </a:fld>
            <a:endParaRPr lang="en-US" altLang="zh-TW" sz="1200"/>
          </a:p>
        </p:txBody>
      </p:sp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8E910F4-38AB-42E8-A320-E73F14B23C33}" type="slidenum">
              <a:rPr lang="en-US" altLang="zh-TW" sz="1200"/>
              <a:pPr algn="r" eaLnBrk="1" hangingPunct="1"/>
              <a:t>44</a:t>
            </a:fld>
            <a:endParaRPr lang="en-US" altLang="zh-TW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445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0445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39F6AB-77BE-4AF1-969F-9DCFA43DAECA}" type="slidenum">
              <a:rPr lang="en-US" altLang="zh-TW" sz="1200"/>
              <a:pPr eaLnBrk="1" hangingPunct="1"/>
              <a:t>45</a:t>
            </a:fld>
            <a:endParaRPr lang="en-US" altLang="zh-TW" sz="1200"/>
          </a:p>
        </p:txBody>
      </p:sp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E9CFAE8-563F-4D81-A898-34C4ADBBA471}" type="slidenum">
              <a:rPr lang="en-US" altLang="zh-TW" sz="1200"/>
              <a:pPr algn="r" eaLnBrk="1" hangingPunct="1"/>
              <a:t>45</a:t>
            </a:fld>
            <a:endParaRPr lang="en-US" altLang="zh-TW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6501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06502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5E4005-FCDB-46EC-8AAC-8BDA21CBCC80}" type="slidenum">
              <a:rPr lang="en-US" altLang="zh-TW" sz="1200"/>
              <a:pPr eaLnBrk="1" hangingPunct="1"/>
              <a:t>46</a:t>
            </a:fld>
            <a:endParaRPr lang="en-US" altLang="zh-TW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0854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08549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3E63AF-160E-497F-BD46-B99BFB6A1D06}" type="slidenum">
              <a:rPr lang="en-US" altLang="zh-TW" sz="1200"/>
              <a:pPr eaLnBrk="1" hangingPunct="1"/>
              <a:t>47</a:t>
            </a:fld>
            <a:endParaRPr lang="en-US" altLang="zh-TW" sz="1200"/>
          </a:p>
        </p:txBody>
      </p:sp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57CDFF1-5A8F-4D16-A77D-1D2D242E90FF}" type="slidenum">
              <a:rPr lang="en-US" altLang="zh-TW" sz="1200"/>
              <a:pPr algn="r" eaLnBrk="1" hangingPunct="1"/>
              <a:t>47</a:t>
            </a:fld>
            <a:endParaRPr lang="en-US" altLang="zh-TW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10597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10598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C17713-5E22-47A4-B358-D36DCC65A387}" type="slidenum">
              <a:rPr lang="en-US" altLang="zh-TW" sz="1200"/>
              <a:pPr eaLnBrk="1" hangingPunct="1"/>
              <a:t>48</a:t>
            </a:fld>
            <a:endParaRPr lang="en-US" altLang="zh-TW" sz="1200"/>
          </a:p>
        </p:txBody>
      </p:sp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9D2E11B-EB85-4070-8E1B-06116C4257A7}" type="slidenum">
              <a:rPr lang="en-US" altLang="zh-TW" sz="1200"/>
              <a:pPr algn="r" eaLnBrk="1" hangingPunct="1"/>
              <a:t>48</a:t>
            </a:fld>
            <a:endParaRPr lang="en-US" altLang="zh-TW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12645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12646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7A0E8D6-44A3-4384-BBFE-294B3B95B8B6}" type="slidenum">
              <a:rPr lang="en-US" altLang="zh-TW" sz="1200"/>
              <a:pPr eaLnBrk="1" hangingPunct="1"/>
              <a:t>49</a:t>
            </a:fld>
            <a:endParaRPr lang="en-US" altLang="zh-TW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14692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14693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2C8486-79A4-411A-87BD-C3D884964387}" type="slidenum">
              <a:rPr lang="en-US" altLang="zh-TW" sz="1200"/>
              <a:pPr eaLnBrk="1" hangingPunct="1"/>
              <a:t>50</a:t>
            </a:fld>
            <a:endParaRPr lang="en-US" altLang="zh-TW" sz="120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16740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16741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07680B-0686-4CFF-B243-2D2E3E32441B}" type="slidenum">
              <a:rPr lang="en-US" altLang="zh-TW" sz="1200"/>
              <a:pPr eaLnBrk="1" hangingPunct="1"/>
              <a:t>51</a:t>
            </a:fld>
            <a:endParaRPr lang="en-US" altLang="zh-TW" sz="120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1878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18789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7AB39BE-59AA-4D26-9617-D120A55F379A}" type="slidenum">
              <a:rPr lang="en-US" altLang="zh-TW" sz="1200"/>
              <a:pPr eaLnBrk="1" hangingPunct="1"/>
              <a:t>52</a:t>
            </a:fld>
            <a:endParaRPr lang="en-US" altLang="zh-TW" sz="12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12083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20837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060705-8AF6-4B88-AD8C-FFF245D6FCA0}" type="slidenum">
              <a:rPr lang="en-US" altLang="zh-TW" sz="1200"/>
              <a:pPr eaLnBrk="1" hangingPunct="1"/>
              <a:t>56</a:t>
            </a:fld>
            <a:endParaRPr lang="en-US" altLang="zh-TW" sz="120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2595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25957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B83A7F-D32D-400C-ACC1-92E079B8E02A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78F2AB8-2587-41D4-9EF3-FF704D140E4B}" type="slidenum">
              <a:rPr lang="en-US" altLang="zh-TW" sz="1200"/>
              <a:pPr algn="r" eaLnBrk="1" hangingPunct="1"/>
              <a:t>5</a:t>
            </a:fld>
            <a:endParaRPr lang="en-US" altLang="zh-TW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9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6870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EF817CF-0CBF-4D23-A057-D448A28D2D07}" type="slidenum">
              <a:rPr lang="en-US" altLang="zh-TW" sz="1200"/>
              <a:pPr eaLnBrk="1" hangingPunct="1"/>
              <a:t>57</a:t>
            </a:fld>
            <a:endParaRPr lang="en-US" altLang="zh-TW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29029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BFB0C7-0B01-4F19-A2AE-E7992697193C}" type="slidenum">
              <a:rPr lang="en-US" altLang="zh-TW" sz="1200"/>
              <a:pPr eaLnBrk="1" hangingPunct="1"/>
              <a:t>58</a:t>
            </a:fld>
            <a:endParaRPr lang="en-US" altLang="zh-TW" sz="1200"/>
          </a:p>
        </p:txBody>
      </p:sp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DF8982F-993C-4CCE-B6DA-00CB05772F69}" type="slidenum">
              <a:rPr lang="en-US" altLang="zh-TW" sz="1200"/>
              <a:pPr algn="r" eaLnBrk="1" hangingPunct="1"/>
              <a:t>58</a:t>
            </a:fld>
            <a:endParaRPr lang="en-US" altLang="zh-TW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31077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31078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0B9221-B80C-4969-851E-FCFABCB6AA63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19A7DE1-C8F6-49C7-B013-8DC35C5BCA5E}" type="slidenum">
              <a:rPr lang="en-US" altLang="zh-TW" sz="1200"/>
              <a:pPr algn="r" eaLnBrk="1" hangingPunct="1"/>
              <a:t>6</a:t>
            </a:fld>
            <a:endParaRPr lang="en-US" altLang="zh-TW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8917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8918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9AD496-144F-414D-9DC1-F2BA954B4F9B}" type="slidenum">
              <a:rPr lang="en-US" altLang="zh-TW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0965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6FB882-664B-4D9F-88CE-CC148BCB8767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371B0EC-1AA4-4D81-8448-3538C58325CB}" type="slidenum">
              <a:rPr lang="en-US" altLang="zh-TW" sz="1200"/>
              <a:pPr algn="r" eaLnBrk="1" hangingPunct="1"/>
              <a:t>8</a:t>
            </a:fld>
            <a:endParaRPr lang="en-US" altLang="zh-TW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301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301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6FB882-664B-4D9F-88CE-CC148BCB8767}" type="slidenum">
              <a:rPr lang="en-US" altLang="zh-TW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371B0EC-1AA4-4D81-8448-3538C58325CB}" type="slidenum">
              <a:rPr lang="en-US" altLang="zh-TW" sz="1200"/>
              <a:pPr algn="r" eaLnBrk="1" hangingPunct="1"/>
              <a:t>9</a:t>
            </a:fld>
            <a:endParaRPr lang="en-US" altLang="zh-TW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301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3014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200">
                <a:ea typeface="新細明體" panose="02020500000000000000" pitchFamily="18" charset="-120"/>
              </a:rPr>
              <a:t>7.7 External Sort</a:t>
            </a:r>
          </a:p>
        </p:txBody>
      </p:sp>
    </p:spTree>
    <p:extLst>
      <p:ext uri="{BB962C8B-B14F-4D97-AF65-F5344CB8AC3E}">
        <p14:creationId xmlns:p14="http://schemas.microsoft.com/office/powerpoint/2010/main" val="249273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5"/>
            <a:ext cx="7196328" cy="1470025"/>
          </a:xfrm>
        </p:spPr>
        <p:txBody>
          <a:bodyPr anchor="b"/>
          <a:lstStyle>
            <a:lvl1pPr algn="l" defTabSz="914373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>
            <a:noAutofit/>
          </a:bodyPr>
          <a:lstStyle>
            <a:lvl1pPr marL="0" indent="0" algn="l" defTabSz="914373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3949D-735F-40F4-B2BD-68AD3C8E2B6C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7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8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/>
          <a:lstStyle>
            <a:lvl1pPr marL="342889" indent="-342889" algn="l" defTabSz="914373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4" indent="0">
              <a:buNone/>
              <a:defRPr sz="2000"/>
            </a:lvl8pPr>
            <a:lvl9pPr marL="3657489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7" y="5443541"/>
            <a:ext cx="7612063" cy="804862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926AA-2BAA-44DC-8B4E-C23E58EF9662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9513F-0CC8-4F63-9E58-ECC2741023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7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9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9" y="2084389"/>
            <a:ext cx="3250360" cy="3935412"/>
          </a:xfrm>
        </p:spPr>
        <p:txBody>
          <a:bodyPr>
            <a:noAutofit/>
          </a:bodyPr>
          <a:lstStyle>
            <a:lvl1pPr marL="0" indent="0" algn="ctr" defTabSz="914373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7" y="3187735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/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72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/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C7297289-7D8C-4361-A552-061B284E2644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1966913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B8ADA-6285-4E12-BCF3-9FD54B4ADE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07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ED8AB-4CDC-4591-BBF2-7CA7C2F4E7E8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FD2DE-D8C3-49BE-B177-3878ED3701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88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3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91" y="457200"/>
            <a:ext cx="6513511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447BE-1916-477C-8204-1CD77CBC2504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9753-DD23-4B04-8AF4-BF1AC3C91C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34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2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87" indent="0" algn="ctr">
              <a:buNone/>
            </a:lvl2pPr>
            <a:lvl3pPr marL="914373" indent="0" algn="ctr">
              <a:buNone/>
            </a:lvl3pPr>
            <a:lvl4pPr marL="1371560" indent="0" algn="ctr">
              <a:buNone/>
            </a:lvl4pPr>
            <a:lvl5pPr marL="1828746" indent="0" algn="ctr">
              <a:buNone/>
            </a:lvl5pPr>
            <a:lvl6pPr marL="2285933" indent="0" algn="ctr">
              <a:buNone/>
            </a:lvl6pPr>
            <a:lvl7pPr marL="2743119" indent="0" algn="ctr">
              <a:buNone/>
            </a:lvl7pPr>
            <a:lvl8pPr marL="3200304" indent="0" algn="ctr">
              <a:buNone/>
            </a:lvl8pPr>
            <a:lvl9pPr marL="3657489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F1F6357F-B45D-4FC7-A7F1-A7B671275C80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20788" cy="366712"/>
          </a:xfrm>
        </p:spPr>
        <p:txBody>
          <a:bodyPr/>
          <a:lstStyle>
            <a:lvl1pPr>
              <a:defRPr/>
            </a:lvl1pPr>
          </a:lstStyle>
          <a:p>
            <a:fld id="{B7FA967B-BEED-4262-B07E-6A52ECA385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928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1F3379-51A2-4136-B6CA-C93A71AFFA6A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38ECE-5B18-42C1-9101-38D5908F25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46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E8527A2A-3BC6-486F-B602-D6DC8BA53ECA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243308AA-90AA-45E9-B3F3-007E3DBEE3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360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4066A-1BC4-46CE-93E2-A7BE48448F16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B221-61D9-459A-A2F0-718403D757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1970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2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2" y="2133602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F34350-1BAC-4BD3-A1CD-D2A4715B5DC5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52020-7642-40FB-BDBD-AD15934795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37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F25F1-4837-416C-952C-8EAB1F692279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9B8B5-DE7B-4E79-B599-71EFC425E0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1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FB386-5B75-40BA-96E0-F3432178BD2A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CD83D-C75B-4794-A1BB-466FB72503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55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7" tIns="45717" rIns="91437" bIns="45717"/>
          <a:lstStyle/>
          <a:p>
            <a:endParaRPr lang="zh-TW" altLang="en-US"/>
          </a:p>
        </p:txBody>
      </p:sp>
      <p:sp>
        <p:nvSpPr>
          <p:cNvPr id="3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BAFD3-C095-4451-8743-97B049EB45AC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4D5F1-4347-4A70-A37C-60B879C289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474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7" tIns="45717" rIns="91437" bIns="45717"/>
          <a:lstStyle/>
          <a:p>
            <a:endParaRPr lang="zh-TW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1506" y="3325019"/>
            <a:ext cx="603408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7" tIns="45717" rIns="91437" bIns="45717"/>
          <a:lstStyle/>
          <a:p>
            <a:endParaRPr lang="zh-TW" altLang="en-US"/>
          </a:p>
        </p:txBody>
      </p:sp>
      <p:sp>
        <p:nvSpPr>
          <p:cNvPr id="7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2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F9E49-B92B-4B2C-84C7-EC9B552018AD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C5161-238F-4944-8418-E35ACB978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966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7" tIns="45717" rIns="91437" bIns="45717"/>
          <a:lstStyle/>
          <a:p>
            <a:endParaRPr lang="zh-TW" altLang="en-US"/>
          </a:p>
        </p:txBody>
      </p:sp>
      <p:sp>
        <p:nvSpPr>
          <p:cNvPr id="6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8"/>
            <a:ext cx="8229600" cy="674688"/>
          </a:xfrm>
          <a:ln>
            <a:solidFill>
              <a:schemeClr val="accent1"/>
            </a:solidFill>
          </a:ln>
        </p:spPr>
        <p:txBody>
          <a:bodyPr lIns="274312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3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78B68-4595-4064-BC59-B0D03E488930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07E63-DF70-4129-BF1F-E58592AD47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19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3ECFB-C135-4925-86F2-FBDD0998BFAF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CDEC1-D39A-4506-B4B6-2531926159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8855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7" tIns="45717" rIns="91437" bIns="45717"/>
          <a:lstStyle/>
          <a:p>
            <a:endParaRPr lang="zh-TW" altLang="en-US"/>
          </a:p>
        </p:txBody>
      </p:sp>
      <p:sp>
        <p:nvSpPr>
          <p:cNvPr id="5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7" tIns="45717" rIns="91437" bIns="4571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629025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7" tIns="45717" rIns="91437" bIns="45717"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CC574-FEC0-428F-8ADD-65921A53E049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4AB70-6447-4596-8A70-64D384C401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4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92" y="3774331"/>
            <a:ext cx="7199311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2"/>
            <a:ext cx="7199312" cy="990600"/>
          </a:xfrm>
        </p:spPr>
        <p:txBody>
          <a:bodyPr>
            <a:noAutofit/>
          </a:bodyPr>
          <a:lstStyle>
            <a:lvl1pPr marL="0" indent="0" algn="l" defTabSz="914373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6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/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6DC62612-B730-402B-B95D-AC15A394742E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7" y="2236697"/>
            <a:ext cx="7612063" cy="1362075"/>
          </a:xfrm>
        </p:spPr>
        <p:txBody>
          <a:bodyPr anchor="b"/>
          <a:lstStyle>
            <a:lvl1pPr algn="ctr" defTabSz="914373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7" y="3617259"/>
            <a:ext cx="7612063" cy="1500187"/>
          </a:xfrm>
        </p:spPr>
        <p:txBody>
          <a:bodyPr>
            <a:noAutofit/>
          </a:bodyPr>
          <a:lstStyle>
            <a:lvl1pPr marL="0" indent="0" algn="ctr" defTabSz="914373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1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35474-2675-448F-BD58-4153CAAB30F1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98B70-E39F-4FCF-BA70-E2E59A4D0A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27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7" y="79469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91"/>
            <a:ext cx="3657600" cy="41830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91"/>
            <a:ext cx="3657600" cy="41830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A9A69-9A30-4181-9B59-4689D49A9AB6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0136A-3F4B-41FE-8182-5BECFCD896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24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7" y="79469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5"/>
            <a:ext cx="3657600" cy="903288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2"/>
            <a:ext cx="3657600" cy="36082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5"/>
            <a:ext cx="3657600" cy="903288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2"/>
            <a:ext cx="3657600" cy="36082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7188A-FB1E-45B0-BCD6-6B6F3A5ADD40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7DE8-C19F-4255-87E5-AA9F3113FB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7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4BCAC-0688-4579-BEC0-987E6A71FE84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E3D16-5D7F-4256-9A96-A8B6175182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19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07BDED-8165-494D-9DFA-A837C4C7CAF2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0A733-3544-4B5A-A141-A285FE5703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69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9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3" y="381000"/>
            <a:ext cx="4149725" cy="58864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9" y="2084389"/>
            <a:ext cx="3250360" cy="3935412"/>
          </a:xfrm>
        </p:spPr>
        <p:txBody>
          <a:bodyPr>
            <a:noAutofit/>
          </a:bodyPr>
          <a:lstStyle>
            <a:lvl1pPr marL="0" indent="0" algn="ctr" defTabSz="914373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D80CFD10-F0BE-426F-A69D-E9D211702700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6913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6B59F0-1B6C-4073-9782-6E7855AB55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0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5" y="79375"/>
            <a:ext cx="7612063" cy="1417638"/>
          </a:xfrm>
          <a:prstGeom prst="rect">
            <a:avLst/>
          </a:prstGeom>
        </p:spPr>
        <p:txBody>
          <a:bodyPr vert="horz" lIns="91437" tIns="45717" rIns="91437" bIns="45717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100"/>
            <a:ext cx="7612063" cy="4181475"/>
          </a:xfrm>
          <a:prstGeom prst="rect">
            <a:avLst/>
          </a:prstGeom>
        </p:spPr>
        <p:txBody>
          <a:bodyPr vert="horz" wrap="square" lIns="91437" tIns="45717" rIns="91437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37" tIns="45717" rIns="91437" bIns="4571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新細明體" panose="02020500000000000000" pitchFamily="18" charset="-120"/>
              </a:defRPr>
            </a:lvl1pPr>
          </a:lstStyle>
          <a:p>
            <a:fld id="{7E83E9EB-08E4-449C-BA7F-D2A8A21B4EFD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356350"/>
            <a:ext cx="2894013" cy="365125"/>
          </a:xfrm>
          <a:prstGeom prst="rect">
            <a:avLst/>
          </a:prstGeom>
        </p:spPr>
        <p:txBody>
          <a:bodyPr vert="horz" lIns="91437" tIns="45717" rIns="91437" bIns="45717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37" tIns="45717" rIns="91437" bIns="4571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ea typeface="新細明體" panose="02020500000000000000" pitchFamily="18" charset="-120"/>
              </a:defRPr>
            </a:lvl1pPr>
          </a:lstStyle>
          <a:p>
            <a:fld id="{34CDF47B-733C-43F6-8506-25B53526C4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8" r:id="rId2"/>
    <p:sldLayoutId id="2147484028" r:id="rId3"/>
    <p:sldLayoutId id="2147484029" r:id="rId4"/>
    <p:sldLayoutId id="2147484019" r:id="rId5"/>
    <p:sldLayoutId id="2147484020" r:id="rId6"/>
    <p:sldLayoutId id="2147484021" r:id="rId7"/>
    <p:sldLayoutId id="2147484030" r:id="rId8"/>
    <p:sldLayoutId id="2147484031" r:id="rId9"/>
    <p:sldLayoutId id="2147484032" r:id="rId10"/>
    <p:sldLayoutId id="2147484033" r:id="rId11"/>
    <p:sldLayoutId id="2147484022" r:id="rId12"/>
    <p:sldLayoutId id="2147484034" r:id="rId13"/>
  </p:sldLayoutIdLst>
  <p:hf sldNum="0" hdr="0" ftr="0" dt="0"/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MS PGothic" panose="020B0600070205080204" pitchFamily="34" charset="-128"/>
          <a:cs typeface="ＭＳ Ｐゴシック" charset="-128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MS PGothic" panose="020B0600070205080204" pitchFamily="34" charset="-128"/>
          <a:cs typeface="ＭＳ Ｐゴシック" charset="-128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MS PGothic" panose="020B0600070205080204" pitchFamily="34" charset="-128"/>
          <a:cs typeface="ＭＳ Ｐゴシック" charset="-128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MS PGothic" panose="020B0600070205080204" pitchFamily="34" charset="-128"/>
          <a:cs typeface="ＭＳ Ｐゴシック" charset="-128"/>
        </a:defRPr>
      </a:lvl5pPr>
      <a:lvl6pPr marL="411480" algn="ctr" defTabSz="912972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6pPr>
      <a:lvl7pPr marL="822960" algn="ctr" defTabSz="912972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7pPr>
      <a:lvl8pPr marL="1234440" algn="ctr" defTabSz="912972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8pPr>
      <a:lvl9pPr marL="1645920" algn="ctr" defTabSz="912972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9pPr>
    </p:titleStyle>
    <p:bodyStyle>
      <a:lvl1pPr marL="341313" indent="-341313" algn="l" defTabSz="912813" rtl="0" eaLnBrk="0" fontAlgn="base" hangingPunct="0">
        <a:spcBef>
          <a:spcPts val="2000"/>
        </a:spcBef>
        <a:spcAft>
          <a:spcPct val="0"/>
        </a:spcAft>
        <a:buFont typeface="Wingdings 2" panose="05020102010507070707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MS PGothic" panose="020B0600070205080204" pitchFamily="34" charset="-128"/>
          <a:cs typeface="ＭＳ Ｐゴシック" charset="-128"/>
        </a:defRPr>
      </a:lvl1pPr>
      <a:lvl2pPr marL="684213" indent="-334963" algn="l" defTabSz="912813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MS PGothic" panose="020B0600070205080204" pitchFamily="34" charset="-128"/>
          <a:cs typeface="+mn-cs"/>
        </a:defRPr>
      </a:lvl2pPr>
      <a:lvl3pPr marL="1033463" indent="-347663" algn="l" defTabSz="912813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MS PGothic" panose="020B0600070205080204" pitchFamily="34" charset="-128"/>
          <a:cs typeface="+mn-cs"/>
        </a:defRPr>
      </a:lvl3pPr>
      <a:lvl4pPr marL="1370013" indent="-334963" algn="l" defTabSz="912813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MS PGothic" panose="020B0600070205080204" pitchFamily="34" charset="-128"/>
          <a:cs typeface="+mn-cs"/>
        </a:defRPr>
      </a:lvl4pPr>
      <a:lvl5pPr marL="1719263" indent="-347663" algn="l" defTabSz="912813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MS PGothic" panose="020B0600070205080204" pitchFamily="34" charset="-128"/>
          <a:cs typeface="+mn-cs"/>
        </a:defRPr>
      </a:lvl5pPr>
      <a:lvl6pPr marL="2514525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3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8" rIns="91438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3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新細明體" panose="02020500000000000000" pitchFamily="18" charset="-120"/>
              </a:defRPr>
            </a:lvl1pPr>
          </a:lstStyle>
          <a:p>
            <a:fld id="{7070AABD-14F1-4D17-8883-F63370F54EB3}" type="datetime1">
              <a:rPr lang="en-US" altLang="zh-TW"/>
              <a:pPr/>
              <a:t>12/3/2022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lIns="91438" tIns="45718" rIns="91438" bIns="45718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新細明體" panose="02020500000000000000" pitchFamily="18" charset="-120"/>
              </a:defRPr>
            </a:lvl1pPr>
          </a:lstStyle>
          <a:p>
            <a:fld id="{CD17E253-0529-48EB-BFC3-42A2E0D7458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5367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8" rIns="91438" bIns="45718"/>
          <a:lstStyle/>
          <a:p>
            <a:endParaRPr lang="zh-TW" altLang="en-US"/>
          </a:p>
        </p:txBody>
      </p:sp>
      <p:sp>
        <p:nvSpPr>
          <p:cNvPr id="15368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8" rIns="91438" bIns="45718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3" r:id="rId2"/>
    <p:sldLayoutId id="2147484036" r:id="rId3"/>
    <p:sldLayoutId id="2147484024" r:id="rId4"/>
    <p:sldLayoutId id="2147484025" r:id="rId5"/>
    <p:sldLayoutId id="2147484037" r:id="rId6"/>
    <p:sldLayoutId id="2147484038" r:id="rId7"/>
    <p:sldLayoutId id="2147484039" r:id="rId8"/>
    <p:sldLayoutId id="2147484040" r:id="rId9"/>
    <p:sldLayoutId id="2147484026" r:id="rId10"/>
    <p:sldLayoutId id="21474840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5pPr>
      <a:lvl6pPr marL="41147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6pPr>
      <a:lvl7pPr marL="82295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7pPr>
      <a:lvl8pPr marL="123442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8pPr>
      <a:lvl9pPr marL="164590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9pPr>
    </p:titleStyle>
    <p:bodyStyle>
      <a:lvl1pPr marL="271463" indent="-2714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546100" indent="-271463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0738" indent="-227013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95375" indent="-227013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0013" indent="-22701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45888" indent="-182876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64" indent="-182876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40" indent="-182876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16" indent="-182876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Sorting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44"/>
          <p:cNvSpPr txBox="1">
            <a:spLocks noChangeArrowheads="1"/>
          </p:cNvSpPr>
          <p:nvPr/>
        </p:nvSpPr>
        <p:spPr bwMode="auto">
          <a:xfrm>
            <a:off x="609600" y="2984500"/>
            <a:ext cx="735329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(element list[],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perform a insertion sort on the list */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element next;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next = list[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(j=i-1; j&gt;=0 &amp;&amp;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next.key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&lt;list[j].key; j--)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list[j+1] = list[j];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list[j+1] = next;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algn="ctr" eaLnBrk="1" hangingPunct="1"/>
            <a:r>
              <a:rPr kumimoji="1" lang="en-US" altLang="zh-TW" sz="35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 (3/3)</a:t>
            </a:r>
            <a:br>
              <a:rPr kumimoji="1" lang="en-US" altLang="zh-TW" sz="35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3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Array Structure</a:t>
            </a:r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1066800" y="4419600"/>
            <a:ext cx="3048000" cy="2873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1443038" y="4706938"/>
            <a:ext cx="2214562" cy="2460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1444625" y="4953000"/>
            <a:ext cx="6708775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1443038" y="5486400"/>
            <a:ext cx="2443162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468313" y="19161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i =</a:t>
            </a:r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1042988" y="1916113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423948" name="Text Box 12"/>
          <p:cNvSpPr txBox="1">
            <a:spLocks noChangeArrowheads="1"/>
          </p:cNvSpPr>
          <p:nvPr/>
        </p:nvSpPr>
        <p:spPr bwMode="auto">
          <a:xfrm>
            <a:off x="1044575" y="1916113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423949" name="Text Box 13"/>
          <p:cNvSpPr txBox="1">
            <a:spLocks noChangeArrowheads="1"/>
          </p:cNvSpPr>
          <p:nvPr/>
        </p:nvSpPr>
        <p:spPr bwMode="auto">
          <a:xfrm>
            <a:off x="1042988" y="1916113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423950" name="Text Box 14"/>
          <p:cNvSpPr txBox="1">
            <a:spLocks noChangeArrowheads="1"/>
          </p:cNvSpPr>
          <p:nvPr/>
        </p:nvSpPr>
        <p:spPr bwMode="auto">
          <a:xfrm>
            <a:off x="1042988" y="1916113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4</a:t>
            </a:r>
          </a:p>
        </p:txBody>
      </p:sp>
      <p:sp>
        <p:nvSpPr>
          <p:cNvPr id="44044" name="Text Box 15"/>
          <p:cNvSpPr txBox="1">
            <a:spLocks noChangeArrowheads="1"/>
          </p:cNvSpPr>
          <p:nvPr/>
        </p:nvSpPr>
        <p:spPr bwMode="auto">
          <a:xfrm>
            <a:off x="5002213" y="1987550"/>
            <a:ext cx="788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[0]</a:t>
            </a:r>
          </a:p>
        </p:txBody>
      </p:sp>
      <p:sp>
        <p:nvSpPr>
          <p:cNvPr id="44045" name="Text Box 16"/>
          <p:cNvSpPr txBox="1">
            <a:spLocks noChangeArrowheads="1"/>
          </p:cNvSpPr>
          <p:nvPr/>
        </p:nvSpPr>
        <p:spPr bwMode="auto">
          <a:xfrm>
            <a:off x="5578475" y="1987550"/>
            <a:ext cx="74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[1]</a:t>
            </a:r>
          </a:p>
        </p:txBody>
      </p:sp>
      <p:sp>
        <p:nvSpPr>
          <p:cNvPr id="44046" name="Text Box 17"/>
          <p:cNvSpPr txBox="1">
            <a:spLocks noChangeArrowheads="1"/>
          </p:cNvSpPr>
          <p:nvPr/>
        </p:nvSpPr>
        <p:spPr bwMode="auto">
          <a:xfrm>
            <a:off x="6153150" y="1987550"/>
            <a:ext cx="781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[2]</a:t>
            </a:r>
          </a:p>
        </p:txBody>
      </p:sp>
      <p:sp>
        <p:nvSpPr>
          <p:cNvPr id="44047" name="Text Box 18"/>
          <p:cNvSpPr txBox="1">
            <a:spLocks noChangeArrowheads="1"/>
          </p:cNvSpPr>
          <p:nvPr/>
        </p:nvSpPr>
        <p:spPr bwMode="auto">
          <a:xfrm>
            <a:off x="6731000" y="198755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[3]</a:t>
            </a:r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7305675" y="1987550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[4]</a:t>
            </a:r>
          </a:p>
        </p:txBody>
      </p:sp>
      <p:sp>
        <p:nvSpPr>
          <p:cNvPr id="44049" name="Text Box 20"/>
          <p:cNvSpPr txBox="1">
            <a:spLocks noChangeArrowheads="1"/>
          </p:cNvSpPr>
          <p:nvPr/>
        </p:nvSpPr>
        <p:spPr bwMode="auto">
          <a:xfrm>
            <a:off x="4427538" y="1916113"/>
            <a:ext cx="64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list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5002213" y="24669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5 </a:t>
            </a:r>
          </a:p>
        </p:txBody>
      </p:sp>
      <p:sp>
        <p:nvSpPr>
          <p:cNvPr id="423958" name="Text Box 22"/>
          <p:cNvSpPr txBox="1">
            <a:spLocks noChangeArrowheads="1"/>
          </p:cNvSpPr>
          <p:nvPr/>
        </p:nvSpPr>
        <p:spPr bwMode="auto">
          <a:xfrm>
            <a:off x="5578475" y="2466975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2 </a:t>
            </a:r>
          </a:p>
        </p:txBody>
      </p:sp>
      <p:sp>
        <p:nvSpPr>
          <p:cNvPr id="423959" name="Text Box 23"/>
          <p:cNvSpPr txBox="1">
            <a:spLocks noChangeArrowheads="1"/>
          </p:cNvSpPr>
          <p:nvPr/>
        </p:nvSpPr>
        <p:spPr bwMode="auto">
          <a:xfrm>
            <a:off x="6154738" y="24669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3 </a:t>
            </a:r>
          </a:p>
        </p:txBody>
      </p:sp>
      <p:sp>
        <p:nvSpPr>
          <p:cNvPr id="423960" name="Text Box 24"/>
          <p:cNvSpPr txBox="1">
            <a:spLocks noChangeArrowheads="1"/>
          </p:cNvSpPr>
          <p:nvPr/>
        </p:nvSpPr>
        <p:spPr bwMode="auto">
          <a:xfrm>
            <a:off x="6731000" y="2466975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1 </a:t>
            </a:r>
          </a:p>
        </p:txBody>
      </p:sp>
      <p:sp>
        <p:nvSpPr>
          <p:cNvPr id="423961" name="Text Box 25"/>
          <p:cNvSpPr txBox="1">
            <a:spLocks noChangeArrowheads="1"/>
          </p:cNvSpPr>
          <p:nvPr/>
        </p:nvSpPr>
        <p:spPr bwMode="auto">
          <a:xfrm>
            <a:off x="7307263" y="24669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4 </a:t>
            </a:r>
          </a:p>
        </p:txBody>
      </p:sp>
      <p:sp>
        <p:nvSpPr>
          <p:cNvPr id="44055" name="Text Box 26"/>
          <p:cNvSpPr txBox="1">
            <a:spLocks noChangeArrowheads="1"/>
          </p:cNvSpPr>
          <p:nvPr/>
        </p:nvSpPr>
        <p:spPr bwMode="auto">
          <a:xfrm>
            <a:off x="1547813" y="1916113"/>
            <a:ext cx="122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next =</a:t>
            </a:r>
          </a:p>
        </p:txBody>
      </p:sp>
      <p:sp>
        <p:nvSpPr>
          <p:cNvPr id="423963" name="Text Box 27"/>
          <p:cNvSpPr txBox="1">
            <a:spLocks noChangeArrowheads="1"/>
          </p:cNvSpPr>
          <p:nvPr/>
        </p:nvSpPr>
        <p:spPr bwMode="auto">
          <a:xfrm>
            <a:off x="2628900" y="1916113"/>
            <a:ext cx="35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423964" name="Text Box 28"/>
          <p:cNvSpPr txBox="1">
            <a:spLocks noChangeArrowheads="1"/>
          </p:cNvSpPr>
          <p:nvPr/>
        </p:nvSpPr>
        <p:spPr bwMode="auto">
          <a:xfrm>
            <a:off x="5578475" y="2466975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5 </a:t>
            </a:r>
          </a:p>
        </p:txBody>
      </p:sp>
      <p:sp>
        <p:nvSpPr>
          <p:cNvPr id="423965" name="Line 29"/>
          <p:cNvSpPr>
            <a:spLocks noChangeShapeType="1"/>
          </p:cNvSpPr>
          <p:nvPr/>
        </p:nvSpPr>
        <p:spPr bwMode="auto">
          <a:xfrm>
            <a:off x="6802438" y="2047874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66" name="Line 30"/>
          <p:cNvSpPr>
            <a:spLocks noChangeShapeType="1"/>
          </p:cNvSpPr>
          <p:nvPr/>
        </p:nvSpPr>
        <p:spPr bwMode="auto">
          <a:xfrm>
            <a:off x="7378700" y="2047875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67" name="Line 31"/>
          <p:cNvSpPr>
            <a:spLocks noChangeShapeType="1"/>
          </p:cNvSpPr>
          <p:nvPr/>
        </p:nvSpPr>
        <p:spPr bwMode="auto">
          <a:xfrm>
            <a:off x="7949859" y="2047875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68" name="Line 32"/>
          <p:cNvSpPr>
            <a:spLocks noChangeShapeType="1"/>
          </p:cNvSpPr>
          <p:nvPr/>
        </p:nvSpPr>
        <p:spPr bwMode="auto">
          <a:xfrm>
            <a:off x="6248400" y="204787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3969" name="Text Box 33"/>
          <p:cNvSpPr txBox="1">
            <a:spLocks noChangeArrowheads="1"/>
          </p:cNvSpPr>
          <p:nvPr/>
        </p:nvSpPr>
        <p:spPr bwMode="auto">
          <a:xfrm>
            <a:off x="5002213" y="24669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2 </a:t>
            </a:r>
          </a:p>
        </p:txBody>
      </p:sp>
      <p:sp>
        <p:nvSpPr>
          <p:cNvPr id="423970" name="Text Box 34"/>
          <p:cNvSpPr txBox="1">
            <a:spLocks noChangeArrowheads="1"/>
          </p:cNvSpPr>
          <p:nvPr/>
        </p:nvSpPr>
        <p:spPr bwMode="auto">
          <a:xfrm>
            <a:off x="2627313" y="1916113"/>
            <a:ext cx="357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6154738" y="24669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5 </a:t>
            </a:r>
          </a:p>
        </p:txBody>
      </p:sp>
      <p:sp>
        <p:nvSpPr>
          <p:cNvPr id="423972" name="Text Box 36"/>
          <p:cNvSpPr txBox="1">
            <a:spLocks noChangeArrowheads="1"/>
          </p:cNvSpPr>
          <p:nvPr/>
        </p:nvSpPr>
        <p:spPr bwMode="auto">
          <a:xfrm>
            <a:off x="5578475" y="2466975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3 </a:t>
            </a:r>
          </a:p>
        </p:txBody>
      </p:sp>
      <p:sp>
        <p:nvSpPr>
          <p:cNvPr id="423973" name="Text Box 37"/>
          <p:cNvSpPr txBox="1">
            <a:spLocks noChangeArrowheads="1"/>
          </p:cNvSpPr>
          <p:nvPr/>
        </p:nvSpPr>
        <p:spPr bwMode="auto">
          <a:xfrm>
            <a:off x="2627313" y="1916113"/>
            <a:ext cx="357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423974" name="Text Box 38"/>
          <p:cNvSpPr txBox="1">
            <a:spLocks noChangeArrowheads="1"/>
          </p:cNvSpPr>
          <p:nvPr/>
        </p:nvSpPr>
        <p:spPr bwMode="auto">
          <a:xfrm>
            <a:off x="6731000" y="24669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5 </a:t>
            </a:r>
          </a:p>
        </p:txBody>
      </p:sp>
      <p:sp>
        <p:nvSpPr>
          <p:cNvPr id="423975" name="Text Box 39"/>
          <p:cNvSpPr txBox="1">
            <a:spLocks noChangeArrowheads="1"/>
          </p:cNvSpPr>
          <p:nvPr/>
        </p:nvSpPr>
        <p:spPr bwMode="auto">
          <a:xfrm>
            <a:off x="6154738" y="24669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3 </a:t>
            </a:r>
          </a:p>
        </p:txBody>
      </p:sp>
      <p:sp>
        <p:nvSpPr>
          <p:cNvPr id="423976" name="Text Box 40"/>
          <p:cNvSpPr txBox="1">
            <a:spLocks noChangeArrowheads="1"/>
          </p:cNvSpPr>
          <p:nvPr/>
        </p:nvSpPr>
        <p:spPr bwMode="auto">
          <a:xfrm>
            <a:off x="5578475" y="2466975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2 </a:t>
            </a:r>
          </a:p>
        </p:txBody>
      </p:sp>
      <p:sp>
        <p:nvSpPr>
          <p:cNvPr id="423977" name="Text Box 41"/>
          <p:cNvSpPr txBox="1">
            <a:spLocks noChangeArrowheads="1"/>
          </p:cNvSpPr>
          <p:nvPr/>
        </p:nvSpPr>
        <p:spPr bwMode="auto">
          <a:xfrm>
            <a:off x="5002213" y="24669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1 </a:t>
            </a:r>
          </a:p>
        </p:txBody>
      </p:sp>
      <p:sp>
        <p:nvSpPr>
          <p:cNvPr id="423978" name="Text Box 42"/>
          <p:cNvSpPr txBox="1">
            <a:spLocks noChangeArrowheads="1"/>
          </p:cNvSpPr>
          <p:nvPr/>
        </p:nvSpPr>
        <p:spPr bwMode="auto">
          <a:xfrm>
            <a:off x="2627313" y="1916113"/>
            <a:ext cx="357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66"/>
                </a:solidFill>
              </a:rPr>
              <a:t>4</a:t>
            </a:r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307263" y="24669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5 </a:t>
            </a:r>
          </a:p>
        </p:txBody>
      </p:sp>
      <p:sp>
        <p:nvSpPr>
          <p:cNvPr id="423980" name="Text Box 44"/>
          <p:cNvSpPr txBox="1">
            <a:spLocks noChangeArrowheads="1"/>
          </p:cNvSpPr>
          <p:nvPr/>
        </p:nvSpPr>
        <p:spPr bwMode="auto">
          <a:xfrm>
            <a:off x="6731000" y="24669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66"/>
                </a:solidFill>
                <a:latin typeface="Lucida Console" panose="020B0609040504020204" pitchFamily="49" charset="0"/>
              </a:rPr>
              <a:t> 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1" grpId="0" animBg="1"/>
      <p:bldP spid="423941" grpId="1" animBg="1"/>
      <p:bldP spid="423941" grpId="2" animBg="1"/>
      <p:bldP spid="423941" grpId="3" animBg="1"/>
      <p:bldP spid="423941" grpId="4" animBg="1"/>
      <p:bldP spid="423941" grpId="5" animBg="1"/>
      <p:bldP spid="423941" grpId="6" animBg="1"/>
      <p:bldP spid="423941" grpId="7" animBg="1"/>
      <p:bldP spid="423942" grpId="0" animBg="1"/>
      <p:bldP spid="423942" grpId="1" animBg="1"/>
      <p:bldP spid="423942" grpId="2" animBg="1"/>
      <p:bldP spid="423942" grpId="3" animBg="1"/>
      <p:bldP spid="423942" grpId="4" animBg="1"/>
      <p:bldP spid="423942" grpId="5" animBg="1"/>
      <p:bldP spid="423942" grpId="6" animBg="1"/>
      <p:bldP spid="423942" grpId="7" animBg="1"/>
      <p:bldP spid="423943" grpId="0" animBg="1"/>
      <p:bldP spid="423943" grpId="1" animBg="1"/>
      <p:bldP spid="423943" grpId="2" animBg="1"/>
      <p:bldP spid="423943" grpId="3" animBg="1"/>
      <p:bldP spid="423943" grpId="4" animBg="1"/>
      <p:bldP spid="423943" grpId="5" animBg="1"/>
      <p:bldP spid="423943" grpId="6" animBg="1"/>
      <p:bldP spid="423943" grpId="7" animBg="1"/>
      <p:bldP spid="423944" grpId="0" animBg="1"/>
      <p:bldP spid="423944" grpId="1" animBg="1"/>
      <p:bldP spid="423944" grpId="2" animBg="1"/>
      <p:bldP spid="423944" grpId="3" animBg="1"/>
      <p:bldP spid="423944" grpId="4" animBg="1"/>
      <p:bldP spid="423944" grpId="5" animBg="1"/>
      <p:bldP spid="423944" grpId="6" animBg="1"/>
      <p:bldP spid="423944" grpId="7" animBg="1"/>
      <p:bldP spid="423947" grpId="0"/>
      <p:bldP spid="423947" grpId="1"/>
      <p:bldP spid="423948" grpId="0"/>
      <p:bldP spid="423948" grpId="1"/>
      <p:bldP spid="423949" grpId="0"/>
      <p:bldP spid="423949" grpId="1"/>
      <p:bldP spid="423950" grpId="0"/>
      <p:bldP spid="423957" grpId="0"/>
      <p:bldP spid="423958" grpId="0"/>
      <p:bldP spid="423959" grpId="0"/>
      <p:bldP spid="423960" grpId="0"/>
      <p:bldP spid="423961" grpId="0"/>
      <p:bldP spid="423963" grpId="0"/>
      <p:bldP spid="423963" grpId="1"/>
      <p:bldP spid="423964" grpId="0"/>
      <p:bldP spid="423964" grpId="1"/>
      <p:bldP spid="423969" grpId="0"/>
      <p:bldP spid="423969" grpId="1"/>
      <p:bldP spid="423970" grpId="0"/>
      <p:bldP spid="423970" grpId="1"/>
      <p:bldP spid="423971" grpId="0"/>
      <p:bldP spid="423971" grpId="1"/>
      <p:bldP spid="423972" grpId="0"/>
      <p:bldP spid="423972" grpId="1"/>
      <p:bldP spid="423973" grpId="0"/>
      <p:bldP spid="423973" grpId="1"/>
      <p:bldP spid="423974" grpId="0"/>
      <p:bldP spid="423974" grpId="1"/>
      <p:bldP spid="423975" grpId="0"/>
      <p:bldP spid="423976" grpId="0"/>
      <p:bldP spid="423977" grpId="0"/>
      <p:bldP spid="423978" grpId="0"/>
      <p:bldP spid="423979" grpId="0"/>
      <p:bldP spid="4239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altLang="zh-TW" dirty="0"/>
              <a:t>Please sort the following data sequence by </a:t>
            </a:r>
            <a:r>
              <a:rPr lang="en-US" altLang="zh-TW" b="1" dirty="0"/>
              <a:t>insertion sort</a:t>
            </a:r>
          </a:p>
          <a:p>
            <a:pPr marL="0" indent="0">
              <a:buNone/>
            </a:pPr>
            <a:r>
              <a:rPr lang="en-US" altLang="zh-TW" dirty="0"/>
              <a:t>    6  5  3  1  8  7  2  4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37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algn="ctr" eaLnBrk="1" hangingPunct="1"/>
            <a:r>
              <a:rPr kumimoji="1"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 (3/3)</a:t>
            </a:r>
            <a:br>
              <a:rPr kumimoji="1"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7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Time Complexity Analysis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is the number of records left out of order (LOO), then the computing time is O(</a:t>
            </a:r>
            <a:r>
              <a:rPr kumimoji="1"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kn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worst-case time is O(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).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average time is O(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).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best time is O(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46083" name="Picture 4" descr="E7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80">
            <a:off x="323857" y="4073525"/>
            <a:ext cx="3744913" cy="215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 descr="E7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760">
            <a:off x="5099049" y="4126981"/>
            <a:ext cx="3744913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6256338" y="3581400"/>
          <a:ext cx="14303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name="Equation" r:id="rId6" imgW="990600" imgH="457200" progId="Equation.DSMT4">
                  <p:embed/>
                </p:oleObj>
              </mc:Choice>
              <mc:Fallback>
                <p:oleObj name="Equation" r:id="rId6" imgW="990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3581400"/>
                        <a:ext cx="1430337" cy="658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3348038" y="4144963"/>
            <a:ext cx="609600" cy="5334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2057400" y="3665538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CC3300"/>
                </a:solidFill>
              </a:rPr>
              <a:t>left out of order (LOO)</a:t>
            </a:r>
          </a:p>
        </p:txBody>
      </p:sp>
      <p:graphicFrame>
        <p:nvGraphicFramePr>
          <p:cNvPr id="46089" name="Object 10"/>
          <p:cNvGraphicFramePr>
            <a:graphicFrameLocks noChangeAspect="1"/>
          </p:cNvGraphicFramePr>
          <p:nvPr/>
        </p:nvGraphicFramePr>
        <p:xfrm>
          <a:off x="5410200" y="2438400"/>
          <a:ext cx="33797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方程式" r:id="rId8" imgW="1689100" imgH="292100" progId="Equation.3">
                  <p:embed/>
                </p:oleObj>
              </mc:Choice>
              <mc:Fallback>
                <p:oleObj name="方程式" r:id="rId8" imgW="16891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3379788" cy="584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057400" y="601758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k=1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81800" y="60314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k=4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Quick Sort</a:t>
            </a: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Quick Sort: Concept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Given (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and let </a:t>
            </a:r>
            <a:r>
              <a:rPr kumimoji="1" lang="en-US" altLang="zh-TW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denote a pivot key</a:t>
            </a: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Reposition all (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so that </a:t>
            </a:r>
          </a:p>
          <a:p>
            <a:pPr lvl="1" eaLnBrk="1" hangingPunct="1"/>
            <a:r>
              <a:rPr kumimoji="1"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positioned at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s(</a:t>
            </a:r>
            <a:r>
              <a:rPr kumimoji="1"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),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renamed as </a:t>
            </a:r>
            <a:r>
              <a:rPr kumimoji="1"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all entries </a:t>
            </a:r>
            <a:r>
              <a:rPr kumimoji="1" lang="en-US" altLang="zh-TW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before </a:t>
            </a:r>
            <a:r>
              <a:rPr kumimoji="1" lang="en-US" altLang="zh-TW" sz="22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s(</a:t>
            </a:r>
            <a:r>
              <a:rPr kumimoji="1" lang="en-US" altLang="zh-TW" sz="2200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en-US" altLang="zh-TW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smaller than or equal to </a:t>
            </a:r>
            <a:r>
              <a:rPr kumimoji="1" lang="en-US" altLang="zh-TW" sz="2200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en-US" altLang="zh-TW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and 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all entries </a:t>
            </a:r>
            <a:r>
              <a:rPr kumimoji="1" lang="en-US" altLang="zh-TW" sz="22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after </a:t>
            </a:r>
            <a:r>
              <a:rPr kumimoji="1" lang="en-US" altLang="zh-TW" sz="22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s(</a:t>
            </a:r>
            <a:r>
              <a:rPr kumimoji="1" lang="en-US" altLang="zh-TW" sz="2200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en-US" altLang="zh-TW" sz="22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larger than or equal to </a:t>
            </a:r>
            <a:r>
              <a:rPr kumimoji="1" lang="en-US" altLang="zh-TW" sz="2200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en-US" altLang="zh-TW" sz="22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After a repositioning, the original list is partitioned into two </a:t>
            </a:r>
            <a:r>
              <a:rPr kumimoji="1"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sublists</a:t>
            </a: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TW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kumimoji="1" lang="en-US" altLang="zh-TW" sz="22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en-US" altLang="zh-TW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kumimoji="1" lang="en-US" altLang="zh-TW" sz="2200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)-1</a:t>
            </a:r>
            <a:r>
              <a:rPr kumimoji="1" lang="en-US" altLang="zh-TW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kumimoji="1" lang="en-US" altLang="zh-TW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en-US" altLang="zh-TW" sz="22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kumimoji="1" lang="en-US" altLang="zh-TW" sz="2200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TW" sz="220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)+1</a:t>
            </a:r>
            <a:r>
              <a:rPr kumimoji="1" lang="en-US" altLang="zh-TW" sz="22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kumimoji="1" lang="en-US" altLang="zh-TW" sz="2200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TW" sz="2200" i="1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TW" sz="220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TW" sz="2200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TW" sz="220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-1)</a:t>
            </a:r>
            <a:r>
              <a:rPr kumimoji="1" lang="en-US" altLang="zh-TW" sz="22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Sort the two lists independently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8193088" y="49593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7689850" y="49593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chemeClr val="hlink"/>
                </a:solidFill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095" name="Text Box 63"/>
          <p:cNvSpPr txBox="1">
            <a:spLocks noChangeArrowheads="1"/>
          </p:cNvSpPr>
          <p:nvPr/>
        </p:nvSpPr>
        <p:spPr bwMode="auto">
          <a:xfrm>
            <a:off x="4665663" y="36623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hlink"/>
                </a:solidFill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091" name="Text Box 59"/>
          <p:cNvSpPr txBox="1">
            <a:spLocks noChangeArrowheads="1"/>
          </p:cNvSpPr>
          <p:nvPr/>
        </p:nvSpPr>
        <p:spPr bwMode="auto">
          <a:xfrm>
            <a:off x="6176963" y="32305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hlink"/>
                </a:solidFill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088" name="Text Box 56"/>
          <p:cNvSpPr txBox="1">
            <a:spLocks noChangeArrowheads="1"/>
          </p:cNvSpPr>
          <p:nvPr/>
        </p:nvSpPr>
        <p:spPr bwMode="auto">
          <a:xfrm>
            <a:off x="5673725" y="32305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Quick Sort: Example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spcAft>
                <a:spcPts val="1200"/>
              </a:spcAft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Select a pivot key: first entry in the list</a:t>
            </a:r>
          </a:p>
          <a:p>
            <a:pPr lvl="1" eaLnBrk="1" hangingPunct="1">
              <a:spcAft>
                <a:spcPts val="1200"/>
              </a:spcAft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Interchange the elements to their correct positions according to the pivot</a:t>
            </a:r>
          </a:p>
          <a:p>
            <a:pPr lvl="1" eaLnBrk="1" hangingPunct="1">
              <a:spcAft>
                <a:spcPts val="1200"/>
              </a:spcAft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Repeat the </a:t>
            </a:r>
            <a:b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procedure on the </a:t>
            </a:r>
            <a:b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lists before and </a:t>
            </a:r>
            <a:b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after the pivot</a:t>
            </a:r>
          </a:p>
        </p:txBody>
      </p:sp>
      <p:sp>
        <p:nvSpPr>
          <p:cNvPr id="52232" name="Text Box 5"/>
          <p:cNvSpPr txBox="1">
            <a:spLocks noChangeArrowheads="1"/>
          </p:cNvSpPr>
          <p:nvPr/>
        </p:nvSpPr>
        <p:spPr bwMode="auto">
          <a:xfrm>
            <a:off x="3657600" y="2438400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52233" name="Text Box 6"/>
          <p:cNvSpPr txBox="1">
            <a:spLocks noChangeArrowheads="1"/>
          </p:cNvSpPr>
          <p:nvPr/>
        </p:nvSpPr>
        <p:spPr bwMode="auto">
          <a:xfrm>
            <a:off x="4160838" y="243840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52234" name="Text Box 7"/>
          <p:cNvSpPr txBox="1">
            <a:spLocks noChangeArrowheads="1"/>
          </p:cNvSpPr>
          <p:nvPr/>
        </p:nvSpPr>
        <p:spPr bwMode="auto">
          <a:xfrm>
            <a:off x="4665663" y="243840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52235" name="Text Box 8"/>
          <p:cNvSpPr txBox="1">
            <a:spLocks noChangeArrowheads="1"/>
          </p:cNvSpPr>
          <p:nvPr/>
        </p:nvSpPr>
        <p:spPr bwMode="auto">
          <a:xfrm>
            <a:off x="5168900" y="2438400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52236" name="Text Box 9"/>
          <p:cNvSpPr txBox="1">
            <a:spLocks noChangeArrowheads="1"/>
          </p:cNvSpPr>
          <p:nvPr/>
        </p:nvSpPr>
        <p:spPr bwMode="auto">
          <a:xfrm>
            <a:off x="5673725" y="2438400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52237" name="Text Box 10"/>
          <p:cNvSpPr txBox="1">
            <a:spLocks noChangeArrowheads="1"/>
          </p:cNvSpPr>
          <p:nvPr/>
        </p:nvSpPr>
        <p:spPr bwMode="auto">
          <a:xfrm>
            <a:off x="6176963" y="243840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52238" name="Text Box 11"/>
          <p:cNvSpPr txBox="1">
            <a:spLocks noChangeArrowheads="1"/>
          </p:cNvSpPr>
          <p:nvPr/>
        </p:nvSpPr>
        <p:spPr bwMode="auto">
          <a:xfrm>
            <a:off x="6681788" y="243840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52239" name="Text Box 12"/>
          <p:cNvSpPr txBox="1">
            <a:spLocks noChangeArrowheads="1"/>
          </p:cNvSpPr>
          <p:nvPr/>
        </p:nvSpPr>
        <p:spPr bwMode="auto">
          <a:xfrm>
            <a:off x="7186613" y="243840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52240" name="Text Box 13"/>
          <p:cNvSpPr txBox="1">
            <a:spLocks noChangeArrowheads="1"/>
          </p:cNvSpPr>
          <p:nvPr/>
        </p:nvSpPr>
        <p:spPr bwMode="auto">
          <a:xfrm>
            <a:off x="7689850" y="2438400"/>
            <a:ext cx="50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52241" name="Text Box 14"/>
          <p:cNvSpPr txBox="1">
            <a:spLocks noChangeArrowheads="1"/>
          </p:cNvSpPr>
          <p:nvPr/>
        </p:nvSpPr>
        <p:spPr bwMode="auto">
          <a:xfrm>
            <a:off x="8193088" y="243840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R</a:t>
            </a:r>
            <a:r>
              <a:rPr lang="en-US" altLang="zh-TW" sz="1800" baseline="-250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428047" name="Text Box 15"/>
          <p:cNvSpPr txBox="1">
            <a:spLocks noChangeArrowheads="1"/>
          </p:cNvSpPr>
          <p:nvPr/>
        </p:nvSpPr>
        <p:spPr bwMode="auto">
          <a:xfrm>
            <a:off x="3636340" y="28114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52243" name="Text Box 16"/>
          <p:cNvSpPr txBox="1">
            <a:spLocks noChangeArrowheads="1"/>
          </p:cNvSpPr>
          <p:nvPr/>
        </p:nvSpPr>
        <p:spPr bwMode="auto">
          <a:xfrm>
            <a:off x="4160838" y="282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52244" name="Text Box 17"/>
          <p:cNvSpPr txBox="1">
            <a:spLocks noChangeArrowheads="1"/>
          </p:cNvSpPr>
          <p:nvPr/>
        </p:nvSpPr>
        <p:spPr bwMode="auto">
          <a:xfrm>
            <a:off x="4665663" y="282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52245" name="Text Box 18"/>
          <p:cNvSpPr txBox="1">
            <a:spLocks noChangeArrowheads="1"/>
          </p:cNvSpPr>
          <p:nvPr/>
        </p:nvSpPr>
        <p:spPr bwMode="auto">
          <a:xfrm>
            <a:off x="5168900" y="282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52246" name="Text Box 19"/>
          <p:cNvSpPr txBox="1">
            <a:spLocks noChangeArrowheads="1"/>
          </p:cNvSpPr>
          <p:nvPr/>
        </p:nvSpPr>
        <p:spPr bwMode="auto">
          <a:xfrm>
            <a:off x="5673725" y="282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52247" name="Text Box 20"/>
          <p:cNvSpPr txBox="1">
            <a:spLocks noChangeArrowheads="1"/>
          </p:cNvSpPr>
          <p:nvPr/>
        </p:nvSpPr>
        <p:spPr bwMode="auto">
          <a:xfrm>
            <a:off x="6176963" y="282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52248" name="Text Box 21"/>
          <p:cNvSpPr txBox="1">
            <a:spLocks noChangeArrowheads="1"/>
          </p:cNvSpPr>
          <p:nvPr/>
        </p:nvSpPr>
        <p:spPr bwMode="auto">
          <a:xfrm>
            <a:off x="6681788" y="282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52249" name="Text Box 22"/>
          <p:cNvSpPr txBox="1">
            <a:spLocks noChangeArrowheads="1"/>
          </p:cNvSpPr>
          <p:nvPr/>
        </p:nvSpPr>
        <p:spPr bwMode="auto">
          <a:xfrm>
            <a:off x="7185025" y="282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52250" name="Text Box 23"/>
          <p:cNvSpPr txBox="1">
            <a:spLocks noChangeArrowheads="1"/>
          </p:cNvSpPr>
          <p:nvPr/>
        </p:nvSpPr>
        <p:spPr bwMode="auto">
          <a:xfrm>
            <a:off x="7689850" y="282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52251" name="Text Box 24"/>
          <p:cNvSpPr txBox="1">
            <a:spLocks noChangeArrowheads="1"/>
          </p:cNvSpPr>
          <p:nvPr/>
        </p:nvSpPr>
        <p:spPr bwMode="auto">
          <a:xfrm>
            <a:off x="8193088" y="282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077" name="Line 45"/>
          <p:cNvSpPr>
            <a:spLocks noChangeShapeType="1"/>
          </p:cNvSpPr>
          <p:nvPr/>
        </p:nvSpPr>
        <p:spPr bwMode="auto">
          <a:xfrm rot="16200000" flipH="1">
            <a:off x="3441700" y="30400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078" name="Line 46"/>
          <p:cNvSpPr>
            <a:spLocks noChangeShapeType="1"/>
          </p:cNvSpPr>
          <p:nvPr/>
        </p:nvSpPr>
        <p:spPr bwMode="auto">
          <a:xfrm rot="16200000" flipH="1">
            <a:off x="8482013" y="30400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079" name="Line 47"/>
          <p:cNvSpPr>
            <a:spLocks noChangeShapeType="1"/>
          </p:cNvSpPr>
          <p:nvPr/>
        </p:nvSpPr>
        <p:spPr bwMode="auto">
          <a:xfrm rot="16200000" flipH="1">
            <a:off x="5961063" y="34718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081" name="Line 49"/>
          <p:cNvSpPr>
            <a:spLocks noChangeShapeType="1"/>
          </p:cNvSpPr>
          <p:nvPr/>
        </p:nvSpPr>
        <p:spPr bwMode="auto">
          <a:xfrm rot="16200000" flipH="1">
            <a:off x="4376738" y="39036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083" name="Line 51"/>
          <p:cNvSpPr>
            <a:spLocks noChangeShapeType="1"/>
          </p:cNvSpPr>
          <p:nvPr/>
        </p:nvSpPr>
        <p:spPr bwMode="auto">
          <a:xfrm rot="16200000" flipH="1">
            <a:off x="7473950" y="5200650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084" name="Line 52"/>
          <p:cNvSpPr>
            <a:spLocks noChangeShapeType="1"/>
          </p:cNvSpPr>
          <p:nvPr/>
        </p:nvSpPr>
        <p:spPr bwMode="auto">
          <a:xfrm rot="16200000" flipH="1">
            <a:off x="8050213" y="5200650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086" name="Text Box 54"/>
          <p:cNvSpPr txBox="1">
            <a:spLocks noChangeArrowheads="1"/>
          </p:cNvSpPr>
          <p:nvPr/>
        </p:nvSpPr>
        <p:spPr bwMode="auto">
          <a:xfrm>
            <a:off x="4665663" y="32305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087" name="Text Box 55"/>
          <p:cNvSpPr txBox="1">
            <a:spLocks noChangeArrowheads="1"/>
          </p:cNvSpPr>
          <p:nvPr/>
        </p:nvSpPr>
        <p:spPr bwMode="auto">
          <a:xfrm>
            <a:off x="8193088" y="32305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089" name="Text Box 57"/>
          <p:cNvSpPr txBox="1">
            <a:spLocks noChangeArrowheads="1"/>
          </p:cNvSpPr>
          <p:nvPr/>
        </p:nvSpPr>
        <p:spPr bwMode="auto">
          <a:xfrm>
            <a:off x="7185025" y="32305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090" name="Text Box 58"/>
          <p:cNvSpPr txBox="1">
            <a:spLocks noChangeArrowheads="1"/>
          </p:cNvSpPr>
          <p:nvPr/>
        </p:nvSpPr>
        <p:spPr bwMode="auto">
          <a:xfrm>
            <a:off x="3657600" y="32305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093" name="Text Box 61"/>
          <p:cNvSpPr txBox="1">
            <a:spLocks noChangeArrowheads="1"/>
          </p:cNvSpPr>
          <p:nvPr/>
        </p:nvSpPr>
        <p:spPr bwMode="auto">
          <a:xfrm>
            <a:off x="5168900" y="36623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094" name="Text Box 62"/>
          <p:cNvSpPr txBox="1">
            <a:spLocks noChangeArrowheads="1"/>
          </p:cNvSpPr>
          <p:nvPr/>
        </p:nvSpPr>
        <p:spPr bwMode="auto">
          <a:xfrm>
            <a:off x="3657600" y="36623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097" name="Text Box 65"/>
          <p:cNvSpPr txBox="1">
            <a:spLocks noChangeArrowheads="1"/>
          </p:cNvSpPr>
          <p:nvPr/>
        </p:nvSpPr>
        <p:spPr bwMode="auto">
          <a:xfrm>
            <a:off x="5168900" y="45275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chemeClr val="hlink"/>
                </a:solidFill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098" name="Text Box 66"/>
          <p:cNvSpPr txBox="1">
            <a:spLocks noChangeArrowheads="1"/>
          </p:cNvSpPr>
          <p:nvPr/>
        </p:nvSpPr>
        <p:spPr bwMode="auto">
          <a:xfrm>
            <a:off x="5673725" y="45275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099" name="Text Box 67"/>
          <p:cNvSpPr txBox="1">
            <a:spLocks noChangeArrowheads="1"/>
          </p:cNvSpPr>
          <p:nvPr/>
        </p:nvSpPr>
        <p:spPr bwMode="auto">
          <a:xfrm>
            <a:off x="7185025" y="49593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81788" y="49593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681788" y="53911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104" name="Text Box 72"/>
          <p:cNvSpPr txBox="1">
            <a:spLocks noChangeArrowheads="1"/>
          </p:cNvSpPr>
          <p:nvPr/>
        </p:nvSpPr>
        <p:spPr bwMode="auto">
          <a:xfrm>
            <a:off x="7185025" y="53911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eaLnBrk="1" hangingPunct="1">
              <a:spcBef>
                <a:spcPct val="50000"/>
              </a:spcBef>
              <a:defRPr sz="1800">
                <a:solidFill>
                  <a:schemeClr val="hlink"/>
                </a:solidFill>
                <a:latin typeface="Lucida Console" panose="020B0609040504020204" pitchFamily="49" charset="0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zh-TW" dirty="0"/>
              <a:t>48</a:t>
            </a:r>
          </a:p>
        </p:txBody>
      </p:sp>
      <p:sp>
        <p:nvSpPr>
          <p:cNvPr id="428106" name="Text Box 74"/>
          <p:cNvSpPr txBox="1">
            <a:spLocks noChangeArrowheads="1"/>
          </p:cNvSpPr>
          <p:nvPr/>
        </p:nvSpPr>
        <p:spPr bwMode="auto">
          <a:xfrm>
            <a:off x="4160838" y="32305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168900" y="32305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108" name="Text Box 76"/>
          <p:cNvSpPr txBox="1">
            <a:spLocks noChangeArrowheads="1"/>
          </p:cNvSpPr>
          <p:nvPr/>
        </p:nvSpPr>
        <p:spPr bwMode="auto">
          <a:xfrm>
            <a:off x="6681788" y="32305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109" name="Text Box 77"/>
          <p:cNvSpPr txBox="1">
            <a:spLocks noChangeArrowheads="1"/>
          </p:cNvSpPr>
          <p:nvPr/>
        </p:nvSpPr>
        <p:spPr bwMode="auto">
          <a:xfrm>
            <a:off x="7689850" y="32305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28110" name="Text Box 78"/>
          <p:cNvSpPr txBox="1">
            <a:spLocks noChangeArrowheads="1"/>
          </p:cNvSpPr>
          <p:nvPr/>
        </p:nvSpPr>
        <p:spPr bwMode="auto">
          <a:xfrm>
            <a:off x="4160838" y="36623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11" name="Text Box 79"/>
          <p:cNvSpPr txBox="1">
            <a:spLocks noChangeArrowheads="1"/>
          </p:cNvSpPr>
          <p:nvPr/>
        </p:nvSpPr>
        <p:spPr bwMode="auto">
          <a:xfrm>
            <a:off x="5673725" y="36623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6176963" y="36623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113" name="Text Box 81"/>
          <p:cNvSpPr txBox="1">
            <a:spLocks noChangeArrowheads="1"/>
          </p:cNvSpPr>
          <p:nvPr/>
        </p:nvSpPr>
        <p:spPr bwMode="auto">
          <a:xfrm>
            <a:off x="6681788" y="36623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7185025" y="36623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115" name="Text Box 83"/>
          <p:cNvSpPr txBox="1">
            <a:spLocks noChangeArrowheads="1"/>
          </p:cNvSpPr>
          <p:nvPr/>
        </p:nvSpPr>
        <p:spPr bwMode="auto">
          <a:xfrm>
            <a:off x="7689850" y="36623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8193088" y="36623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>
            <a:off x="5168900" y="409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118" name="Text Box 86"/>
          <p:cNvSpPr txBox="1">
            <a:spLocks noChangeArrowheads="1"/>
          </p:cNvSpPr>
          <p:nvPr/>
        </p:nvSpPr>
        <p:spPr bwMode="auto">
          <a:xfrm>
            <a:off x="3657600" y="409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chemeClr val="hlink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4665663" y="409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4160838" y="409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5673725" y="409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122" name="Text Box 90"/>
          <p:cNvSpPr txBox="1">
            <a:spLocks noChangeArrowheads="1"/>
          </p:cNvSpPr>
          <p:nvPr/>
        </p:nvSpPr>
        <p:spPr bwMode="auto">
          <a:xfrm>
            <a:off x="6176963" y="409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6681788" y="409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124" name="Text Box 92"/>
          <p:cNvSpPr txBox="1">
            <a:spLocks noChangeArrowheads="1"/>
          </p:cNvSpPr>
          <p:nvPr/>
        </p:nvSpPr>
        <p:spPr bwMode="auto">
          <a:xfrm>
            <a:off x="7185025" y="409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125" name="Text Box 93"/>
          <p:cNvSpPr txBox="1">
            <a:spLocks noChangeArrowheads="1"/>
          </p:cNvSpPr>
          <p:nvPr/>
        </p:nvSpPr>
        <p:spPr bwMode="auto">
          <a:xfrm>
            <a:off x="7689850" y="4094163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28126" name="Text Box 94"/>
          <p:cNvSpPr txBox="1">
            <a:spLocks noChangeArrowheads="1"/>
          </p:cNvSpPr>
          <p:nvPr/>
        </p:nvSpPr>
        <p:spPr bwMode="auto">
          <a:xfrm>
            <a:off x="8193088" y="4094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3657600" y="45275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128" name="Text Box 96"/>
          <p:cNvSpPr txBox="1">
            <a:spLocks noChangeArrowheads="1"/>
          </p:cNvSpPr>
          <p:nvPr/>
        </p:nvSpPr>
        <p:spPr bwMode="auto">
          <a:xfrm>
            <a:off x="4665663" y="45275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4160838" y="45275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30" name="Text Box 98"/>
          <p:cNvSpPr txBox="1">
            <a:spLocks noChangeArrowheads="1"/>
          </p:cNvSpPr>
          <p:nvPr/>
        </p:nvSpPr>
        <p:spPr bwMode="auto">
          <a:xfrm>
            <a:off x="6176963" y="45275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6681788" y="45275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132" name="Text Box 100"/>
          <p:cNvSpPr txBox="1">
            <a:spLocks noChangeArrowheads="1"/>
          </p:cNvSpPr>
          <p:nvPr/>
        </p:nvSpPr>
        <p:spPr bwMode="auto">
          <a:xfrm>
            <a:off x="7185025" y="45275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689850" y="45275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28134" name="Text Box 102"/>
          <p:cNvSpPr txBox="1">
            <a:spLocks noChangeArrowheads="1"/>
          </p:cNvSpPr>
          <p:nvPr/>
        </p:nvSpPr>
        <p:spPr bwMode="auto">
          <a:xfrm>
            <a:off x="8193088" y="45275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135" name="Text Box 103"/>
          <p:cNvSpPr txBox="1">
            <a:spLocks noChangeArrowheads="1"/>
          </p:cNvSpPr>
          <p:nvPr/>
        </p:nvSpPr>
        <p:spPr bwMode="auto">
          <a:xfrm>
            <a:off x="5168900" y="49593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136" name="Text Box 104"/>
          <p:cNvSpPr txBox="1">
            <a:spLocks noChangeArrowheads="1"/>
          </p:cNvSpPr>
          <p:nvPr/>
        </p:nvSpPr>
        <p:spPr bwMode="auto">
          <a:xfrm>
            <a:off x="5673725" y="49593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137" name="Text Box 105"/>
          <p:cNvSpPr txBox="1">
            <a:spLocks noChangeArrowheads="1"/>
          </p:cNvSpPr>
          <p:nvPr/>
        </p:nvSpPr>
        <p:spPr bwMode="auto">
          <a:xfrm>
            <a:off x="3657600" y="49593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138" name="Text Box 106"/>
          <p:cNvSpPr txBox="1">
            <a:spLocks noChangeArrowheads="1"/>
          </p:cNvSpPr>
          <p:nvPr/>
        </p:nvSpPr>
        <p:spPr bwMode="auto">
          <a:xfrm>
            <a:off x="4665663" y="49593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139" name="Text Box 107"/>
          <p:cNvSpPr txBox="1">
            <a:spLocks noChangeArrowheads="1"/>
          </p:cNvSpPr>
          <p:nvPr/>
        </p:nvSpPr>
        <p:spPr bwMode="auto">
          <a:xfrm>
            <a:off x="4160838" y="49593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40" name="Text Box 108"/>
          <p:cNvSpPr txBox="1">
            <a:spLocks noChangeArrowheads="1"/>
          </p:cNvSpPr>
          <p:nvPr/>
        </p:nvSpPr>
        <p:spPr bwMode="auto">
          <a:xfrm>
            <a:off x="6176963" y="49593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141" name="Text Box 109"/>
          <p:cNvSpPr txBox="1">
            <a:spLocks noChangeArrowheads="1"/>
          </p:cNvSpPr>
          <p:nvPr/>
        </p:nvSpPr>
        <p:spPr bwMode="auto">
          <a:xfrm>
            <a:off x="5168900" y="53911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142" name="Text Box 110"/>
          <p:cNvSpPr txBox="1">
            <a:spLocks noChangeArrowheads="1"/>
          </p:cNvSpPr>
          <p:nvPr/>
        </p:nvSpPr>
        <p:spPr bwMode="auto">
          <a:xfrm>
            <a:off x="5673725" y="53911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143" name="Text Box 111"/>
          <p:cNvSpPr txBox="1">
            <a:spLocks noChangeArrowheads="1"/>
          </p:cNvSpPr>
          <p:nvPr/>
        </p:nvSpPr>
        <p:spPr bwMode="auto">
          <a:xfrm>
            <a:off x="3657600" y="53911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144" name="Text Box 112"/>
          <p:cNvSpPr txBox="1">
            <a:spLocks noChangeArrowheads="1"/>
          </p:cNvSpPr>
          <p:nvPr/>
        </p:nvSpPr>
        <p:spPr bwMode="auto">
          <a:xfrm>
            <a:off x="4665663" y="53911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145" name="Text Box 113"/>
          <p:cNvSpPr txBox="1">
            <a:spLocks noChangeArrowheads="1"/>
          </p:cNvSpPr>
          <p:nvPr/>
        </p:nvSpPr>
        <p:spPr bwMode="auto">
          <a:xfrm>
            <a:off x="4160838" y="53911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46" name="Text Box 114"/>
          <p:cNvSpPr txBox="1">
            <a:spLocks noChangeArrowheads="1"/>
          </p:cNvSpPr>
          <p:nvPr/>
        </p:nvSpPr>
        <p:spPr bwMode="auto">
          <a:xfrm>
            <a:off x="6176963" y="53911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147" name="Text Box 115"/>
          <p:cNvSpPr txBox="1">
            <a:spLocks noChangeArrowheads="1"/>
          </p:cNvSpPr>
          <p:nvPr/>
        </p:nvSpPr>
        <p:spPr bwMode="auto">
          <a:xfrm>
            <a:off x="8193088" y="53911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148" name="Text Box 116"/>
          <p:cNvSpPr txBox="1">
            <a:spLocks noChangeArrowheads="1"/>
          </p:cNvSpPr>
          <p:nvPr/>
        </p:nvSpPr>
        <p:spPr bwMode="auto">
          <a:xfrm>
            <a:off x="7689850" y="53911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149" name="Text Box 117"/>
          <p:cNvSpPr txBox="1">
            <a:spLocks noChangeArrowheads="1"/>
          </p:cNvSpPr>
          <p:nvPr/>
        </p:nvSpPr>
        <p:spPr bwMode="auto">
          <a:xfrm>
            <a:off x="6681788" y="58229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28150" name="Text Box 118"/>
          <p:cNvSpPr txBox="1">
            <a:spLocks noChangeArrowheads="1"/>
          </p:cNvSpPr>
          <p:nvPr/>
        </p:nvSpPr>
        <p:spPr bwMode="auto">
          <a:xfrm>
            <a:off x="7185025" y="58229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28151" name="Text Box 119"/>
          <p:cNvSpPr txBox="1">
            <a:spLocks noChangeArrowheads="1"/>
          </p:cNvSpPr>
          <p:nvPr/>
        </p:nvSpPr>
        <p:spPr bwMode="auto">
          <a:xfrm>
            <a:off x="5168900" y="58229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28152" name="Text Box 120"/>
          <p:cNvSpPr txBox="1">
            <a:spLocks noChangeArrowheads="1"/>
          </p:cNvSpPr>
          <p:nvPr/>
        </p:nvSpPr>
        <p:spPr bwMode="auto">
          <a:xfrm>
            <a:off x="5673725" y="58229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28153" name="Text Box 121"/>
          <p:cNvSpPr txBox="1">
            <a:spLocks noChangeArrowheads="1"/>
          </p:cNvSpPr>
          <p:nvPr/>
        </p:nvSpPr>
        <p:spPr bwMode="auto">
          <a:xfrm>
            <a:off x="3657600" y="58229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28154" name="Text Box 122"/>
          <p:cNvSpPr txBox="1">
            <a:spLocks noChangeArrowheads="1"/>
          </p:cNvSpPr>
          <p:nvPr/>
        </p:nvSpPr>
        <p:spPr bwMode="auto">
          <a:xfrm>
            <a:off x="4665663" y="58229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28155" name="Text Box 123"/>
          <p:cNvSpPr txBox="1">
            <a:spLocks noChangeArrowheads="1"/>
          </p:cNvSpPr>
          <p:nvPr/>
        </p:nvSpPr>
        <p:spPr bwMode="auto">
          <a:xfrm>
            <a:off x="4160838" y="58229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28156" name="Text Box 124"/>
          <p:cNvSpPr txBox="1">
            <a:spLocks noChangeArrowheads="1"/>
          </p:cNvSpPr>
          <p:nvPr/>
        </p:nvSpPr>
        <p:spPr bwMode="auto">
          <a:xfrm>
            <a:off x="6176963" y="58229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28157" name="Text Box 125"/>
          <p:cNvSpPr txBox="1">
            <a:spLocks noChangeArrowheads="1"/>
          </p:cNvSpPr>
          <p:nvPr/>
        </p:nvSpPr>
        <p:spPr bwMode="auto">
          <a:xfrm>
            <a:off x="8193088" y="582295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hlink"/>
                </a:solidFill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28158" name="Text Box 126"/>
          <p:cNvSpPr txBox="1">
            <a:spLocks noChangeArrowheads="1"/>
          </p:cNvSpPr>
          <p:nvPr/>
        </p:nvSpPr>
        <p:spPr bwMode="auto">
          <a:xfrm>
            <a:off x="7689850" y="582295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28159" name="Line 127"/>
          <p:cNvSpPr>
            <a:spLocks noChangeShapeType="1"/>
          </p:cNvSpPr>
          <p:nvPr/>
        </p:nvSpPr>
        <p:spPr bwMode="auto">
          <a:xfrm rot="16200000" flipH="1">
            <a:off x="3441700" y="34718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0" name="Line 128"/>
          <p:cNvSpPr>
            <a:spLocks noChangeShapeType="1"/>
          </p:cNvSpPr>
          <p:nvPr/>
        </p:nvSpPr>
        <p:spPr bwMode="auto">
          <a:xfrm rot="16200000" flipH="1">
            <a:off x="8482013" y="34718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1" name="Line 129"/>
          <p:cNvSpPr>
            <a:spLocks noChangeShapeType="1"/>
          </p:cNvSpPr>
          <p:nvPr/>
        </p:nvSpPr>
        <p:spPr bwMode="auto">
          <a:xfrm rot="16200000" flipH="1">
            <a:off x="6537325" y="34718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2" name="Line 130"/>
          <p:cNvSpPr>
            <a:spLocks noChangeShapeType="1"/>
          </p:cNvSpPr>
          <p:nvPr/>
        </p:nvSpPr>
        <p:spPr bwMode="auto">
          <a:xfrm rot="16200000" flipH="1">
            <a:off x="3441700" y="39036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3" name="Line 131"/>
          <p:cNvSpPr>
            <a:spLocks noChangeShapeType="1"/>
          </p:cNvSpPr>
          <p:nvPr/>
        </p:nvSpPr>
        <p:spPr bwMode="auto">
          <a:xfrm rot="16200000" flipH="1">
            <a:off x="5961063" y="39036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4" name="Line 132"/>
          <p:cNvSpPr>
            <a:spLocks noChangeShapeType="1"/>
          </p:cNvSpPr>
          <p:nvPr/>
        </p:nvSpPr>
        <p:spPr bwMode="auto">
          <a:xfrm rot="16200000" flipH="1">
            <a:off x="5026025" y="39036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5" name="Line 133"/>
          <p:cNvSpPr>
            <a:spLocks noChangeShapeType="1"/>
          </p:cNvSpPr>
          <p:nvPr/>
        </p:nvSpPr>
        <p:spPr bwMode="auto">
          <a:xfrm rot="16200000" flipH="1">
            <a:off x="8482013" y="39036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6" name="Line 134"/>
          <p:cNvSpPr>
            <a:spLocks noChangeShapeType="1"/>
          </p:cNvSpPr>
          <p:nvPr/>
        </p:nvSpPr>
        <p:spPr bwMode="auto">
          <a:xfrm rot="16200000" flipH="1">
            <a:off x="6537325" y="39036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7" name="Line 135"/>
          <p:cNvSpPr>
            <a:spLocks noChangeShapeType="1"/>
          </p:cNvSpPr>
          <p:nvPr/>
        </p:nvSpPr>
        <p:spPr bwMode="auto">
          <a:xfrm rot="16200000" flipH="1">
            <a:off x="5961063" y="43354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8" name="Line 136"/>
          <p:cNvSpPr>
            <a:spLocks noChangeShapeType="1"/>
          </p:cNvSpPr>
          <p:nvPr/>
        </p:nvSpPr>
        <p:spPr bwMode="auto">
          <a:xfrm rot="16200000" flipH="1">
            <a:off x="5026025" y="43354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69" name="Line 137"/>
          <p:cNvSpPr>
            <a:spLocks noChangeShapeType="1"/>
          </p:cNvSpPr>
          <p:nvPr/>
        </p:nvSpPr>
        <p:spPr bwMode="auto">
          <a:xfrm rot="16200000" flipH="1">
            <a:off x="8482013" y="43354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0" name="Line 138"/>
          <p:cNvSpPr>
            <a:spLocks noChangeShapeType="1"/>
          </p:cNvSpPr>
          <p:nvPr/>
        </p:nvSpPr>
        <p:spPr bwMode="auto">
          <a:xfrm rot="16200000" flipH="1">
            <a:off x="6537325" y="43354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1" name="Line 139"/>
          <p:cNvSpPr>
            <a:spLocks noChangeShapeType="1"/>
          </p:cNvSpPr>
          <p:nvPr/>
        </p:nvSpPr>
        <p:spPr bwMode="auto">
          <a:xfrm rot="16200000" flipH="1">
            <a:off x="8482013" y="47672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2" name="Line 140"/>
          <p:cNvSpPr>
            <a:spLocks noChangeShapeType="1"/>
          </p:cNvSpPr>
          <p:nvPr/>
        </p:nvSpPr>
        <p:spPr bwMode="auto">
          <a:xfrm rot="16200000" flipH="1">
            <a:off x="6537325" y="47672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4" name="Line 142"/>
          <p:cNvSpPr>
            <a:spLocks noChangeShapeType="1"/>
          </p:cNvSpPr>
          <p:nvPr/>
        </p:nvSpPr>
        <p:spPr bwMode="auto">
          <a:xfrm rot="16200000" flipH="1">
            <a:off x="8482013" y="51990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5" name="Line 143"/>
          <p:cNvSpPr>
            <a:spLocks noChangeShapeType="1"/>
          </p:cNvSpPr>
          <p:nvPr/>
        </p:nvSpPr>
        <p:spPr bwMode="auto">
          <a:xfrm rot="16200000" flipH="1">
            <a:off x="6537325" y="51990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6" name="Line 144"/>
          <p:cNvSpPr>
            <a:spLocks noChangeShapeType="1"/>
          </p:cNvSpPr>
          <p:nvPr/>
        </p:nvSpPr>
        <p:spPr bwMode="auto">
          <a:xfrm rot="16200000" flipH="1">
            <a:off x="8050213" y="5632450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8177" name="Line 145"/>
          <p:cNvSpPr>
            <a:spLocks noChangeShapeType="1"/>
          </p:cNvSpPr>
          <p:nvPr/>
        </p:nvSpPr>
        <p:spPr bwMode="auto">
          <a:xfrm rot="16200000" flipH="1">
            <a:off x="8482013" y="56308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" name="Line 130"/>
          <p:cNvSpPr>
            <a:spLocks noChangeShapeType="1"/>
          </p:cNvSpPr>
          <p:nvPr/>
        </p:nvSpPr>
        <p:spPr bwMode="auto">
          <a:xfrm rot="16200000" flipH="1">
            <a:off x="3926811" y="4311648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 rot="16200000" flipH="1">
            <a:off x="4376592" y="4311648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" name="Line 130"/>
          <p:cNvSpPr>
            <a:spLocks noChangeShapeType="1"/>
          </p:cNvSpPr>
          <p:nvPr/>
        </p:nvSpPr>
        <p:spPr bwMode="auto">
          <a:xfrm rot="16200000" flipH="1">
            <a:off x="6537325" y="5545138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1" name="Line 51"/>
          <p:cNvSpPr>
            <a:spLocks noChangeShapeType="1"/>
          </p:cNvSpPr>
          <p:nvPr/>
        </p:nvSpPr>
        <p:spPr bwMode="auto">
          <a:xfrm rot="16200000" flipH="1">
            <a:off x="6960748" y="5607050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0" grpId="0"/>
      <p:bldP spid="428102" grpId="0"/>
      <p:bldP spid="428095" grpId="0"/>
      <p:bldP spid="428091" grpId="0"/>
      <p:bldP spid="428088" grpId="0"/>
      <p:bldP spid="428086" grpId="0"/>
      <p:bldP spid="428087" grpId="0"/>
      <p:bldP spid="428089" grpId="0"/>
      <p:bldP spid="428090" grpId="0"/>
      <p:bldP spid="428093" grpId="0"/>
      <p:bldP spid="428094" grpId="0"/>
      <p:bldP spid="428097" grpId="0"/>
      <p:bldP spid="428098" grpId="0"/>
      <p:bldP spid="428099" grpId="0"/>
      <p:bldP spid="428101" grpId="0"/>
      <p:bldP spid="428103" grpId="0"/>
      <p:bldP spid="428104" grpId="0"/>
      <p:bldP spid="428106" grpId="0"/>
      <p:bldP spid="428107" grpId="0"/>
      <p:bldP spid="428108" grpId="0"/>
      <p:bldP spid="428109" grpId="0"/>
      <p:bldP spid="428110" grpId="0"/>
      <p:bldP spid="428111" grpId="0"/>
      <p:bldP spid="428112" grpId="0"/>
      <p:bldP spid="428113" grpId="0"/>
      <p:bldP spid="428114" grpId="0"/>
      <p:bldP spid="428115" grpId="0"/>
      <p:bldP spid="428116" grpId="0"/>
      <p:bldP spid="428117" grpId="0"/>
      <p:bldP spid="428118" grpId="0"/>
      <p:bldP spid="428119" grpId="0"/>
      <p:bldP spid="428120" grpId="0"/>
      <p:bldP spid="428121" grpId="0"/>
      <p:bldP spid="428122" grpId="0"/>
      <p:bldP spid="428123" grpId="0"/>
      <p:bldP spid="428124" grpId="0"/>
      <p:bldP spid="428125" grpId="0"/>
      <p:bldP spid="428126" grpId="0"/>
      <p:bldP spid="428127" grpId="0"/>
      <p:bldP spid="428128" grpId="0"/>
      <p:bldP spid="428129" grpId="0"/>
      <p:bldP spid="428130" grpId="0"/>
      <p:bldP spid="428131" grpId="0"/>
      <p:bldP spid="428132" grpId="0"/>
      <p:bldP spid="428133" grpId="0"/>
      <p:bldP spid="428134" grpId="0"/>
      <p:bldP spid="428135" grpId="0"/>
      <p:bldP spid="428136" grpId="0"/>
      <p:bldP spid="428137" grpId="0"/>
      <p:bldP spid="428138" grpId="0"/>
      <p:bldP spid="428139" grpId="0"/>
      <p:bldP spid="428140" grpId="0"/>
      <p:bldP spid="428141" grpId="0"/>
      <p:bldP spid="428142" grpId="0"/>
      <p:bldP spid="428143" grpId="0"/>
      <p:bldP spid="428144" grpId="0"/>
      <p:bldP spid="428145" grpId="0"/>
      <p:bldP spid="428146" grpId="0"/>
      <p:bldP spid="428147" grpId="0"/>
      <p:bldP spid="428148" grpId="0"/>
      <p:bldP spid="428149" grpId="0"/>
      <p:bldP spid="428150" grpId="0"/>
      <p:bldP spid="428151" grpId="0"/>
      <p:bldP spid="428152" grpId="0"/>
      <p:bldP spid="428153" grpId="0"/>
      <p:bldP spid="428154" grpId="0"/>
      <p:bldP spid="428155" grpId="0"/>
      <p:bldP spid="428156" grpId="0"/>
      <p:bldP spid="428157" grpId="0"/>
      <p:bldP spid="4281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P7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3340" r="10715" b="93747"/>
          <a:stretch>
            <a:fillRect/>
          </a:stretch>
        </p:blipFill>
        <p:spPr bwMode="auto">
          <a:xfrm>
            <a:off x="2627313" y="1304925"/>
            <a:ext cx="6265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5" descr="P7-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18612" r="42879" b="59480"/>
          <a:stretch/>
        </p:blipFill>
        <p:spPr bwMode="auto">
          <a:xfrm>
            <a:off x="4425950" y="1574798"/>
            <a:ext cx="3889375" cy="151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 descr="P7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9312" r="37015" b="7782"/>
          <a:stretch>
            <a:fillRect/>
          </a:stretch>
        </p:blipFill>
        <p:spPr bwMode="auto">
          <a:xfrm>
            <a:off x="4461613" y="3119438"/>
            <a:ext cx="43227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10"/>
          <p:cNvSpPr txBox="1">
            <a:spLocks noChangeArrowheads="1"/>
          </p:cNvSpPr>
          <p:nvPr/>
        </p:nvSpPr>
        <p:spPr bwMode="auto">
          <a:xfrm>
            <a:off x="107950" y="3860800"/>
            <a:ext cx="50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54277" name="Text Box 11"/>
          <p:cNvSpPr txBox="1">
            <a:spLocks noChangeArrowheads="1"/>
          </p:cNvSpPr>
          <p:nvPr/>
        </p:nvSpPr>
        <p:spPr bwMode="auto">
          <a:xfrm>
            <a:off x="611188" y="3860800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54278" name="Text Box 12"/>
          <p:cNvSpPr txBox="1">
            <a:spLocks noChangeArrowheads="1"/>
          </p:cNvSpPr>
          <p:nvPr/>
        </p:nvSpPr>
        <p:spPr bwMode="auto">
          <a:xfrm>
            <a:off x="1116013" y="3860800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1619250" y="3860800"/>
            <a:ext cx="50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54280" name="Text Box 14"/>
          <p:cNvSpPr txBox="1">
            <a:spLocks noChangeArrowheads="1"/>
          </p:cNvSpPr>
          <p:nvPr/>
        </p:nvSpPr>
        <p:spPr bwMode="auto">
          <a:xfrm>
            <a:off x="2124075" y="3860800"/>
            <a:ext cx="50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54281" name="Text Box 15"/>
          <p:cNvSpPr txBox="1">
            <a:spLocks noChangeArrowheads="1"/>
          </p:cNvSpPr>
          <p:nvPr/>
        </p:nvSpPr>
        <p:spPr bwMode="auto">
          <a:xfrm>
            <a:off x="2627313" y="3860800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54282" name="Text Box 16"/>
          <p:cNvSpPr txBox="1">
            <a:spLocks noChangeArrowheads="1"/>
          </p:cNvSpPr>
          <p:nvPr/>
        </p:nvSpPr>
        <p:spPr bwMode="auto">
          <a:xfrm>
            <a:off x="3132138" y="3860800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54283" name="Text Box 17"/>
          <p:cNvSpPr txBox="1">
            <a:spLocks noChangeArrowheads="1"/>
          </p:cNvSpPr>
          <p:nvPr/>
        </p:nvSpPr>
        <p:spPr bwMode="auto">
          <a:xfrm>
            <a:off x="3636963" y="3860800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54284" name="Text Box 18"/>
          <p:cNvSpPr txBox="1">
            <a:spLocks noChangeArrowheads="1"/>
          </p:cNvSpPr>
          <p:nvPr/>
        </p:nvSpPr>
        <p:spPr bwMode="auto">
          <a:xfrm>
            <a:off x="4140200" y="3860800"/>
            <a:ext cx="50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4643438" y="3851275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R</a:t>
            </a:r>
            <a:r>
              <a:rPr lang="en-US" altLang="zh-TW" baseline="-2500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54286" name="Text Box 20"/>
          <p:cNvSpPr txBox="1">
            <a:spLocks noChangeArrowheads="1"/>
          </p:cNvSpPr>
          <p:nvPr/>
        </p:nvSpPr>
        <p:spPr bwMode="auto">
          <a:xfrm>
            <a:off x="323850" y="20240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right</a:t>
            </a:r>
            <a:endParaRPr lang="en-US" altLang="zh-TW" sz="2000" baseline="-250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4287" name="Text Box 21"/>
          <p:cNvSpPr txBox="1">
            <a:spLocks noChangeArrowheads="1"/>
          </p:cNvSpPr>
          <p:nvPr/>
        </p:nvSpPr>
        <p:spPr bwMode="auto">
          <a:xfrm>
            <a:off x="396081" y="1617662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left</a:t>
            </a:r>
            <a:endParaRPr lang="en-US" altLang="zh-TW" sz="20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1079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54289" name="Text Box 23"/>
          <p:cNvSpPr txBox="1">
            <a:spLocks noChangeArrowheads="1"/>
          </p:cNvSpPr>
          <p:nvPr/>
        </p:nvSpPr>
        <p:spPr bwMode="auto">
          <a:xfrm>
            <a:off x="611188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32152" name="Text Box 24"/>
          <p:cNvSpPr txBox="1">
            <a:spLocks noChangeArrowheads="1"/>
          </p:cNvSpPr>
          <p:nvPr/>
        </p:nvSpPr>
        <p:spPr bwMode="auto">
          <a:xfrm>
            <a:off x="1116013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32153" name="Text Box 25"/>
          <p:cNvSpPr txBox="1">
            <a:spLocks noChangeArrowheads="1"/>
          </p:cNvSpPr>
          <p:nvPr/>
        </p:nvSpPr>
        <p:spPr bwMode="auto">
          <a:xfrm>
            <a:off x="16192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1240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627313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3132138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36353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414020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4643438" y="42370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0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476375" y="20240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9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164" name="Line 36"/>
          <p:cNvSpPr>
            <a:spLocks noChangeShapeType="1"/>
          </p:cNvSpPr>
          <p:nvPr/>
        </p:nvSpPr>
        <p:spPr bwMode="auto">
          <a:xfrm rot="5400000" flipH="1">
            <a:off x="107950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rot="5400000" flipH="1">
            <a:off x="612775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6" name="Line 38"/>
          <p:cNvSpPr>
            <a:spLocks noChangeShapeType="1"/>
          </p:cNvSpPr>
          <p:nvPr/>
        </p:nvSpPr>
        <p:spPr bwMode="auto">
          <a:xfrm rot="5400000" flipH="1">
            <a:off x="1114425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7" name="Line 39"/>
          <p:cNvSpPr>
            <a:spLocks noChangeShapeType="1"/>
          </p:cNvSpPr>
          <p:nvPr/>
        </p:nvSpPr>
        <p:spPr bwMode="auto">
          <a:xfrm rot="5400000" flipH="1">
            <a:off x="1619250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8" name="Line 40"/>
          <p:cNvSpPr>
            <a:spLocks noChangeShapeType="1"/>
          </p:cNvSpPr>
          <p:nvPr/>
        </p:nvSpPr>
        <p:spPr bwMode="auto">
          <a:xfrm rot="5400000" flipH="1">
            <a:off x="2122488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9" name="Line 41"/>
          <p:cNvSpPr>
            <a:spLocks noChangeShapeType="1"/>
          </p:cNvSpPr>
          <p:nvPr/>
        </p:nvSpPr>
        <p:spPr bwMode="auto">
          <a:xfrm rot="5400000" flipH="1">
            <a:off x="2627313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0" name="Line 42"/>
          <p:cNvSpPr>
            <a:spLocks noChangeShapeType="1"/>
          </p:cNvSpPr>
          <p:nvPr/>
        </p:nvSpPr>
        <p:spPr bwMode="auto">
          <a:xfrm rot="5400000" flipH="1">
            <a:off x="3130550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1" name="Line 43"/>
          <p:cNvSpPr>
            <a:spLocks noChangeShapeType="1"/>
          </p:cNvSpPr>
          <p:nvPr/>
        </p:nvSpPr>
        <p:spPr bwMode="auto">
          <a:xfrm rot="5400000" flipH="1">
            <a:off x="3635375" y="4822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2" name="Line 44"/>
          <p:cNvSpPr>
            <a:spLocks noChangeShapeType="1"/>
          </p:cNvSpPr>
          <p:nvPr/>
        </p:nvSpPr>
        <p:spPr bwMode="auto">
          <a:xfrm rot="5400000" flipH="1">
            <a:off x="4138613" y="4813300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3" name="Line 45"/>
          <p:cNvSpPr>
            <a:spLocks noChangeShapeType="1"/>
          </p:cNvSpPr>
          <p:nvPr/>
        </p:nvSpPr>
        <p:spPr bwMode="auto">
          <a:xfrm rot="5400000" flipH="1">
            <a:off x="4643438" y="4813300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4" name="Line 46"/>
          <p:cNvSpPr>
            <a:spLocks noChangeShapeType="1"/>
          </p:cNvSpPr>
          <p:nvPr/>
        </p:nvSpPr>
        <p:spPr bwMode="auto">
          <a:xfrm rot="5400000" flipH="1">
            <a:off x="180975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5" name="Line 47"/>
          <p:cNvSpPr>
            <a:spLocks noChangeShapeType="1"/>
          </p:cNvSpPr>
          <p:nvPr/>
        </p:nvSpPr>
        <p:spPr bwMode="auto">
          <a:xfrm rot="5400000" flipH="1">
            <a:off x="684213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6" name="Line 48"/>
          <p:cNvSpPr>
            <a:spLocks noChangeShapeType="1"/>
          </p:cNvSpPr>
          <p:nvPr/>
        </p:nvSpPr>
        <p:spPr bwMode="auto">
          <a:xfrm rot="5400000" flipH="1">
            <a:off x="1187450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7" name="Line 49"/>
          <p:cNvSpPr>
            <a:spLocks noChangeShapeType="1"/>
          </p:cNvSpPr>
          <p:nvPr/>
        </p:nvSpPr>
        <p:spPr bwMode="auto">
          <a:xfrm rot="5400000" flipH="1">
            <a:off x="1692275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8" name="Line 50"/>
          <p:cNvSpPr>
            <a:spLocks noChangeShapeType="1"/>
          </p:cNvSpPr>
          <p:nvPr/>
        </p:nvSpPr>
        <p:spPr bwMode="auto">
          <a:xfrm rot="5400000" flipH="1">
            <a:off x="2195513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9" name="Line 51"/>
          <p:cNvSpPr>
            <a:spLocks noChangeShapeType="1"/>
          </p:cNvSpPr>
          <p:nvPr/>
        </p:nvSpPr>
        <p:spPr bwMode="auto">
          <a:xfrm rot="5400000" flipH="1">
            <a:off x="2700338" y="4795838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80" name="Line 52"/>
          <p:cNvSpPr>
            <a:spLocks noChangeShapeType="1"/>
          </p:cNvSpPr>
          <p:nvPr/>
        </p:nvSpPr>
        <p:spPr bwMode="auto">
          <a:xfrm rot="5400000" flipH="1">
            <a:off x="3203575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81" name="Line 53"/>
          <p:cNvSpPr>
            <a:spLocks noChangeShapeType="1"/>
          </p:cNvSpPr>
          <p:nvPr/>
        </p:nvSpPr>
        <p:spPr bwMode="auto">
          <a:xfrm rot="5400000" flipH="1">
            <a:off x="3708400" y="482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82" name="Line 54"/>
          <p:cNvSpPr>
            <a:spLocks noChangeShapeType="1"/>
          </p:cNvSpPr>
          <p:nvPr/>
        </p:nvSpPr>
        <p:spPr bwMode="auto">
          <a:xfrm rot="5400000" flipH="1">
            <a:off x="4211638" y="4813300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83" name="Line 55"/>
          <p:cNvSpPr>
            <a:spLocks noChangeShapeType="1"/>
          </p:cNvSpPr>
          <p:nvPr/>
        </p:nvSpPr>
        <p:spPr bwMode="auto">
          <a:xfrm rot="5400000" flipH="1">
            <a:off x="4716463" y="4813300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0" name="Text Box 56"/>
          <p:cNvSpPr txBox="1">
            <a:spLocks noChangeArrowheads="1"/>
          </p:cNvSpPr>
          <p:nvPr/>
        </p:nvSpPr>
        <p:spPr bwMode="auto">
          <a:xfrm>
            <a:off x="757238" y="2492375"/>
            <a:ext cx="358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FF0000"/>
                </a:solidFill>
              </a:rPr>
              <a:t>i:</a:t>
            </a:r>
          </a:p>
        </p:txBody>
      </p:sp>
      <p:sp>
        <p:nvSpPr>
          <p:cNvPr id="54321" name="Text Box 57"/>
          <p:cNvSpPr txBox="1">
            <a:spLocks noChangeArrowheads="1"/>
          </p:cNvSpPr>
          <p:nvPr/>
        </p:nvSpPr>
        <p:spPr bwMode="auto">
          <a:xfrm>
            <a:off x="1549400" y="2492375"/>
            <a:ext cx="358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accent1"/>
                </a:solidFill>
              </a:rPr>
              <a:t>j:</a:t>
            </a:r>
          </a:p>
        </p:txBody>
      </p:sp>
      <p:sp>
        <p:nvSpPr>
          <p:cNvPr id="54322" name="Line 58"/>
          <p:cNvSpPr>
            <a:spLocks noChangeShapeType="1"/>
          </p:cNvSpPr>
          <p:nvPr/>
        </p:nvSpPr>
        <p:spPr bwMode="auto">
          <a:xfrm rot="5400000" flipH="1">
            <a:off x="1044575" y="2781300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3" name="Line 59"/>
          <p:cNvSpPr>
            <a:spLocks noChangeShapeType="1"/>
          </p:cNvSpPr>
          <p:nvPr/>
        </p:nvSpPr>
        <p:spPr bwMode="auto">
          <a:xfrm rot="5400000" flipH="1">
            <a:off x="1836738" y="2781300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24" name="Text Box 60"/>
          <p:cNvSpPr txBox="1">
            <a:spLocks noChangeArrowheads="1"/>
          </p:cNvSpPr>
          <p:nvPr/>
        </p:nvSpPr>
        <p:spPr bwMode="auto">
          <a:xfrm>
            <a:off x="468313" y="305435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pivot=</a:t>
            </a:r>
          </a:p>
        </p:txBody>
      </p:sp>
      <p:sp>
        <p:nvSpPr>
          <p:cNvPr id="432189" name="Line 61"/>
          <p:cNvSpPr>
            <a:spLocks noChangeShapeType="1"/>
          </p:cNvSpPr>
          <p:nvPr/>
        </p:nvSpPr>
        <p:spPr bwMode="auto">
          <a:xfrm rot="16200000" flipH="1">
            <a:off x="-107950" y="44624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0" name="Line 62"/>
          <p:cNvSpPr>
            <a:spLocks noChangeShapeType="1"/>
          </p:cNvSpPr>
          <p:nvPr/>
        </p:nvSpPr>
        <p:spPr bwMode="auto">
          <a:xfrm rot="16200000" flipH="1">
            <a:off x="4932363" y="4452938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1" name="Line 63"/>
          <p:cNvSpPr>
            <a:spLocks noChangeShapeType="1"/>
          </p:cNvSpPr>
          <p:nvPr/>
        </p:nvSpPr>
        <p:spPr bwMode="auto">
          <a:xfrm rot="16200000" flipH="1">
            <a:off x="2411413" y="44624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2" name="Line 64"/>
          <p:cNvSpPr>
            <a:spLocks noChangeShapeType="1"/>
          </p:cNvSpPr>
          <p:nvPr/>
        </p:nvSpPr>
        <p:spPr bwMode="auto">
          <a:xfrm rot="16200000" flipH="1">
            <a:off x="2987675" y="44624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3" name="Line 65"/>
          <p:cNvSpPr>
            <a:spLocks noChangeShapeType="1"/>
          </p:cNvSpPr>
          <p:nvPr/>
        </p:nvSpPr>
        <p:spPr bwMode="auto">
          <a:xfrm rot="16200000" flipH="1">
            <a:off x="900113" y="44624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4" name="Line 66"/>
          <p:cNvSpPr>
            <a:spLocks noChangeShapeType="1"/>
          </p:cNvSpPr>
          <p:nvPr/>
        </p:nvSpPr>
        <p:spPr bwMode="auto">
          <a:xfrm rot="16200000" flipH="1">
            <a:off x="1476375" y="44624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6" name="Line 68"/>
          <p:cNvSpPr>
            <a:spLocks noChangeShapeType="1"/>
          </p:cNvSpPr>
          <p:nvPr/>
        </p:nvSpPr>
        <p:spPr bwMode="auto">
          <a:xfrm rot="16200000" flipH="1">
            <a:off x="3924300" y="44624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7" name="Line 69"/>
          <p:cNvSpPr>
            <a:spLocks noChangeShapeType="1"/>
          </p:cNvSpPr>
          <p:nvPr/>
        </p:nvSpPr>
        <p:spPr bwMode="auto">
          <a:xfrm rot="16200000" flipH="1">
            <a:off x="4500563" y="4452938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98" name="Line 70"/>
          <p:cNvSpPr>
            <a:spLocks noChangeShapeType="1"/>
          </p:cNvSpPr>
          <p:nvPr/>
        </p:nvSpPr>
        <p:spPr bwMode="auto">
          <a:xfrm rot="5400000" flipH="1">
            <a:off x="5076825" y="4813300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200" name="Rectangle 72"/>
          <p:cNvSpPr>
            <a:spLocks noChangeArrowheads="1"/>
          </p:cNvSpPr>
          <p:nvPr/>
        </p:nvSpPr>
        <p:spPr bwMode="auto">
          <a:xfrm>
            <a:off x="4859338" y="2168525"/>
            <a:ext cx="19446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1" name="Rectangle 73"/>
          <p:cNvSpPr>
            <a:spLocks noChangeArrowheads="1"/>
          </p:cNvSpPr>
          <p:nvPr/>
        </p:nvSpPr>
        <p:spPr bwMode="auto">
          <a:xfrm>
            <a:off x="5075238" y="2384425"/>
            <a:ext cx="31686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2" name="Rectangle 74"/>
          <p:cNvSpPr>
            <a:spLocks noChangeArrowheads="1"/>
          </p:cNvSpPr>
          <p:nvPr/>
        </p:nvSpPr>
        <p:spPr bwMode="auto">
          <a:xfrm>
            <a:off x="5075238" y="2600325"/>
            <a:ext cx="27368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3" name="Rectangle 75"/>
          <p:cNvSpPr>
            <a:spLocks noChangeArrowheads="1"/>
          </p:cNvSpPr>
          <p:nvPr/>
        </p:nvSpPr>
        <p:spPr bwMode="auto">
          <a:xfrm>
            <a:off x="5362574" y="3138488"/>
            <a:ext cx="3228533" cy="6537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4" name="Rectangle 76"/>
          <p:cNvSpPr>
            <a:spLocks noChangeArrowheads="1"/>
          </p:cNvSpPr>
          <p:nvPr/>
        </p:nvSpPr>
        <p:spPr bwMode="auto">
          <a:xfrm>
            <a:off x="5362575" y="3792279"/>
            <a:ext cx="3241675" cy="6797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5" name="Rectangle 77"/>
          <p:cNvSpPr>
            <a:spLocks noChangeArrowheads="1"/>
          </p:cNvSpPr>
          <p:nvPr/>
        </p:nvSpPr>
        <p:spPr bwMode="auto">
          <a:xfrm>
            <a:off x="5362575" y="4471988"/>
            <a:ext cx="11525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6" name="Rectangle 78"/>
          <p:cNvSpPr>
            <a:spLocks noChangeArrowheads="1"/>
          </p:cNvSpPr>
          <p:nvPr/>
        </p:nvSpPr>
        <p:spPr bwMode="auto">
          <a:xfrm>
            <a:off x="5291138" y="4903787"/>
            <a:ext cx="1616812" cy="263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7" name="Rectangle 79"/>
          <p:cNvSpPr>
            <a:spLocks noChangeArrowheads="1"/>
          </p:cNvSpPr>
          <p:nvPr/>
        </p:nvSpPr>
        <p:spPr bwMode="auto">
          <a:xfrm>
            <a:off x="5075238" y="5183188"/>
            <a:ext cx="3455987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8" name="Rectangle 80"/>
          <p:cNvSpPr>
            <a:spLocks noChangeArrowheads="1"/>
          </p:cNvSpPr>
          <p:nvPr/>
        </p:nvSpPr>
        <p:spPr bwMode="auto">
          <a:xfrm>
            <a:off x="5075238" y="5407025"/>
            <a:ext cx="2879725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09" name="Rectangle 81"/>
          <p:cNvSpPr>
            <a:spLocks noChangeArrowheads="1"/>
          </p:cNvSpPr>
          <p:nvPr/>
        </p:nvSpPr>
        <p:spPr bwMode="auto">
          <a:xfrm>
            <a:off x="5075238" y="5622925"/>
            <a:ext cx="2952750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10" name="Text Box 82"/>
          <p:cNvSpPr txBox="1">
            <a:spLocks noChangeArrowheads="1"/>
          </p:cNvSpPr>
          <p:nvPr/>
        </p:nvSpPr>
        <p:spPr bwMode="auto">
          <a:xfrm>
            <a:off x="1474788" y="3054350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26</a:t>
            </a:r>
          </a:p>
        </p:txBody>
      </p:sp>
      <p:sp>
        <p:nvSpPr>
          <p:cNvPr id="432211" name="Rectangle 83"/>
          <p:cNvSpPr>
            <a:spLocks noChangeArrowheads="1"/>
          </p:cNvSpPr>
          <p:nvPr/>
        </p:nvSpPr>
        <p:spPr bwMode="auto">
          <a:xfrm>
            <a:off x="5651499" y="4703763"/>
            <a:ext cx="30956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32212" name="Text Box 84"/>
          <p:cNvSpPr txBox="1">
            <a:spLocks noChangeArrowheads="1"/>
          </p:cNvSpPr>
          <p:nvPr/>
        </p:nvSpPr>
        <p:spPr bwMode="auto">
          <a:xfrm>
            <a:off x="1116013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32214" name="Text Box 86"/>
          <p:cNvSpPr txBox="1">
            <a:spLocks noChangeArrowheads="1"/>
          </p:cNvSpPr>
          <p:nvPr/>
        </p:nvSpPr>
        <p:spPr bwMode="auto">
          <a:xfrm>
            <a:off x="4643438" y="42370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32215" name="Text Box 87"/>
          <p:cNvSpPr txBox="1">
            <a:spLocks noChangeArrowheads="1"/>
          </p:cNvSpPr>
          <p:nvPr/>
        </p:nvSpPr>
        <p:spPr bwMode="auto">
          <a:xfrm>
            <a:off x="21240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32216" name="Text Box 88"/>
          <p:cNvSpPr txBox="1">
            <a:spLocks noChangeArrowheads="1"/>
          </p:cNvSpPr>
          <p:nvPr/>
        </p:nvSpPr>
        <p:spPr bwMode="auto">
          <a:xfrm>
            <a:off x="36353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32217" name="Text Box 89"/>
          <p:cNvSpPr txBox="1">
            <a:spLocks noChangeArrowheads="1"/>
          </p:cNvSpPr>
          <p:nvPr/>
        </p:nvSpPr>
        <p:spPr bwMode="auto">
          <a:xfrm>
            <a:off x="1079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32218" name="Text Box 90"/>
          <p:cNvSpPr txBox="1">
            <a:spLocks noChangeArrowheads="1"/>
          </p:cNvSpPr>
          <p:nvPr/>
        </p:nvSpPr>
        <p:spPr bwMode="auto">
          <a:xfrm>
            <a:off x="2627313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32219" name="Text Box 91"/>
          <p:cNvSpPr txBox="1">
            <a:spLocks noChangeArrowheads="1"/>
          </p:cNvSpPr>
          <p:nvPr/>
        </p:nvSpPr>
        <p:spPr bwMode="auto">
          <a:xfrm>
            <a:off x="1476375" y="20240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4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20" name="Text Box 92"/>
          <p:cNvSpPr txBox="1">
            <a:spLocks noChangeArrowheads="1"/>
          </p:cNvSpPr>
          <p:nvPr/>
        </p:nvSpPr>
        <p:spPr bwMode="auto">
          <a:xfrm>
            <a:off x="1476375" y="3054350"/>
            <a:ext cx="64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11</a:t>
            </a:r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1116013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32222" name="Text Box 94"/>
          <p:cNvSpPr txBox="1">
            <a:spLocks noChangeArrowheads="1"/>
          </p:cNvSpPr>
          <p:nvPr/>
        </p:nvSpPr>
        <p:spPr bwMode="auto">
          <a:xfrm>
            <a:off x="16192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32223" name="Text Box 95"/>
          <p:cNvSpPr txBox="1">
            <a:spLocks noChangeArrowheads="1"/>
          </p:cNvSpPr>
          <p:nvPr/>
        </p:nvSpPr>
        <p:spPr bwMode="auto">
          <a:xfrm>
            <a:off x="1079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32224" name="Text Box 96"/>
          <p:cNvSpPr txBox="1">
            <a:spLocks noChangeArrowheads="1"/>
          </p:cNvSpPr>
          <p:nvPr/>
        </p:nvSpPr>
        <p:spPr bwMode="auto">
          <a:xfrm>
            <a:off x="1116013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32225" name="Text Box 97"/>
          <p:cNvSpPr txBox="1">
            <a:spLocks noChangeArrowheads="1"/>
          </p:cNvSpPr>
          <p:nvPr/>
        </p:nvSpPr>
        <p:spPr bwMode="auto">
          <a:xfrm>
            <a:off x="1476375" y="20240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1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26" name="Text Box 98"/>
          <p:cNvSpPr txBox="1">
            <a:spLocks noChangeArrowheads="1"/>
          </p:cNvSpPr>
          <p:nvPr/>
        </p:nvSpPr>
        <p:spPr bwMode="auto">
          <a:xfrm>
            <a:off x="1476375" y="3054350"/>
            <a:ext cx="64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</a:t>
            </a:r>
          </a:p>
        </p:txBody>
      </p:sp>
      <p:sp>
        <p:nvSpPr>
          <p:cNvPr id="432227" name="Text Box 99"/>
          <p:cNvSpPr txBox="1">
            <a:spLocks noChangeArrowheads="1"/>
          </p:cNvSpPr>
          <p:nvPr/>
        </p:nvSpPr>
        <p:spPr bwMode="auto">
          <a:xfrm>
            <a:off x="1079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32228" name="Text Box 100"/>
          <p:cNvSpPr txBox="1">
            <a:spLocks noChangeArrowheads="1"/>
          </p:cNvSpPr>
          <p:nvPr/>
        </p:nvSpPr>
        <p:spPr bwMode="auto">
          <a:xfrm>
            <a:off x="1331913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-1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29" name="Line 101"/>
          <p:cNvSpPr>
            <a:spLocks noChangeShapeType="1"/>
          </p:cNvSpPr>
          <p:nvPr/>
        </p:nvSpPr>
        <p:spPr bwMode="auto">
          <a:xfrm flipH="1">
            <a:off x="8099425" y="562451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230" name="Text Box 102"/>
          <p:cNvSpPr txBox="1">
            <a:spLocks noChangeArrowheads="1"/>
          </p:cNvSpPr>
          <p:nvPr/>
        </p:nvSpPr>
        <p:spPr bwMode="auto">
          <a:xfrm>
            <a:off x="1477963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1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31" name="Line 103"/>
          <p:cNvSpPr>
            <a:spLocks noChangeShapeType="1"/>
          </p:cNvSpPr>
          <p:nvPr/>
        </p:nvSpPr>
        <p:spPr bwMode="auto">
          <a:xfrm flipH="1">
            <a:off x="8099425" y="584041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232" name="Text Box 104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1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33" name="Text Box 105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0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34" name="Text Box 106"/>
          <p:cNvSpPr txBox="1">
            <a:spLocks noChangeArrowheads="1"/>
          </p:cNvSpPr>
          <p:nvPr/>
        </p:nvSpPr>
        <p:spPr bwMode="auto">
          <a:xfrm>
            <a:off x="1476375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4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35" name="Text Box 107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3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36" name="Text Box 108"/>
          <p:cNvSpPr txBox="1">
            <a:spLocks noChangeArrowheads="1"/>
          </p:cNvSpPr>
          <p:nvPr/>
        </p:nvSpPr>
        <p:spPr bwMode="auto">
          <a:xfrm>
            <a:off x="1476375" y="3068638"/>
            <a:ext cx="64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19</a:t>
            </a:r>
          </a:p>
        </p:txBody>
      </p:sp>
      <p:sp>
        <p:nvSpPr>
          <p:cNvPr id="432237" name="Text Box 109"/>
          <p:cNvSpPr txBox="1">
            <a:spLocks noChangeArrowheads="1"/>
          </p:cNvSpPr>
          <p:nvPr/>
        </p:nvSpPr>
        <p:spPr bwMode="auto">
          <a:xfrm>
            <a:off x="161925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32238" name="Text Box 110"/>
          <p:cNvSpPr txBox="1">
            <a:spLocks noChangeArrowheads="1"/>
          </p:cNvSpPr>
          <p:nvPr/>
        </p:nvSpPr>
        <p:spPr bwMode="auto">
          <a:xfrm>
            <a:off x="21240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32239" name="Text Box 111"/>
          <p:cNvSpPr txBox="1">
            <a:spLocks noChangeArrowheads="1"/>
          </p:cNvSpPr>
          <p:nvPr/>
        </p:nvSpPr>
        <p:spPr bwMode="auto">
          <a:xfrm>
            <a:off x="1477963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3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0" name="Text Box 112"/>
          <p:cNvSpPr txBox="1">
            <a:spLocks noChangeArrowheads="1"/>
          </p:cNvSpPr>
          <p:nvPr/>
        </p:nvSpPr>
        <p:spPr bwMode="auto">
          <a:xfrm>
            <a:off x="1476375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4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1" name="Text Box 113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5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2" name="Text Box 114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3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3" name="Text Box 115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0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4" name="Text Box 116"/>
          <p:cNvSpPr txBox="1">
            <a:spLocks noChangeArrowheads="1"/>
          </p:cNvSpPr>
          <p:nvPr/>
        </p:nvSpPr>
        <p:spPr bwMode="auto">
          <a:xfrm>
            <a:off x="1476375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9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5" name="Text Box 117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6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46" name="Text Box 118"/>
          <p:cNvSpPr txBox="1">
            <a:spLocks noChangeArrowheads="1"/>
          </p:cNvSpPr>
          <p:nvPr/>
        </p:nvSpPr>
        <p:spPr bwMode="auto">
          <a:xfrm>
            <a:off x="1476375" y="3068638"/>
            <a:ext cx="64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59</a:t>
            </a:r>
          </a:p>
        </p:txBody>
      </p:sp>
      <p:sp>
        <p:nvSpPr>
          <p:cNvPr id="432247" name="Text Box 119"/>
          <p:cNvSpPr txBox="1">
            <a:spLocks noChangeArrowheads="1"/>
          </p:cNvSpPr>
          <p:nvPr/>
        </p:nvSpPr>
        <p:spPr bwMode="auto">
          <a:xfrm>
            <a:off x="36353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32248" name="Text Box 120"/>
          <p:cNvSpPr txBox="1">
            <a:spLocks noChangeArrowheads="1"/>
          </p:cNvSpPr>
          <p:nvPr/>
        </p:nvSpPr>
        <p:spPr bwMode="auto">
          <a:xfrm>
            <a:off x="4643438" y="42370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32249" name="Text Box 121"/>
          <p:cNvSpPr txBox="1">
            <a:spLocks noChangeArrowheads="1"/>
          </p:cNvSpPr>
          <p:nvPr/>
        </p:nvSpPr>
        <p:spPr bwMode="auto">
          <a:xfrm>
            <a:off x="3132138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32250" name="Text Box 122"/>
          <p:cNvSpPr txBox="1">
            <a:spLocks noChangeArrowheads="1"/>
          </p:cNvSpPr>
          <p:nvPr/>
        </p:nvSpPr>
        <p:spPr bwMode="auto">
          <a:xfrm>
            <a:off x="4140200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32251" name="Text Box 123"/>
          <p:cNvSpPr txBox="1">
            <a:spLocks noChangeArrowheads="1"/>
          </p:cNvSpPr>
          <p:nvPr/>
        </p:nvSpPr>
        <p:spPr bwMode="auto">
          <a:xfrm>
            <a:off x="1477963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7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52" name="Text Box 124"/>
          <p:cNvSpPr txBox="1">
            <a:spLocks noChangeArrowheads="1"/>
          </p:cNvSpPr>
          <p:nvPr/>
        </p:nvSpPr>
        <p:spPr bwMode="auto">
          <a:xfrm>
            <a:off x="1476375" y="3068638"/>
            <a:ext cx="64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/>
              <a:t>48</a:t>
            </a:r>
          </a:p>
        </p:txBody>
      </p:sp>
      <p:sp>
        <p:nvSpPr>
          <p:cNvPr id="432253" name="Text Box 125"/>
          <p:cNvSpPr txBox="1">
            <a:spLocks noChangeArrowheads="1"/>
          </p:cNvSpPr>
          <p:nvPr/>
        </p:nvSpPr>
        <p:spPr bwMode="auto">
          <a:xfrm>
            <a:off x="3132138" y="4246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Lucida Console" panose="020B0609040504020204" pitchFamily="49" charset="0"/>
              </a:rPr>
              <a:t>37</a:t>
            </a:r>
          </a:p>
        </p:txBody>
      </p:sp>
      <p:sp>
        <p:nvSpPr>
          <p:cNvPr id="432254" name="Text Box 126"/>
          <p:cNvSpPr txBox="1">
            <a:spLocks noChangeArrowheads="1"/>
          </p:cNvSpPr>
          <p:nvPr/>
        </p:nvSpPr>
        <p:spPr bwMode="auto">
          <a:xfrm>
            <a:off x="3635375" y="4246563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32255" name="Text Box 127"/>
          <p:cNvSpPr txBox="1">
            <a:spLocks noChangeArrowheads="1"/>
          </p:cNvSpPr>
          <p:nvPr/>
        </p:nvSpPr>
        <p:spPr bwMode="auto">
          <a:xfrm>
            <a:off x="1476375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6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56" name="Text Box 128"/>
          <p:cNvSpPr txBox="1">
            <a:spLocks noChangeArrowheads="1"/>
          </p:cNvSpPr>
          <p:nvPr/>
        </p:nvSpPr>
        <p:spPr bwMode="auto">
          <a:xfrm>
            <a:off x="1476375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7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57" name="Text Box 129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8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58" name="Text Box 130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6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59" name="Text Box 131"/>
          <p:cNvSpPr txBox="1">
            <a:spLocks noChangeArrowheads="1"/>
          </p:cNvSpPr>
          <p:nvPr/>
        </p:nvSpPr>
        <p:spPr bwMode="auto">
          <a:xfrm>
            <a:off x="1476375" y="20240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9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60" name="Text Box 132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9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61" name="Text Box 133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6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432262" name="Text Box 134"/>
          <p:cNvSpPr txBox="1">
            <a:spLocks noChangeArrowheads="1"/>
          </p:cNvSpPr>
          <p:nvPr/>
        </p:nvSpPr>
        <p:spPr bwMode="auto">
          <a:xfrm>
            <a:off x="1476375" y="1592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Lucida Console" panose="020B0609040504020204" pitchFamily="49" charset="0"/>
              </a:rPr>
              <a:t>0</a:t>
            </a:r>
            <a:endParaRPr lang="en-US" altLang="zh-TW" sz="2000" baseline="-2500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新細明體" charset="0"/>
              </a:rPr>
              <a:t>Quick Sort: Implementation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 nodeType="clickPar">
                      <p:stCondLst>
                        <p:cond delay="indefinite"/>
                      </p:stCondLst>
                      <p:childTnLst>
                        <p:par>
                          <p:cTn id="5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 nodeType="clickPar">
                      <p:stCondLst>
                        <p:cond delay="indefinite"/>
                      </p:stCondLst>
                      <p:childTnLst>
                        <p:par>
                          <p:cTn id="6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 nodeType="clickPar">
                      <p:stCondLst>
                        <p:cond delay="indefinite"/>
                      </p:stCondLst>
                      <p:childTnLst>
                        <p:par>
                          <p:cTn id="6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 nodeType="clickPar">
                      <p:stCondLst>
                        <p:cond delay="indefinite"/>
                      </p:stCondLst>
                      <p:childTnLst>
                        <p:par>
                          <p:cTn id="6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 nodeType="clickPar">
                      <p:stCondLst>
                        <p:cond delay="indefinite"/>
                      </p:stCondLst>
                      <p:childTnLst>
                        <p:par>
                          <p:cTn id="6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 nodeType="clickPar">
                      <p:stCondLst>
                        <p:cond delay="indefinite"/>
                      </p:stCondLst>
                      <p:childTnLst>
                        <p:par>
                          <p:cTn id="6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 nodeType="clickPar">
                      <p:stCondLst>
                        <p:cond delay="indefinite"/>
                      </p:stCondLst>
                      <p:childTnLst>
                        <p:par>
                          <p:cTn id="6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 nodeType="clickPar">
                      <p:stCondLst>
                        <p:cond delay="indefinite"/>
                      </p:stCondLst>
                      <p:childTnLst>
                        <p:par>
                          <p:cTn id="7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 nodeType="clickPar">
                      <p:stCondLst>
                        <p:cond delay="indefinite"/>
                      </p:stCondLst>
                      <p:childTnLst>
                        <p:par>
                          <p:cTn id="7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 nodeType="clickPar">
                      <p:stCondLst>
                        <p:cond delay="indefinite"/>
                      </p:stCondLst>
                      <p:childTnLst>
                        <p:par>
                          <p:cTn id="7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 nodeType="clickPar">
                      <p:stCondLst>
                        <p:cond delay="indefinite"/>
                      </p:stCondLst>
                      <p:childTnLst>
                        <p:par>
                          <p:cTn id="7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 nodeType="clickPar">
                      <p:stCondLst>
                        <p:cond delay="indefinite"/>
                      </p:stCondLst>
                      <p:childTnLst>
                        <p:par>
                          <p:cTn id="7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 nodeType="clickPar">
                      <p:stCondLst>
                        <p:cond delay="indefinite"/>
                      </p:stCondLst>
                      <p:childTnLst>
                        <p:par>
                          <p:cTn id="7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 nodeType="clickPar">
                      <p:stCondLst>
                        <p:cond delay="indefinite"/>
                      </p:stCondLst>
                      <p:childTnLst>
                        <p:par>
                          <p:cTn id="8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 nodeType="clickPar">
                      <p:stCondLst>
                        <p:cond delay="indefinite"/>
                      </p:stCondLst>
                      <p:childTnLst>
                        <p:par>
                          <p:cTn id="8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 nodeType="clickPar">
                      <p:stCondLst>
                        <p:cond delay="indefinite"/>
                      </p:stCondLst>
                      <p:childTnLst>
                        <p:par>
                          <p:cTn id="8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 nodeType="clickPar">
                      <p:stCondLst>
                        <p:cond delay="indefinite"/>
                      </p:stCondLst>
                      <p:childTnLst>
                        <p:par>
                          <p:cTn id="8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 nodeType="clickPar">
                      <p:stCondLst>
                        <p:cond delay="indefinite"/>
                      </p:stCondLst>
                      <p:childTnLst>
                        <p:par>
                          <p:cTn id="8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 nodeType="clickPar">
                      <p:stCondLst>
                        <p:cond delay="indefinite"/>
                      </p:stCondLst>
                      <p:childTnLst>
                        <p:par>
                          <p:cTn id="8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 nodeType="clickPar">
                      <p:stCondLst>
                        <p:cond delay="indefinite"/>
                      </p:stCondLst>
                      <p:childTnLst>
                        <p:par>
                          <p:cTn id="8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 nodeType="clickPar">
                      <p:stCondLst>
                        <p:cond delay="indefinite"/>
                      </p:stCondLst>
                      <p:childTnLst>
                        <p:par>
                          <p:cTn id="8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 nodeType="clickPar">
                      <p:stCondLst>
                        <p:cond delay="indefinite"/>
                      </p:stCondLst>
                      <p:childTnLst>
                        <p:par>
                          <p:cTn id="8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 nodeType="clickPar">
                      <p:stCondLst>
                        <p:cond delay="indefinite"/>
                      </p:stCondLst>
                      <p:childTnLst>
                        <p:par>
                          <p:cTn id="8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 nodeType="clickPar">
                      <p:stCondLst>
                        <p:cond delay="indefinite"/>
                      </p:stCondLst>
                      <p:childTnLst>
                        <p:par>
                          <p:cTn id="8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 nodeType="clickPar">
                      <p:stCondLst>
                        <p:cond delay="indefinite"/>
                      </p:stCondLst>
                      <p:childTnLst>
                        <p:par>
                          <p:cTn id="9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 nodeType="clickPar">
                      <p:stCondLst>
                        <p:cond delay="indefinite"/>
                      </p:stCondLst>
                      <p:childTnLst>
                        <p:par>
                          <p:cTn id="9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 nodeType="clickPar">
                      <p:stCondLst>
                        <p:cond delay="indefinite"/>
                      </p:stCondLst>
                      <p:childTnLst>
                        <p:par>
                          <p:cTn id="9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 nodeType="clickPar">
                      <p:stCondLst>
                        <p:cond delay="indefinite"/>
                      </p:stCondLst>
                      <p:childTnLst>
                        <p:par>
                          <p:cTn id="9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 nodeType="clickPar">
                      <p:stCondLst>
                        <p:cond delay="indefinite"/>
                      </p:stCondLst>
                      <p:childTnLst>
                        <p:par>
                          <p:cTn id="9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 nodeType="clickPar">
                      <p:stCondLst>
                        <p:cond delay="indefinite"/>
                      </p:stCondLst>
                      <p:childTnLst>
                        <p:par>
                          <p:cTn id="9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 nodeType="clickPar">
                      <p:stCondLst>
                        <p:cond delay="indefinite"/>
                      </p:stCondLst>
                      <p:childTnLst>
                        <p:par>
                          <p:cTn id="9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5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 nodeType="clickPar">
                      <p:stCondLst>
                        <p:cond delay="indefinite"/>
                      </p:stCondLst>
                      <p:childTnLst>
                        <p:par>
                          <p:cTn id="9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 nodeType="clickPar">
                      <p:stCondLst>
                        <p:cond delay="indefinite"/>
                      </p:stCondLst>
                      <p:childTnLst>
                        <p:par>
                          <p:cTn id="9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 nodeType="clickPar">
                      <p:stCondLst>
                        <p:cond delay="indefinite"/>
                      </p:stCondLst>
                      <p:childTnLst>
                        <p:par>
                          <p:cTn id="9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 nodeType="clickPar">
                      <p:stCondLst>
                        <p:cond delay="indefinite"/>
                      </p:stCondLst>
                      <p:childTnLst>
                        <p:par>
                          <p:cTn id="10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 nodeType="clickPar">
                      <p:stCondLst>
                        <p:cond delay="indefinite"/>
                      </p:stCondLst>
                      <p:childTnLst>
                        <p:par>
                          <p:cTn id="10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 nodeType="clickPar">
                      <p:stCondLst>
                        <p:cond delay="indefinite"/>
                      </p:stCondLst>
                      <p:childTnLst>
                        <p:par>
                          <p:cTn id="10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 nodeType="clickPar">
                      <p:stCondLst>
                        <p:cond delay="indefinite"/>
                      </p:stCondLst>
                      <p:childTnLst>
                        <p:par>
                          <p:cTn id="10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 nodeType="clickPar">
                      <p:stCondLst>
                        <p:cond delay="indefinite"/>
                      </p:stCondLst>
                      <p:childTnLst>
                        <p:par>
                          <p:cTn id="10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 nodeType="clickPar">
                      <p:stCondLst>
                        <p:cond delay="indefinite"/>
                      </p:stCondLst>
                      <p:childTnLst>
                        <p:par>
                          <p:cTn id="10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 nodeType="clickPar">
                      <p:stCondLst>
                        <p:cond delay="indefinite"/>
                      </p:stCondLst>
                      <p:childTnLst>
                        <p:par>
                          <p:cTn id="10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3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 nodeType="clickPar">
                      <p:stCondLst>
                        <p:cond delay="indefinite"/>
                      </p:stCondLst>
                      <p:childTnLst>
                        <p:par>
                          <p:cTn id="1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 nodeType="clickPar">
                      <p:stCondLst>
                        <p:cond delay="indefinite"/>
                      </p:stCondLst>
                      <p:childTnLst>
                        <p:par>
                          <p:cTn id="1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50" grpId="0"/>
      <p:bldP spid="432152" grpId="0"/>
      <p:bldP spid="432153" grpId="0"/>
      <p:bldP spid="432154" grpId="0"/>
      <p:bldP spid="432155" grpId="0"/>
      <p:bldP spid="432156" grpId="0"/>
      <p:bldP spid="432157" grpId="0"/>
      <p:bldP spid="432158" grpId="0"/>
      <p:bldP spid="432159" grpId="0"/>
      <p:bldP spid="432160" grpId="0"/>
      <p:bldP spid="432161" grpId="0"/>
      <p:bldP spid="432200" grpId="0" animBg="1"/>
      <p:bldP spid="432200" grpId="1" animBg="1"/>
      <p:bldP spid="432200" grpId="2" animBg="1"/>
      <p:bldP spid="432200" grpId="3" animBg="1"/>
      <p:bldP spid="432200" grpId="4" animBg="1"/>
      <p:bldP spid="432200" grpId="5" animBg="1"/>
      <p:bldP spid="432200" grpId="6" animBg="1"/>
      <p:bldP spid="432200" grpId="7" animBg="1"/>
      <p:bldP spid="432200" grpId="8" animBg="1"/>
      <p:bldP spid="432200" grpId="9" animBg="1"/>
      <p:bldP spid="432200" grpId="10" animBg="1"/>
      <p:bldP spid="432200" grpId="11" animBg="1"/>
      <p:bldP spid="432200" grpId="12" animBg="1"/>
      <p:bldP spid="432200" grpId="13" animBg="1"/>
      <p:bldP spid="432200" grpId="14" animBg="1"/>
      <p:bldP spid="432200" grpId="15" animBg="1"/>
      <p:bldP spid="432200" grpId="16" animBg="1"/>
      <p:bldP spid="432200" grpId="17" animBg="1"/>
      <p:bldP spid="432200" grpId="18" animBg="1"/>
      <p:bldP spid="432200" grpId="19" animBg="1"/>
      <p:bldP spid="432200" grpId="20" animBg="1"/>
      <p:bldP spid="432200" grpId="21" animBg="1"/>
      <p:bldP spid="432200" grpId="22" animBg="1"/>
      <p:bldP spid="432200" grpId="23" animBg="1"/>
      <p:bldP spid="432200" grpId="24" animBg="1"/>
      <p:bldP spid="432200" grpId="25" animBg="1"/>
      <p:bldP spid="432201" grpId="0" animBg="1"/>
      <p:bldP spid="432201" grpId="1" animBg="1"/>
      <p:bldP spid="432201" grpId="2" animBg="1"/>
      <p:bldP spid="432201" grpId="3" animBg="1"/>
      <p:bldP spid="432201" grpId="4" animBg="1"/>
      <p:bldP spid="432201" grpId="5" animBg="1"/>
      <p:bldP spid="432201" grpId="6" animBg="1"/>
      <p:bldP spid="432201" grpId="7" animBg="1"/>
      <p:bldP spid="432201" grpId="8" animBg="1"/>
      <p:bldP spid="432201" grpId="9" animBg="1"/>
      <p:bldP spid="432201" grpId="10" animBg="1"/>
      <p:bldP spid="432201" grpId="11" animBg="1"/>
      <p:bldP spid="432202" grpId="0" animBg="1"/>
      <p:bldP spid="432202" grpId="1" animBg="1"/>
      <p:bldP spid="432202" grpId="2" animBg="1"/>
      <p:bldP spid="432202" grpId="3" animBg="1"/>
      <p:bldP spid="432202" grpId="4" animBg="1"/>
      <p:bldP spid="432202" grpId="5" animBg="1"/>
      <p:bldP spid="432202" grpId="6" animBg="1"/>
      <p:bldP spid="432202" grpId="7" animBg="1"/>
      <p:bldP spid="432202" grpId="8" animBg="1"/>
      <p:bldP spid="432202" grpId="9" animBg="1"/>
      <p:bldP spid="432202" grpId="10" animBg="1"/>
      <p:bldP spid="432202" grpId="11" animBg="1"/>
      <p:bldP spid="432203" grpId="0" animBg="1"/>
      <p:bldP spid="432203" grpId="1" animBg="1"/>
      <p:bldP spid="432203" grpId="2" animBg="1"/>
      <p:bldP spid="432203" grpId="3" animBg="1"/>
      <p:bldP spid="432203" grpId="4" animBg="1"/>
      <p:bldP spid="432203" grpId="5" animBg="1"/>
      <p:bldP spid="432203" grpId="6" animBg="1"/>
      <p:bldP spid="432203" grpId="7" animBg="1"/>
      <p:bldP spid="432203" grpId="8" animBg="1"/>
      <p:bldP spid="432203" grpId="9" animBg="1"/>
      <p:bldP spid="432203" grpId="10" animBg="1"/>
      <p:bldP spid="432203" grpId="11" animBg="1"/>
      <p:bldP spid="432203" grpId="12" animBg="1"/>
      <p:bldP spid="432203" grpId="13" animBg="1"/>
      <p:bldP spid="432203" grpId="14" animBg="1"/>
      <p:bldP spid="432203" grpId="15" animBg="1"/>
      <p:bldP spid="432203" grpId="16" animBg="1"/>
      <p:bldP spid="432203" grpId="17" animBg="1"/>
      <p:bldP spid="432203" grpId="18" animBg="1"/>
      <p:bldP spid="432203" grpId="19" animBg="1"/>
      <p:bldP spid="432204" grpId="0" animBg="1"/>
      <p:bldP spid="432204" grpId="1" animBg="1"/>
      <p:bldP spid="432204" grpId="2" animBg="1"/>
      <p:bldP spid="432204" grpId="3" animBg="1"/>
      <p:bldP spid="432204" grpId="4" animBg="1"/>
      <p:bldP spid="432204" grpId="5" animBg="1"/>
      <p:bldP spid="432204" grpId="6" animBg="1"/>
      <p:bldP spid="432204" grpId="7" animBg="1"/>
      <p:bldP spid="432204" grpId="8" animBg="1"/>
      <p:bldP spid="432204" grpId="9" animBg="1"/>
      <p:bldP spid="432204" grpId="10" animBg="1"/>
      <p:bldP spid="432204" grpId="11" animBg="1"/>
      <p:bldP spid="432204" grpId="12" animBg="1"/>
      <p:bldP spid="432204" grpId="13" animBg="1"/>
      <p:bldP spid="432204" grpId="14" animBg="1"/>
      <p:bldP spid="432204" grpId="15" animBg="1"/>
      <p:bldP spid="432204" grpId="16" animBg="1"/>
      <p:bldP spid="432204" grpId="17" animBg="1"/>
      <p:bldP spid="432204" grpId="18" animBg="1"/>
      <p:bldP spid="432204" grpId="19" animBg="1"/>
      <p:bldP spid="432205" grpId="0" animBg="1"/>
      <p:bldP spid="432205" grpId="1" animBg="1"/>
      <p:bldP spid="432205" grpId="2" animBg="1"/>
      <p:bldP spid="432205" grpId="3" animBg="1"/>
      <p:bldP spid="432205" grpId="4" animBg="1"/>
      <p:bldP spid="432205" grpId="5" animBg="1"/>
      <p:bldP spid="432205" grpId="6" animBg="1"/>
      <p:bldP spid="432205" grpId="7" animBg="1"/>
      <p:bldP spid="432205" grpId="8" animBg="1"/>
      <p:bldP spid="432205" grpId="9" animBg="1"/>
      <p:bldP spid="432205" grpId="10" animBg="1"/>
      <p:bldP spid="432205" grpId="11" animBg="1"/>
      <p:bldP spid="432205" grpId="12" animBg="1"/>
      <p:bldP spid="432205" grpId="13" animBg="1"/>
      <p:bldP spid="432205" grpId="14" animBg="1"/>
      <p:bldP spid="432205" grpId="15" animBg="1"/>
      <p:bldP spid="432205" grpId="16" animBg="1"/>
      <p:bldP spid="432205" grpId="17" animBg="1"/>
      <p:bldP spid="432205" grpId="18" animBg="1"/>
      <p:bldP spid="432205" grpId="19" animBg="1"/>
      <p:bldP spid="432206" grpId="0" animBg="1"/>
      <p:bldP spid="432206" grpId="1" animBg="1"/>
      <p:bldP spid="432206" grpId="2" animBg="1"/>
      <p:bldP spid="432206" grpId="3" animBg="1"/>
      <p:bldP spid="432206" grpId="4" animBg="1"/>
      <p:bldP spid="432206" grpId="5" animBg="1"/>
      <p:bldP spid="432206" grpId="6" animBg="1"/>
      <p:bldP spid="432206" grpId="7" animBg="1"/>
      <p:bldP spid="432206" grpId="8" animBg="1"/>
      <p:bldP spid="432206" grpId="9" animBg="1"/>
      <p:bldP spid="432206" grpId="10" animBg="1"/>
      <p:bldP spid="432206" grpId="11" animBg="1"/>
      <p:bldP spid="432206" grpId="12" animBg="1"/>
      <p:bldP spid="432206" grpId="13" animBg="1"/>
      <p:bldP spid="432206" grpId="14" animBg="1"/>
      <p:bldP spid="432206" grpId="15" animBg="1"/>
      <p:bldP spid="432206" grpId="16" animBg="1"/>
      <p:bldP spid="432206" grpId="17" animBg="1"/>
      <p:bldP spid="432206" grpId="18" animBg="1"/>
      <p:bldP spid="432206" grpId="19" animBg="1"/>
      <p:bldP spid="432207" grpId="0" animBg="1"/>
      <p:bldP spid="432207" grpId="1" animBg="1"/>
      <p:bldP spid="432207" grpId="2" animBg="1"/>
      <p:bldP spid="432207" grpId="3" animBg="1"/>
      <p:bldP spid="432207" grpId="4" animBg="1"/>
      <p:bldP spid="432207" grpId="5" animBg="1"/>
      <p:bldP spid="432207" grpId="6" animBg="1"/>
      <p:bldP spid="432207" grpId="7" animBg="1"/>
      <p:bldP spid="432207" grpId="8" animBg="1"/>
      <p:bldP spid="432207" grpId="9" animBg="1"/>
      <p:bldP spid="432207" grpId="10" animBg="1"/>
      <p:bldP spid="432207" grpId="11" animBg="1"/>
      <p:bldP spid="432208" grpId="0" animBg="1"/>
      <p:bldP spid="432208" grpId="1" animBg="1"/>
      <p:bldP spid="432208" grpId="2" animBg="1"/>
      <p:bldP spid="432208" grpId="3" animBg="1"/>
      <p:bldP spid="432208" grpId="4" animBg="1"/>
      <p:bldP spid="432208" grpId="5" animBg="1"/>
      <p:bldP spid="432208" grpId="6" animBg="1"/>
      <p:bldP spid="432208" grpId="7" animBg="1"/>
      <p:bldP spid="432208" grpId="8" animBg="1"/>
      <p:bldP spid="432208" grpId="9" animBg="1"/>
      <p:bldP spid="432208" grpId="10" animBg="1"/>
      <p:bldP spid="432208" grpId="11" animBg="1"/>
      <p:bldP spid="432209" grpId="0" animBg="1"/>
      <p:bldP spid="432209" grpId="1" animBg="1"/>
      <p:bldP spid="432209" grpId="2" animBg="1"/>
      <p:bldP spid="432209" grpId="3" animBg="1"/>
      <p:bldP spid="432209" grpId="4" animBg="1"/>
      <p:bldP spid="432209" grpId="5" animBg="1"/>
      <p:bldP spid="432209" grpId="6" animBg="1"/>
      <p:bldP spid="432209" grpId="7" animBg="1"/>
      <p:bldP spid="432209" grpId="8" animBg="1"/>
      <p:bldP spid="432209" grpId="9" animBg="1"/>
      <p:bldP spid="432209" grpId="10" animBg="1"/>
      <p:bldP spid="432209" grpId="11" animBg="1"/>
      <p:bldP spid="432210" grpId="0"/>
      <p:bldP spid="432210" grpId="1"/>
      <p:bldP spid="432211" grpId="0" animBg="1"/>
      <p:bldP spid="432211" grpId="1" animBg="1"/>
      <p:bldP spid="432211" grpId="2" animBg="1"/>
      <p:bldP spid="432211" grpId="3" animBg="1"/>
      <p:bldP spid="432211" grpId="4" animBg="1"/>
      <p:bldP spid="432211" grpId="5" animBg="1"/>
      <p:bldP spid="432211" grpId="6" animBg="1"/>
      <p:bldP spid="432211" grpId="7" animBg="1"/>
      <p:bldP spid="432212" grpId="0"/>
      <p:bldP spid="432212" grpId="1"/>
      <p:bldP spid="432214" grpId="0"/>
      <p:bldP spid="432214" grpId="1"/>
      <p:bldP spid="432215" grpId="0"/>
      <p:bldP spid="432215" grpId="1"/>
      <p:bldP spid="432216" grpId="0"/>
      <p:bldP spid="432216" grpId="1"/>
      <p:bldP spid="432217" grpId="0"/>
      <p:bldP spid="432217" grpId="1"/>
      <p:bldP spid="432218" grpId="0"/>
      <p:bldP spid="432219" grpId="0"/>
      <p:bldP spid="432219" grpId="1"/>
      <p:bldP spid="432220" grpId="0"/>
      <p:bldP spid="432220" grpId="1"/>
      <p:bldP spid="432221" grpId="0"/>
      <p:bldP spid="432221" grpId="1"/>
      <p:bldP spid="432222" grpId="0"/>
      <p:bldP spid="432222" grpId="1"/>
      <p:bldP spid="432223" grpId="0"/>
      <p:bldP spid="432223" grpId="1"/>
      <p:bldP spid="432224" grpId="0"/>
      <p:bldP spid="432225" grpId="0"/>
      <p:bldP spid="432225" grpId="1"/>
      <p:bldP spid="432226" grpId="0"/>
      <p:bldP spid="432226" grpId="1"/>
      <p:bldP spid="432227" grpId="0"/>
      <p:bldP spid="432228" grpId="0"/>
      <p:bldP spid="432228" grpId="1"/>
      <p:bldP spid="432230" grpId="0"/>
      <p:bldP spid="432230" grpId="1"/>
      <p:bldP spid="432232" grpId="0"/>
      <p:bldP spid="432232" grpId="1"/>
      <p:bldP spid="432233" grpId="0"/>
      <p:bldP spid="432233" grpId="1"/>
      <p:bldP spid="432234" grpId="0"/>
      <p:bldP spid="432234" grpId="1"/>
      <p:bldP spid="432235" grpId="0"/>
      <p:bldP spid="432235" grpId="1"/>
      <p:bldP spid="432236" grpId="0"/>
      <p:bldP spid="432236" grpId="1"/>
      <p:bldP spid="432237" grpId="0"/>
      <p:bldP spid="432238" grpId="0"/>
      <p:bldP spid="432239" grpId="0"/>
      <p:bldP spid="432239" grpId="1"/>
      <p:bldP spid="432240" grpId="0"/>
      <p:bldP spid="432240" grpId="1"/>
      <p:bldP spid="432241" grpId="0"/>
      <p:bldP spid="432241" grpId="1"/>
      <p:bldP spid="432242" grpId="0"/>
      <p:bldP spid="432242" grpId="1"/>
      <p:bldP spid="432243" grpId="0"/>
      <p:bldP spid="432243" grpId="1"/>
      <p:bldP spid="432244" grpId="0"/>
      <p:bldP spid="432244" grpId="1"/>
      <p:bldP spid="432245" grpId="0"/>
      <p:bldP spid="432245" grpId="1"/>
      <p:bldP spid="432246" grpId="0"/>
      <p:bldP spid="432246" grpId="1"/>
      <p:bldP spid="432247" grpId="0"/>
      <p:bldP spid="432247" grpId="1"/>
      <p:bldP spid="432248" grpId="0"/>
      <p:bldP spid="432249" grpId="0"/>
      <p:bldP spid="432249" grpId="1"/>
      <p:bldP spid="432250" grpId="0"/>
      <p:bldP spid="432251" grpId="0"/>
      <p:bldP spid="432251" grpId="1"/>
      <p:bldP spid="432252" grpId="0"/>
      <p:bldP spid="432253" grpId="0"/>
      <p:bldP spid="432254" grpId="0"/>
      <p:bldP spid="432255" grpId="0"/>
      <p:bldP spid="432255" grpId="1"/>
      <p:bldP spid="432256" grpId="0"/>
      <p:bldP spid="432256" grpId="1"/>
      <p:bldP spid="432257" grpId="0"/>
      <p:bldP spid="432257" grpId="1"/>
      <p:bldP spid="432258" grpId="0"/>
      <p:bldP spid="432258" grpId="1"/>
      <p:bldP spid="432259" grpId="0"/>
      <p:bldP spid="432260" grpId="0"/>
      <p:bldP spid="432260" grpId="1"/>
      <p:bldP spid="432261" grpId="0"/>
      <p:bldP spid="432261" grpId="1"/>
      <p:bldP spid="4322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altLang="zh-TW" dirty="0"/>
              <a:t>Please sort the following data sequence by </a:t>
            </a:r>
            <a:r>
              <a:rPr lang="en-US" altLang="zh-TW" b="1" dirty="0"/>
              <a:t>quick sort</a:t>
            </a:r>
          </a:p>
          <a:p>
            <a:pPr marL="0" indent="0">
              <a:buNone/>
            </a:pPr>
            <a:r>
              <a:rPr lang="en-US" altLang="zh-TW" dirty="0"/>
              <a:t>    6  5  3  1  8  7  2  4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95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新細明體" charset="0"/>
              </a:rPr>
              <a:t>Quick Sort: Analysis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each time a record is positioned, the list is divided into two </a:t>
            </a:r>
            <a:r>
              <a:rPr kumimoji="1" lang="en-US" altLang="zh-TW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sublists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 roughly of the same size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Let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T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be the time taken to sort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elements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&lt;=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+2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/2) for some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</a:t>
            </a:r>
            <a:b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&lt;=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+2(</a:t>
            </a:r>
            <a:r>
              <a:rPr kumimoji="1" lang="en-US" altLang="zh-TW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/2+2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/4))</a:t>
            </a:r>
            <a:b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...</a:t>
            </a:r>
            <a:b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&lt;=</a:t>
            </a:r>
            <a:r>
              <a:rPr kumimoji="1" lang="en-US" altLang="zh-TW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cn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</a:t>
            </a:r>
            <a:r>
              <a:rPr kumimoji="1" lang="en-US" altLang="zh-TW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+ </a:t>
            </a:r>
            <a:r>
              <a:rPr kumimoji="1" lang="en-US" altLang="zh-TW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nT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(1)=O(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Time complexity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Average case and best case: 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 </a:t>
            </a:r>
            <a:r>
              <a:rPr kumimoji="1" lang="en-US" altLang="zh-TW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Worst case: 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Best internal sorting method for average cases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Unstable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Merge Sort</a:t>
            </a:r>
          </a:p>
        </p:txBody>
      </p:sp>
      <p:sp>
        <p:nvSpPr>
          <p:cNvPr id="5837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Problem Definition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Internal Sorting Algorithms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Quick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Heap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External Sorting Algorithms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K-way Merging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Sort: Concept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two lists into a single sorted list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1: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two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sorted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lists into a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single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sorted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list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(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list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], … , 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list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]) and (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list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m+1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], …, 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list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])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into (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sorted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], … , 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sorted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])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2: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two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unsorted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lists into a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single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sorted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list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Iteratively merge lists of length 1, 2, 4, 8, …, n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Recursively divide the lists into size n/2, n/4, …, 1 then merge pairwise sorted lists</a:t>
            </a: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3" descr="P7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05"/>
          <a:stretch>
            <a:fillRect/>
          </a:stretch>
        </p:blipFill>
        <p:spPr bwMode="auto">
          <a:xfrm>
            <a:off x="692150" y="908050"/>
            <a:ext cx="71215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6" name="Picture 4" descr="P7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" b="7626"/>
          <a:stretch>
            <a:fillRect/>
          </a:stretch>
        </p:blipFill>
        <p:spPr bwMode="auto">
          <a:xfrm>
            <a:off x="684213" y="1025525"/>
            <a:ext cx="71215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1404938" y="3546475"/>
            <a:ext cx="3671887" cy="10080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62468" name="Rectangle 8"/>
          <p:cNvSpPr>
            <a:spLocks noChangeArrowheads="1"/>
          </p:cNvSpPr>
          <p:nvPr/>
        </p:nvSpPr>
        <p:spPr bwMode="auto">
          <a:xfrm>
            <a:off x="1765300" y="5418138"/>
            <a:ext cx="2808288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62469" name="Rectangle 10"/>
          <p:cNvSpPr>
            <a:spLocks noChangeArrowheads="1"/>
          </p:cNvSpPr>
          <p:nvPr/>
        </p:nvSpPr>
        <p:spPr bwMode="auto">
          <a:xfrm>
            <a:off x="2052638" y="6354763"/>
            <a:ext cx="2808287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62470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Merge Two Sorted Lists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Iterative Merge Sort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609600" indent="-609600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Iterative merge sort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assume that the input sequence has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sorted lists, each of length 1.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these lists pairwise to obtain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/2 lists of size 2.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the n/2 lists pairwise, and so on, until a single list remains.</a:t>
            </a:r>
          </a:p>
          <a:p>
            <a:pPr marL="609600" indent="-609600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Analysis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Total number of passes is   log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Merging two sorted lists requires linear time: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total computing time is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n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marL="990600" lvl="1" indent="-533400" eaLnBrk="1" hangingPunct="1"/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Stable sort</a:t>
            </a:r>
          </a:p>
          <a:p>
            <a:pPr marL="990600" lvl="1" indent="-5334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Requires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O(n) additional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One Iteration of Merge Sort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lvl="1" eaLnBrk="1" hangingPunct="1"/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Perform one pass of the merge sort. </a:t>
            </a:r>
          </a:p>
          <a:p>
            <a:pPr lvl="1" eaLnBrk="1" hangingPunct="1"/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adjacent pairs of sublists into one sorted sublist</a:t>
            </a:r>
          </a:p>
          <a:p>
            <a:pPr lvl="1" eaLnBrk="1" hangingPunct="1"/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use </a:t>
            </a:r>
            <a:r>
              <a:rPr kumimoji="1" lang="en-US" altLang="zh-TW" sz="2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</a:t>
            </a: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to merge two sorted sublists</a:t>
            </a:r>
          </a:p>
        </p:txBody>
      </p:sp>
      <p:pic>
        <p:nvPicPr>
          <p:cNvPr id="66563" name="Picture 4" descr="P7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" t="8440" r="1862" b="76869"/>
          <a:stretch>
            <a:fillRect/>
          </a:stretch>
        </p:blipFill>
        <p:spPr bwMode="auto">
          <a:xfrm>
            <a:off x="2052638" y="4005263"/>
            <a:ext cx="68405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5" descr="P7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" t="42162" r="1642" b="14458"/>
          <a:stretch>
            <a:fillRect/>
          </a:stretch>
        </p:blipFill>
        <p:spPr bwMode="auto">
          <a:xfrm>
            <a:off x="2051050" y="4687888"/>
            <a:ext cx="6842125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6" descr="7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4709" r="1924" b="49702"/>
          <a:stretch>
            <a:fillRect/>
          </a:stretch>
        </p:blipFill>
        <p:spPr bwMode="auto">
          <a:xfrm>
            <a:off x="2484438" y="2925763"/>
            <a:ext cx="637698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5270500" y="4581525"/>
            <a:ext cx="3551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1"/>
                </a:solidFill>
              </a:rPr>
              <a:t>the number of elements in the list</a:t>
            </a: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3970338" y="4286250"/>
            <a:ext cx="2535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accent1"/>
                </a:solidFill>
              </a:rPr>
              <a:t>the length of the sublist</a:t>
            </a:r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H="1">
            <a:off x="6443663" y="4365625"/>
            <a:ext cx="576262" cy="1444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H="1">
            <a:off x="7308850" y="4221163"/>
            <a:ext cx="1008063" cy="431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0" name="Text Box 11"/>
          <p:cNvSpPr txBox="1">
            <a:spLocks noChangeArrowheads="1"/>
          </p:cNvSpPr>
          <p:nvPr/>
        </p:nvSpPr>
        <p:spPr bwMode="auto">
          <a:xfrm>
            <a:off x="2555875" y="25654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[0]</a:t>
            </a:r>
          </a:p>
        </p:txBody>
      </p:sp>
      <p:sp>
        <p:nvSpPr>
          <p:cNvPr id="66571" name="Text Box 12"/>
          <p:cNvSpPr txBox="1">
            <a:spLocks noChangeArrowheads="1"/>
          </p:cNvSpPr>
          <p:nvPr/>
        </p:nvSpPr>
        <p:spPr bwMode="auto">
          <a:xfrm>
            <a:off x="3060700" y="25654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[1]</a:t>
            </a:r>
          </a:p>
        </p:txBody>
      </p:sp>
      <p:sp>
        <p:nvSpPr>
          <p:cNvPr id="66572" name="Text Box 13"/>
          <p:cNvSpPr txBox="1">
            <a:spLocks noChangeArrowheads="1"/>
          </p:cNvSpPr>
          <p:nvPr/>
        </p:nvSpPr>
        <p:spPr bwMode="auto">
          <a:xfrm>
            <a:off x="3851275" y="25654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[2]</a:t>
            </a:r>
          </a:p>
        </p:txBody>
      </p:sp>
      <p:sp>
        <p:nvSpPr>
          <p:cNvPr id="66573" name="Text Box 14"/>
          <p:cNvSpPr txBox="1">
            <a:spLocks noChangeArrowheads="1"/>
          </p:cNvSpPr>
          <p:nvPr/>
        </p:nvSpPr>
        <p:spPr bwMode="auto">
          <a:xfrm>
            <a:off x="4284663" y="2565400"/>
            <a:ext cx="668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[3]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5076825" y="2565400"/>
            <a:ext cx="638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[4]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5724525" y="2565400"/>
            <a:ext cx="600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[5]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6445250" y="25654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[6]</a:t>
            </a:r>
          </a:p>
        </p:txBody>
      </p:sp>
      <p:sp>
        <p:nvSpPr>
          <p:cNvPr id="66577" name="Text Box 18"/>
          <p:cNvSpPr txBox="1">
            <a:spLocks noChangeArrowheads="1"/>
          </p:cNvSpPr>
          <p:nvPr/>
        </p:nvSpPr>
        <p:spPr bwMode="auto">
          <a:xfrm>
            <a:off x="6948488" y="2565400"/>
            <a:ext cx="595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[7]</a:t>
            </a:r>
          </a:p>
        </p:txBody>
      </p:sp>
      <p:sp>
        <p:nvSpPr>
          <p:cNvPr id="66578" name="Text Box 19"/>
          <p:cNvSpPr txBox="1">
            <a:spLocks noChangeArrowheads="1"/>
          </p:cNvSpPr>
          <p:nvPr/>
        </p:nvSpPr>
        <p:spPr bwMode="auto">
          <a:xfrm>
            <a:off x="7740650" y="25654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[8]</a:t>
            </a:r>
          </a:p>
        </p:txBody>
      </p:sp>
      <p:sp>
        <p:nvSpPr>
          <p:cNvPr id="66579" name="Text Box 20"/>
          <p:cNvSpPr txBox="1">
            <a:spLocks noChangeArrowheads="1"/>
          </p:cNvSpPr>
          <p:nvPr/>
        </p:nvSpPr>
        <p:spPr bwMode="auto">
          <a:xfrm>
            <a:off x="8316913" y="2565400"/>
            <a:ext cx="59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Lucida Console" panose="020B0609040504020204" pitchFamily="49" charset="0"/>
              </a:rPr>
              <a:t>[9]</a:t>
            </a:r>
          </a:p>
        </p:txBody>
      </p:sp>
      <p:sp>
        <p:nvSpPr>
          <p:cNvPr id="66580" name="Text Box 21"/>
          <p:cNvSpPr txBox="1">
            <a:spLocks noChangeArrowheads="1"/>
          </p:cNvSpPr>
          <p:nvPr/>
        </p:nvSpPr>
        <p:spPr bwMode="auto">
          <a:xfrm>
            <a:off x="323850" y="27559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length=2</a:t>
            </a:r>
          </a:p>
        </p:txBody>
      </p:sp>
      <p:sp>
        <p:nvSpPr>
          <p:cNvPr id="66581" name="Text Box 22"/>
          <p:cNvSpPr txBox="1">
            <a:spLocks noChangeArrowheads="1"/>
          </p:cNvSpPr>
          <p:nvPr/>
        </p:nvSpPr>
        <p:spPr bwMode="auto">
          <a:xfrm>
            <a:off x="323850" y="3116263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n=10</a:t>
            </a:r>
          </a:p>
        </p:txBody>
      </p:sp>
      <p:sp>
        <p:nvSpPr>
          <p:cNvPr id="481303" name="Rectangle 23"/>
          <p:cNvSpPr>
            <a:spLocks noChangeArrowheads="1"/>
          </p:cNvSpPr>
          <p:nvPr/>
        </p:nvSpPr>
        <p:spPr bwMode="auto">
          <a:xfrm>
            <a:off x="2411413" y="4941888"/>
            <a:ext cx="5545137" cy="179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1304" name="Rectangle 24"/>
          <p:cNvSpPr>
            <a:spLocks noChangeArrowheads="1"/>
          </p:cNvSpPr>
          <p:nvPr/>
        </p:nvSpPr>
        <p:spPr bwMode="auto">
          <a:xfrm>
            <a:off x="2555875" y="5157788"/>
            <a:ext cx="6265863" cy="179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1305" name="Rectangle 25"/>
          <p:cNvSpPr>
            <a:spLocks noChangeArrowheads="1"/>
          </p:cNvSpPr>
          <p:nvPr/>
        </p:nvSpPr>
        <p:spPr bwMode="auto">
          <a:xfrm>
            <a:off x="2339975" y="5410200"/>
            <a:ext cx="2162175" cy="179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1306" name="Rectangle 26"/>
          <p:cNvSpPr>
            <a:spLocks noChangeArrowheads="1"/>
          </p:cNvSpPr>
          <p:nvPr/>
        </p:nvSpPr>
        <p:spPr bwMode="auto">
          <a:xfrm>
            <a:off x="2339975" y="5842000"/>
            <a:ext cx="2879725" cy="6842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66586" name="Text Box 27"/>
          <p:cNvSpPr txBox="1">
            <a:spLocks noChangeArrowheads="1"/>
          </p:cNvSpPr>
          <p:nvPr/>
        </p:nvSpPr>
        <p:spPr bwMode="auto">
          <a:xfrm>
            <a:off x="395288" y="34766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i=</a:t>
            </a:r>
          </a:p>
        </p:txBody>
      </p:sp>
      <p:sp>
        <p:nvSpPr>
          <p:cNvPr id="481308" name="Text Box 28"/>
          <p:cNvSpPr txBox="1">
            <a:spLocks noChangeArrowheads="1"/>
          </p:cNvSpPr>
          <p:nvPr/>
        </p:nvSpPr>
        <p:spPr bwMode="auto">
          <a:xfrm>
            <a:off x="684213" y="34766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1309" name="Rectangle 29"/>
          <p:cNvSpPr>
            <a:spLocks noChangeArrowheads="1"/>
          </p:cNvSpPr>
          <p:nvPr/>
        </p:nvSpPr>
        <p:spPr bwMode="auto">
          <a:xfrm>
            <a:off x="2555875" y="2925763"/>
            <a:ext cx="2447925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1310" name="Rectangle 30"/>
          <p:cNvSpPr>
            <a:spLocks noChangeArrowheads="1"/>
          </p:cNvSpPr>
          <p:nvPr/>
        </p:nvSpPr>
        <p:spPr bwMode="auto">
          <a:xfrm>
            <a:off x="5076825" y="2925763"/>
            <a:ext cx="2519363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1311" name="Rectangle 31"/>
          <p:cNvSpPr>
            <a:spLocks noChangeArrowheads="1"/>
          </p:cNvSpPr>
          <p:nvPr/>
        </p:nvSpPr>
        <p:spPr bwMode="auto">
          <a:xfrm>
            <a:off x="7667625" y="2925763"/>
            <a:ext cx="1225550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1312" name="Text Box 32"/>
          <p:cNvSpPr txBox="1">
            <a:spLocks noChangeArrowheads="1"/>
          </p:cNvSpPr>
          <p:nvPr/>
        </p:nvSpPr>
        <p:spPr bwMode="auto">
          <a:xfrm>
            <a:off x="4572000" y="52943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1313" name="Text Box 33"/>
          <p:cNvSpPr txBox="1">
            <a:spLocks noChangeArrowheads="1"/>
          </p:cNvSpPr>
          <p:nvPr/>
        </p:nvSpPr>
        <p:spPr bwMode="auto">
          <a:xfrm>
            <a:off x="6229350" y="53022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314" name="Text Box 34"/>
          <p:cNvSpPr txBox="1">
            <a:spLocks noChangeArrowheads="1"/>
          </p:cNvSpPr>
          <p:nvPr/>
        </p:nvSpPr>
        <p:spPr bwMode="auto">
          <a:xfrm>
            <a:off x="8388350" y="53022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1315" name="Text Box 35"/>
          <p:cNvSpPr txBox="1">
            <a:spLocks noChangeArrowheads="1"/>
          </p:cNvSpPr>
          <p:nvPr/>
        </p:nvSpPr>
        <p:spPr bwMode="auto">
          <a:xfrm>
            <a:off x="684213" y="34766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6595" name="Text Box 36"/>
          <p:cNvSpPr txBox="1">
            <a:spLocks noChangeArrowheads="1"/>
          </p:cNvSpPr>
          <p:nvPr/>
        </p:nvSpPr>
        <p:spPr bwMode="auto">
          <a:xfrm>
            <a:off x="1763713" y="29257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list</a:t>
            </a:r>
          </a:p>
        </p:txBody>
      </p:sp>
      <p:sp>
        <p:nvSpPr>
          <p:cNvPr id="66596" name="Text Box 37"/>
          <p:cNvSpPr txBox="1">
            <a:spLocks noChangeArrowheads="1"/>
          </p:cNvSpPr>
          <p:nvPr/>
        </p:nvSpPr>
        <p:spPr bwMode="auto">
          <a:xfrm>
            <a:off x="1330325" y="3573463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sorted</a:t>
            </a:r>
          </a:p>
        </p:txBody>
      </p:sp>
      <p:sp>
        <p:nvSpPr>
          <p:cNvPr id="481318" name="Text Box 38"/>
          <p:cNvSpPr txBox="1">
            <a:spLocks noChangeArrowheads="1"/>
          </p:cNvSpPr>
          <p:nvPr/>
        </p:nvSpPr>
        <p:spPr bwMode="auto">
          <a:xfrm>
            <a:off x="4572000" y="53022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1319" name="Text Box 39"/>
          <p:cNvSpPr txBox="1">
            <a:spLocks noChangeArrowheads="1"/>
          </p:cNvSpPr>
          <p:nvPr/>
        </p:nvSpPr>
        <p:spPr bwMode="auto">
          <a:xfrm>
            <a:off x="6227763" y="53022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1320" name="Text Box 40"/>
          <p:cNvSpPr txBox="1">
            <a:spLocks noChangeArrowheads="1"/>
          </p:cNvSpPr>
          <p:nvPr/>
        </p:nvSpPr>
        <p:spPr bwMode="auto">
          <a:xfrm>
            <a:off x="8388350" y="53022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1321" name="Text Box 41"/>
          <p:cNvSpPr txBox="1">
            <a:spLocks noChangeArrowheads="1"/>
          </p:cNvSpPr>
          <p:nvPr/>
        </p:nvSpPr>
        <p:spPr bwMode="auto">
          <a:xfrm>
            <a:off x="684213" y="34766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accent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3" grpId="0" animBg="1"/>
      <p:bldP spid="481303" grpId="1" animBg="1"/>
      <p:bldP spid="481303" grpId="2" animBg="1"/>
      <p:bldP spid="481303" grpId="3" animBg="1"/>
      <p:bldP spid="481303" grpId="4" animBg="1"/>
      <p:bldP spid="481303" grpId="5" animBg="1"/>
      <p:bldP spid="481304" grpId="0" animBg="1"/>
      <p:bldP spid="481304" grpId="1" animBg="1"/>
      <p:bldP spid="481304" grpId="2" animBg="1"/>
      <p:bldP spid="481304" grpId="3" animBg="1"/>
      <p:bldP spid="481305" grpId="0" animBg="1"/>
      <p:bldP spid="481305" grpId="1" animBg="1"/>
      <p:bldP spid="481306" grpId="0" animBg="1"/>
      <p:bldP spid="481306" grpId="1" animBg="1"/>
      <p:bldP spid="481308" grpId="0"/>
      <p:bldP spid="481308" grpId="1"/>
      <p:bldP spid="481309" grpId="0" animBg="1"/>
      <p:bldP spid="481309" grpId="1" animBg="1"/>
      <p:bldP spid="481310" grpId="0" animBg="1"/>
      <p:bldP spid="481310" grpId="1" animBg="1"/>
      <p:bldP spid="481311" grpId="0" animBg="1"/>
      <p:bldP spid="481311" grpId="1" animBg="1"/>
      <p:bldP spid="481312" grpId="0"/>
      <p:bldP spid="481312" grpId="1"/>
      <p:bldP spid="481313" grpId="0"/>
      <p:bldP spid="481313" grpId="1"/>
      <p:bldP spid="481314" grpId="0"/>
      <p:bldP spid="481314" grpId="1"/>
      <p:bldP spid="481315" grpId="0"/>
      <p:bldP spid="481315" grpId="1"/>
      <p:bldP spid="481318" grpId="0"/>
      <p:bldP spid="481318" grpId="1"/>
      <p:bldP spid="481319" grpId="0"/>
      <p:bldP spid="481319" grpId="1"/>
      <p:bldP spid="481320" grpId="0"/>
      <p:bldP spid="481320" grpId="1"/>
      <p:bldP spid="4813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37"/>
          <p:cNvSpPr txBox="1">
            <a:spLocks noChangeArrowheads="1"/>
          </p:cNvSpPr>
          <p:nvPr/>
        </p:nvSpPr>
        <p:spPr bwMode="auto">
          <a:xfrm>
            <a:off x="2057400" y="822325"/>
            <a:ext cx="64182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(element list[],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1; /* current merge length */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element extra[MAX_SIZE];</a:t>
            </a:r>
          </a:p>
          <a:p>
            <a:pPr eaLnBrk="1" hangingPunct="1"/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(length &lt; n) {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merge_pass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(list, extra, n, length);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length *= 2;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merge_pass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(extra, list, n, length);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length *= 2;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8610" name="Picture 3" descr="7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10526" r="1924" b="19873"/>
          <a:stretch>
            <a:fillRect/>
          </a:stretch>
        </p:blipFill>
        <p:spPr bwMode="auto">
          <a:xfrm>
            <a:off x="3295650" y="4027488"/>
            <a:ext cx="57404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Text Box 7"/>
          <p:cNvSpPr txBox="1">
            <a:spLocks noChangeArrowheads="1"/>
          </p:cNvSpPr>
          <p:nvPr/>
        </p:nvSpPr>
        <p:spPr bwMode="auto">
          <a:xfrm>
            <a:off x="3276600" y="35671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[0]</a:t>
            </a:r>
          </a:p>
        </p:txBody>
      </p:sp>
      <p:sp>
        <p:nvSpPr>
          <p:cNvPr id="68612" name="Text Box 8"/>
          <p:cNvSpPr txBox="1">
            <a:spLocks noChangeArrowheads="1"/>
          </p:cNvSpPr>
          <p:nvPr/>
        </p:nvSpPr>
        <p:spPr bwMode="auto">
          <a:xfrm>
            <a:off x="3852863" y="3567113"/>
            <a:ext cx="642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[1]</a:t>
            </a:r>
          </a:p>
        </p:txBody>
      </p:sp>
      <p:sp>
        <p:nvSpPr>
          <p:cNvPr id="68613" name="Text Box 9"/>
          <p:cNvSpPr txBox="1">
            <a:spLocks noChangeArrowheads="1"/>
          </p:cNvSpPr>
          <p:nvPr/>
        </p:nvSpPr>
        <p:spPr bwMode="auto">
          <a:xfrm>
            <a:off x="4429125" y="3567113"/>
            <a:ext cx="600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[2]</a:t>
            </a:r>
          </a:p>
        </p:txBody>
      </p:sp>
      <p:sp>
        <p:nvSpPr>
          <p:cNvPr id="68614" name="Text Box 10"/>
          <p:cNvSpPr txBox="1">
            <a:spLocks noChangeArrowheads="1"/>
          </p:cNvSpPr>
          <p:nvPr/>
        </p:nvSpPr>
        <p:spPr bwMode="auto">
          <a:xfrm>
            <a:off x="5005388" y="3567113"/>
            <a:ext cx="633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[3]</a:t>
            </a:r>
          </a:p>
        </p:txBody>
      </p:sp>
      <p:sp>
        <p:nvSpPr>
          <p:cNvPr id="68615" name="Text Box 11"/>
          <p:cNvSpPr txBox="1">
            <a:spLocks noChangeArrowheads="1"/>
          </p:cNvSpPr>
          <p:nvPr/>
        </p:nvSpPr>
        <p:spPr bwMode="auto">
          <a:xfrm>
            <a:off x="5581650" y="3567113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[4]</a:t>
            </a:r>
          </a:p>
        </p:txBody>
      </p:sp>
      <p:sp>
        <p:nvSpPr>
          <p:cNvPr id="68616" name="Text Box 12"/>
          <p:cNvSpPr txBox="1">
            <a:spLocks noChangeArrowheads="1"/>
          </p:cNvSpPr>
          <p:nvPr/>
        </p:nvSpPr>
        <p:spPr bwMode="auto">
          <a:xfrm>
            <a:off x="6156325" y="3567113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[5]</a:t>
            </a:r>
          </a:p>
        </p:txBody>
      </p:sp>
      <p:sp>
        <p:nvSpPr>
          <p:cNvPr id="68617" name="Text Box 13"/>
          <p:cNvSpPr txBox="1">
            <a:spLocks noChangeArrowheads="1"/>
          </p:cNvSpPr>
          <p:nvPr/>
        </p:nvSpPr>
        <p:spPr bwMode="auto">
          <a:xfrm>
            <a:off x="6732588" y="3567113"/>
            <a:ext cx="65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[6]</a:t>
            </a:r>
          </a:p>
        </p:txBody>
      </p:sp>
      <p:sp>
        <p:nvSpPr>
          <p:cNvPr id="68618" name="Text Box 14"/>
          <p:cNvSpPr txBox="1">
            <a:spLocks noChangeArrowheads="1"/>
          </p:cNvSpPr>
          <p:nvPr/>
        </p:nvSpPr>
        <p:spPr bwMode="auto">
          <a:xfrm>
            <a:off x="7308850" y="35734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[7]</a:t>
            </a:r>
          </a:p>
        </p:txBody>
      </p:sp>
      <p:sp>
        <p:nvSpPr>
          <p:cNvPr id="68619" name="Text Box 15"/>
          <p:cNvSpPr txBox="1">
            <a:spLocks noChangeArrowheads="1"/>
          </p:cNvSpPr>
          <p:nvPr/>
        </p:nvSpPr>
        <p:spPr bwMode="auto">
          <a:xfrm>
            <a:off x="7885113" y="3573463"/>
            <a:ext cx="649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[8]</a:t>
            </a:r>
          </a:p>
        </p:txBody>
      </p:sp>
      <p:sp>
        <p:nvSpPr>
          <p:cNvPr id="68620" name="Text Box 16"/>
          <p:cNvSpPr txBox="1">
            <a:spLocks noChangeArrowheads="1"/>
          </p:cNvSpPr>
          <p:nvPr/>
        </p:nvSpPr>
        <p:spPr bwMode="auto">
          <a:xfrm>
            <a:off x="8459788" y="3573463"/>
            <a:ext cx="684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[9]</a:t>
            </a:r>
          </a:p>
        </p:txBody>
      </p:sp>
      <p:sp>
        <p:nvSpPr>
          <p:cNvPr id="68621" name="Text Box 17"/>
          <p:cNvSpPr txBox="1">
            <a:spLocks noChangeArrowheads="1"/>
          </p:cNvSpPr>
          <p:nvPr/>
        </p:nvSpPr>
        <p:spPr bwMode="auto">
          <a:xfrm>
            <a:off x="466725" y="1519238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length=</a:t>
            </a:r>
          </a:p>
        </p:txBody>
      </p:sp>
      <p:sp>
        <p:nvSpPr>
          <p:cNvPr id="482322" name="Text Box 18"/>
          <p:cNvSpPr txBox="1">
            <a:spLocks noChangeArrowheads="1"/>
          </p:cNvSpPr>
          <p:nvPr/>
        </p:nvSpPr>
        <p:spPr bwMode="auto">
          <a:xfrm>
            <a:off x="1474788" y="1519238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23" name="Text Box 19"/>
          <p:cNvSpPr txBox="1">
            <a:spLocks noChangeArrowheads="1"/>
          </p:cNvSpPr>
          <p:nvPr/>
        </p:nvSpPr>
        <p:spPr bwMode="auto">
          <a:xfrm>
            <a:off x="2627313" y="39798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482324" name="Text Box 20"/>
          <p:cNvSpPr txBox="1">
            <a:spLocks noChangeArrowheads="1"/>
          </p:cNvSpPr>
          <p:nvPr/>
        </p:nvSpPr>
        <p:spPr bwMode="auto">
          <a:xfrm>
            <a:off x="2339975" y="45561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extra</a:t>
            </a:r>
          </a:p>
        </p:txBody>
      </p:sp>
      <p:sp>
        <p:nvSpPr>
          <p:cNvPr id="68625" name="Text Box 21"/>
          <p:cNvSpPr txBox="1">
            <a:spLocks noChangeArrowheads="1"/>
          </p:cNvSpPr>
          <p:nvPr/>
        </p:nvSpPr>
        <p:spPr bwMode="auto">
          <a:xfrm>
            <a:off x="466725" y="19050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n=10</a:t>
            </a:r>
          </a:p>
        </p:txBody>
      </p:sp>
      <p:sp>
        <p:nvSpPr>
          <p:cNvPr id="482326" name="Rectangle 22"/>
          <p:cNvSpPr>
            <a:spLocks noChangeArrowheads="1"/>
          </p:cNvSpPr>
          <p:nvPr/>
        </p:nvSpPr>
        <p:spPr bwMode="auto">
          <a:xfrm>
            <a:off x="2465388" y="1447800"/>
            <a:ext cx="2182812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27" name="Rectangle 23"/>
          <p:cNvSpPr>
            <a:spLocks noChangeArrowheads="1"/>
          </p:cNvSpPr>
          <p:nvPr/>
        </p:nvSpPr>
        <p:spPr bwMode="auto">
          <a:xfrm>
            <a:off x="2465388" y="2286000"/>
            <a:ext cx="2814637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28" name="Rectangle 24"/>
          <p:cNvSpPr>
            <a:spLocks noChangeArrowheads="1"/>
          </p:cNvSpPr>
          <p:nvPr/>
        </p:nvSpPr>
        <p:spPr bwMode="auto">
          <a:xfrm>
            <a:off x="2754313" y="2590800"/>
            <a:ext cx="5170487" cy="284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29" name="Rectangle 25"/>
          <p:cNvSpPr>
            <a:spLocks noChangeArrowheads="1"/>
          </p:cNvSpPr>
          <p:nvPr/>
        </p:nvSpPr>
        <p:spPr bwMode="auto">
          <a:xfrm>
            <a:off x="2754313" y="3095625"/>
            <a:ext cx="5170487" cy="257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30" name="Rectangle 26"/>
          <p:cNvSpPr>
            <a:spLocks noChangeArrowheads="1"/>
          </p:cNvSpPr>
          <p:nvPr/>
        </p:nvSpPr>
        <p:spPr bwMode="auto">
          <a:xfrm>
            <a:off x="2752725" y="2847975"/>
            <a:ext cx="1998663" cy="230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31" name="Rectangle 27"/>
          <p:cNvSpPr>
            <a:spLocks noChangeArrowheads="1"/>
          </p:cNvSpPr>
          <p:nvPr/>
        </p:nvSpPr>
        <p:spPr bwMode="auto">
          <a:xfrm>
            <a:off x="2754313" y="3351213"/>
            <a:ext cx="1998662" cy="306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32" name="Rectangle 28"/>
          <p:cNvSpPr>
            <a:spLocks noChangeArrowheads="1"/>
          </p:cNvSpPr>
          <p:nvPr/>
        </p:nvSpPr>
        <p:spPr bwMode="auto">
          <a:xfrm>
            <a:off x="3346450" y="4078288"/>
            <a:ext cx="5689600" cy="935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33" name="Text Box 29"/>
          <p:cNvSpPr txBox="1">
            <a:spLocks noChangeArrowheads="1"/>
          </p:cNvSpPr>
          <p:nvPr/>
        </p:nvSpPr>
        <p:spPr bwMode="auto">
          <a:xfrm>
            <a:off x="1476375" y="1519238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2334" name="Rectangle 30"/>
          <p:cNvSpPr>
            <a:spLocks noChangeArrowheads="1"/>
          </p:cNvSpPr>
          <p:nvPr/>
        </p:nvSpPr>
        <p:spPr bwMode="auto">
          <a:xfrm>
            <a:off x="3348038" y="4654550"/>
            <a:ext cx="5689600" cy="935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35" name="Text Box 31"/>
          <p:cNvSpPr txBox="1">
            <a:spLocks noChangeArrowheads="1"/>
          </p:cNvSpPr>
          <p:nvPr/>
        </p:nvSpPr>
        <p:spPr bwMode="auto">
          <a:xfrm>
            <a:off x="2627313" y="515778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482336" name="Text Box 32"/>
          <p:cNvSpPr txBox="1">
            <a:spLocks noChangeArrowheads="1"/>
          </p:cNvSpPr>
          <p:nvPr/>
        </p:nvSpPr>
        <p:spPr bwMode="auto">
          <a:xfrm>
            <a:off x="1476375" y="1519238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2337" name="Rectangle 33"/>
          <p:cNvSpPr>
            <a:spLocks noChangeArrowheads="1"/>
          </p:cNvSpPr>
          <p:nvPr/>
        </p:nvSpPr>
        <p:spPr bwMode="auto">
          <a:xfrm>
            <a:off x="3348038" y="5230813"/>
            <a:ext cx="5689600" cy="935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38" name="Text Box 34"/>
          <p:cNvSpPr txBox="1">
            <a:spLocks noChangeArrowheads="1"/>
          </p:cNvSpPr>
          <p:nvPr/>
        </p:nvSpPr>
        <p:spPr bwMode="auto">
          <a:xfrm>
            <a:off x="2339975" y="57800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extra</a:t>
            </a:r>
          </a:p>
        </p:txBody>
      </p:sp>
      <p:sp>
        <p:nvSpPr>
          <p:cNvPr id="482339" name="Text Box 35"/>
          <p:cNvSpPr txBox="1">
            <a:spLocks noChangeArrowheads="1"/>
          </p:cNvSpPr>
          <p:nvPr/>
        </p:nvSpPr>
        <p:spPr bwMode="auto">
          <a:xfrm>
            <a:off x="1476375" y="1519238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2340" name="Rectangle 36"/>
          <p:cNvSpPr>
            <a:spLocks noChangeArrowheads="1"/>
          </p:cNvSpPr>
          <p:nvPr/>
        </p:nvSpPr>
        <p:spPr bwMode="auto">
          <a:xfrm>
            <a:off x="3348038" y="5807075"/>
            <a:ext cx="5689600" cy="935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2341" name="Text Box 37"/>
          <p:cNvSpPr txBox="1">
            <a:spLocks noChangeArrowheads="1"/>
          </p:cNvSpPr>
          <p:nvPr/>
        </p:nvSpPr>
        <p:spPr bwMode="auto">
          <a:xfrm>
            <a:off x="2627313" y="635635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482342" name="Text Box 38"/>
          <p:cNvSpPr txBox="1">
            <a:spLocks noChangeArrowheads="1"/>
          </p:cNvSpPr>
          <p:nvPr/>
        </p:nvSpPr>
        <p:spPr bwMode="auto">
          <a:xfrm>
            <a:off x="1476375" y="1519238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6864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Iterative Merge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22" grpId="0"/>
      <p:bldP spid="482322" grpId="1"/>
      <p:bldP spid="482323" grpId="0"/>
      <p:bldP spid="482323" grpId="1"/>
      <p:bldP spid="482324" grpId="0"/>
      <p:bldP spid="482324" grpId="1"/>
      <p:bldP spid="482326" grpId="0" animBg="1"/>
      <p:bldP spid="482326" grpId="1" animBg="1"/>
      <p:bldP spid="482327" grpId="0" animBg="1"/>
      <p:bldP spid="482327" grpId="1" animBg="1"/>
      <p:bldP spid="482327" grpId="2" animBg="1"/>
      <p:bldP spid="482327" grpId="3" animBg="1"/>
      <p:bldP spid="482327" grpId="4" animBg="1"/>
      <p:bldP spid="482327" grpId="5" animBg="1"/>
      <p:bldP spid="482328" grpId="0" animBg="1"/>
      <p:bldP spid="482328" grpId="1" animBg="1"/>
      <p:bldP spid="482328" grpId="2" animBg="1"/>
      <p:bldP spid="482328" grpId="3" animBg="1"/>
      <p:bldP spid="482329" grpId="0" animBg="1"/>
      <p:bldP spid="482329" grpId="1" animBg="1"/>
      <p:bldP spid="482329" grpId="2" animBg="1"/>
      <p:bldP spid="482329" grpId="3" animBg="1"/>
      <p:bldP spid="482330" grpId="0" animBg="1"/>
      <p:bldP spid="482330" grpId="1" animBg="1"/>
      <p:bldP spid="482330" grpId="2" animBg="1"/>
      <p:bldP spid="482330" grpId="3" animBg="1"/>
      <p:bldP spid="482331" grpId="0" animBg="1"/>
      <p:bldP spid="482331" grpId="1" animBg="1"/>
      <p:bldP spid="482331" grpId="2" animBg="1"/>
      <p:bldP spid="482331" grpId="3" animBg="1"/>
      <p:bldP spid="482332" grpId="0" animBg="1"/>
      <p:bldP spid="482332" grpId="1" animBg="1"/>
      <p:bldP spid="482333" grpId="0"/>
      <p:bldP spid="482333" grpId="1"/>
      <p:bldP spid="482334" grpId="0" animBg="1"/>
      <p:bldP spid="482334" grpId="1" animBg="1"/>
      <p:bldP spid="482335" grpId="0"/>
      <p:bldP spid="482335" grpId="1"/>
      <p:bldP spid="482336" grpId="0"/>
      <p:bldP spid="482336" grpId="1"/>
      <p:bldP spid="482337" grpId="0" animBg="1"/>
      <p:bldP spid="482337" grpId="1" animBg="1"/>
      <p:bldP spid="482338" grpId="0"/>
      <p:bldP spid="482339" grpId="0"/>
      <p:bldP spid="482339" grpId="1"/>
      <p:bldP spid="482340" grpId="0" animBg="1"/>
      <p:bldP spid="482340" grpId="1" animBg="1"/>
      <p:bldP spid="482341" grpId="0"/>
      <p:bldP spid="4823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4" descr="7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00200"/>
            <a:ext cx="77755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755650" y="1671638"/>
            <a:ext cx="7632700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1671638"/>
            <a:ext cx="7632700" cy="647700"/>
            <a:chOff x="476" y="1298"/>
            <a:chExt cx="4808" cy="408"/>
          </a:xfrm>
        </p:grpSpPr>
        <p:sp>
          <p:nvSpPr>
            <p:cNvPr id="70686" name="Rectangle 5"/>
            <p:cNvSpPr>
              <a:spLocks noChangeArrowheads="1"/>
            </p:cNvSpPr>
            <p:nvPr/>
          </p:nvSpPr>
          <p:spPr bwMode="auto">
            <a:xfrm>
              <a:off x="476" y="1298"/>
              <a:ext cx="2359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87" name="Rectangle 6"/>
            <p:cNvSpPr>
              <a:spLocks noChangeArrowheads="1"/>
            </p:cNvSpPr>
            <p:nvPr/>
          </p:nvSpPr>
          <p:spPr bwMode="auto">
            <a:xfrm>
              <a:off x="2925" y="1298"/>
              <a:ext cx="2359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1671638"/>
            <a:ext cx="7634288" cy="647700"/>
            <a:chOff x="476" y="1298"/>
            <a:chExt cx="4809" cy="408"/>
          </a:xfrm>
        </p:grpSpPr>
        <p:sp>
          <p:nvSpPr>
            <p:cNvPr id="70682" name="Rectangle 5"/>
            <p:cNvSpPr>
              <a:spLocks noChangeArrowheads="1"/>
            </p:cNvSpPr>
            <p:nvPr/>
          </p:nvSpPr>
          <p:spPr bwMode="auto">
            <a:xfrm>
              <a:off x="476" y="1298"/>
              <a:ext cx="1406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83" name="Rectangle 6"/>
            <p:cNvSpPr>
              <a:spLocks noChangeArrowheads="1"/>
            </p:cNvSpPr>
            <p:nvPr/>
          </p:nvSpPr>
          <p:spPr bwMode="auto">
            <a:xfrm>
              <a:off x="2925" y="1298"/>
              <a:ext cx="1407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84" name="Rectangle 7"/>
            <p:cNvSpPr>
              <a:spLocks noChangeArrowheads="1"/>
            </p:cNvSpPr>
            <p:nvPr/>
          </p:nvSpPr>
          <p:spPr bwMode="auto">
            <a:xfrm>
              <a:off x="1927" y="1298"/>
              <a:ext cx="90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85" name="Rectangle 8"/>
            <p:cNvSpPr>
              <a:spLocks noChangeArrowheads="1"/>
            </p:cNvSpPr>
            <p:nvPr/>
          </p:nvSpPr>
          <p:spPr bwMode="auto">
            <a:xfrm>
              <a:off x="4377" y="1298"/>
              <a:ext cx="90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55650" y="1671638"/>
            <a:ext cx="7632700" cy="647700"/>
            <a:chOff x="476" y="1298"/>
            <a:chExt cx="4808" cy="408"/>
          </a:xfrm>
        </p:grpSpPr>
        <p:sp>
          <p:nvSpPr>
            <p:cNvPr id="70674" name="Rectangle 5"/>
            <p:cNvSpPr>
              <a:spLocks noChangeArrowheads="1"/>
            </p:cNvSpPr>
            <p:nvPr/>
          </p:nvSpPr>
          <p:spPr bwMode="auto">
            <a:xfrm>
              <a:off x="476" y="1298"/>
              <a:ext cx="907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5" name="Rectangle 6"/>
            <p:cNvSpPr>
              <a:spLocks noChangeArrowheads="1"/>
            </p:cNvSpPr>
            <p:nvPr/>
          </p:nvSpPr>
          <p:spPr bwMode="auto">
            <a:xfrm>
              <a:off x="2925" y="1298"/>
              <a:ext cx="90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6" name="Rectangle 7"/>
            <p:cNvSpPr>
              <a:spLocks noChangeArrowheads="1"/>
            </p:cNvSpPr>
            <p:nvPr/>
          </p:nvSpPr>
          <p:spPr bwMode="auto">
            <a:xfrm>
              <a:off x="1927" y="1298"/>
              <a:ext cx="454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7" name="Rectangle 8"/>
            <p:cNvSpPr>
              <a:spLocks noChangeArrowheads="1"/>
            </p:cNvSpPr>
            <p:nvPr/>
          </p:nvSpPr>
          <p:spPr bwMode="auto">
            <a:xfrm>
              <a:off x="4377" y="1298"/>
              <a:ext cx="40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8" name="Rectangle 9"/>
            <p:cNvSpPr>
              <a:spLocks noChangeArrowheads="1"/>
            </p:cNvSpPr>
            <p:nvPr/>
          </p:nvSpPr>
          <p:spPr bwMode="auto">
            <a:xfrm>
              <a:off x="2426" y="1298"/>
              <a:ext cx="454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9" name="Rectangle 10"/>
            <p:cNvSpPr>
              <a:spLocks noChangeArrowheads="1"/>
            </p:cNvSpPr>
            <p:nvPr/>
          </p:nvSpPr>
          <p:spPr bwMode="auto">
            <a:xfrm>
              <a:off x="1429" y="1298"/>
              <a:ext cx="454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80" name="Rectangle 11"/>
            <p:cNvSpPr>
              <a:spLocks noChangeArrowheads="1"/>
            </p:cNvSpPr>
            <p:nvPr/>
          </p:nvSpPr>
          <p:spPr bwMode="auto">
            <a:xfrm>
              <a:off x="3878" y="1298"/>
              <a:ext cx="454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81" name="Rectangle 12"/>
            <p:cNvSpPr>
              <a:spLocks noChangeArrowheads="1"/>
            </p:cNvSpPr>
            <p:nvPr/>
          </p:nvSpPr>
          <p:spPr bwMode="auto">
            <a:xfrm>
              <a:off x="4830" y="1298"/>
              <a:ext cx="454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55650" y="1671638"/>
            <a:ext cx="7632700" cy="647700"/>
            <a:chOff x="476" y="1298"/>
            <a:chExt cx="4808" cy="408"/>
          </a:xfrm>
        </p:grpSpPr>
        <p:sp>
          <p:nvSpPr>
            <p:cNvPr id="70664" name="Rectangle 5"/>
            <p:cNvSpPr>
              <a:spLocks noChangeArrowheads="1"/>
            </p:cNvSpPr>
            <p:nvPr/>
          </p:nvSpPr>
          <p:spPr bwMode="auto">
            <a:xfrm>
              <a:off x="476" y="1298"/>
              <a:ext cx="408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65" name="Rectangle 6"/>
            <p:cNvSpPr>
              <a:spLocks noChangeArrowheads="1"/>
            </p:cNvSpPr>
            <p:nvPr/>
          </p:nvSpPr>
          <p:spPr bwMode="auto">
            <a:xfrm>
              <a:off x="2925" y="1298"/>
              <a:ext cx="409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66" name="Rectangle 7"/>
            <p:cNvSpPr>
              <a:spLocks noChangeArrowheads="1"/>
            </p:cNvSpPr>
            <p:nvPr/>
          </p:nvSpPr>
          <p:spPr bwMode="auto">
            <a:xfrm>
              <a:off x="1927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67" name="Rectangle 8"/>
            <p:cNvSpPr>
              <a:spLocks noChangeArrowheads="1"/>
            </p:cNvSpPr>
            <p:nvPr/>
          </p:nvSpPr>
          <p:spPr bwMode="auto">
            <a:xfrm>
              <a:off x="4377" y="1298"/>
              <a:ext cx="408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68" name="Rectangle 9"/>
            <p:cNvSpPr>
              <a:spLocks noChangeArrowheads="1"/>
            </p:cNvSpPr>
            <p:nvPr/>
          </p:nvSpPr>
          <p:spPr bwMode="auto">
            <a:xfrm>
              <a:off x="2426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69" name="Rectangle 10"/>
            <p:cNvSpPr>
              <a:spLocks noChangeArrowheads="1"/>
            </p:cNvSpPr>
            <p:nvPr/>
          </p:nvSpPr>
          <p:spPr bwMode="auto">
            <a:xfrm>
              <a:off x="1429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0" name="Rectangle 11"/>
            <p:cNvSpPr>
              <a:spLocks noChangeArrowheads="1"/>
            </p:cNvSpPr>
            <p:nvPr/>
          </p:nvSpPr>
          <p:spPr bwMode="auto">
            <a:xfrm>
              <a:off x="3878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1" name="Rectangle 12"/>
            <p:cNvSpPr>
              <a:spLocks noChangeArrowheads="1"/>
            </p:cNvSpPr>
            <p:nvPr/>
          </p:nvSpPr>
          <p:spPr bwMode="auto">
            <a:xfrm>
              <a:off x="4830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2" name="Rectangle 13"/>
            <p:cNvSpPr>
              <a:spLocks noChangeArrowheads="1"/>
            </p:cNvSpPr>
            <p:nvPr/>
          </p:nvSpPr>
          <p:spPr bwMode="auto">
            <a:xfrm>
              <a:off x="930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0673" name="Rectangle 14"/>
            <p:cNvSpPr>
              <a:spLocks noChangeArrowheads="1"/>
            </p:cNvSpPr>
            <p:nvPr/>
          </p:nvSpPr>
          <p:spPr bwMode="auto">
            <a:xfrm>
              <a:off x="3379" y="1298"/>
              <a:ext cx="454" cy="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sp>
        <p:nvSpPr>
          <p:cNvPr id="7066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Recursive Merge Sort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107"/>
          <p:cNvSpPr txBox="1">
            <a:spLocks noChangeArrowheads="1"/>
          </p:cNvSpPr>
          <p:nvPr/>
        </p:nvSpPr>
        <p:spPr bwMode="auto">
          <a:xfrm>
            <a:off x="1600200" y="838200"/>
            <a:ext cx="749115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rmerge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(element list[],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lower,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upper)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middle;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(lower &gt;= upper)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lower;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middle = (lower + upper) / 2;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listmerge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rmerge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(list, lower, middle),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rmerge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(list, middle+1, upper));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2706" name="Picture 3" descr="7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05263"/>
            <a:ext cx="56165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0" y="56388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FF0000"/>
                </a:solidFill>
                <a:latin typeface="Lucida Console" panose="020B0609040504020204" pitchFamily="49" charset="0"/>
              </a:rPr>
              <a:t>start = rmerge(list, 0, n-1);</a:t>
            </a:r>
          </a:p>
        </p:txBody>
      </p:sp>
      <p:sp>
        <p:nvSpPr>
          <p:cNvPr id="72708" name="Text Box 8"/>
          <p:cNvSpPr txBox="1">
            <a:spLocks noChangeArrowheads="1"/>
          </p:cNvSpPr>
          <p:nvPr/>
        </p:nvSpPr>
        <p:spPr bwMode="auto">
          <a:xfrm>
            <a:off x="3421063" y="3632200"/>
            <a:ext cx="693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[0]</a:t>
            </a:r>
          </a:p>
        </p:txBody>
      </p:sp>
      <p:sp>
        <p:nvSpPr>
          <p:cNvPr id="72709" name="Text Box 9"/>
          <p:cNvSpPr txBox="1">
            <a:spLocks noChangeArrowheads="1"/>
          </p:cNvSpPr>
          <p:nvPr/>
        </p:nvSpPr>
        <p:spPr bwMode="auto">
          <a:xfrm>
            <a:off x="3997325" y="3632200"/>
            <a:ext cx="65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[1]</a:t>
            </a:r>
          </a:p>
        </p:txBody>
      </p:sp>
      <p:sp>
        <p:nvSpPr>
          <p:cNvPr id="72710" name="Text Box 10"/>
          <p:cNvSpPr txBox="1">
            <a:spLocks noChangeArrowheads="1"/>
          </p:cNvSpPr>
          <p:nvPr/>
        </p:nvSpPr>
        <p:spPr bwMode="auto">
          <a:xfrm>
            <a:off x="4572000" y="363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[2]</a:t>
            </a:r>
          </a:p>
        </p:txBody>
      </p:sp>
      <p:sp>
        <p:nvSpPr>
          <p:cNvPr id="72711" name="Text Box 11"/>
          <p:cNvSpPr txBox="1">
            <a:spLocks noChangeArrowheads="1"/>
          </p:cNvSpPr>
          <p:nvPr/>
        </p:nvSpPr>
        <p:spPr bwMode="auto">
          <a:xfrm>
            <a:off x="5076825" y="363220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[3]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5653088" y="3632200"/>
            <a:ext cx="595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[4]</a:t>
            </a:r>
          </a:p>
        </p:txBody>
      </p:sp>
      <p:sp>
        <p:nvSpPr>
          <p:cNvPr id="72713" name="Text Box 13"/>
          <p:cNvSpPr txBox="1">
            <a:spLocks noChangeArrowheads="1"/>
          </p:cNvSpPr>
          <p:nvPr/>
        </p:nvSpPr>
        <p:spPr bwMode="auto">
          <a:xfrm>
            <a:off x="6229350" y="363220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[5]</a:t>
            </a:r>
          </a:p>
        </p:txBody>
      </p:sp>
      <p:sp>
        <p:nvSpPr>
          <p:cNvPr id="72714" name="Text Box 14"/>
          <p:cNvSpPr txBox="1">
            <a:spLocks noChangeArrowheads="1"/>
          </p:cNvSpPr>
          <p:nvPr/>
        </p:nvSpPr>
        <p:spPr bwMode="auto">
          <a:xfrm>
            <a:off x="6769100" y="3632200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[6]</a:t>
            </a:r>
          </a:p>
        </p:txBody>
      </p:sp>
      <p:sp>
        <p:nvSpPr>
          <p:cNvPr id="72715" name="Text Box 15"/>
          <p:cNvSpPr txBox="1">
            <a:spLocks noChangeArrowheads="1"/>
          </p:cNvSpPr>
          <p:nvPr/>
        </p:nvSpPr>
        <p:spPr bwMode="auto">
          <a:xfrm>
            <a:off x="7343775" y="3638550"/>
            <a:ext cx="657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[7]</a:t>
            </a:r>
          </a:p>
        </p:txBody>
      </p:sp>
      <p:sp>
        <p:nvSpPr>
          <p:cNvPr id="72716" name="Text Box 16"/>
          <p:cNvSpPr txBox="1">
            <a:spLocks noChangeArrowheads="1"/>
          </p:cNvSpPr>
          <p:nvPr/>
        </p:nvSpPr>
        <p:spPr bwMode="auto">
          <a:xfrm>
            <a:off x="7885113" y="3638550"/>
            <a:ext cx="649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[8]</a:t>
            </a:r>
          </a:p>
        </p:txBody>
      </p:sp>
      <p:sp>
        <p:nvSpPr>
          <p:cNvPr id="72717" name="Text Box 17"/>
          <p:cNvSpPr txBox="1">
            <a:spLocks noChangeArrowheads="1"/>
          </p:cNvSpPr>
          <p:nvPr/>
        </p:nvSpPr>
        <p:spPr bwMode="auto">
          <a:xfrm>
            <a:off x="8459788" y="3638550"/>
            <a:ext cx="684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2"/>
                </a:solidFill>
                <a:latin typeface="Lucida Console" panose="020B0609040504020204" pitchFamily="49" charset="0"/>
              </a:rPr>
              <a:t>[9]</a:t>
            </a:r>
          </a:p>
        </p:txBody>
      </p:sp>
      <p:sp>
        <p:nvSpPr>
          <p:cNvPr id="485394" name="Rectangle 18"/>
          <p:cNvSpPr>
            <a:spLocks noChangeArrowheads="1"/>
          </p:cNvSpPr>
          <p:nvPr/>
        </p:nvSpPr>
        <p:spPr bwMode="auto">
          <a:xfrm>
            <a:off x="1981200" y="1752600"/>
            <a:ext cx="2819400" cy="2254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395" name="Rectangle 19"/>
          <p:cNvSpPr>
            <a:spLocks noChangeArrowheads="1"/>
          </p:cNvSpPr>
          <p:nvPr/>
        </p:nvSpPr>
        <p:spPr bwMode="auto">
          <a:xfrm>
            <a:off x="2455863" y="1981200"/>
            <a:ext cx="1963737" cy="2921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396" name="Rectangle 20"/>
          <p:cNvSpPr>
            <a:spLocks noChangeArrowheads="1"/>
          </p:cNvSpPr>
          <p:nvPr/>
        </p:nvSpPr>
        <p:spPr bwMode="auto">
          <a:xfrm>
            <a:off x="1981200" y="2255838"/>
            <a:ext cx="4700588" cy="5635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397" name="Rectangle 21"/>
          <p:cNvSpPr>
            <a:spLocks noChangeArrowheads="1"/>
          </p:cNvSpPr>
          <p:nvPr/>
        </p:nvSpPr>
        <p:spPr bwMode="auto">
          <a:xfrm>
            <a:off x="2250282" y="2825750"/>
            <a:ext cx="6875462" cy="79375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398" name="Line 22"/>
          <p:cNvSpPr>
            <a:spLocks noChangeShapeType="1"/>
          </p:cNvSpPr>
          <p:nvPr/>
        </p:nvSpPr>
        <p:spPr bwMode="auto">
          <a:xfrm flipH="1">
            <a:off x="8761413" y="2895600"/>
            <a:ext cx="171450" cy="201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5399" name="Line 23"/>
          <p:cNvSpPr>
            <a:spLocks noChangeShapeType="1"/>
          </p:cNvSpPr>
          <p:nvPr/>
        </p:nvSpPr>
        <p:spPr bwMode="auto">
          <a:xfrm flipH="1">
            <a:off x="8896350" y="3184525"/>
            <a:ext cx="171450" cy="201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24" name="Text Box 24"/>
          <p:cNvSpPr txBox="1">
            <a:spLocks noChangeArrowheads="1"/>
          </p:cNvSpPr>
          <p:nvPr/>
        </p:nvSpPr>
        <p:spPr bwMode="auto">
          <a:xfrm>
            <a:off x="107950" y="1196975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lower=</a:t>
            </a:r>
          </a:p>
        </p:txBody>
      </p:sp>
      <p:sp>
        <p:nvSpPr>
          <p:cNvPr id="72725" name="Text Box 25"/>
          <p:cNvSpPr txBox="1">
            <a:spLocks noChangeArrowheads="1"/>
          </p:cNvSpPr>
          <p:nvPr/>
        </p:nvSpPr>
        <p:spPr bwMode="auto">
          <a:xfrm>
            <a:off x="107950" y="1603375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upper=</a:t>
            </a:r>
          </a:p>
        </p:txBody>
      </p:sp>
      <p:sp>
        <p:nvSpPr>
          <p:cNvPr id="72726" name="Text Box 26"/>
          <p:cNvSpPr txBox="1">
            <a:spLocks noChangeArrowheads="1"/>
          </p:cNvSpPr>
          <p:nvPr/>
        </p:nvSpPr>
        <p:spPr bwMode="auto">
          <a:xfrm>
            <a:off x="107950" y="20351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middle=</a:t>
            </a:r>
          </a:p>
        </p:txBody>
      </p:sp>
      <p:sp>
        <p:nvSpPr>
          <p:cNvPr id="485403" name="Text Box 27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06" name="Text Box 30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07" name="Text Box 31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08" name="Text Box 32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13" name="Text Box 37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414" name="Text Box 38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15" name="Text Box 39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416" name="Text Box 40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417" name="Rectangle 41"/>
          <p:cNvSpPr>
            <a:spLocks noChangeArrowheads="1"/>
          </p:cNvSpPr>
          <p:nvPr/>
        </p:nvSpPr>
        <p:spPr bwMode="auto">
          <a:xfrm>
            <a:off x="3492500" y="4005263"/>
            <a:ext cx="1079500" cy="10080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18" name="Text Box 42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19" name="Text Box 43"/>
          <p:cNvSpPr txBox="1">
            <a:spLocks noChangeArrowheads="1"/>
          </p:cNvSpPr>
          <p:nvPr/>
        </p:nvSpPr>
        <p:spPr bwMode="auto">
          <a:xfrm>
            <a:off x="1116013" y="16033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20" name="Text Box 44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421" name="Text Box 45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22" name="Text Box 46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23" name="Rectangle 47"/>
          <p:cNvSpPr>
            <a:spLocks noChangeArrowheads="1"/>
          </p:cNvSpPr>
          <p:nvPr/>
        </p:nvSpPr>
        <p:spPr bwMode="auto">
          <a:xfrm>
            <a:off x="3492500" y="4581525"/>
            <a:ext cx="1584325" cy="10080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24" name="Text Box 48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25" name="Text Box 49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26" name="Text Box 50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27" name="Text Box 51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5428" name="Text Box 52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5429" name="Text Box 53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5430" name="Text Box 54"/>
          <p:cNvSpPr txBox="1">
            <a:spLocks noChangeArrowheads="1"/>
          </p:cNvSpPr>
          <p:nvPr/>
        </p:nvSpPr>
        <p:spPr bwMode="auto">
          <a:xfrm>
            <a:off x="1116013" y="16033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31" name="Text Box 55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5432" name="Text Box 56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33" name="Text Box 57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5434" name="Text Box 58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35" name="Rectangle 59"/>
          <p:cNvSpPr>
            <a:spLocks noChangeArrowheads="1"/>
          </p:cNvSpPr>
          <p:nvPr/>
        </p:nvSpPr>
        <p:spPr bwMode="auto">
          <a:xfrm>
            <a:off x="5148263" y="4005263"/>
            <a:ext cx="1079500" cy="1584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36" name="Text Box 60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37" name="Text Box 61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5438" name="Text Box 62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39" name="Text Box 63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5440" name="Rectangle 64"/>
          <p:cNvSpPr>
            <a:spLocks noChangeArrowheads="1"/>
          </p:cNvSpPr>
          <p:nvPr/>
        </p:nvSpPr>
        <p:spPr bwMode="auto">
          <a:xfrm>
            <a:off x="3492500" y="5157788"/>
            <a:ext cx="2735263" cy="10080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41" name="Text Box 65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5442" name="Text Box 66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43" name="Text Box 67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44" name="Text Box 68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45" name="Text Box 69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46" name="Text Box 70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5447" name="Text Box 71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5448" name="Text Box 72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49" name="Text Box 73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50" name="Text Box 74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51" name="Text Box 75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5452" name="Text Box 76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5453" name="Text Box 77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5454" name="Text Box 78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55" name="Rectangle 79"/>
          <p:cNvSpPr>
            <a:spLocks noChangeArrowheads="1"/>
          </p:cNvSpPr>
          <p:nvPr/>
        </p:nvSpPr>
        <p:spPr bwMode="auto">
          <a:xfrm>
            <a:off x="6227763" y="4005263"/>
            <a:ext cx="1079500" cy="10080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56" name="Text Box 80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57" name="Text Box 81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5458" name="Text Box 82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59" name="Text Box 83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60" name="Text Box 84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61" name="Rectangle 85"/>
          <p:cNvSpPr>
            <a:spLocks noChangeArrowheads="1"/>
          </p:cNvSpPr>
          <p:nvPr/>
        </p:nvSpPr>
        <p:spPr bwMode="auto">
          <a:xfrm>
            <a:off x="6227763" y="4581525"/>
            <a:ext cx="1657350" cy="10080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62" name="Text Box 86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5463" name="Text Box 87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64" name="Text Box 88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5465" name="Text Box 89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5466" name="Text Box 90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5467" name="Text Box 91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5468" name="Text Box 92"/>
          <p:cNvSpPr txBox="1">
            <a:spLocks noChangeArrowheads="1"/>
          </p:cNvSpPr>
          <p:nvPr/>
        </p:nvSpPr>
        <p:spPr bwMode="auto">
          <a:xfrm>
            <a:off x="1116013" y="16287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5469" name="Text Box 93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5470" name="Text Box 94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5471" name="Text Box 95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5472" name="Rectangle 96"/>
          <p:cNvSpPr>
            <a:spLocks noChangeArrowheads="1"/>
          </p:cNvSpPr>
          <p:nvPr/>
        </p:nvSpPr>
        <p:spPr bwMode="auto">
          <a:xfrm>
            <a:off x="7956550" y="4005263"/>
            <a:ext cx="1079500" cy="1584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73" name="Text Box 97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74" name="Text Box 98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5475" name="Text Box 99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76" name="Text Box 100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5477" name="Rectangle 101"/>
          <p:cNvSpPr>
            <a:spLocks noChangeArrowheads="1"/>
          </p:cNvSpPr>
          <p:nvPr/>
        </p:nvSpPr>
        <p:spPr bwMode="auto">
          <a:xfrm>
            <a:off x="6227763" y="5157788"/>
            <a:ext cx="2808287" cy="10080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5478" name="Text Box 102"/>
          <p:cNvSpPr txBox="1">
            <a:spLocks noChangeArrowheads="1"/>
          </p:cNvSpPr>
          <p:nvPr/>
        </p:nvSpPr>
        <p:spPr bwMode="auto">
          <a:xfrm>
            <a:off x="8801100" y="252571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79" name="Text Box 103"/>
          <p:cNvSpPr txBox="1">
            <a:spLocks noChangeArrowheads="1"/>
          </p:cNvSpPr>
          <p:nvPr/>
        </p:nvSpPr>
        <p:spPr bwMode="auto">
          <a:xfrm>
            <a:off x="8877300" y="29051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5480" name="Text Box 104"/>
          <p:cNvSpPr txBox="1">
            <a:spLocks noChangeArrowheads="1"/>
          </p:cNvSpPr>
          <p:nvPr/>
        </p:nvSpPr>
        <p:spPr bwMode="auto">
          <a:xfrm>
            <a:off x="1042988" y="11969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85481" name="Text Box 105"/>
          <p:cNvSpPr txBox="1">
            <a:spLocks noChangeArrowheads="1"/>
          </p:cNvSpPr>
          <p:nvPr/>
        </p:nvSpPr>
        <p:spPr bwMode="auto">
          <a:xfrm>
            <a:off x="1187450" y="20351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5482" name="Rectangle 106"/>
          <p:cNvSpPr>
            <a:spLocks noChangeArrowheads="1"/>
          </p:cNvSpPr>
          <p:nvPr/>
        </p:nvSpPr>
        <p:spPr bwMode="auto">
          <a:xfrm>
            <a:off x="3492500" y="5734050"/>
            <a:ext cx="5543550" cy="10080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72807" name="Text Box 108"/>
          <p:cNvSpPr txBox="1">
            <a:spLocks noChangeArrowheads="1"/>
          </p:cNvSpPr>
          <p:nvPr/>
        </p:nvSpPr>
        <p:spPr bwMode="auto">
          <a:xfrm>
            <a:off x="2843213" y="35734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7280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Recursive Merge Sort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 nodeType="clickPar">
                      <p:stCondLst>
                        <p:cond delay="indefinite"/>
                      </p:stCondLst>
                      <p:childTnLst>
                        <p:par>
                          <p:cTn id="5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 nodeType="clickPar">
                      <p:stCondLst>
                        <p:cond delay="indefinite"/>
                      </p:stCondLst>
                      <p:childTnLst>
                        <p:par>
                          <p:cTn id="6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 nodeType="clickPar">
                      <p:stCondLst>
                        <p:cond delay="indefinite"/>
                      </p:stCondLst>
                      <p:childTnLst>
                        <p:par>
                          <p:cTn id="6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 nodeType="clickPar">
                      <p:stCondLst>
                        <p:cond delay="indefinite"/>
                      </p:stCondLst>
                      <p:childTnLst>
                        <p:par>
                          <p:cTn id="6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 nodeType="clickPar">
                      <p:stCondLst>
                        <p:cond delay="indefinite"/>
                      </p:stCondLst>
                      <p:childTnLst>
                        <p:par>
                          <p:cTn id="6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 nodeType="clickPar">
                      <p:stCondLst>
                        <p:cond delay="indefinite"/>
                      </p:stCondLst>
                      <p:childTnLst>
                        <p:par>
                          <p:cTn id="7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 nodeType="clickPar">
                      <p:stCondLst>
                        <p:cond delay="indefinite"/>
                      </p:stCondLst>
                      <p:childTnLst>
                        <p:par>
                          <p:cTn id="7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 nodeType="clickPar">
                      <p:stCondLst>
                        <p:cond delay="indefinite"/>
                      </p:stCondLst>
                      <p:childTnLst>
                        <p:par>
                          <p:cTn id="7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 nodeType="clickPar">
                      <p:stCondLst>
                        <p:cond delay="indefinite"/>
                      </p:stCondLst>
                      <p:childTnLst>
                        <p:par>
                          <p:cTn id="7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 nodeType="clickPar">
                      <p:stCondLst>
                        <p:cond delay="indefinite"/>
                      </p:stCondLst>
                      <p:childTnLst>
                        <p:par>
                          <p:cTn id="7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 nodeType="clickPar">
                      <p:stCondLst>
                        <p:cond delay="indefinite"/>
                      </p:stCondLst>
                      <p:childTnLst>
                        <p:par>
                          <p:cTn id="7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 nodeType="clickPar">
                      <p:stCondLst>
                        <p:cond delay="indefinite"/>
                      </p:stCondLst>
                      <p:childTnLst>
                        <p:par>
                          <p:cTn id="7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5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 nodeType="clickPar">
                      <p:stCondLst>
                        <p:cond delay="indefinite"/>
                      </p:stCondLst>
                      <p:childTnLst>
                        <p:par>
                          <p:cTn id="7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 nodeType="clickPar">
                      <p:stCondLst>
                        <p:cond delay="indefinite"/>
                      </p:stCondLst>
                      <p:childTnLst>
                        <p:par>
                          <p:cTn id="7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 nodeType="clickPar">
                      <p:stCondLst>
                        <p:cond delay="indefinite"/>
                      </p:stCondLst>
                      <p:childTnLst>
                        <p:par>
                          <p:cTn id="7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 nodeType="clickPar">
                      <p:stCondLst>
                        <p:cond delay="indefinite"/>
                      </p:stCondLst>
                      <p:childTnLst>
                        <p:par>
                          <p:cTn id="8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 nodeType="clickPar">
                      <p:stCondLst>
                        <p:cond delay="indefinite"/>
                      </p:stCondLst>
                      <p:childTnLst>
                        <p:par>
                          <p:cTn id="8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 nodeType="clickPar">
                      <p:stCondLst>
                        <p:cond delay="indefinite"/>
                      </p:stCondLst>
                      <p:childTnLst>
                        <p:par>
                          <p:cTn id="8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 nodeType="clickPar">
                      <p:stCondLst>
                        <p:cond delay="indefinite"/>
                      </p:stCondLst>
                      <p:childTnLst>
                        <p:par>
                          <p:cTn id="8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 nodeType="clickPar">
                      <p:stCondLst>
                        <p:cond delay="indefinite"/>
                      </p:stCondLst>
                      <p:childTnLst>
                        <p:par>
                          <p:cTn id="8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 nodeType="clickPar">
                      <p:stCondLst>
                        <p:cond delay="indefinite"/>
                      </p:stCondLst>
                      <p:childTnLst>
                        <p:par>
                          <p:cTn id="8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 nodeType="clickPar">
                      <p:stCondLst>
                        <p:cond delay="indefinite"/>
                      </p:stCondLst>
                      <p:childTnLst>
                        <p:par>
                          <p:cTn id="8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 nodeType="clickPar">
                      <p:stCondLst>
                        <p:cond delay="indefinite"/>
                      </p:stCondLst>
                      <p:childTnLst>
                        <p:par>
                          <p:cTn id="8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 nodeType="clickPar">
                      <p:stCondLst>
                        <p:cond delay="indefinite"/>
                      </p:stCondLst>
                      <p:childTnLst>
                        <p:par>
                          <p:cTn id="9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 nodeType="clickPar">
                      <p:stCondLst>
                        <p:cond delay="indefinite"/>
                      </p:stCondLst>
                      <p:childTnLst>
                        <p:par>
                          <p:cTn id="9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 nodeType="clickPar">
                      <p:stCondLst>
                        <p:cond delay="indefinite"/>
                      </p:stCondLst>
                      <p:childTnLst>
                        <p:par>
                          <p:cTn id="9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 nodeType="clickPar">
                      <p:stCondLst>
                        <p:cond delay="indefinite"/>
                      </p:stCondLst>
                      <p:childTnLst>
                        <p:par>
                          <p:cTn id="9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/>
      <p:bldP spid="485394" grpId="0" animBg="1"/>
      <p:bldP spid="485394" grpId="1" animBg="1"/>
      <p:bldP spid="485394" grpId="2" animBg="1"/>
      <p:bldP spid="485394" grpId="3" animBg="1"/>
      <p:bldP spid="485394" grpId="4" animBg="1"/>
      <p:bldP spid="485394" grpId="5" animBg="1"/>
      <p:bldP spid="485394" grpId="6" animBg="1"/>
      <p:bldP spid="485394" grpId="7" animBg="1"/>
      <p:bldP spid="485394" grpId="8" animBg="1"/>
      <p:bldP spid="485394" grpId="9" animBg="1"/>
      <p:bldP spid="485394" grpId="10" animBg="1"/>
      <p:bldP spid="485394" grpId="11" animBg="1"/>
      <p:bldP spid="485394" grpId="12" animBg="1"/>
      <p:bldP spid="485394" grpId="13" animBg="1"/>
      <p:bldP spid="485394" grpId="14" animBg="1"/>
      <p:bldP spid="485394" grpId="15" animBg="1"/>
      <p:bldP spid="485394" grpId="16" animBg="1"/>
      <p:bldP spid="485394" grpId="17" animBg="1"/>
      <p:bldP spid="485394" grpId="18" animBg="1"/>
      <p:bldP spid="485394" grpId="19" animBg="1"/>
      <p:bldP spid="485394" grpId="20" animBg="1"/>
      <p:bldP spid="485394" grpId="21" animBg="1"/>
      <p:bldP spid="485394" grpId="22" animBg="1"/>
      <p:bldP spid="485394" grpId="23" animBg="1"/>
      <p:bldP spid="485394" grpId="24" animBg="1"/>
      <p:bldP spid="485394" grpId="25" animBg="1"/>
      <p:bldP spid="485394" grpId="26" animBg="1"/>
      <p:bldP spid="485394" grpId="27" animBg="1"/>
      <p:bldP spid="485394" grpId="28" animBg="1"/>
      <p:bldP spid="485394" grpId="29" animBg="1"/>
      <p:bldP spid="485394" grpId="30" animBg="1"/>
      <p:bldP spid="485394" grpId="31" animBg="1"/>
      <p:bldP spid="485394" grpId="32" animBg="1"/>
      <p:bldP spid="485394" grpId="33" animBg="1"/>
      <p:bldP spid="485394" grpId="34" animBg="1"/>
      <p:bldP spid="485394" grpId="35" animBg="1"/>
      <p:bldP spid="485394" grpId="36" animBg="1"/>
      <p:bldP spid="485394" grpId="37" animBg="1"/>
      <p:bldP spid="485395" grpId="0" animBg="1"/>
      <p:bldP spid="485395" grpId="1" animBg="1"/>
      <p:bldP spid="485395" grpId="2" animBg="1"/>
      <p:bldP spid="485395" grpId="3" animBg="1"/>
      <p:bldP spid="485395" grpId="4" animBg="1"/>
      <p:bldP spid="485395" grpId="5" animBg="1"/>
      <p:bldP spid="485395" grpId="6" animBg="1"/>
      <p:bldP spid="485395" grpId="7" animBg="1"/>
      <p:bldP spid="485395" grpId="8" animBg="1"/>
      <p:bldP spid="485395" grpId="9" animBg="1"/>
      <p:bldP spid="485395" grpId="10" animBg="1"/>
      <p:bldP spid="485395" grpId="11" animBg="1"/>
      <p:bldP spid="485395" grpId="12" animBg="1"/>
      <p:bldP spid="485395" grpId="13" animBg="1"/>
      <p:bldP spid="485395" grpId="14" animBg="1"/>
      <p:bldP spid="485395" grpId="15" animBg="1"/>
      <p:bldP spid="485395" grpId="16" animBg="1"/>
      <p:bldP spid="485395" grpId="17" animBg="1"/>
      <p:bldP spid="485395" grpId="18" animBg="1"/>
      <p:bldP spid="485395" grpId="19" animBg="1"/>
      <p:bldP spid="485396" grpId="0" animBg="1"/>
      <p:bldP spid="485396" grpId="1" animBg="1"/>
      <p:bldP spid="485396" grpId="2" animBg="1"/>
      <p:bldP spid="485396" grpId="3" animBg="1"/>
      <p:bldP spid="485396" grpId="4" animBg="1"/>
      <p:bldP spid="485396" grpId="5" animBg="1"/>
      <p:bldP spid="485396" grpId="6" animBg="1"/>
      <p:bldP spid="485396" grpId="7" animBg="1"/>
      <p:bldP spid="485396" grpId="8" animBg="1"/>
      <p:bldP spid="485396" grpId="9" animBg="1"/>
      <p:bldP spid="485396" grpId="10" animBg="1"/>
      <p:bldP spid="485396" grpId="11" animBg="1"/>
      <p:bldP spid="485396" grpId="12" animBg="1"/>
      <p:bldP spid="485396" grpId="13" animBg="1"/>
      <p:bldP spid="485396" grpId="14" animBg="1"/>
      <p:bldP spid="485396" grpId="15" animBg="1"/>
      <p:bldP spid="485396" grpId="16" animBg="1"/>
      <p:bldP spid="485396" grpId="17" animBg="1"/>
      <p:bldP spid="485397" grpId="0" animBg="1"/>
      <p:bldP spid="485397" grpId="1" animBg="1"/>
      <p:bldP spid="485397" grpId="2" animBg="1"/>
      <p:bldP spid="485397" grpId="3" animBg="1"/>
      <p:bldP spid="485397" grpId="4" animBg="1"/>
      <p:bldP spid="485397" grpId="5" animBg="1"/>
      <p:bldP spid="485397" grpId="6" animBg="1"/>
      <p:bldP spid="485397" grpId="7" animBg="1"/>
      <p:bldP spid="485397" grpId="8" animBg="1"/>
      <p:bldP spid="485397" grpId="9" animBg="1"/>
      <p:bldP spid="485397" grpId="10" animBg="1"/>
      <p:bldP spid="485397" grpId="11" animBg="1"/>
      <p:bldP spid="485397" grpId="12" animBg="1"/>
      <p:bldP spid="485397" grpId="13" animBg="1"/>
      <p:bldP spid="485397" grpId="14" animBg="1"/>
      <p:bldP spid="485397" grpId="15" animBg="1"/>
      <p:bldP spid="485397" grpId="16" animBg="1"/>
      <p:bldP spid="485397" grpId="17" animBg="1"/>
      <p:bldP spid="485397" grpId="18" animBg="1"/>
      <p:bldP spid="485397" grpId="19" animBg="1"/>
      <p:bldP spid="485397" grpId="20" animBg="1"/>
      <p:bldP spid="485397" grpId="21" animBg="1"/>
      <p:bldP spid="485397" grpId="22" animBg="1"/>
      <p:bldP spid="485397" grpId="23" animBg="1"/>
      <p:bldP spid="485397" grpId="24" animBg="1"/>
      <p:bldP spid="485397" grpId="25" animBg="1"/>
      <p:bldP spid="485397" grpId="26" animBg="1"/>
      <p:bldP spid="485397" grpId="27" animBg="1"/>
      <p:bldP spid="485397" grpId="28" animBg="1"/>
      <p:bldP spid="485397" grpId="29" animBg="1"/>
      <p:bldP spid="485397" grpId="30" animBg="1"/>
      <p:bldP spid="485397" grpId="31" animBg="1"/>
      <p:bldP spid="485397" grpId="32" animBg="1"/>
      <p:bldP spid="485397" grpId="33" animBg="1"/>
      <p:bldP spid="485397" grpId="34" animBg="1"/>
      <p:bldP spid="485397" grpId="35" animBg="1"/>
      <p:bldP spid="485397" grpId="36" animBg="1"/>
      <p:bldP spid="485397" grpId="37" animBg="1"/>
      <p:bldP spid="485403" grpId="0"/>
      <p:bldP spid="485403" grpId="1"/>
      <p:bldP spid="485404" grpId="0"/>
      <p:bldP spid="485404" grpId="1"/>
      <p:bldP spid="485405" grpId="0"/>
      <p:bldP spid="485405" grpId="1"/>
      <p:bldP spid="485406" grpId="0"/>
      <p:bldP spid="485406" grpId="1"/>
      <p:bldP spid="485407" grpId="0"/>
      <p:bldP spid="485407" grpId="1"/>
      <p:bldP spid="485408" grpId="0"/>
      <p:bldP spid="485408" grpId="1"/>
      <p:bldP spid="485409" grpId="0"/>
      <p:bldP spid="485409" grpId="1"/>
      <p:bldP spid="485410" grpId="0"/>
      <p:bldP spid="485410" grpId="1"/>
      <p:bldP spid="485411" grpId="0"/>
      <p:bldP spid="485411" grpId="1"/>
      <p:bldP spid="485411" grpId="2"/>
      <p:bldP spid="485411" grpId="3"/>
      <p:bldP spid="485411" grpId="4"/>
      <p:bldP spid="485412" grpId="0"/>
      <p:bldP spid="485412" grpId="1"/>
      <p:bldP spid="485413" grpId="0"/>
      <p:bldP spid="485413" grpId="1"/>
      <p:bldP spid="485414" grpId="0"/>
      <p:bldP spid="485414" grpId="1"/>
      <p:bldP spid="485414" grpId="2"/>
      <p:bldP spid="485414" grpId="3"/>
      <p:bldP spid="485414" grpId="4"/>
      <p:bldP spid="485414" grpId="5"/>
      <p:bldP spid="485415" grpId="0"/>
      <p:bldP spid="485415" grpId="1"/>
      <p:bldP spid="485416" grpId="0"/>
      <p:bldP spid="485416" grpId="1"/>
      <p:bldP spid="485417" grpId="0" animBg="1"/>
      <p:bldP spid="485417" grpId="1" animBg="1"/>
      <p:bldP spid="485418" grpId="0"/>
      <p:bldP spid="485418" grpId="1"/>
      <p:bldP spid="485419" grpId="0"/>
      <p:bldP spid="485419" grpId="1"/>
      <p:bldP spid="485420" grpId="0"/>
      <p:bldP spid="485420" grpId="1"/>
      <p:bldP spid="485420" grpId="2"/>
      <p:bldP spid="485420" grpId="3"/>
      <p:bldP spid="485421" grpId="0"/>
      <p:bldP spid="485421" grpId="1"/>
      <p:bldP spid="485422" grpId="0"/>
      <p:bldP spid="485422" grpId="1"/>
      <p:bldP spid="485423" grpId="0" animBg="1"/>
      <p:bldP spid="485423" grpId="1" animBg="1"/>
      <p:bldP spid="485424" grpId="0"/>
      <p:bldP spid="485424" grpId="1"/>
      <p:bldP spid="485425" grpId="0"/>
      <p:bldP spid="485425" grpId="1"/>
      <p:bldP spid="485426" grpId="0"/>
      <p:bldP spid="485426" grpId="1"/>
      <p:bldP spid="485426" grpId="2"/>
      <p:bldP spid="485426" grpId="3"/>
      <p:bldP spid="485427" grpId="0"/>
      <p:bldP spid="485427" grpId="1"/>
      <p:bldP spid="485428" grpId="0"/>
      <p:bldP spid="485428" grpId="1"/>
      <p:bldP spid="485428" grpId="2"/>
      <p:bldP spid="485428" grpId="3"/>
      <p:bldP spid="485428" grpId="4"/>
      <p:bldP spid="485428" grpId="5"/>
      <p:bldP spid="485429" grpId="0"/>
      <p:bldP spid="485429" grpId="1"/>
      <p:bldP spid="485430" grpId="0"/>
      <p:bldP spid="485430" grpId="1"/>
      <p:bldP spid="485431" grpId="0"/>
      <p:bldP spid="485431" grpId="1"/>
      <p:bldP spid="485431" grpId="2"/>
      <p:bldP spid="485431" grpId="3"/>
      <p:bldP spid="485432" grpId="0"/>
      <p:bldP spid="485432" grpId="1"/>
      <p:bldP spid="485433" grpId="0"/>
      <p:bldP spid="485433" grpId="1"/>
      <p:bldP spid="485434" grpId="0"/>
      <p:bldP spid="485434" grpId="1"/>
      <p:bldP spid="485435" grpId="0" animBg="1"/>
      <p:bldP spid="485435" grpId="1" animBg="1"/>
      <p:bldP spid="485436" grpId="0"/>
      <p:bldP spid="485436" grpId="1"/>
      <p:bldP spid="485437" grpId="0"/>
      <p:bldP spid="485437" grpId="1"/>
      <p:bldP spid="485438" grpId="0"/>
      <p:bldP spid="485438" grpId="1"/>
      <p:bldP spid="485439" grpId="0"/>
      <p:bldP spid="485439" grpId="1"/>
      <p:bldP spid="485440" grpId="0" animBg="1"/>
      <p:bldP spid="485440" grpId="1" animBg="1"/>
      <p:bldP spid="485441" grpId="0"/>
      <p:bldP spid="485441" grpId="1"/>
      <p:bldP spid="485442" grpId="0"/>
      <p:bldP spid="485442" grpId="1"/>
      <p:bldP spid="485443" grpId="0"/>
      <p:bldP spid="485443" grpId="1"/>
      <p:bldP spid="485444" grpId="0"/>
      <p:bldP spid="485444" grpId="1"/>
      <p:bldP spid="485445" grpId="0"/>
      <p:bldP spid="485445" grpId="1"/>
      <p:bldP spid="485446" grpId="0"/>
      <p:bldP spid="485446" grpId="1"/>
      <p:bldP spid="485447" grpId="0"/>
      <p:bldP spid="485447" grpId="1"/>
      <p:bldP spid="485448" grpId="0"/>
      <p:bldP spid="485448" grpId="1"/>
      <p:bldP spid="485448" grpId="2"/>
      <p:bldP spid="485448" grpId="3"/>
      <p:bldP spid="485448" grpId="4"/>
      <p:bldP spid="485448" grpId="5"/>
      <p:bldP spid="485449" grpId="0"/>
      <p:bldP spid="485449" grpId="1"/>
      <p:bldP spid="485450" grpId="0"/>
      <p:bldP spid="485450" grpId="1"/>
      <p:bldP spid="485450" grpId="2"/>
      <p:bldP spid="485450" grpId="3"/>
      <p:bldP spid="485450" grpId="4"/>
      <p:bldP spid="485450" grpId="5"/>
      <p:bldP spid="485451" grpId="0"/>
      <p:bldP spid="485451" grpId="1"/>
      <p:bldP spid="485452" grpId="0"/>
      <p:bldP spid="485452" grpId="1"/>
      <p:bldP spid="485453" grpId="0"/>
      <p:bldP spid="485453" grpId="1"/>
      <p:bldP spid="485454" grpId="0"/>
      <p:bldP spid="485454" grpId="1"/>
      <p:bldP spid="485455" grpId="0" animBg="1"/>
      <p:bldP spid="485455" grpId="1" animBg="1"/>
      <p:bldP spid="485456" grpId="0"/>
      <p:bldP spid="485456" grpId="1"/>
      <p:bldP spid="485457" grpId="0"/>
      <p:bldP spid="485457" grpId="1"/>
      <p:bldP spid="485457" grpId="2"/>
      <p:bldP spid="485457" grpId="3"/>
      <p:bldP spid="485458" grpId="0"/>
      <p:bldP spid="485458" grpId="1"/>
      <p:bldP spid="485459" grpId="0"/>
      <p:bldP spid="485459" grpId="1"/>
      <p:bldP spid="485460" grpId="0"/>
      <p:bldP spid="485460" grpId="1"/>
      <p:bldP spid="485461" grpId="0" animBg="1"/>
      <p:bldP spid="485461" grpId="1" animBg="1"/>
      <p:bldP spid="485462" grpId="0"/>
      <p:bldP spid="485462" grpId="1"/>
      <p:bldP spid="485463" grpId="0"/>
      <p:bldP spid="485463" grpId="1"/>
      <p:bldP spid="485464" grpId="0"/>
      <p:bldP spid="485464" grpId="1"/>
      <p:bldP spid="485465" grpId="0"/>
      <p:bldP spid="485465" grpId="1"/>
      <p:bldP spid="485465" grpId="2"/>
      <p:bldP spid="485465" grpId="3"/>
      <p:bldP spid="485465" grpId="4"/>
      <p:bldP spid="485465" grpId="5"/>
      <p:bldP spid="485466" grpId="0"/>
      <p:bldP spid="485466" grpId="1"/>
      <p:bldP spid="485467" grpId="0"/>
      <p:bldP spid="485467" grpId="1"/>
      <p:bldP spid="485467" grpId="2"/>
      <p:bldP spid="485467" grpId="3"/>
      <p:bldP spid="485468" grpId="0"/>
      <p:bldP spid="485469" grpId="0"/>
      <p:bldP spid="485469" grpId="1"/>
      <p:bldP spid="485470" grpId="0"/>
      <p:bldP spid="485470" grpId="1"/>
      <p:bldP spid="485471" grpId="0"/>
      <p:bldP spid="485471" grpId="1"/>
      <p:bldP spid="485472" grpId="0" animBg="1"/>
      <p:bldP spid="485472" grpId="1" animBg="1"/>
      <p:bldP spid="485473" grpId="0"/>
      <p:bldP spid="485473" grpId="1"/>
      <p:bldP spid="485474" grpId="0"/>
      <p:bldP spid="485474" grpId="1"/>
      <p:bldP spid="485475" grpId="0"/>
      <p:bldP spid="485475" grpId="1"/>
      <p:bldP spid="485476" grpId="0"/>
      <p:bldP spid="485476" grpId="1"/>
      <p:bldP spid="485477" grpId="0" animBg="1"/>
      <p:bldP spid="485477" grpId="1" animBg="1"/>
      <p:bldP spid="485478" grpId="0"/>
      <p:bldP spid="485478" grpId="1"/>
      <p:bldP spid="485479" grpId="0"/>
      <p:bldP spid="485479" grpId="1"/>
      <p:bldP spid="485480" grpId="0"/>
      <p:bldP spid="485481" grpId="0"/>
      <p:bldP spid="485482" grpId="0" animBg="1"/>
      <p:bldP spid="48548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altLang="zh-TW" dirty="0"/>
              <a:t>Please sort the following data sequence by </a:t>
            </a:r>
            <a:r>
              <a:rPr lang="en-US" altLang="zh-TW" b="1" dirty="0"/>
              <a:t>merge sort</a:t>
            </a:r>
          </a:p>
          <a:p>
            <a:pPr marL="0" indent="0">
              <a:buNone/>
            </a:pPr>
            <a:r>
              <a:rPr lang="en-US" altLang="zh-TW" dirty="0"/>
              <a:t>    6  5  3  1  8  7  2  4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890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TW" dirty="0">
                <a:latin typeface="Arial" panose="020B0604020202020204" pitchFamily="34" charset="0"/>
              </a:rPr>
              <a:t>Recursive Merge Sort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272889" indent="-272889" eaLnBrk="1" hangingPunct="1">
              <a:spcBef>
                <a:spcPts val="597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</a:p>
          <a:p>
            <a:pPr marL="547206" lvl="1" indent="-272889" eaLnBrk="1" hangingPunct="1"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Recursively divide the list into length 1 </a:t>
            </a:r>
            <a:r>
              <a:rPr kumimoji="1" lang="en-US" altLang="zh-TW" sz="2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sublists</a:t>
            </a:r>
            <a:endParaRPr kumimoji="1" lang="en-US" altLang="zh-TW" sz="2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  <a:p>
            <a:pPr marL="547206" lvl="1" indent="-272889" eaLnBrk="1" hangingPunct="1"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Recursively merge pairwise </a:t>
            </a:r>
            <a:r>
              <a:rPr kumimoji="1" lang="en-US" altLang="zh-TW" sz="2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sublists</a:t>
            </a: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 until a single list remains</a:t>
            </a:r>
          </a:p>
          <a:p>
            <a:pPr marL="272889" indent="-272889" eaLnBrk="1" hangingPunct="1">
              <a:spcBef>
                <a:spcPts val="597"/>
              </a:spcBef>
              <a:buFont typeface="Wingdings 3" charset="0"/>
              <a:buChar char=""/>
              <a:defRPr/>
            </a:pPr>
            <a:endParaRPr kumimoji="1" lang="en-US" altLang="zh-TW" sz="2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marL="272889" indent="-272889" eaLnBrk="1" hangingPunct="1">
              <a:spcBef>
                <a:spcPts val="597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Analysis</a:t>
            </a:r>
          </a:p>
          <a:p>
            <a:pPr marL="547206" lvl="1" indent="-272889" eaLnBrk="1" hangingPunct="1"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The total computing time is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O(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n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log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 n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).</a:t>
            </a:r>
          </a:p>
          <a:p>
            <a:pPr marL="547206" lvl="1" indent="-272889" eaLnBrk="1" hangingPunct="1"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Still requires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O(1) additional space </a:t>
            </a:r>
            <a:r>
              <a:rPr kumimoji="1" lang="en-US" altLang="zh-TW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for the partially sorted lists</a:t>
            </a:r>
          </a:p>
          <a:p>
            <a:pPr marL="547206" lvl="1" indent="-272889" eaLnBrk="1" hangingPunct="1"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Stable</a:t>
            </a:r>
          </a:p>
          <a:p>
            <a:pPr marL="272889" indent="-272889" eaLnBrk="1" hangingPunct="1">
              <a:spcBef>
                <a:spcPts val="597"/>
              </a:spcBef>
              <a:buFont typeface="Wingdings" charset="0"/>
              <a:buNone/>
              <a:defRPr/>
            </a:pPr>
            <a:endParaRPr kumimoji="1" lang="en-US" altLang="zh-TW" sz="2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marL="272889" indent="-272889" eaLnBrk="1" hangingPunct="1">
              <a:spcBef>
                <a:spcPts val="597"/>
              </a:spcBef>
              <a:buFont typeface="Wingdings 3" charset="0"/>
              <a:buChar char=""/>
              <a:defRPr/>
            </a:pPr>
            <a:endParaRPr kumimoji="1" lang="en-US" altLang="zh-TW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Heap Sort</a:t>
            </a:r>
          </a:p>
        </p:txBody>
      </p:sp>
      <p:sp>
        <p:nvSpPr>
          <p:cNvPr id="7680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Why Sorting?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83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Sequential Search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list may be unordered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Example: 15, 4, 17, 26, 30, 46, 48, 56, 58, 82, 90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Search in sequence until the correct record is located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Unsuccessful search: </a:t>
            </a:r>
            <a:r>
              <a:rPr kumimoji="1" lang="en-US" altLang="zh-TW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+1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O(</a:t>
            </a:r>
            <a:r>
              <a:rPr kumimoji="1" lang="en-US" altLang="zh-TW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kumimoji="1" lang="en-US" altLang="zh-TW" sz="20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Average successful search: 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6215"/>
              </p:ext>
            </p:extLst>
          </p:nvPr>
        </p:nvGraphicFramePr>
        <p:xfrm>
          <a:off x="3810000" y="4191000"/>
          <a:ext cx="30464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方程式" r:id="rId4" imgW="1638000" imgH="431640" progId="Equation.3">
                  <p:embed/>
                </p:oleObj>
              </mc:Choice>
              <mc:Fallback>
                <p:oleObj name="方程式" r:id="rId4" imgW="1638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3046413" cy="800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33655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534400" cy="4495800"/>
          </a:xfrm>
        </p:spPr>
        <p:txBody>
          <a:bodyPr/>
          <a:lstStyle/>
          <a:p>
            <a:pPr marL="272889" indent="-272889" eaLnBrk="1" hangingPunct="1">
              <a:lnSpc>
                <a:spcPct val="90000"/>
              </a:lnSpc>
              <a:spcBef>
                <a:spcPts val="597"/>
              </a:spcBef>
              <a:spcAft>
                <a:spcPts val="1200"/>
              </a:spcAft>
              <a:buFont typeface="Wingdings 3" charset="0"/>
              <a:buChar char=""/>
              <a:defRPr/>
            </a:pPr>
            <a:r>
              <a:rPr kumimoji="1" lang="en-US" altLang="zh-TW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Build a heap from the given list of elements (keys)</a:t>
            </a:r>
          </a:p>
          <a:p>
            <a:pPr marL="272889" indent="-272889" eaLnBrk="1" hangingPunct="1">
              <a:lnSpc>
                <a:spcPct val="90000"/>
              </a:lnSpc>
              <a:spcBef>
                <a:spcPts val="597"/>
              </a:spcBef>
              <a:spcAft>
                <a:spcPts val="1200"/>
              </a:spcAft>
              <a:buFont typeface="Wingdings 3" charset="0"/>
              <a:buChar char=""/>
              <a:defRPr/>
            </a:pPr>
            <a:r>
              <a:rPr kumimoji="1" lang="en-US" altLang="zh-TW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Sort into Ascending (Descending) order</a:t>
            </a:r>
          </a:p>
          <a:p>
            <a:pPr marL="274637" lvl="1" indent="0" eaLnBrk="1" hangingPunct="1">
              <a:spcBef>
                <a:spcPts val="0"/>
              </a:spcBef>
              <a:spcAft>
                <a:spcPts val="600"/>
              </a:spcAft>
              <a:buFont typeface="Wingdings 3" charset="0"/>
              <a:buNone/>
              <a:defRPr/>
            </a:pPr>
            <a:endParaRPr kumimoji="1"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marL="274637" lvl="1" indent="0" eaLnBrk="1" hangingPunct="1">
              <a:spcBef>
                <a:spcPts val="0"/>
              </a:spcBef>
              <a:spcAft>
                <a:spcPts val="600"/>
              </a:spcAft>
              <a:buFont typeface="Wingdings 3" charset="0"/>
              <a:buNone/>
              <a:defRPr/>
            </a:pPr>
            <a:r>
              <a:rPr kumimoji="1"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Adjust the heap into a Max (Min) heap</a:t>
            </a:r>
          </a:p>
          <a:p>
            <a:pPr marL="823912" lvl="3" indent="0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kumimoji="1"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Do from </a:t>
            </a:r>
            <a:r>
              <a:rPr kumimoji="1"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last non-leaf node up to root node</a:t>
            </a:r>
          </a:p>
          <a:p>
            <a:pPr marL="1154112" lvl="3" indent="0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kumimoji="1"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Maintain Max (Min)-heap of the sub-tree</a:t>
            </a:r>
            <a:br>
              <a:rPr kumimoji="1"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kumimoji="1"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rooted at the current node</a:t>
            </a:r>
          </a:p>
          <a:p>
            <a:pPr marL="1154112" lvl="3" indent="0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kumimoji="1"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marL="274637" lvl="1" indent="0" eaLnBrk="1" hangingPunct="1">
              <a:lnSpc>
                <a:spcPct val="90000"/>
              </a:lnSpc>
              <a:spcBef>
                <a:spcPts val="597"/>
              </a:spcBef>
              <a:spcAft>
                <a:spcPts val="1200"/>
              </a:spcAft>
              <a:buFont typeface="Wingdings 3" charset="0"/>
              <a:buNone/>
              <a:defRPr/>
            </a:pPr>
            <a:r>
              <a:rPr kumimoji="1"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Adjust the heap into a Min (Max) heap</a:t>
            </a:r>
          </a:p>
          <a:p>
            <a:pPr marL="823912" lvl="3" indent="0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kumimoji="1"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Do from </a:t>
            </a:r>
            <a:r>
              <a:rPr kumimoji="1"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last node up to root node</a:t>
            </a:r>
          </a:p>
          <a:p>
            <a:pPr marL="1154112" lvl="3" indent="0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kumimoji="1"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Swap current node with the root [Max (Min)] node and adjust</a:t>
            </a:r>
          </a:p>
          <a:p>
            <a:pPr marL="549275" lvl="2" indent="0" eaLnBrk="1" hangingPunct="1">
              <a:lnSpc>
                <a:spcPct val="90000"/>
              </a:lnSpc>
              <a:spcBef>
                <a:spcPts val="597"/>
              </a:spcBef>
              <a:spcAft>
                <a:spcPts val="1200"/>
              </a:spcAft>
              <a:buFont typeface="Wingdings 3" charset="0"/>
              <a:buNone/>
              <a:defRPr/>
            </a:pPr>
            <a:endParaRPr kumimoji="1" lang="en-US" altLang="zh-TW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Heap Sort Ideas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Box 124"/>
          <p:cNvSpPr txBox="1">
            <a:spLocks noChangeArrowheads="1"/>
          </p:cNvSpPr>
          <p:nvPr/>
        </p:nvSpPr>
        <p:spPr bwMode="auto">
          <a:xfrm>
            <a:off x="304800" y="1868488"/>
            <a:ext cx="54483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void heapsort (element list[], int n)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/* perform a heapsort on the array */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int i, j;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element temp;</a:t>
            </a:r>
          </a:p>
          <a:p>
            <a:pPr eaLnBrk="1" hangingPunct="1"/>
            <a:endParaRPr lang="en-US" altLang="zh-TW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for (i=n/2; i&gt;0; i--)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adjust (list, i, n);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for (i=n-1; i&gt;0; i--) {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SWAP (list[1], list[i+1], temp);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adjust (list, 1, i);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Heap Sort: Implementation</a:t>
            </a: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7046913" y="42386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589713" y="4260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[1]</a:t>
            </a: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6218238" y="4784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761038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[2]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7856538" y="4784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7399338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[3]</a:t>
            </a: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5641975" y="53181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976938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[4]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6792913" y="53181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335713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[5]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7327900" y="53181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7670800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[6]</a:t>
            </a:r>
          </a:p>
        </p:txBody>
      </p:sp>
      <p:sp>
        <p:nvSpPr>
          <p:cNvPr id="80911" name="Oval 15"/>
          <p:cNvSpPr>
            <a:spLocks noChangeArrowheads="1"/>
          </p:cNvSpPr>
          <p:nvPr/>
        </p:nvSpPr>
        <p:spPr bwMode="auto">
          <a:xfrm>
            <a:off x="8426450" y="53181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7975600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[7]</a:t>
            </a:r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5257800" y="58943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4800600" y="591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[8]</a:t>
            </a:r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6002338" y="58943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5545138" y="591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[9]</a:t>
            </a:r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6421438" y="58943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6745288" y="5918200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[10]</a:t>
            </a:r>
          </a:p>
        </p:txBody>
      </p:sp>
      <p:cxnSp>
        <p:nvCxnSpPr>
          <p:cNvPr id="80919" name="AutoShape 23"/>
          <p:cNvCxnSpPr>
            <a:cxnSpLocks noChangeShapeType="1"/>
            <a:stCxn id="80899" idx="3"/>
            <a:endCxn id="80901" idx="7"/>
          </p:cNvCxnSpPr>
          <p:nvPr/>
        </p:nvCxnSpPr>
        <p:spPr bwMode="auto">
          <a:xfrm flipH="1">
            <a:off x="6586538" y="4606925"/>
            <a:ext cx="52387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0" name="AutoShape 24"/>
          <p:cNvCxnSpPr>
            <a:cxnSpLocks noChangeShapeType="1"/>
            <a:stCxn id="80899" idx="5"/>
            <a:endCxn id="80903" idx="1"/>
          </p:cNvCxnSpPr>
          <p:nvPr/>
        </p:nvCxnSpPr>
        <p:spPr bwMode="auto">
          <a:xfrm>
            <a:off x="7415213" y="4606925"/>
            <a:ext cx="5048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1" name="AutoShape 25"/>
          <p:cNvCxnSpPr>
            <a:cxnSpLocks noChangeShapeType="1"/>
            <a:stCxn id="80901" idx="3"/>
            <a:endCxn id="80905" idx="7"/>
          </p:cNvCxnSpPr>
          <p:nvPr/>
        </p:nvCxnSpPr>
        <p:spPr bwMode="auto">
          <a:xfrm flipH="1">
            <a:off x="6010275" y="5153025"/>
            <a:ext cx="2714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2" name="AutoShape 26"/>
          <p:cNvCxnSpPr>
            <a:cxnSpLocks noChangeShapeType="1"/>
            <a:stCxn id="80901" idx="5"/>
            <a:endCxn id="80907" idx="1"/>
          </p:cNvCxnSpPr>
          <p:nvPr/>
        </p:nvCxnSpPr>
        <p:spPr bwMode="auto">
          <a:xfrm>
            <a:off x="6586538" y="5153025"/>
            <a:ext cx="2698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3" name="AutoShape 27"/>
          <p:cNvCxnSpPr>
            <a:cxnSpLocks noChangeShapeType="1"/>
            <a:stCxn id="80905" idx="3"/>
            <a:endCxn id="80913" idx="7"/>
          </p:cNvCxnSpPr>
          <p:nvPr/>
        </p:nvCxnSpPr>
        <p:spPr bwMode="auto">
          <a:xfrm flipH="1">
            <a:off x="5626100" y="5686425"/>
            <a:ext cx="7937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4" name="AutoShape 28"/>
          <p:cNvCxnSpPr>
            <a:cxnSpLocks noChangeShapeType="1"/>
            <a:stCxn id="80905" idx="5"/>
            <a:endCxn id="80915" idx="1"/>
          </p:cNvCxnSpPr>
          <p:nvPr/>
        </p:nvCxnSpPr>
        <p:spPr bwMode="auto">
          <a:xfrm>
            <a:off x="6010275" y="5686425"/>
            <a:ext cx="55563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5" name="AutoShape 29"/>
          <p:cNvCxnSpPr>
            <a:cxnSpLocks noChangeShapeType="1"/>
            <a:stCxn id="80907" idx="3"/>
            <a:endCxn id="80917" idx="7"/>
          </p:cNvCxnSpPr>
          <p:nvPr/>
        </p:nvCxnSpPr>
        <p:spPr bwMode="auto">
          <a:xfrm flipH="1">
            <a:off x="6789738" y="5686425"/>
            <a:ext cx="6667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6" name="AutoShape 30"/>
          <p:cNvCxnSpPr>
            <a:cxnSpLocks noChangeShapeType="1"/>
            <a:stCxn id="80903" idx="3"/>
            <a:endCxn id="80909" idx="7"/>
          </p:cNvCxnSpPr>
          <p:nvPr/>
        </p:nvCxnSpPr>
        <p:spPr bwMode="auto">
          <a:xfrm flipH="1">
            <a:off x="7696200" y="5153025"/>
            <a:ext cx="22383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7" name="AutoShape 31"/>
          <p:cNvCxnSpPr>
            <a:cxnSpLocks noChangeShapeType="1"/>
            <a:stCxn id="80903" idx="5"/>
            <a:endCxn id="80911" idx="1"/>
          </p:cNvCxnSpPr>
          <p:nvPr/>
        </p:nvCxnSpPr>
        <p:spPr bwMode="auto">
          <a:xfrm>
            <a:off x="8224838" y="5153025"/>
            <a:ext cx="265112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7061200" y="4260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6248400" y="48133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7853363" y="48133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77</a:t>
            </a:r>
          </a:p>
        </p:txBody>
      </p:sp>
      <p:sp>
        <p:nvSpPr>
          <p:cNvPr id="489507" name="Text Box 35"/>
          <p:cNvSpPr txBox="1">
            <a:spLocks noChangeArrowheads="1"/>
          </p:cNvSpPr>
          <p:nvPr/>
        </p:nvSpPr>
        <p:spPr bwMode="auto">
          <a:xfrm>
            <a:off x="5672138" y="53403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08" name="Text Box 36"/>
          <p:cNvSpPr txBox="1">
            <a:spLocks noChangeArrowheads="1"/>
          </p:cNvSpPr>
          <p:nvPr/>
        </p:nvSpPr>
        <p:spPr bwMode="auto">
          <a:xfrm>
            <a:off x="6773863" y="53403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89509" name="Text Box 37"/>
          <p:cNvSpPr txBox="1">
            <a:spLocks noChangeArrowheads="1"/>
          </p:cNvSpPr>
          <p:nvPr/>
        </p:nvSpPr>
        <p:spPr bwMode="auto">
          <a:xfrm>
            <a:off x="7346950" y="53403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89510" name="Text Box 38"/>
          <p:cNvSpPr txBox="1">
            <a:spLocks noChangeArrowheads="1"/>
          </p:cNvSpPr>
          <p:nvPr/>
        </p:nvSpPr>
        <p:spPr bwMode="auto">
          <a:xfrm>
            <a:off x="8429625" y="53403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89511" name="Text Box 39"/>
          <p:cNvSpPr txBox="1">
            <a:spLocks noChangeArrowheads="1"/>
          </p:cNvSpPr>
          <p:nvPr/>
        </p:nvSpPr>
        <p:spPr bwMode="auto">
          <a:xfrm>
            <a:off x="5260975" y="59166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89512" name="Text Box 40"/>
          <p:cNvSpPr txBox="1">
            <a:spLocks noChangeArrowheads="1"/>
          </p:cNvSpPr>
          <p:nvPr/>
        </p:nvSpPr>
        <p:spPr bwMode="auto">
          <a:xfrm>
            <a:off x="5978525" y="59166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89513" name="Text Box 41"/>
          <p:cNvSpPr txBox="1">
            <a:spLocks noChangeArrowheads="1"/>
          </p:cNvSpPr>
          <p:nvPr/>
        </p:nvSpPr>
        <p:spPr bwMode="auto">
          <a:xfrm>
            <a:off x="6410325" y="59166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80938" name="Text Box 44"/>
          <p:cNvSpPr txBox="1">
            <a:spLocks noChangeArrowheads="1"/>
          </p:cNvSpPr>
          <p:nvPr/>
        </p:nvSpPr>
        <p:spPr bwMode="auto">
          <a:xfrm>
            <a:off x="5724525" y="1700213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n = 10</a:t>
            </a:r>
          </a:p>
        </p:txBody>
      </p:sp>
      <p:sp>
        <p:nvSpPr>
          <p:cNvPr id="80939" name="Text Box 45"/>
          <p:cNvSpPr txBox="1">
            <a:spLocks noChangeArrowheads="1"/>
          </p:cNvSpPr>
          <p:nvPr/>
        </p:nvSpPr>
        <p:spPr bwMode="auto">
          <a:xfrm>
            <a:off x="5724525" y="21082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i =</a:t>
            </a:r>
          </a:p>
        </p:txBody>
      </p:sp>
      <p:sp>
        <p:nvSpPr>
          <p:cNvPr id="489518" name="Rectangle 46"/>
          <p:cNvSpPr>
            <a:spLocks noChangeArrowheads="1"/>
          </p:cNvSpPr>
          <p:nvPr/>
        </p:nvSpPr>
        <p:spPr bwMode="auto">
          <a:xfrm>
            <a:off x="755650" y="3581400"/>
            <a:ext cx="3054350" cy="27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9519" name="Rectangle 47"/>
          <p:cNvSpPr>
            <a:spLocks noChangeArrowheads="1"/>
          </p:cNvSpPr>
          <p:nvPr/>
        </p:nvSpPr>
        <p:spPr bwMode="auto">
          <a:xfrm>
            <a:off x="755650" y="4149725"/>
            <a:ext cx="345598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9520" name="Rectangle 48"/>
          <p:cNvSpPr>
            <a:spLocks noChangeArrowheads="1"/>
          </p:cNvSpPr>
          <p:nvPr/>
        </p:nvSpPr>
        <p:spPr bwMode="auto">
          <a:xfrm>
            <a:off x="1143858" y="3867531"/>
            <a:ext cx="2846387" cy="263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9521" name="Rectangle 49"/>
          <p:cNvSpPr>
            <a:spLocks noChangeArrowheads="1"/>
          </p:cNvSpPr>
          <p:nvPr/>
        </p:nvSpPr>
        <p:spPr bwMode="auto">
          <a:xfrm>
            <a:off x="1116013" y="4437063"/>
            <a:ext cx="4522787" cy="211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9522" name="Rectangle 50"/>
          <p:cNvSpPr>
            <a:spLocks noChangeArrowheads="1"/>
          </p:cNvSpPr>
          <p:nvPr/>
        </p:nvSpPr>
        <p:spPr bwMode="auto">
          <a:xfrm>
            <a:off x="1107282" y="4657725"/>
            <a:ext cx="2922587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9523" name="Text Box 51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9524" name="Line 52"/>
          <p:cNvSpPr>
            <a:spLocks noChangeShapeType="1"/>
          </p:cNvSpPr>
          <p:nvPr/>
        </p:nvSpPr>
        <p:spPr bwMode="auto">
          <a:xfrm flipH="1">
            <a:off x="7464425" y="4095750"/>
            <a:ext cx="144463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25" name="Line 53"/>
          <p:cNvSpPr>
            <a:spLocks noChangeShapeType="1"/>
          </p:cNvSpPr>
          <p:nvPr/>
        </p:nvSpPr>
        <p:spPr bwMode="auto">
          <a:xfrm flipH="1">
            <a:off x="6600825" y="4598988"/>
            <a:ext cx="144463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26" name="Line 54"/>
          <p:cNvSpPr>
            <a:spLocks noChangeShapeType="1"/>
          </p:cNvSpPr>
          <p:nvPr/>
        </p:nvSpPr>
        <p:spPr bwMode="auto">
          <a:xfrm flipH="1">
            <a:off x="8256588" y="4598988"/>
            <a:ext cx="144462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27" name="Line 55"/>
          <p:cNvSpPr>
            <a:spLocks noChangeShapeType="1"/>
          </p:cNvSpPr>
          <p:nvPr/>
        </p:nvSpPr>
        <p:spPr bwMode="auto">
          <a:xfrm flipH="1">
            <a:off x="6024563" y="5175250"/>
            <a:ext cx="144462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28" name="Line 56"/>
          <p:cNvSpPr>
            <a:spLocks noChangeShapeType="1"/>
          </p:cNvSpPr>
          <p:nvPr/>
        </p:nvSpPr>
        <p:spPr bwMode="auto">
          <a:xfrm flipH="1">
            <a:off x="7177088" y="5175250"/>
            <a:ext cx="144462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29" name="Line 57"/>
          <p:cNvSpPr>
            <a:spLocks noChangeShapeType="1"/>
          </p:cNvSpPr>
          <p:nvPr/>
        </p:nvSpPr>
        <p:spPr bwMode="auto">
          <a:xfrm flipH="1">
            <a:off x="7751763" y="5173663"/>
            <a:ext cx="144462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30" name="Line 58"/>
          <p:cNvSpPr>
            <a:spLocks noChangeShapeType="1"/>
          </p:cNvSpPr>
          <p:nvPr/>
        </p:nvSpPr>
        <p:spPr bwMode="auto">
          <a:xfrm flipH="1">
            <a:off x="8759825" y="5175250"/>
            <a:ext cx="144463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31" name="Line 59"/>
          <p:cNvSpPr>
            <a:spLocks noChangeShapeType="1"/>
          </p:cNvSpPr>
          <p:nvPr/>
        </p:nvSpPr>
        <p:spPr bwMode="auto">
          <a:xfrm flipH="1">
            <a:off x="5592763" y="5751513"/>
            <a:ext cx="144462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32" name="Line 60"/>
          <p:cNvSpPr>
            <a:spLocks noChangeShapeType="1"/>
          </p:cNvSpPr>
          <p:nvPr/>
        </p:nvSpPr>
        <p:spPr bwMode="auto">
          <a:xfrm flipH="1">
            <a:off x="6383338" y="5749925"/>
            <a:ext cx="144462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33" name="Line 61"/>
          <p:cNvSpPr>
            <a:spLocks noChangeShapeType="1"/>
          </p:cNvSpPr>
          <p:nvPr/>
        </p:nvSpPr>
        <p:spPr bwMode="auto">
          <a:xfrm flipH="1">
            <a:off x="6816725" y="5751513"/>
            <a:ext cx="144463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9535" name="Text Box 63"/>
          <p:cNvSpPr txBox="1">
            <a:spLocks noChangeArrowheads="1"/>
          </p:cNvSpPr>
          <p:nvPr/>
        </p:nvSpPr>
        <p:spPr bwMode="auto">
          <a:xfrm>
            <a:off x="5592763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89536" name="Text Box 64"/>
          <p:cNvSpPr txBox="1">
            <a:spLocks noChangeArrowheads="1"/>
          </p:cNvSpPr>
          <p:nvPr/>
        </p:nvSpPr>
        <p:spPr bwMode="auto">
          <a:xfrm>
            <a:off x="6005513" y="591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37" name="Text Box 65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9538" name="Text Box 66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9539" name="Text Box 67"/>
          <p:cNvSpPr txBox="1">
            <a:spLocks noChangeArrowheads="1"/>
          </p:cNvSpPr>
          <p:nvPr/>
        </p:nvSpPr>
        <p:spPr bwMode="auto">
          <a:xfrm>
            <a:off x="6243638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89540" name="Text Box 68"/>
          <p:cNvSpPr txBox="1">
            <a:spLocks noChangeArrowheads="1"/>
          </p:cNvSpPr>
          <p:nvPr/>
        </p:nvSpPr>
        <p:spPr bwMode="auto">
          <a:xfrm>
            <a:off x="6745288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89541" name="Text Box 69"/>
          <p:cNvSpPr txBox="1">
            <a:spLocks noChangeArrowheads="1"/>
          </p:cNvSpPr>
          <p:nvPr/>
        </p:nvSpPr>
        <p:spPr bwMode="auto">
          <a:xfrm>
            <a:off x="6438900" y="591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42" name="Text Box 70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9543" name="Text Box 71"/>
          <p:cNvSpPr txBox="1">
            <a:spLocks noChangeArrowheads="1"/>
          </p:cNvSpPr>
          <p:nvPr/>
        </p:nvSpPr>
        <p:spPr bwMode="auto">
          <a:xfrm>
            <a:off x="7035800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77</a:t>
            </a:r>
          </a:p>
        </p:txBody>
      </p:sp>
      <p:sp>
        <p:nvSpPr>
          <p:cNvPr id="489544" name="Text Box 72"/>
          <p:cNvSpPr txBox="1">
            <a:spLocks noChangeArrowheads="1"/>
          </p:cNvSpPr>
          <p:nvPr/>
        </p:nvSpPr>
        <p:spPr bwMode="auto">
          <a:xfrm>
            <a:off x="7827963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89545" name="Text Box 73"/>
          <p:cNvSpPr txBox="1">
            <a:spLocks noChangeArrowheads="1"/>
          </p:cNvSpPr>
          <p:nvPr/>
        </p:nvSpPr>
        <p:spPr bwMode="auto">
          <a:xfrm>
            <a:off x="8401050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89546" name="Text Box 74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489547" name="Text Box 75"/>
          <p:cNvSpPr txBox="1">
            <a:spLocks noChangeArrowheads="1"/>
          </p:cNvSpPr>
          <p:nvPr/>
        </p:nvSpPr>
        <p:spPr bwMode="auto">
          <a:xfrm>
            <a:off x="7086600" y="4262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48" name="Text Box 76"/>
          <p:cNvSpPr txBox="1">
            <a:spLocks noChangeArrowheads="1"/>
          </p:cNvSpPr>
          <p:nvPr/>
        </p:nvSpPr>
        <p:spPr bwMode="auto">
          <a:xfrm>
            <a:off x="6432550" y="5911652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77</a:t>
            </a:r>
          </a:p>
        </p:txBody>
      </p:sp>
      <p:sp>
        <p:nvSpPr>
          <p:cNvPr id="489549" name="Text Box 77"/>
          <p:cNvSpPr txBox="1">
            <a:spLocks noChangeArrowheads="1"/>
          </p:cNvSpPr>
          <p:nvPr/>
        </p:nvSpPr>
        <p:spPr bwMode="auto">
          <a:xfrm>
            <a:off x="7032625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89550" name="Text Box 78"/>
          <p:cNvSpPr txBox="1">
            <a:spLocks noChangeArrowheads="1"/>
          </p:cNvSpPr>
          <p:nvPr/>
        </p:nvSpPr>
        <p:spPr bwMode="auto">
          <a:xfrm>
            <a:off x="6240463" y="48371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89551" name="Text Box 79"/>
          <p:cNvSpPr txBox="1">
            <a:spLocks noChangeArrowheads="1"/>
          </p:cNvSpPr>
          <p:nvPr/>
        </p:nvSpPr>
        <p:spPr bwMode="auto">
          <a:xfrm>
            <a:off x="5592763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89552" name="Text Box 80"/>
          <p:cNvSpPr txBox="1">
            <a:spLocks noChangeArrowheads="1"/>
          </p:cNvSpPr>
          <p:nvPr/>
        </p:nvSpPr>
        <p:spPr bwMode="auto">
          <a:xfrm>
            <a:off x="5286375" y="591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53" name="Text Box 81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89554" name="Text Box 82"/>
          <p:cNvSpPr txBox="1">
            <a:spLocks noChangeArrowheads="1"/>
          </p:cNvSpPr>
          <p:nvPr/>
        </p:nvSpPr>
        <p:spPr bwMode="auto">
          <a:xfrm>
            <a:off x="7035800" y="4262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55" name="Text Box 83"/>
          <p:cNvSpPr txBox="1">
            <a:spLocks noChangeArrowheads="1"/>
          </p:cNvSpPr>
          <p:nvPr/>
        </p:nvSpPr>
        <p:spPr bwMode="auto">
          <a:xfrm>
            <a:off x="6027738" y="591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489556" name="Text Box 84"/>
          <p:cNvSpPr txBox="1">
            <a:spLocks noChangeArrowheads="1"/>
          </p:cNvSpPr>
          <p:nvPr/>
        </p:nvSpPr>
        <p:spPr bwMode="auto">
          <a:xfrm>
            <a:off x="7035800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89557" name="Text Box 85"/>
          <p:cNvSpPr txBox="1">
            <a:spLocks noChangeArrowheads="1"/>
          </p:cNvSpPr>
          <p:nvPr/>
        </p:nvSpPr>
        <p:spPr bwMode="auto">
          <a:xfrm>
            <a:off x="7827963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89558" name="Text Box 86"/>
          <p:cNvSpPr txBox="1">
            <a:spLocks noChangeArrowheads="1"/>
          </p:cNvSpPr>
          <p:nvPr/>
        </p:nvSpPr>
        <p:spPr bwMode="auto">
          <a:xfrm>
            <a:off x="8472488" y="53419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59" name="Text Box 87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9560" name="Text Box 88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61" name="Text Box 89"/>
          <p:cNvSpPr txBox="1">
            <a:spLocks noChangeArrowheads="1"/>
          </p:cNvSpPr>
          <p:nvPr/>
        </p:nvSpPr>
        <p:spPr bwMode="auto">
          <a:xfrm>
            <a:off x="5232400" y="591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89562" name="Text Box 90"/>
          <p:cNvSpPr txBox="1">
            <a:spLocks noChangeArrowheads="1"/>
          </p:cNvSpPr>
          <p:nvPr/>
        </p:nvSpPr>
        <p:spPr bwMode="auto">
          <a:xfrm>
            <a:off x="7032625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89563" name="Text Box 91"/>
          <p:cNvSpPr txBox="1">
            <a:spLocks noChangeArrowheads="1"/>
          </p:cNvSpPr>
          <p:nvPr/>
        </p:nvSpPr>
        <p:spPr bwMode="auto">
          <a:xfrm>
            <a:off x="6240463" y="48371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89564" name="Text Box 92"/>
          <p:cNvSpPr txBox="1">
            <a:spLocks noChangeArrowheads="1"/>
          </p:cNvSpPr>
          <p:nvPr/>
        </p:nvSpPr>
        <p:spPr bwMode="auto">
          <a:xfrm>
            <a:off x="6816725" y="53419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65" name="Text Box 93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9566" name="Text Box 94"/>
          <p:cNvSpPr txBox="1">
            <a:spLocks noChangeArrowheads="1"/>
          </p:cNvSpPr>
          <p:nvPr/>
        </p:nvSpPr>
        <p:spPr bwMode="auto">
          <a:xfrm>
            <a:off x="7086600" y="4262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67" name="Text Box 95"/>
          <p:cNvSpPr txBox="1">
            <a:spLocks noChangeArrowheads="1"/>
          </p:cNvSpPr>
          <p:nvPr/>
        </p:nvSpPr>
        <p:spPr bwMode="auto">
          <a:xfrm>
            <a:off x="8401050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489568" name="Text Box 96"/>
          <p:cNvSpPr txBox="1">
            <a:spLocks noChangeArrowheads="1"/>
          </p:cNvSpPr>
          <p:nvPr/>
        </p:nvSpPr>
        <p:spPr bwMode="auto">
          <a:xfrm>
            <a:off x="7035800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89569" name="Text Box 97"/>
          <p:cNvSpPr txBox="1">
            <a:spLocks noChangeArrowheads="1"/>
          </p:cNvSpPr>
          <p:nvPr/>
        </p:nvSpPr>
        <p:spPr bwMode="auto">
          <a:xfrm>
            <a:off x="7827963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89570" name="Text Box 98"/>
          <p:cNvSpPr txBox="1">
            <a:spLocks noChangeArrowheads="1"/>
          </p:cNvSpPr>
          <p:nvPr/>
        </p:nvSpPr>
        <p:spPr bwMode="auto">
          <a:xfrm>
            <a:off x="7392988" y="53419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71" name="Text Box 99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89572" name="Text Box 100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73" name="Text Box 101"/>
          <p:cNvSpPr txBox="1">
            <a:spLocks noChangeArrowheads="1"/>
          </p:cNvSpPr>
          <p:nvPr/>
        </p:nvSpPr>
        <p:spPr bwMode="auto">
          <a:xfrm>
            <a:off x="7319963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89574" name="Text Box 102"/>
          <p:cNvSpPr txBox="1">
            <a:spLocks noChangeArrowheads="1"/>
          </p:cNvSpPr>
          <p:nvPr/>
        </p:nvSpPr>
        <p:spPr bwMode="auto">
          <a:xfrm>
            <a:off x="7032625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89575" name="Text Box 103"/>
          <p:cNvSpPr txBox="1">
            <a:spLocks noChangeArrowheads="1"/>
          </p:cNvSpPr>
          <p:nvPr/>
        </p:nvSpPr>
        <p:spPr bwMode="auto">
          <a:xfrm>
            <a:off x="6240463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89576" name="Text Box 104"/>
          <p:cNvSpPr txBox="1">
            <a:spLocks noChangeArrowheads="1"/>
          </p:cNvSpPr>
          <p:nvPr/>
        </p:nvSpPr>
        <p:spPr bwMode="auto">
          <a:xfrm>
            <a:off x="5664200" y="53419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77" name="Text Box 105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89578" name="Text Box 106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79" name="Text Box 107"/>
          <p:cNvSpPr txBox="1">
            <a:spLocks noChangeArrowheads="1"/>
          </p:cNvSpPr>
          <p:nvPr/>
        </p:nvSpPr>
        <p:spPr bwMode="auto">
          <a:xfrm>
            <a:off x="6745288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89580" name="Text Box 108"/>
          <p:cNvSpPr txBox="1">
            <a:spLocks noChangeArrowheads="1"/>
          </p:cNvSpPr>
          <p:nvPr/>
        </p:nvSpPr>
        <p:spPr bwMode="auto">
          <a:xfrm>
            <a:off x="7035800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89581" name="Text Box 109"/>
          <p:cNvSpPr txBox="1">
            <a:spLocks noChangeArrowheads="1"/>
          </p:cNvSpPr>
          <p:nvPr/>
        </p:nvSpPr>
        <p:spPr bwMode="auto">
          <a:xfrm>
            <a:off x="6294438" y="48148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82" name="Text Box 110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9583" name="Text Box 111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84" name="Text Box 112"/>
          <p:cNvSpPr txBox="1">
            <a:spLocks noChangeArrowheads="1"/>
          </p:cNvSpPr>
          <p:nvPr/>
        </p:nvSpPr>
        <p:spPr bwMode="auto">
          <a:xfrm>
            <a:off x="5592763" y="53419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489585" name="Text Box 113"/>
          <p:cNvSpPr txBox="1">
            <a:spLocks noChangeArrowheads="1"/>
          </p:cNvSpPr>
          <p:nvPr/>
        </p:nvSpPr>
        <p:spPr bwMode="auto">
          <a:xfrm>
            <a:off x="7035800" y="426243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89586" name="Text Box 114"/>
          <p:cNvSpPr txBox="1">
            <a:spLocks noChangeArrowheads="1"/>
          </p:cNvSpPr>
          <p:nvPr/>
        </p:nvSpPr>
        <p:spPr bwMode="auto">
          <a:xfrm>
            <a:off x="7896225" y="481488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87" name="Text Box 115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9588" name="Text Box 116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89" name="Text Box 117"/>
          <p:cNvSpPr txBox="1">
            <a:spLocks noChangeArrowheads="1"/>
          </p:cNvSpPr>
          <p:nvPr/>
        </p:nvSpPr>
        <p:spPr bwMode="auto">
          <a:xfrm>
            <a:off x="7824788" y="48148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89590" name="Text Box 118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9591" name="Text Box 119"/>
          <p:cNvSpPr txBox="1">
            <a:spLocks noChangeArrowheads="1"/>
          </p:cNvSpPr>
          <p:nvPr/>
        </p:nvSpPr>
        <p:spPr bwMode="auto">
          <a:xfrm>
            <a:off x="6294438" y="48148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92" name="Text Box 120"/>
          <p:cNvSpPr txBox="1">
            <a:spLocks noChangeArrowheads="1"/>
          </p:cNvSpPr>
          <p:nvPr/>
        </p:nvSpPr>
        <p:spPr bwMode="auto">
          <a:xfrm>
            <a:off x="6227763" y="21082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9593" name="Text Box 121"/>
          <p:cNvSpPr txBox="1">
            <a:spLocks noChangeArrowheads="1"/>
          </p:cNvSpPr>
          <p:nvPr/>
        </p:nvSpPr>
        <p:spPr bwMode="auto">
          <a:xfrm>
            <a:off x="7104063" y="42624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489594" name="Text Box 122"/>
          <p:cNvSpPr txBox="1">
            <a:spLocks noChangeArrowheads="1"/>
          </p:cNvSpPr>
          <p:nvPr/>
        </p:nvSpPr>
        <p:spPr bwMode="auto">
          <a:xfrm>
            <a:off x="6311900" y="481488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81017" name="Text Box 123"/>
          <p:cNvSpPr txBox="1">
            <a:spLocks noChangeArrowheads="1"/>
          </p:cNvSpPr>
          <p:nvPr/>
        </p:nvSpPr>
        <p:spPr bwMode="auto">
          <a:xfrm>
            <a:off x="6029325" y="3200400"/>
            <a:ext cx="2370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CC33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ascending order</a:t>
            </a:r>
            <a:br>
              <a:rPr lang="en-US" altLang="zh-TW">
                <a:solidFill>
                  <a:srgbClr val="CC33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(max heap)</a:t>
            </a:r>
            <a:endParaRPr lang="en-US" altLang="zh-TW">
              <a:solidFill>
                <a:srgbClr val="CC33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1018" name="Text Box 124"/>
          <p:cNvSpPr txBox="1">
            <a:spLocks noChangeArrowheads="1"/>
          </p:cNvSpPr>
          <p:nvPr/>
        </p:nvSpPr>
        <p:spPr bwMode="auto">
          <a:xfrm>
            <a:off x="4284663" y="350043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bottom-up</a:t>
            </a:r>
          </a:p>
        </p:txBody>
      </p:sp>
      <p:sp>
        <p:nvSpPr>
          <p:cNvPr id="81019" name="Text Box 125"/>
          <p:cNvSpPr txBox="1">
            <a:spLocks noChangeArrowheads="1"/>
          </p:cNvSpPr>
          <p:nvPr/>
        </p:nvSpPr>
        <p:spPr bwMode="auto">
          <a:xfrm>
            <a:off x="4210050" y="46466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top-down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 nodeType="clickPar">
                      <p:stCondLst>
                        <p:cond delay="indefinite"/>
                      </p:stCondLst>
                      <p:childTnLst>
                        <p:par>
                          <p:cTn id="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04" grpId="0"/>
      <p:bldP spid="489505" grpId="0"/>
      <p:bldP spid="489506" grpId="0"/>
      <p:bldP spid="489507" grpId="0"/>
      <p:bldP spid="489508" grpId="0"/>
      <p:bldP spid="489509" grpId="0"/>
      <p:bldP spid="489510" grpId="0"/>
      <p:bldP spid="489511" grpId="0"/>
      <p:bldP spid="489512" grpId="0"/>
      <p:bldP spid="489513" grpId="0"/>
      <p:bldP spid="489518" grpId="0" animBg="1"/>
      <p:bldP spid="489518" grpId="1" animBg="1"/>
      <p:bldP spid="489518" grpId="2" animBg="1"/>
      <p:bldP spid="489518" grpId="3" animBg="1"/>
      <p:bldP spid="489518" grpId="4" animBg="1"/>
      <p:bldP spid="489518" grpId="5" animBg="1"/>
      <p:bldP spid="489518" grpId="6" animBg="1"/>
      <p:bldP spid="489518" grpId="7" animBg="1"/>
      <p:bldP spid="489518" grpId="8" animBg="1"/>
      <p:bldP spid="489518" grpId="9" animBg="1"/>
      <p:bldP spid="489519" grpId="0" animBg="1"/>
      <p:bldP spid="489519" grpId="1" animBg="1"/>
      <p:bldP spid="489519" grpId="2" animBg="1"/>
      <p:bldP spid="489519" grpId="3" animBg="1"/>
      <p:bldP spid="489519" grpId="4" animBg="1"/>
      <p:bldP spid="489519" grpId="5" animBg="1"/>
      <p:bldP spid="489519" grpId="6" animBg="1"/>
      <p:bldP spid="489519" grpId="7" animBg="1"/>
      <p:bldP spid="489519" grpId="8" animBg="1"/>
      <p:bldP spid="489519" grpId="9" animBg="1"/>
      <p:bldP spid="489519" grpId="10" animBg="1"/>
      <p:bldP spid="489519" grpId="11" animBg="1"/>
      <p:bldP spid="489519" grpId="12" animBg="1"/>
      <p:bldP spid="489519" grpId="13" animBg="1"/>
      <p:bldP spid="489519" grpId="14" animBg="1"/>
      <p:bldP spid="489519" grpId="15" animBg="1"/>
      <p:bldP spid="489519" grpId="16" animBg="1"/>
      <p:bldP spid="489519" grpId="17" animBg="1"/>
      <p:bldP spid="489520" grpId="0" animBg="1"/>
      <p:bldP spid="489520" grpId="1" animBg="1"/>
      <p:bldP spid="489520" grpId="2" animBg="1"/>
      <p:bldP spid="489520" grpId="3" animBg="1"/>
      <p:bldP spid="489520" grpId="4" animBg="1"/>
      <p:bldP spid="489520" grpId="5" animBg="1"/>
      <p:bldP spid="489520" grpId="6" animBg="1"/>
      <p:bldP spid="489520" grpId="7" animBg="1"/>
      <p:bldP spid="489520" grpId="8" animBg="1"/>
      <p:bldP spid="489520" grpId="9" animBg="1"/>
      <p:bldP spid="489521" grpId="0" animBg="1"/>
      <p:bldP spid="489521" grpId="1" animBg="1"/>
      <p:bldP spid="489521" grpId="2" animBg="1"/>
      <p:bldP spid="489521" grpId="3" animBg="1"/>
      <p:bldP spid="489521" grpId="4" animBg="1"/>
      <p:bldP spid="489521" grpId="5" animBg="1"/>
      <p:bldP spid="489521" grpId="6" animBg="1"/>
      <p:bldP spid="489521" grpId="7" animBg="1"/>
      <p:bldP spid="489521" grpId="8" animBg="1"/>
      <p:bldP spid="489521" grpId="9" animBg="1"/>
      <p:bldP spid="489521" grpId="10" animBg="1"/>
      <p:bldP spid="489521" grpId="11" animBg="1"/>
      <p:bldP spid="489521" grpId="12" animBg="1"/>
      <p:bldP spid="489521" grpId="13" animBg="1"/>
      <p:bldP spid="489521" grpId="14" animBg="1"/>
      <p:bldP spid="489521" grpId="15" animBg="1"/>
      <p:bldP spid="489521" grpId="16" animBg="1"/>
      <p:bldP spid="489521" grpId="17" animBg="1"/>
      <p:bldP spid="489522" grpId="0" animBg="1"/>
      <p:bldP spid="489522" grpId="1" animBg="1"/>
      <p:bldP spid="489522" grpId="2" animBg="1"/>
      <p:bldP spid="489522" grpId="3" animBg="1"/>
      <p:bldP spid="489522" grpId="4" animBg="1"/>
      <p:bldP spid="489522" grpId="5" animBg="1"/>
      <p:bldP spid="489522" grpId="6" animBg="1"/>
      <p:bldP spid="489522" grpId="7" animBg="1"/>
      <p:bldP spid="489522" grpId="8" animBg="1"/>
      <p:bldP spid="489522" grpId="9" animBg="1"/>
      <p:bldP spid="489522" grpId="10" animBg="1"/>
      <p:bldP spid="489522" grpId="11" animBg="1"/>
      <p:bldP spid="489522" grpId="12" animBg="1"/>
      <p:bldP spid="489522" grpId="13" animBg="1"/>
      <p:bldP spid="489522" grpId="14" animBg="1"/>
      <p:bldP spid="489522" grpId="15" animBg="1"/>
      <p:bldP spid="489522" grpId="16" animBg="1"/>
      <p:bldP spid="489522" grpId="17" animBg="1"/>
      <p:bldP spid="489523" grpId="0"/>
      <p:bldP spid="489523" grpId="1"/>
      <p:bldP spid="489534" grpId="0"/>
      <p:bldP spid="489534" grpId="1"/>
      <p:bldP spid="489535" grpId="0"/>
      <p:bldP spid="489535" grpId="1"/>
      <p:bldP spid="489536" grpId="0"/>
      <p:bldP spid="489536" grpId="1"/>
      <p:bldP spid="489537" grpId="0"/>
      <p:bldP spid="489537" grpId="1"/>
      <p:bldP spid="489538" grpId="0"/>
      <p:bldP spid="489538" grpId="1"/>
      <p:bldP spid="489539" grpId="0"/>
      <p:bldP spid="489539" grpId="1"/>
      <p:bldP spid="489540" grpId="0"/>
      <p:bldP spid="489540" grpId="1"/>
      <p:bldP spid="489541" grpId="0"/>
      <p:bldP spid="489541" grpId="1"/>
      <p:bldP spid="489542" grpId="0"/>
      <p:bldP spid="489542" grpId="1"/>
      <p:bldP spid="489543" grpId="0"/>
      <p:bldP spid="489543" grpId="1"/>
      <p:bldP spid="489544" grpId="0"/>
      <p:bldP spid="489544" grpId="1"/>
      <p:bldP spid="489545" grpId="0"/>
      <p:bldP spid="489545" grpId="1"/>
      <p:bldP spid="489546" grpId="0"/>
      <p:bldP spid="489546" grpId="1"/>
      <p:bldP spid="489547" grpId="0"/>
      <p:bldP spid="489547" grpId="1"/>
      <p:bldP spid="489548" grpId="0"/>
      <p:bldP spid="489549" grpId="0"/>
      <p:bldP spid="489549" grpId="1"/>
      <p:bldP spid="489550" grpId="0"/>
      <p:bldP spid="489550" grpId="1"/>
      <p:bldP spid="489551" grpId="0"/>
      <p:bldP spid="489551" grpId="1"/>
      <p:bldP spid="489552" grpId="0"/>
      <p:bldP spid="489552" grpId="1"/>
      <p:bldP spid="489553" grpId="0"/>
      <p:bldP spid="489553" grpId="1"/>
      <p:bldP spid="489554" grpId="0"/>
      <p:bldP spid="489554" grpId="1"/>
      <p:bldP spid="489555" grpId="0"/>
      <p:bldP spid="489556" grpId="0"/>
      <p:bldP spid="489556" grpId="1"/>
      <p:bldP spid="489557" grpId="0"/>
      <p:bldP spid="489557" grpId="1"/>
      <p:bldP spid="489558" grpId="0"/>
      <p:bldP spid="489558" grpId="1"/>
      <p:bldP spid="489559" grpId="0"/>
      <p:bldP spid="489559" grpId="1"/>
      <p:bldP spid="489560" grpId="0"/>
      <p:bldP spid="489560" grpId="1"/>
      <p:bldP spid="489561" grpId="0"/>
      <p:bldP spid="489562" grpId="0"/>
      <p:bldP spid="489562" grpId="1"/>
      <p:bldP spid="489563" grpId="0"/>
      <p:bldP spid="489563" grpId="1"/>
      <p:bldP spid="489564" grpId="0"/>
      <p:bldP spid="489564" grpId="1"/>
      <p:bldP spid="489565" grpId="0"/>
      <p:bldP spid="489565" grpId="1"/>
      <p:bldP spid="489566" grpId="0"/>
      <p:bldP spid="489566" grpId="1"/>
      <p:bldP spid="489567" grpId="0"/>
      <p:bldP spid="489568" grpId="0"/>
      <p:bldP spid="489568" grpId="1"/>
      <p:bldP spid="489569" grpId="0"/>
      <p:bldP spid="489569" grpId="1"/>
      <p:bldP spid="489570" grpId="0"/>
      <p:bldP spid="489570" grpId="1"/>
      <p:bldP spid="489571" grpId="0"/>
      <p:bldP spid="489571" grpId="1"/>
      <p:bldP spid="489572" grpId="0"/>
      <p:bldP spid="489572" grpId="1"/>
      <p:bldP spid="489573" grpId="0"/>
      <p:bldP spid="489574" grpId="0"/>
      <p:bldP spid="489574" grpId="1"/>
      <p:bldP spid="489575" grpId="0"/>
      <p:bldP spid="489575" grpId="1"/>
      <p:bldP spid="489576" grpId="0"/>
      <p:bldP spid="489576" grpId="1"/>
      <p:bldP spid="489577" grpId="0"/>
      <p:bldP spid="489577" grpId="1"/>
      <p:bldP spid="489578" grpId="0"/>
      <p:bldP spid="489578" grpId="1"/>
      <p:bldP spid="489579" grpId="0"/>
      <p:bldP spid="489580" grpId="0"/>
      <p:bldP spid="489580" grpId="1"/>
      <p:bldP spid="489581" grpId="0"/>
      <p:bldP spid="489581" grpId="1"/>
      <p:bldP spid="489582" grpId="0"/>
      <p:bldP spid="489582" grpId="1"/>
      <p:bldP spid="489583" grpId="0"/>
      <p:bldP spid="489583" grpId="1"/>
      <p:bldP spid="489584" grpId="0"/>
      <p:bldP spid="489585" grpId="0"/>
      <p:bldP spid="489585" grpId="1"/>
      <p:bldP spid="489586" grpId="0"/>
      <p:bldP spid="489586" grpId="1"/>
      <p:bldP spid="489587" grpId="0"/>
      <p:bldP spid="489587" grpId="1"/>
      <p:bldP spid="489588" grpId="0"/>
      <p:bldP spid="489588" grpId="1"/>
      <p:bldP spid="489589" grpId="0"/>
      <p:bldP spid="489590" grpId="0"/>
      <p:bldP spid="489590" grpId="1"/>
      <p:bldP spid="489591" grpId="0"/>
      <p:bldP spid="489591" grpId="1"/>
      <p:bldP spid="489592" grpId="0"/>
      <p:bldP spid="489593" grpId="0"/>
      <p:bldP spid="4895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Box 71"/>
          <p:cNvSpPr txBox="1">
            <a:spLocks noChangeArrowheads="1"/>
          </p:cNvSpPr>
          <p:nvPr/>
        </p:nvSpPr>
        <p:spPr bwMode="auto">
          <a:xfrm>
            <a:off x="231775" y="1274763"/>
            <a:ext cx="8912225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void adjust (element list[], int root, int n)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int child, rootkey;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element temp;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temp = list[root];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rootkey = list[root].key;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child = 2*root;    /* left child */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while (child &lt;=n) {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if ((child &lt; n) &amp;&amp; (list[child].key &lt; list[child+1].key))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   child++;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if (rootkey &gt; list[child].key)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   break;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else {     /* move to parent */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   list[child/2] = list[child];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   child *=2;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   list[child/2] = temp;</a:t>
            </a:r>
          </a:p>
          <a:p>
            <a:pPr eaLnBrk="1" hangingPunct="1"/>
            <a:r>
              <a:rPr lang="en-US" altLang="zh-TW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2946" name="Rectangle 10"/>
          <p:cNvSpPr>
            <a:spLocks noChangeArrowheads="1"/>
          </p:cNvSpPr>
          <p:nvPr/>
        </p:nvSpPr>
        <p:spPr bwMode="auto">
          <a:xfrm>
            <a:off x="5051425" y="5197475"/>
            <a:ext cx="935038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82947" name="Oval 11"/>
          <p:cNvSpPr>
            <a:spLocks noChangeArrowheads="1"/>
          </p:cNvSpPr>
          <p:nvPr/>
        </p:nvSpPr>
        <p:spPr bwMode="auto">
          <a:xfrm>
            <a:off x="7199313" y="41910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48" name="Text Box 12"/>
          <p:cNvSpPr txBox="1">
            <a:spLocks noChangeArrowheads="1"/>
          </p:cNvSpPr>
          <p:nvPr/>
        </p:nvSpPr>
        <p:spPr bwMode="auto">
          <a:xfrm>
            <a:off x="6742113" y="42132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[1]</a:t>
            </a:r>
          </a:p>
        </p:txBody>
      </p:sp>
      <p:sp>
        <p:nvSpPr>
          <p:cNvPr id="82949" name="Oval 13"/>
          <p:cNvSpPr>
            <a:spLocks noChangeArrowheads="1"/>
          </p:cNvSpPr>
          <p:nvPr/>
        </p:nvSpPr>
        <p:spPr bwMode="auto">
          <a:xfrm>
            <a:off x="6370638" y="47371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50" name="Text Box 14"/>
          <p:cNvSpPr txBox="1">
            <a:spLocks noChangeArrowheads="1"/>
          </p:cNvSpPr>
          <p:nvPr/>
        </p:nvSpPr>
        <p:spPr bwMode="auto">
          <a:xfrm>
            <a:off x="5913438" y="47672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[2]</a:t>
            </a:r>
          </a:p>
        </p:txBody>
      </p:sp>
      <p:sp>
        <p:nvSpPr>
          <p:cNvPr id="82951" name="Oval 15"/>
          <p:cNvSpPr>
            <a:spLocks noChangeArrowheads="1"/>
          </p:cNvSpPr>
          <p:nvPr/>
        </p:nvSpPr>
        <p:spPr bwMode="auto">
          <a:xfrm>
            <a:off x="8008938" y="47371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52" name="Text Box 16"/>
          <p:cNvSpPr txBox="1">
            <a:spLocks noChangeArrowheads="1"/>
          </p:cNvSpPr>
          <p:nvPr/>
        </p:nvSpPr>
        <p:spPr bwMode="auto">
          <a:xfrm>
            <a:off x="7551738" y="47672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[3]</a:t>
            </a:r>
          </a:p>
        </p:txBody>
      </p:sp>
      <p:sp>
        <p:nvSpPr>
          <p:cNvPr id="82953" name="Oval 17"/>
          <p:cNvSpPr>
            <a:spLocks noChangeArrowheads="1"/>
          </p:cNvSpPr>
          <p:nvPr/>
        </p:nvSpPr>
        <p:spPr bwMode="auto">
          <a:xfrm>
            <a:off x="5794375" y="5270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5337175" y="52943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[4]</a:t>
            </a:r>
          </a:p>
        </p:txBody>
      </p:sp>
      <p:sp>
        <p:nvSpPr>
          <p:cNvPr id="82955" name="Oval 19"/>
          <p:cNvSpPr>
            <a:spLocks noChangeArrowheads="1"/>
          </p:cNvSpPr>
          <p:nvPr/>
        </p:nvSpPr>
        <p:spPr bwMode="auto">
          <a:xfrm>
            <a:off x="6945313" y="5270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6488113" y="52943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[5]</a:t>
            </a:r>
          </a:p>
        </p:txBody>
      </p:sp>
      <p:sp>
        <p:nvSpPr>
          <p:cNvPr id="82957" name="Oval 21"/>
          <p:cNvSpPr>
            <a:spLocks noChangeArrowheads="1"/>
          </p:cNvSpPr>
          <p:nvPr/>
        </p:nvSpPr>
        <p:spPr bwMode="auto">
          <a:xfrm>
            <a:off x="7480300" y="5270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7823200" y="52943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[6]</a:t>
            </a:r>
          </a:p>
        </p:txBody>
      </p:sp>
      <p:sp>
        <p:nvSpPr>
          <p:cNvPr id="82959" name="Oval 23"/>
          <p:cNvSpPr>
            <a:spLocks noChangeArrowheads="1"/>
          </p:cNvSpPr>
          <p:nvPr/>
        </p:nvSpPr>
        <p:spPr bwMode="auto">
          <a:xfrm>
            <a:off x="8578850" y="5270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60" name="Text Box 24"/>
          <p:cNvSpPr txBox="1">
            <a:spLocks noChangeArrowheads="1"/>
          </p:cNvSpPr>
          <p:nvPr/>
        </p:nvSpPr>
        <p:spPr bwMode="auto">
          <a:xfrm>
            <a:off x="8128000" y="52943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[7]</a:t>
            </a:r>
          </a:p>
        </p:txBody>
      </p:sp>
      <p:sp>
        <p:nvSpPr>
          <p:cNvPr id="82961" name="Oval 25"/>
          <p:cNvSpPr>
            <a:spLocks noChangeArrowheads="1"/>
          </p:cNvSpPr>
          <p:nvPr/>
        </p:nvSpPr>
        <p:spPr bwMode="auto">
          <a:xfrm>
            <a:off x="5410200" y="5846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62" name="Text Box 26"/>
          <p:cNvSpPr txBox="1">
            <a:spLocks noChangeArrowheads="1"/>
          </p:cNvSpPr>
          <p:nvPr/>
        </p:nvSpPr>
        <p:spPr bwMode="auto">
          <a:xfrm>
            <a:off x="4953000" y="58705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[8]</a:t>
            </a:r>
          </a:p>
        </p:txBody>
      </p:sp>
      <p:sp>
        <p:nvSpPr>
          <p:cNvPr id="82963" name="Oval 27"/>
          <p:cNvSpPr>
            <a:spLocks noChangeArrowheads="1"/>
          </p:cNvSpPr>
          <p:nvPr/>
        </p:nvSpPr>
        <p:spPr bwMode="auto">
          <a:xfrm>
            <a:off x="6154738" y="5846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64" name="Text Box 28"/>
          <p:cNvSpPr txBox="1">
            <a:spLocks noChangeArrowheads="1"/>
          </p:cNvSpPr>
          <p:nvPr/>
        </p:nvSpPr>
        <p:spPr bwMode="auto">
          <a:xfrm>
            <a:off x="5697538" y="58705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[9]</a:t>
            </a:r>
          </a:p>
        </p:txBody>
      </p:sp>
      <p:sp>
        <p:nvSpPr>
          <p:cNvPr id="82965" name="Oval 29"/>
          <p:cNvSpPr>
            <a:spLocks noChangeArrowheads="1"/>
          </p:cNvSpPr>
          <p:nvPr/>
        </p:nvSpPr>
        <p:spPr bwMode="auto">
          <a:xfrm>
            <a:off x="6573838" y="58467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zh-TW" sz="1600">
              <a:latin typeface="Lucida Console" panose="020B0609040504020204" pitchFamily="49" charset="0"/>
            </a:endParaRPr>
          </a:p>
        </p:txBody>
      </p:sp>
      <p:sp>
        <p:nvSpPr>
          <p:cNvPr id="82966" name="Text Box 30"/>
          <p:cNvSpPr txBox="1">
            <a:spLocks noChangeArrowheads="1"/>
          </p:cNvSpPr>
          <p:nvPr/>
        </p:nvSpPr>
        <p:spPr bwMode="auto">
          <a:xfrm>
            <a:off x="6897688" y="5870575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[10]</a:t>
            </a:r>
          </a:p>
        </p:txBody>
      </p:sp>
      <p:cxnSp>
        <p:nvCxnSpPr>
          <p:cNvPr id="82967" name="AutoShape 31"/>
          <p:cNvCxnSpPr>
            <a:cxnSpLocks noChangeShapeType="1"/>
            <a:stCxn id="82947" idx="3"/>
            <a:endCxn id="82949" idx="7"/>
          </p:cNvCxnSpPr>
          <p:nvPr/>
        </p:nvCxnSpPr>
        <p:spPr bwMode="auto">
          <a:xfrm flipH="1">
            <a:off x="6738938" y="4559300"/>
            <a:ext cx="52387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8" name="AutoShape 32"/>
          <p:cNvCxnSpPr>
            <a:cxnSpLocks noChangeShapeType="1"/>
            <a:stCxn id="82947" idx="5"/>
            <a:endCxn id="82951" idx="1"/>
          </p:cNvCxnSpPr>
          <p:nvPr/>
        </p:nvCxnSpPr>
        <p:spPr bwMode="auto">
          <a:xfrm>
            <a:off x="7567613" y="4559300"/>
            <a:ext cx="5048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9" name="AutoShape 33"/>
          <p:cNvCxnSpPr>
            <a:cxnSpLocks noChangeShapeType="1"/>
            <a:stCxn id="82949" idx="3"/>
            <a:endCxn id="82953" idx="7"/>
          </p:cNvCxnSpPr>
          <p:nvPr/>
        </p:nvCxnSpPr>
        <p:spPr bwMode="auto">
          <a:xfrm flipH="1">
            <a:off x="6162675" y="5105400"/>
            <a:ext cx="2714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0" name="AutoShape 34"/>
          <p:cNvCxnSpPr>
            <a:cxnSpLocks noChangeShapeType="1"/>
            <a:stCxn id="82949" idx="5"/>
            <a:endCxn id="82955" idx="1"/>
          </p:cNvCxnSpPr>
          <p:nvPr/>
        </p:nvCxnSpPr>
        <p:spPr bwMode="auto">
          <a:xfrm>
            <a:off x="6738938" y="5105400"/>
            <a:ext cx="2698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1" name="AutoShape 35"/>
          <p:cNvCxnSpPr>
            <a:cxnSpLocks noChangeShapeType="1"/>
            <a:stCxn id="82953" idx="3"/>
            <a:endCxn id="82961" idx="7"/>
          </p:cNvCxnSpPr>
          <p:nvPr/>
        </p:nvCxnSpPr>
        <p:spPr bwMode="auto">
          <a:xfrm flipH="1">
            <a:off x="5778500" y="5638800"/>
            <a:ext cx="7937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AutoShape 36"/>
          <p:cNvCxnSpPr>
            <a:cxnSpLocks noChangeShapeType="1"/>
            <a:stCxn id="82953" idx="5"/>
            <a:endCxn id="82963" idx="1"/>
          </p:cNvCxnSpPr>
          <p:nvPr/>
        </p:nvCxnSpPr>
        <p:spPr bwMode="auto">
          <a:xfrm>
            <a:off x="6162675" y="5638800"/>
            <a:ext cx="55563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3" name="AutoShape 37"/>
          <p:cNvCxnSpPr>
            <a:cxnSpLocks noChangeShapeType="1"/>
            <a:stCxn id="82955" idx="3"/>
            <a:endCxn id="82965" idx="7"/>
          </p:cNvCxnSpPr>
          <p:nvPr/>
        </p:nvCxnSpPr>
        <p:spPr bwMode="auto">
          <a:xfrm flipH="1">
            <a:off x="6942138" y="5638800"/>
            <a:ext cx="6667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4" name="AutoShape 38"/>
          <p:cNvCxnSpPr>
            <a:cxnSpLocks noChangeShapeType="1"/>
            <a:stCxn id="82951" idx="3"/>
            <a:endCxn id="82957" idx="7"/>
          </p:cNvCxnSpPr>
          <p:nvPr/>
        </p:nvCxnSpPr>
        <p:spPr bwMode="auto">
          <a:xfrm flipH="1">
            <a:off x="7848600" y="5105400"/>
            <a:ext cx="223838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5" name="AutoShape 39"/>
          <p:cNvCxnSpPr>
            <a:cxnSpLocks noChangeShapeType="1"/>
            <a:stCxn id="82951" idx="5"/>
            <a:endCxn id="82959" idx="1"/>
          </p:cNvCxnSpPr>
          <p:nvPr/>
        </p:nvCxnSpPr>
        <p:spPr bwMode="auto">
          <a:xfrm>
            <a:off x="8377238" y="5105400"/>
            <a:ext cx="265112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7213600" y="42132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82977" name="Text Box 41"/>
          <p:cNvSpPr txBox="1">
            <a:spLocks noChangeArrowheads="1"/>
          </p:cNvSpPr>
          <p:nvPr/>
        </p:nvSpPr>
        <p:spPr bwMode="auto">
          <a:xfrm>
            <a:off x="6400800" y="47656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88490" name="Text Box 42"/>
          <p:cNvSpPr txBox="1">
            <a:spLocks noChangeArrowheads="1"/>
          </p:cNvSpPr>
          <p:nvPr/>
        </p:nvSpPr>
        <p:spPr bwMode="auto">
          <a:xfrm>
            <a:off x="8005763" y="47656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77</a:t>
            </a:r>
          </a:p>
        </p:txBody>
      </p:sp>
      <p:sp>
        <p:nvSpPr>
          <p:cNvPr id="82979" name="Text Box 43"/>
          <p:cNvSpPr txBox="1">
            <a:spLocks noChangeArrowheads="1"/>
          </p:cNvSpPr>
          <p:nvPr/>
        </p:nvSpPr>
        <p:spPr bwMode="auto">
          <a:xfrm>
            <a:off x="5824538" y="52927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82980" name="Text Box 44"/>
          <p:cNvSpPr txBox="1">
            <a:spLocks noChangeArrowheads="1"/>
          </p:cNvSpPr>
          <p:nvPr/>
        </p:nvSpPr>
        <p:spPr bwMode="auto">
          <a:xfrm>
            <a:off x="6926263" y="52927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61</a:t>
            </a:r>
          </a:p>
        </p:txBody>
      </p:sp>
      <p:sp>
        <p:nvSpPr>
          <p:cNvPr id="82981" name="Text Box 45"/>
          <p:cNvSpPr txBox="1">
            <a:spLocks noChangeArrowheads="1"/>
          </p:cNvSpPr>
          <p:nvPr/>
        </p:nvSpPr>
        <p:spPr bwMode="auto">
          <a:xfrm>
            <a:off x="7499350" y="52927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11</a:t>
            </a:r>
          </a:p>
        </p:txBody>
      </p:sp>
      <p:sp>
        <p:nvSpPr>
          <p:cNvPr id="488494" name="Text Box 46"/>
          <p:cNvSpPr txBox="1">
            <a:spLocks noChangeArrowheads="1"/>
          </p:cNvSpPr>
          <p:nvPr/>
        </p:nvSpPr>
        <p:spPr bwMode="auto">
          <a:xfrm>
            <a:off x="8582025" y="52927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82983" name="Text Box 47"/>
          <p:cNvSpPr txBox="1">
            <a:spLocks noChangeArrowheads="1"/>
          </p:cNvSpPr>
          <p:nvPr/>
        </p:nvSpPr>
        <p:spPr bwMode="auto">
          <a:xfrm>
            <a:off x="5413375" y="58689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82984" name="Text Box 48"/>
          <p:cNvSpPr txBox="1">
            <a:spLocks noChangeArrowheads="1"/>
          </p:cNvSpPr>
          <p:nvPr/>
        </p:nvSpPr>
        <p:spPr bwMode="auto">
          <a:xfrm>
            <a:off x="6130925" y="58689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48</a:t>
            </a:r>
          </a:p>
        </p:txBody>
      </p:sp>
      <p:sp>
        <p:nvSpPr>
          <p:cNvPr id="82985" name="Text Box 49"/>
          <p:cNvSpPr txBox="1">
            <a:spLocks noChangeArrowheads="1"/>
          </p:cNvSpPr>
          <p:nvPr/>
        </p:nvSpPr>
        <p:spPr bwMode="auto">
          <a:xfrm>
            <a:off x="6562725" y="58689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latin typeface="Lucida Console" panose="020B0609040504020204" pitchFamily="49" charset="0"/>
              </a:rPr>
              <a:t>19</a:t>
            </a:r>
          </a:p>
        </p:txBody>
      </p:sp>
      <p:sp>
        <p:nvSpPr>
          <p:cNvPr id="488498" name="Rectangle 50"/>
          <p:cNvSpPr>
            <a:spLocks noChangeArrowheads="1"/>
          </p:cNvSpPr>
          <p:nvPr/>
        </p:nvSpPr>
        <p:spPr bwMode="auto">
          <a:xfrm>
            <a:off x="611188" y="2438400"/>
            <a:ext cx="3656012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499" name="Rectangle 51"/>
          <p:cNvSpPr>
            <a:spLocks noChangeArrowheads="1"/>
          </p:cNvSpPr>
          <p:nvPr/>
        </p:nvSpPr>
        <p:spPr bwMode="auto">
          <a:xfrm>
            <a:off x="611188" y="2943225"/>
            <a:ext cx="22320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0" name="Rectangle 52"/>
          <p:cNvSpPr>
            <a:spLocks noChangeArrowheads="1"/>
          </p:cNvSpPr>
          <p:nvPr/>
        </p:nvSpPr>
        <p:spPr bwMode="auto">
          <a:xfrm>
            <a:off x="611188" y="3230563"/>
            <a:ext cx="2817812" cy="274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1" name="Rectangle 53"/>
          <p:cNvSpPr>
            <a:spLocks noChangeArrowheads="1"/>
          </p:cNvSpPr>
          <p:nvPr/>
        </p:nvSpPr>
        <p:spPr bwMode="auto">
          <a:xfrm>
            <a:off x="971550" y="3517900"/>
            <a:ext cx="8020050" cy="29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2" name="Rectangle 54"/>
          <p:cNvSpPr>
            <a:spLocks noChangeArrowheads="1"/>
          </p:cNvSpPr>
          <p:nvPr/>
        </p:nvSpPr>
        <p:spPr bwMode="auto">
          <a:xfrm>
            <a:off x="1447800" y="3810000"/>
            <a:ext cx="1295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3" name="Rectangle 55"/>
          <p:cNvSpPr>
            <a:spLocks noChangeArrowheads="1"/>
          </p:cNvSpPr>
          <p:nvPr/>
        </p:nvSpPr>
        <p:spPr bwMode="auto">
          <a:xfrm>
            <a:off x="971550" y="4114800"/>
            <a:ext cx="428625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4" name="Rectangle 56"/>
          <p:cNvSpPr>
            <a:spLocks noChangeArrowheads="1"/>
          </p:cNvSpPr>
          <p:nvPr/>
        </p:nvSpPr>
        <p:spPr bwMode="auto">
          <a:xfrm>
            <a:off x="1066800" y="4648200"/>
            <a:ext cx="990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5" name="Rectangle 57"/>
          <p:cNvSpPr>
            <a:spLocks noChangeArrowheads="1"/>
          </p:cNvSpPr>
          <p:nvPr/>
        </p:nvSpPr>
        <p:spPr bwMode="auto">
          <a:xfrm>
            <a:off x="1352550" y="4876800"/>
            <a:ext cx="421005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6" name="Rectangle 58"/>
          <p:cNvSpPr>
            <a:spLocks noChangeArrowheads="1"/>
          </p:cNvSpPr>
          <p:nvPr/>
        </p:nvSpPr>
        <p:spPr bwMode="auto">
          <a:xfrm>
            <a:off x="1352550" y="5151438"/>
            <a:ext cx="1695450" cy="334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88507" name="Rectangle 59"/>
          <p:cNvSpPr>
            <a:spLocks noChangeArrowheads="1"/>
          </p:cNvSpPr>
          <p:nvPr/>
        </p:nvSpPr>
        <p:spPr bwMode="auto">
          <a:xfrm>
            <a:off x="611188" y="6019800"/>
            <a:ext cx="304641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82996" name="Text Box 60"/>
          <p:cNvSpPr txBox="1">
            <a:spLocks noChangeArrowheads="1"/>
          </p:cNvSpPr>
          <p:nvPr/>
        </p:nvSpPr>
        <p:spPr bwMode="auto">
          <a:xfrm>
            <a:off x="6589713" y="196373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rootkey =</a:t>
            </a:r>
          </a:p>
        </p:txBody>
      </p:sp>
      <p:sp>
        <p:nvSpPr>
          <p:cNvPr id="82997" name="Text Box 61"/>
          <p:cNvSpPr txBox="1">
            <a:spLocks noChangeArrowheads="1"/>
          </p:cNvSpPr>
          <p:nvPr/>
        </p:nvSpPr>
        <p:spPr bwMode="auto">
          <a:xfrm>
            <a:off x="6589713" y="10985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root = 1</a:t>
            </a:r>
          </a:p>
        </p:txBody>
      </p:sp>
      <p:sp>
        <p:nvSpPr>
          <p:cNvPr id="82998" name="Text Box 62"/>
          <p:cNvSpPr txBox="1">
            <a:spLocks noChangeArrowheads="1"/>
          </p:cNvSpPr>
          <p:nvPr/>
        </p:nvSpPr>
        <p:spPr bwMode="auto">
          <a:xfrm>
            <a:off x="6589713" y="15319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n = 10</a:t>
            </a:r>
          </a:p>
        </p:txBody>
      </p:sp>
      <p:sp>
        <p:nvSpPr>
          <p:cNvPr id="488511" name="Text Box 63"/>
          <p:cNvSpPr txBox="1">
            <a:spLocks noChangeArrowheads="1"/>
          </p:cNvSpPr>
          <p:nvPr/>
        </p:nvSpPr>
        <p:spPr bwMode="auto">
          <a:xfrm>
            <a:off x="7958138" y="19637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26</a:t>
            </a:r>
          </a:p>
        </p:txBody>
      </p:sp>
      <p:sp>
        <p:nvSpPr>
          <p:cNvPr id="83000" name="Text Box 64"/>
          <p:cNvSpPr txBox="1">
            <a:spLocks noChangeArrowheads="1"/>
          </p:cNvSpPr>
          <p:nvPr/>
        </p:nvSpPr>
        <p:spPr bwMode="auto">
          <a:xfrm>
            <a:off x="6589713" y="23955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child =</a:t>
            </a:r>
          </a:p>
        </p:txBody>
      </p:sp>
      <p:sp>
        <p:nvSpPr>
          <p:cNvPr id="488513" name="Text Box 65"/>
          <p:cNvSpPr txBox="1">
            <a:spLocks noChangeArrowheads="1"/>
          </p:cNvSpPr>
          <p:nvPr/>
        </p:nvSpPr>
        <p:spPr bwMode="auto">
          <a:xfrm>
            <a:off x="7597775" y="239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8514" name="Text Box 66"/>
          <p:cNvSpPr txBox="1">
            <a:spLocks noChangeArrowheads="1"/>
          </p:cNvSpPr>
          <p:nvPr/>
        </p:nvSpPr>
        <p:spPr bwMode="auto">
          <a:xfrm>
            <a:off x="7597775" y="239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88515" name="Text Box 67"/>
          <p:cNvSpPr txBox="1">
            <a:spLocks noChangeArrowheads="1"/>
          </p:cNvSpPr>
          <p:nvPr/>
        </p:nvSpPr>
        <p:spPr bwMode="auto">
          <a:xfrm>
            <a:off x="7210425" y="42132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77</a:t>
            </a:r>
          </a:p>
        </p:txBody>
      </p:sp>
      <p:sp>
        <p:nvSpPr>
          <p:cNvPr id="488516" name="Text Box 68"/>
          <p:cNvSpPr txBox="1">
            <a:spLocks noChangeArrowheads="1"/>
          </p:cNvSpPr>
          <p:nvPr/>
        </p:nvSpPr>
        <p:spPr bwMode="auto">
          <a:xfrm>
            <a:off x="7597775" y="239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88517" name="Text Box 69"/>
          <p:cNvSpPr txBox="1">
            <a:spLocks noChangeArrowheads="1"/>
          </p:cNvSpPr>
          <p:nvPr/>
        </p:nvSpPr>
        <p:spPr bwMode="auto">
          <a:xfrm>
            <a:off x="7597775" y="239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88518" name="Text Box 70"/>
          <p:cNvSpPr txBox="1">
            <a:spLocks noChangeArrowheads="1"/>
          </p:cNvSpPr>
          <p:nvPr/>
        </p:nvSpPr>
        <p:spPr bwMode="auto">
          <a:xfrm>
            <a:off x="8005763" y="47656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59</a:t>
            </a:r>
          </a:p>
        </p:txBody>
      </p:sp>
      <p:sp>
        <p:nvSpPr>
          <p:cNvPr id="488519" name="Text Box 71"/>
          <p:cNvSpPr txBox="1">
            <a:spLocks noChangeArrowheads="1"/>
          </p:cNvSpPr>
          <p:nvPr/>
        </p:nvSpPr>
        <p:spPr bwMode="auto">
          <a:xfrm>
            <a:off x="7597775" y="239553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488520" name="Text Box 72"/>
          <p:cNvSpPr txBox="1">
            <a:spLocks noChangeArrowheads="1"/>
          </p:cNvSpPr>
          <p:nvPr/>
        </p:nvSpPr>
        <p:spPr bwMode="auto">
          <a:xfrm>
            <a:off x="8578850" y="52927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accent1"/>
                </a:solidFill>
                <a:latin typeface="Lucida Console" panose="020B0609040504020204" pitchFamily="49" charset="0"/>
              </a:rPr>
              <a:t>26</a:t>
            </a:r>
          </a:p>
        </p:txBody>
      </p:sp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457200" y="122238"/>
            <a:ext cx="75438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Heap Sort: Adjusting the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88" grpId="0"/>
      <p:bldP spid="488490" grpId="0"/>
      <p:bldP spid="488494" grpId="0"/>
      <p:bldP spid="488498" grpId="0" animBg="1"/>
      <p:bldP spid="488498" grpId="1" animBg="1"/>
      <p:bldP spid="488499" grpId="0" animBg="1"/>
      <p:bldP spid="488499" grpId="1" animBg="1"/>
      <p:bldP spid="488500" grpId="0" animBg="1"/>
      <p:bldP spid="488500" grpId="1" animBg="1"/>
      <p:bldP spid="488500" grpId="2" animBg="1"/>
      <p:bldP spid="488500" grpId="3" animBg="1"/>
      <p:bldP spid="488500" grpId="4" animBg="1"/>
      <p:bldP spid="488500" grpId="5" animBg="1"/>
      <p:bldP spid="488501" grpId="0" animBg="1"/>
      <p:bldP spid="488501" grpId="1" animBg="1"/>
      <p:bldP spid="488501" grpId="2" animBg="1"/>
      <p:bldP spid="488501" grpId="3" animBg="1"/>
      <p:bldP spid="488502" grpId="0" animBg="1"/>
      <p:bldP spid="488502" grpId="1" animBg="1"/>
      <p:bldP spid="488502" grpId="2" animBg="1"/>
      <p:bldP spid="488502" grpId="3" animBg="1"/>
      <p:bldP spid="488503" grpId="0" animBg="1"/>
      <p:bldP spid="488503" grpId="1" animBg="1"/>
      <p:bldP spid="488503" grpId="2" animBg="1"/>
      <p:bldP spid="488503" grpId="3" animBg="1"/>
      <p:bldP spid="488504" grpId="0" animBg="1"/>
      <p:bldP spid="488504" grpId="1" animBg="1"/>
      <p:bldP spid="488504" grpId="2" animBg="1"/>
      <p:bldP spid="488504" grpId="3" animBg="1"/>
      <p:bldP spid="488505" grpId="0" animBg="1"/>
      <p:bldP spid="488505" grpId="1" animBg="1"/>
      <p:bldP spid="488505" grpId="2" animBg="1"/>
      <p:bldP spid="488505" grpId="3" animBg="1"/>
      <p:bldP spid="488506" grpId="0" animBg="1"/>
      <p:bldP spid="488506" grpId="1" animBg="1"/>
      <p:bldP spid="488506" grpId="2" animBg="1"/>
      <p:bldP spid="488506" grpId="3" animBg="1"/>
      <p:bldP spid="488507" grpId="0" animBg="1"/>
      <p:bldP spid="488507" grpId="1" animBg="1"/>
      <p:bldP spid="488511" grpId="0"/>
      <p:bldP spid="488513" grpId="0"/>
      <p:bldP spid="488513" grpId="1"/>
      <p:bldP spid="488514" grpId="0"/>
      <p:bldP spid="488514" grpId="1"/>
      <p:bldP spid="488515" grpId="0"/>
      <p:bldP spid="488516" grpId="0"/>
      <p:bldP spid="488516" grpId="1"/>
      <p:bldP spid="488517" grpId="0"/>
      <p:bldP spid="488517" grpId="1"/>
      <p:bldP spid="488518" grpId="0"/>
      <p:bldP spid="488519" grpId="0"/>
      <p:bldP spid="4885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altLang="zh-TW" dirty="0"/>
              <a:t>Please sort the following data sequence by </a:t>
            </a:r>
            <a:r>
              <a:rPr lang="en-US" altLang="zh-TW" b="1" dirty="0"/>
              <a:t>heap sort</a:t>
            </a:r>
          </a:p>
          <a:p>
            <a:pPr marL="0" indent="0">
              <a:buNone/>
            </a:pPr>
            <a:r>
              <a:rPr lang="en-US" altLang="zh-TW" dirty="0"/>
              <a:t>    6  5  3  1  8  7  2  4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061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Heap Sort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worst case and average computing time is </a:t>
            </a:r>
            <a:b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</a:t>
            </a:r>
            <a:r>
              <a:rPr kumimoji="1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n</a:t>
            </a: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), same as merge sort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Require only a fixed amount of additional storage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Slightly slower than iterative merge sort that uses O(</a:t>
            </a:r>
            <a:r>
              <a:rPr kumimoji="1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additional space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Faster than recursive merge sort that uses </a:t>
            </a:r>
            <a:r>
              <a:rPr kumimoji="1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</a:t>
            </a:r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(1) additional space.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kumimoji="1"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Unstable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Radix Sort</a:t>
            </a:r>
          </a:p>
        </p:txBody>
      </p:sp>
      <p:sp>
        <p:nvSpPr>
          <p:cNvPr id="8704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algn="ctr"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  <a:b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31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Problem Definition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kumimoji="1" lang="en-US" altLang="zh-TW" sz="3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sorting records that have several keys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Keys are labeled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(most significant key),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 , K</a:t>
            </a:r>
            <a:r>
              <a:rPr kumimoji="1"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r-1</a:t>
            </a:r>
            <a:r>
              <a:rPr kumimoji="1" lang="en-US" altLang="zh-TW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(least significant key).</a:t>
            </a: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Let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 </a:t>
            </a:r>
            <a:r>
              <a:rPr kumimoji="1"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j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denote key </a:t>
            </a:r>
            <a:r>
              <a:rPr kumimoji="1" lang="en-US" altLang="zh-TW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j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of record </a:t>
            </a:r>
            <a:r>
              <a:rPr kumimoji="1" lang="en-US" altLang="zh-TW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/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 list of records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 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is </a:t>
            </a:r>
            <a:r>
              <a:rPr kumimoji="1" lang="en-US" altLang="zh-TW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lexically sorted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with respect to the keys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 ,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-1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en-US" altLang="zh-TW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iff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b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kumimoji="1" lang="en-US" altLang="zh-TW" sz="22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kumimoji="1" lang="en-US" altLang="zh-TW" sz="22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kumimoji="1" lang="en-US" altLang="zh-TW" sz="22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r-1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≤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TW" sz="22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i+1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TW" sz="22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i+1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…,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TW" sz="2200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r-1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i+1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), 0 ≤ </a:t>
            </a:r>
            <a:r>
              <a:rPr kumimoji="1" lang="en-US" altLang="zh-TW" sz="2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&lt;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algn="ctr"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  <a:b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31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Examples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533400" indent="-533400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Sorting a deck of cards on two keys, </a:t>
            </a:r>
          </a:p>
          <a:p>
            <a:pPr marL="914400" lvl="1" indent="-4572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suit and face value</a:t>
            </a:r>
          </a:p>
          <a:p>
            <a:pPr marL="1295400" lvl="2" indent="-381000" eaLnBrk="1" hangingPunct="1"/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1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[Suit]: Club &lt; </a:t>
            </a:r>
            <a:r>
              <a:rPr kumimoji="1"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Diamond 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&lt; </a:t>
            </a:r>
            <a:r>
              <a:rPr kumimoji="1" lang="en-US" altLang="zh-TW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Heart 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&lt; Spade</a:t>
            </a:r>
            <a:endParaRPr kumimoji="1" lang="en-US" altLang="zh-TW" sz="2100" dirty="0">
              <a:effectLst>
                <a:outerShdw blurRad="38100" dist="38100" dir="2700000" algn="tl">
                  <a:srgbClr val="C0C0C0"/>
                </a:outerShdw>
              </a:effectLst>
              <a:latin typeface="Type Embellishments One LET" charset="0"/>
              <a:sym typeface="Symbol" panose="05050102010706020507" pitchFamily="18" charset="2"/>
            </a:endParaRPr>
          </a:p>
          <a:p>
            <a:pPr marL="1295400" lvl="2" indent="-381000" eaLnBrk="1" hangingPunct="1"/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1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 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[Face value]: 2 &lt; 3 &lt; 4 &lt; … &lt; 10 &lt; J &lt; Q &lt; K &lt; A</a:t>
            </a:r>
          </a:p>
          <a:p>
            <a:pPr marL="914400" lvl="1" indent="-457200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sorted deck of cards has the ordering:</a:t>
            </a:r>
            <a:b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2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A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</a:t>
            </a:r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2H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</a:t>
            </a:r>
            <a:r>
              <a:rPr kumimoji="1" lang="en-US" altLang="zh-TW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AH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2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AS</a:t>
            </a:r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/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Sorting list of numbers digit by digit</a:t>
            </a:r>
          </a:p>
          <a:p>
            <a:pPr marL="914400" lvl="1" indent="-457200" eaLnBrk="1" hangingPunct="1"/>
            <a:r>
              <a:rPr kumimoji="1" lang="en-US" altLang="zh-TW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r>
              <a:rPr kumimoji="1" lang="en-US" altLang="zh-TW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TW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TW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TW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TW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TW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TW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</a:p>
          <a:p>
            <a:pPr marL="914400" lvl="1" indent="-457200" eaLnBrk="1" hangingPunct="1"/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MSD (Most Significant Digit) first: </a:t>
            </a:r>
            <a:r>
              <a:rPr kumimoji="1" lang="en-US" altLang="zh-TW" sz="2000" dirty="0">
                <a:latin typeface="Arial" panose="020B0604020202020204" pitchFamily="34" charset="0"/>
              </a:rPr>
              <a:t>sort on </a:t>
            </a:r>
            <a:r>
              <a:rPr kumimoji="1" lang="en-US" altLang="zh-TW" sz="2000" i="1" dirty="0">
                <a:latin typeface="Arial" panose="020B0604020202020204" pitchFamily="34" charset="0"/>
              </a:rPr>
              <a:t>K</a:t>
            </a:r>
            <a:r>
              <a:rPr kumimoji="1" lang="en-US" altLang="zh-TW" sz="2000" baseline="-25000" dirty="0">
                <a:latin typeface="Arial" panose="020B0604020202020204" pitchFamily="34" charset="0"/>
              </a:rPr>
              <a:t>0</a:t>
            </a:r>
            <a:r>
              <a:rPr kumimoji="1" lang="en-US" altLang="zh-TW" sz="2000" dirty="0">
                <a:latin typeface="Arial" panose="020B0604020202020204" pitchFamily="34" charset="0"/>
              </a:rPr>
              <a:t>, then </a:t>
            </a:r>
            <a:r>
              <a:rPr kumimoji="1" lang="en-US" altLang="zh-TW" sz="2000" i="1" dirty="0">
                <a:latin typeface="Arial" panose="020B0604020202020204" pitchFamily="34" charset="0"/>
              </a:rPr>
              <a:t>K</a:t>
            </a:r>
            <a:r>
              <a:rPr kumimoji="1" lang="en-US" altLang="zh-TW" sz="2000" baseline="-25000" dirty="0">
                <a:latin typeface="Arial" panose="020B0604020202020204" pitchFamily="34" charset="0"/>
              </a:rPr>
              <a:t>1</a:t>
            </a:r>
            <a:r>
              <a:rPr kumimoji="1" lang="en-US" altLang="zh-TW" sz="2000" dirty="0">
                <a:latin typeface="Arial" panose="020B0604020202020204" pitchFamily="34" charset="0"/>
              </a:rPr>
              <a:t>, ...</a:t>
            </a:r>
            <a:endParaRPr kumimoji="1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914400" lvl="1" indent="-457200" eaLnBrk="1" hangingPunct="1"/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LSD (Least Significant Digit) first: </a:t>
            </a:r>
            <a:r>
              <a:rPr kumimoji="1" lang="en-US" altLang="zh-TW" sz="2000" dirty="0">
                <a:latin typeface="Arial" panose="020B0604020202020204" pitchFamily="34" charset="0"/>
              </a:rPr>
              <a:t>sort on </a:t>
            </a:r>
            <a:r>
              <a:rPr kumimoji="1" lang="en-US" altLang="zh-TW" sz="2000" i="1" dirty="0">
                <a:latin typeface="Arial" panose="020B0604020202020204" pitchFamily="34" charset="0"/>
              </a:rPr>
              <a:t>K</a:t>
            </a:r>
            <a:r>
              <a:rPr kumimoji="1" lang="en-US" altLang="zh-TW" sz="2000" i="1" baseline="-25000" dirty="0">
                <a:latin typeface="Arial" panose="020B0604020202020204" pitchFamily="34" charset="0"/>
              </a:rPr>
              <a:t>r</a:t>
            </a:r>
            <a:r>
              <a:rPr kumimoji="1" lang="en-US" altLang="zh-TW" sz="2000" baseline="-25000" dirty="0">
                <a:latin typeface="Arial" panose="020B0604020202020204" pitchFamily="34" charset="0"/>
              </a:rPr>
              <a:t>-1</a:t>
            </a:r>
            <a:r>
              <a:rPr kumimoji="1" lang="en-US" altLang="zh-TW" sz="2000" dirty="0">
                <a:latin typeface="Arial" panose="020B0604020202020204" pitchFamily="34" charset="0"/>
              </a:rPr>
              <a:t>, then </a:t>
            </a:r>
            <a:r>
              <a:rPr kumimoji="1" lang="en-US" altLang="zh-TW" sz="2000" i="1" dirty="0">
                <a:latin typeface="Arial" panose="020B0604020202020204" pitchFamily="34" charset="0"/>
              </a:rPr>
              <a:t>K</a:t>
            </a:r>
            <a:r>
              <a:rPr kumimoji="1" lang="en-US" altLang="zh-TW" sz="2000" i="1" baseline="-25000" dirty="0">
                <a:latin typeface="Arial" panose="020B0604020202020204" pitchFamily="34" charset="0"/>
              </a:rPr>
              <a:t>r</a:t>
            </a:r>
            <a:r>
              <a:rPr kumimoji="1" lang="en-US" altLang="zh-TW" sz="2000" baseline="-25000" dirty="0">
                <a:latin typeface="Arial" panose="020B0604020202020204" pitchFamily="34" charset="0"/>
              </a:rPr>
              <a:t>-2</a:t>
            </a:r>
            <a:r>
              <a:rPr kumimoji="1" lang="en-US" altLang="zh-TW" sz="2000" dirty="0">
                <a:latin typeface="Arial" panose="020B0604020202020204" pitchFamily="34" charset="0"/>
              </a:rPr>
              <a:t>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algn="ctr"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  <a:b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31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MSD First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kumimoji="1" lang="en-US" altLang="zh-TW" dirty="0">
                <a:latin typeface="Arial" panose="020B0604020202020204" pitchFamily="34" charset="0"/>
              </a:rPr>
              <a:t>MSD first</a:t>
            </a:r>
          </a:p>
          <a:p>
            <a:pPr marL="990600" lvl="1" indent="-533400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sort MSD first, </a:t>
            </a:r>
            <a:r>
              <a:rPr kumimoji="1" lang="en-US" altLang="zh-TW" sz="2200" dirty="0" err="1">
                <a:latin typeface="Arial" panose="020B0604020202020204" pitchFamily="34" charset="0"/>
              </a:rPr>
              <a:t>e.g.,suit</a:t>
            </a:r>
            <a:r>
              <a:rPr kumimoji="1" lang="en-US" altLang="zh-TW" sz="2200" dirty="0"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zh-TW" sz="2200" dirty="0">
                <a:latin typeface="Arial" panose="020B0604020202020204" pitchFamily="34" charset="0"/>
              </a:rPr>
              <a:t>four bins </a:t>
            </a:r>
            <a:r>
              <a:rPr kumimoji="1" lang="en-US" altLang="zh-TW" sz="2200" dirty="0">
                <a:latin typeface="Arial" panose="020B0604020202020204" pitchFamily="34" charset="0"/>
                <a:sym typeface="Symbol" panose="05050102010706020507" pitchFamily="18" charset="2"/>
              </a:rPr>
              <a:t> C, D, H, S</a:t>
            </a:r>
            <a:endParaRPr kumimoji="1" lang="en-US" altLang="zh-TW" sz="2200" dirty="0">
              <a:latin typeface="Arial" panose="020B0604020202020204" pitchFamily="34" charset="0"/>
            </a:endParaRPr>
          </a:p>
          <a:p>
            <a:pPr marL="990600" lvl="1" indent="-533400" eaLnBrk="1" hangingPunct="1"/>
            <a:r>
              <a:rPr kumimoji="1" lang="en-US" altLang="zh-TW" sz="2200" dirty="0">
                <a:solidFill>
                  <a:srgbClr val="0070C0"/>
                </a:solidFill>
                <a:latin typeface="Arial" panose="020B0604020202020204" pitchFamily="34" charset="0"/>
              </a:rPr>
              <a:t>sort each bin</a:t>
            </a:r>
            <a:r>
              <a:rPr kumimoji="1" lang="en-US" altLang="zh-TW" sz="2200" dirty="0"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solidFill>
                  <a:srgbClr val="0070C0"/>
                </a:solidFill>
                <a:latin typeface="Arial" panose="020B0604020202020204" pitchFamily="34" charset="0"/>
              </a:rPr>
              <a:t>on LSD</a:t>
            </a:r>
            <a:r>
              <a:rPr kumimoji="1" lang="en-US" altLang="zh-TW" sz="2200" dirty="0">
                <a:latin typeface="Arial" panose="020B0604020202020204" pitchFamily="34" charset="0"/>
              </a:rPr>
              <a:t>, e.g., face value</a:t>
            </a:r>
          </a:p>
          <a:p>
            <a:pPr marL="1143000" lvl="2" indent="-228600" eaLnBrk="1" hangingPunct="1"/>
            <a:r>
              <a:rPr kumimoji="1" lang="en-US" altLang="zh-TW" sz="2100" dirty="0">
                <a:latin typeface="Arial" panose="020B0604020202020204" pitchFamily="34" charset="0"/>
                <a:sym typeface="Symbol" panose="05050102010706020507" pitchFamily="18" charset="2"/>
              </a:rPr>
              <a:t>Result: 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A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 , 2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 , AS</a:t>
            </a:r>
          </a:p>
          <a:p>
            <a:pPr marL="1143000" lvl="2" indent="-228600" eaLnBrk="1" hangingPunct="1"/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Please </a:t>
            </a:r>
            <a:r>
              <a:rPr kumimoji="1" lang="en-US" altLang="zh-TW" sz="21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bins on top of each other 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to get final sorted list.</a:t>
            </a:r>
            <a:endParaRPr kumimoji="1" lang="en-US" altLang="zh-TW" sz="21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93187" name="Picture 4" descr="7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11067" b="18187"/>
          <a:stretch>
            <a:fillRect/>
          </a:stretch>
        </p:blipFill>
        <p:spPr bwMode="auto">
          <a:xfrm>
            <a:off x="4140200" y="3789363"/>
            <a:ext cx="480377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Radix Sort</a:t>
            </a:r>
            <a:b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LSD First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dirty="0">
                <a:latin typeface="Arial" panose="020B0604020202020204" pitchFamily="34" charset="0"/>
              </a:rPr>
              <a:t>LSD first</a:t>
            </a:r>
          </a:p>
          <a:p>
            <a:pPr lvl="1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sort LSD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first</a:t>
            </a:r>
            <a:r>
              <a:rPr kumimoji="1" lang="en-US" altLang="zh-TW" sz="2200" dirty="0">
                <a:latin typeface="Arial" panose="020B0604020202020204" pitchFamily="34" charset="0"/>
              </a:rPr>
              <a:t>, </a:t>
            </a:r>
            <a:r>
              <a:rPr kumimoji="1" lang="en-US" altLang="zh-TW" sz="2000" dirty="0">
                <a:latin typeface="Arial" panose="020B0604020202020204" pitchFamily="34" charset="0"/>
              </a:rPr>
              <a:t>e.g., face value </a:t>
            </a:r>
            <a:r>
              <a:rPr kumimoji="1" lang="en-US" altLang="zh-TW" sz="20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TW" sz="2000" dirty="0">
                <a:latin typeface="Arial" panose="020B0604020202020204" pitchFamily="34" charset="0"/>
              </a:rPr>
              <a:t>13 bins</a:t>
            </a:r>
            <a:r>
              <a:rPr kumimoji="1" lang="en-US" altLang="zh-TW" sz="2200" dirty="0">
                <a:latin typeface="Arial" panose="020B0604020202020204" pitchFamily="34" charset="0"/>
              </a:rPr>
              <a:t> </a:t>
            </a:r>
            <a:r>
              <a:rPr kumimoji="1" lang="en-US" altLang="zh-TW" sz="2000" dirty="0">
                <a:latin typeface="Arial" panose="020B0604020202020204" pitchFamily="34" charset="0"/>
              </a:rPr>
              <a:t>2, 3, 4, …, 10, J, Q, K,  A</a:t>
            </a:r>
          </a:p>
          <a:p>
            <a:pPr lvl="1" eaLnBrk="1" hangingPunct="1"/>
            <a:r>
              <a:rPr kumimoji="1" lang="en-US" altLang="zh-TW" sz="2000" dirty="0">
                <a:solidFill>
                  <a:srgbClr val="0070C0"/>
                </a:solidFill>
                <a:latin typeface="Arial" panose="020B0604020202020204" pitchFamily="34" charset="0"/>
              </a:rPr>
              <a:t>Place 2 bin on top of 3 bin </a:t>
            </a:r>
            <a:r>
              <a:rPr kumimoji="1" lang="en-US" altLang="zh-TW" sz="2000" dirty="0">
                <a:latin typeface="Arial" panose="020B0604020202020204" pitchFamily="34" charset="0"/>
              </a:rPr>
              <a:t>on top of 4 bin … on top of A bin</a:t>
            </a:r>
          </a:p>
          <a:p>
            <a:pPr lvl="1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Now </a:t>
            </a:r>
            <a:r>
              <a:rPr kumimoji="1" lang="en-US" altLang="zh-TW" sz="2200" dirty="0">
                <a:solidFill>
                  <a:srgbClr val="0070C0"/>
                </a:solidFill>
                <a:latin typeface="Arial" panose="020B0604020202020204" pitchFamily="34" charset="0"/>
              </a:rPr>
              <a:t>sort on MSD</a:t>
            </a:r>
            <a:r>
              <a:rPr kumimoji="1" lang="en-US" altLang="zh-TW" sz="2200" dirty="0">
                <a:latin typeface="Arial" panose="020B0604020202020204" pitchFamily="34" charset="0"/>
              </a:rPr>
              <a:t>, e.g., suit </a:t>
            </a:r>
            <a:r>
              <a:rPr kumimoji="1" lang="en-US" altLang="zh-TW" sz="2200" dirty="0">
                <a:latin typeface="Arial" panose="020B0604020202020204" pitchFamily="34" charset="0"/>
                <a:sym typeface="Wingdings" panose="05000000000000000000" pitchFamily="2" charset="2"/>
              </a:rPr>
              <a:t> 4 bins</a:t>
            </a:r>
            <a:endParaRPr kumimoji="1" lang="en-US" altLang="zh-TW" sz="2200" dirty="0">
              <a:latin typeface="Arial" panose="020B0604020202020204" pitchFamily="34" charset="0"/>
            </a:endParaRPr>
          </a:p>
        </p:txBody>
      </p:sp>
      <p:pic>
        <p:nvPicPr>
          <p:cNvPr id="95235" name="Picture 4" descr="7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9" b="17883"/>
          <a:stretch>
            <a:fillRect/>
          </a:stretch>
        </p:blipFill>
        <p:spPr bwMode="auto">
          <a:xfrm>
            <a:off x="2627313" y="4219575"/>
            <a:ext cx="621506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387350" y="4546600"/>
            <a:ext cx="1736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Result: </a:t>
            </a:r>
          </a:p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2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, …, AC, </a:t>
            </a:r>
          </a:p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. . .</a:t>
            </a:r>
          </a:p>
          <a:p>
            <a:pPr eaLnBrk="1" hangingPunct="1"/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2S, …, A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Why Sorting?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83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Binary Search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The list must be ordered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Example: 4, 15, 17, 26, 30, 46, 48, 56, 58, 82, 90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discard ½ of the list for each unsuccessful search: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Unsuccessful search: 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O(log </a:t>
            </a:r>
            <a:r>
              <a:rPr kumimoji="1" lang="en-US" altLang="zh-TW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Worst case successful search: 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O(log </a:t>
            </a:r>
            <a:r>
              <a:rPr kumimoji="1" lang="en-US" altLang="zh-TW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1"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4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kumimoji="1" lang="en-US" altLang="zh-TW">
                <a:latin typeface="Arial" charset="0"/>
                <a:ea typeface="ＭＳ Ｐゴシック" charset="0"/>
                <a:cs typeface="ＭＳ Ｐゴシック" charset="0"/>
              </a:rPr>
              <a:t>Radix Sort</a:t>
            </a:r>
            <a:br>
              <a:rPr kumimoji="1" lang="en-US" altLang="zh-TW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kumimoji="1" lang="en-US" altLang="zh-TW" sz="3100">
                <a:latin typeface="Arial" charset="0"/>
                <a:ea typeface="ＭＳ Ｐゴシック" charset="0"/>
                <a:cs typeface="ＭＳ Ｐゴシック" charset="0"/>
              </a:rPr>
              <a:t>LSD First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35075"/>
            <a:ext cx="8229600" cy="4937125"/>
          </a:xfrm>
        </p:spPr>
        <p:txBody>
          <a:bodyPr/>
          <a:lstStyle/>
          <a:p>
            <a:pPr eaLnBrk="1" hangingPunct="1"/>
            <a:r>
              <a:rPr kumimoji="1" lang="en-US" altLang="zh-TW" dirty="0">
                <a:latin typeface="Arial" panose="020B0604020202020204" pitchFamily="34" charset="0"/>
              </a:rPr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Original list: 170, 045, 075, 090, 002, 024, 802, 066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K</a:t>
            </a:r>
            <a:r>
              <a:rPr kumimoji="1" lang="en-US" altLang="zh-TW" sz="2200" baseline="30000" dirty="0"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latin typeface="Arial" panose="020B0604020202020204" pitchFamily="34" charset="0"/>
              </a:rPr>
              <a:t>: (17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, 09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), (00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latin typeface="Arial" panose="020B0604020202020204" pitchFamily="34" charset="0"/>
              </a:rPr>
              <a:t>, 80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latin typeface="Arial" panose="020B0604020202020204" pitchFamily="34" charset="0"/>
              </a:rPr>
              <a:t>), (02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4</a:t>
            </a:r>
            <a:r>
              <a:rPr kumimoji="1" lang="en-US" altLang="zh-TW" sz="2200" dirty="0">
                <a:latin typeface="Arial" panose="020B0604020202020204" pitchFamily="34" charset="0"/>
              </a:rPr>
              <a:t>), (04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5</a:t>
            </a:r>
            <a:r>
              <a:rPr kumimoji="1" lang="en-US" altLang="zh-TW" sz="2200" dirty="0">
                <a:latin typeface="Arial" panose="020B0604020202020204" pitchFamily="34" charset="0"/>
              </a:rPr>
              <a:t>, 07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5</a:t>
            </a:r>
            <a:r>
              <a:rPr kumimoji="1" lang="en-US" altLang="zh-TW" sz="2200" dirty="0">
                <a:latin typeface="Arial" panose="020B0604020202020204" pitchFamily="34" charset="0"/>
              </a:rPr>
              <a:t>), (06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6</a:t>
            </a:r>
            <a:r>
              <a:rPr kumimoji="1" lang="en-US" altLang="zh-TW" sz="2200" dirty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=&gt; 170, 090, 002, 802, 024, 045, 075, 066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K</a:t>
            </a:r>
            <a:r>
              <a:rPr kumimoji="1" lang="en-US" altLang="zh-TW" sz="2200" baseline="30000" dirty="0"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latin typeface="Arial" panose="020B0604020202020204" pitchFamily="34" charset="0"/>
              </a:rPr>
              <a:t>: (0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2, 8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2), (0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latin typeface="Arial" panose="020B0604020202020204" pitchFamily="34" charset="0"/>
              </a:rPr>
              <a:t>4), (0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4</a:t>
            </a:r>
            <a:r>
              <a:rPr kumimoji="1" lang="en-US" altLang="zh-TW" sz="2200" dirty="0">
                <a:latin typeface="Arial" panose="020B0604020202020204" pitchFamily="34" charset="0"/>
              </a:rPr>
              <a:t>5), (0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6</a:t>
            </a:r>
            <a:r>
              <a:rPr kumimoji="1" lang="en-US" altLang="zh-TW" sz="2200" dirty="0">
                <a:latin typeface="Arial" panose="020B0604020202020204" pitchFamily="34" charset="0"/>
              </a:rPr>
              <a:t>6), (1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7</a:t>
            </a:r>
            <a:r>
              <a:rPr kumimoji="1" lang="en-US" altLang="zh-TW" sz="2200" dirty="0">
                <a:latin typeface="Arial" panose="020B0604020202020204" pitchFamily="34" charset="0"/>
              </a:rPr>
              <a:t>0, 0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7</a:t>
            </a:r>
            <a:r>
              <a:rPr kumimoji="1" lang="en-US" altLang="zh-TW" sz="2200" dirty="0">
                <a:latin typeface="Arial" panose="020B0604020202020204" pitchFamily="34" charset="0"/>
              </a:rPr>
              <a:t>5), (0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9</a:t>
            </a:r>
            <a:r>
              <a:rPr kumimoji="1" lang="en-US" altLang="zh-TW" sz="2200" dirty="0">
                <a:latin typeface="Arial" panose="020B0604020202020204" pitchFamily="34" charset="0"/>
              </a:rPr>
              <a:t>0)</a:t>
            </a:r>
          </a:p>
          <a:p>
            <a:pPr lvl="1" eaLnBrk="1" hangingPunct="1"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=&gt; 002, 802, 024, 045, 066, 170, 075, 090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K</a:t>
            </a:r>
            <a:r>
              <a:rPr kumimoji="1" lang="en-US" altLang="zh-TW" sz="2200" baseline="30000" dirty="0"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: (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02,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24,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45,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66,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75,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90), (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latin typeface="Arial" panose="020B0604020202020204" pitchFamily="34" charset="0"/>
              </a:rPr>
              <a:t>70), (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8</a:t>
            </a:r>
            <a:r>
              <a:rPr kumimoji="1" lang="en-US" altLang="zh-TW" sz="2200" dirty="0">
                <a:latin typeface="Arial" panose="020B0604020202020204" pitchFamily="34" charset="0"/>
              </a:rPr>
              <a:t>02)</a:t>
            </a:r>
          </a:p>
          <a:p>
            <a:pPr lvl="1" eaLnBrk="1" hangingPunct="1"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=&gt; 002, 024, 045, 066, 075, 090, 170, 802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TW" sz="22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</a:rPr>
              <a:t>Need to have buckets of lists</a:t>
            </a:r>
          </a:p>
          <a:p>
            <a:pPr lvl="1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Buckets for digit 0, 1, 2, 3, …, 9</a:t>
            </a:r>
          </a:p>
          <a:p>
            <a:pPr lvl="1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Buckets can be reused, need not be saved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TW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kumimoji="1" lang="en-US" altLang="zh-TW">
                <a:latin typeface="Arial" charset="0"/>
                <a:ea typeface="ＭＳ Ｐゴシック" charset="0"/>
                <a:cs typeface="ＭＳ Ｐゴシック" charset="0"/>
              </a:rPr>
              <a:t>Radix Sort</a:t>
            </a:r>
            <a:br>
              <a:rPr kumimoji="1" lang="en-US" altLang="zh-TW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kumimoji="1" lang="en-US" altLang="zh-TW" sz="3100">
                <a:latin typeface="Arial" charset="0"/>
                <a:ea typeface="ＭＳ Ｐゴシック" charset="0"/>
                <a:cs typeface="ＭＳ Ｐゴシック" charset="0"/>
              </a:rPr>
              <a:t>MSD First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kumimoji="1" lang="en-US" altLang="zh-TW" dirty="0">
                <a:latin typeface="Arial" panose="020B0604020202020204" pitchFamily="34" charset="0"/>
              </a:rPr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Original list: 170, 045, 075, 090, 002, 024, 802, 066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K</a:t>
            </a:r>
            <a:r>
              <a:rPr kumimoji="1" lang="en-US" altLang="zh-TW" sz="2200" baseline="30000" dirty="0"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: (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45, 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75, 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90, 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02, 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24, 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latin typeface="Arial" panose="020B0604020202020204" pitchFamily="34" charset="0"/>
              </a:rPr>
              <a:t>66), </a:t>
            </a:r>
            <a:r>
              <a:rPr kumimoji="1" lang="en-US" altLang="zh-TW" sz="22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solidFill>
                  <a:srgbClr val="0000FF"/>
                </a:solidFill>
                <a:latin typeface="Arial" panose="020B0604020202020204" pitchFamily="34" charset="0"/>
              </a:rPr>
              <a:t>70), (</a:t>
            </a:r>
            <a:r>
              <a:rPr kumimoji="1" lang="en-US" altLang="zh-TW" sz="22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kumimoji="1" lang="en-US" altLang="zh-TW" sz="2200" dirty="0">
                <a:solidFill>
                  <a:srgbClr val="0000FF"/>
                </a:solidFill>
                <a:latin typeface="Arial" panose="020B0604020202020204" pitchFamily="34" charset="0"/>
              </a:rPr>
              <a:t>02)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K</a:t>
            </a:r>
            <a:r>
              <a:rPr kumimoji="1" lang="en-US" altLang="zh-TW" sz="2200" baseline="30000" dirty="0"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latin typeface="Arial" panose="020B0604020202020204" pitchFamily="34" charset="0"/>
              </a:rPr>
              <a:t>: </a:t>
            </a:r>
            <a:r>
              <a:rPr kumimoji="1" lang="en-US" altLang="zh-TW" sz="2200" dirty="0">
                <a:solidFill>
                  <a:srgbClr val="FF0066"/>
                </a:solidFill>
                <a:latin typeface="Arial" panose="020B0604020202020204" pitchFamily="34" charset="0"/>
              </a:rPr>
              <a:t>(002), (024), (045), (066), (075), (090),</a:t>
            </a:r>
            <a:r>
              <a:rPr kumimoji="1" lang="en-US" altLang="zh-TW" sz="2200" dirty="0">
                <a:latin typeface="Arial" panose="020B0604020202020204" pitchFamily="34" charset="0"/>
              </a:rPr>
              <a:t> </a:t>
            </a:r>
            <a:r>
              <a:rPr kumimoji="1" lang="en-US" altLang="zh-TW" sz="2200" dirty="0">
                <a:solidFill>
                  <a:srgbClr val="0000FF"/>
                </a:solidFill>
                <a:latin typeface="Arial" panose="020B0604020202020204" pitchFamily="34" charset="0"/>
              </a:rPr>
              <a:t>(170), (802)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K</a:t>
            </a:r>
            <a:r>
              <a:rPr kumimoji="1" lang="en-US" altLang="zh-TW" sz="2200" baseline="30000" dirty="0"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latin typeface="Arial" panose="020B0604020202020204" pitchFamily="34" charset="0"/>
              </a:rPr>
              <a:t>: Same as above</a:t>
            </a:r>
          </a:p>
          <a:p>
            <a:pPr lvl="1" eaLnBrk="1" hangingPunct="1">
              <a:buNone/>
            </a:pPr>
            <a:r>
              <a:rPr kumimoji="1" lang="en-US" altLang="zh-TW" sz="2200" dirty="0">
                <a:latin typeface="Arial" panose="020B0604020202020204" pitchFamily="34" charset="0"/>
              </a:rPr>
              <a:t>=&gt; 002, 024, 045, 066, 075, 090, 170, 802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TW" sz="2200" dirty="0"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</a:rPr>
              <a:t>Need to have buckets of lists</a:t>
            </a:r>
          </a:p>
          <a:p>
            <a:pPr lvl="1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Buckets for digit 0, 1, 2, 3, …, 9</a:t>
            </a:r>
          </a:p>
          <a:p>
            <a:pPr lvl="1" eaLnBrk="1" hangingPunct="1"/>
            <a:r>
              <a:rPr kumimoji="1" lang="en-US" altLang="zh-TW" sz="2200" dirty="0">
                <a:latin typeface="Arial" panose="020B0604020202020204" pitchFamily="34" charset="0"/>
              </a:rPr>
              <a:t>Buckets may need to be saved, cannot be reused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TW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decompose the sort key into digits using a radix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Ex: When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=10, we get the common base 10 or decimal decomposition of the key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1379" name="Text Box 5"/>
          <p:cNvSpPr txBox="1">
            <a:spLocks noChangeArrowheads="1"/>
          </p:cNvSpPr>
          <p:nvPr/>
        </p:nvSpPr>
        <p:spPr bwMode="auto">
          <a:xfrm>
            <a:off x="1828800" y="3276600"/>
            <a:ext cx="580072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dirty="0">
                <a:latin typeface="Lucida Console" panose="020B0609040504020204" pitchFamily="49" charset="0"/>
              </a:rPr>
              <a:t>#define MAX_DIGIT 3 /* 0 to 999 */</a:t>
            </a:r>
            <a:br>
              <a:rPr lang="en-US" altLang="zh-TW" sz="1800" dirty="0">
                <a:latin typeface="Lucida Console" panose="020B0609040504020204" pitchFamily="49" charset="0"/>
              </a:rPr>
            </a:br>
            <a:r>
              <a:rPr lang="en-US" altLang="zh-TW" sz="1800" dirty="0">
                <a:latin typeface="Lucida Console" panose="020B0609040504020204" pitchFamily="49" charset="0"/>
              </a:rPr>
              <a:t>#define RADIX_SIZE 10</a:t>
            </a:r>
            <a:br>
              <a:rPr lang="en-US" altLang="zh-TW" sz="1800" dirty="0">
                <a:latin typeface="Lucida Console" panose="020B0609040504020204" pitchFamily="49" charset="0"/>
              </a:rPr>
            </a:br>
            <a:r>
              <a:rPr lang="en-US" altLang="zh-TW" sz="1800" dirty="0" err="1">
                <a:latin typeface="Lucida Console" panose="020B0609040504020204" pitchFamily="49" charset="0"/>
              </a:rPr>
              <a:t>typedef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>
                <a:latin typeface="Lucida Console" panose="020B0609040504020204" pitchFamily="49" charset="0"/>
              </a:rPr>
              <a:t>struct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>
                <a:latin typeface="Lucida Console" panose="020B0609040504020204" pitchFamily="49" charset="0"/>
              </a:rPr>
              <a:t>list_node</a:t>
            </a:r>
            <a:r>
              <a:rPr lang="en-US" altLang="zh-TW" sz="1800" dirty="0">
                <a:latin typeface="Lucida Console" panose="020B0609040504020204" pitchFamily="49" charset="0"/>
              </a:rPr>
              <a:t> *</a:t>
            </a:r>
            <a:r>
              <a:rPr lang="en-US" altLang="zh-TW" sz="1800" dirty="0" err="1">
                <a:latin typeface="Lucida Console" panose="020B0609040504020204" pitchFamily="49" charset="0"/>
              </a:rPr>
              <a:t>list_pointer</a:t>
            </a:r>
            <a:r>
              <a:rPr lang="en-US" altLang="zh-TW" sz="1800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zh-TW" sz="1800" dirty="0" err="1">
                <a:latin typeface="Lucida Console" panose="020B0609040504020204" pitchFamily="49" charset="0"/>
              </a:rPr>
              <a:t>typedef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>
                <a:latin typeface="Lucida Console" panose="020B0609040504020204" pitchFamily="49" charset="0"/>
              </a:rPr>
              <a:t>struct</a:t>
            </a:r>
            <a:r>
              <a:rPr lang="en-US" altLang="zh-TW" sz="1800" dirty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>
                <a:latin typeface="Lucida Console" panose="020B0609040504020204" pitchFamily="49" charset="0"/>
              </a:rPr>
              <a:t>list_node</a:t>
            </a:r>
            <a:r>
              <a:rPr lang="en-US" altLang="zh-TW" sz="1800" dirty="0">
                <a:latin typeface="Lucida Console" panose="020B0609040504020204" pitchFamily="49" charset="0"/>
              </a:rPr>
              <a:t> {</a:t>
            </a:r>
          </a:p>
          <a:p>
            <a:pPr eaLnBrk="1" hangingPunct="1"/>
            <a:r>
              <a:rPr lang="en-US" altLang="zh-TW" sz="1800" dirty="0">
                <a:latin typeface="Lucida Console" panose="020B0609040504020204" pitchFamily="49" charset="0"/>
              </a:rPr>
              <a:t>	</a:t>
            </a:r>
            <a:r>
              <a:rPr lang="en-US" altLang="zh-TW" sz="1800" dirty="0" err="1">
                <a:latin typeface="Lucida Console" panose="020B0609040504020204" pitchFamily="49" charset="0"/>
              </a:rPr>
              <a:t>int</a:t>
            </a:r>
            <a:r>
              <a:rPr lang="en-US" altLang="zh-TW" sz="1800" dirty="0">
                <a:latin typeface="Lucida Console" panose="020B0609040504020204" pitchFamily="49" charset="0"/>
              </a:rPr>
              <a:t> key[MAX_DIGIT];</a:t>
            </a:r>
          </a:p>
          <a:p>
            <a:pPr eaLnBrk="1" hangingPunct="1"/>
            <a:r>
              <a:rPr lang="en-US" altLang="zh-TW" sz="1800" dirty="0">
                <a:latin typeface="Lucida Console" panose="020B0609040504020204" pitchFamily="49" charset="0"/>
              </a:rPr>
              <a:t>	</a:t>
            </a:r>
            <a:r>
              <a:rPr lang="en-US" altLang="zh-TW" sz="1800" dirty="0" err="1">
                <a:latin typeface="Lucida Console" panose="020B0609040504020204" pitchFamily="49" charset="0"/>
              </a:rPr>
              <a:t>list_pointer</a:t>
            </a:r>
            <a:r>
              <a:rPr lang="en-US" altLang="zh-TW" sz="1800" dirty="0">
                <a:latin typeface="Lucida Console" panose="020B0609040504020204" pitchFamily="49" charset="0"/>
              </a:rPr>
              <a:t> link;};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LSD radix </a:t>
            </a:r>
            <a:r>
              <a:rPr kumimoji="1"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records,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 ,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Keys: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-tuples 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x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x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x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 and that 0 ≤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Each record has a link field, and that the input list is stored as a dynamically linked list.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We implement the bins (buckets) as queues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front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], 0 ≤ 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pointing to the first record in bin 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endParaRPr kumimoji="1" lang="en-US" altLang="zh-TW" sz="2100" i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rear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], 0 ≤ 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kumimoji="1" lang="en-US" altLang="zh-TW" sz="21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, pointing to the last record in bin </a:t>
            </a:r>
            <a:r>
              <a:rPr kumimoji="1" lang="en-US" altLang="zh-TW" sz="21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endParaRPr kumimoji="1" lang="en-US" altLang="zh-TW" sz="21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5" descr="P7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3375"/>
            <a:ext cx="6183312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6" name="Rectangle 6"/>
          <p:cNvSpPr>
            <a:spLocks noChangeArrowheads="1"/>
          </p:cNvSpPr>
          <p:nvPr/>
        </p:nvSpPr>
        <p:spPr bwMode="auto">
          <a:xfrm>
            <a:off x="2700338" y="6491288"/>
            <a:ext cx="540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tx2"/>
                </a:solidFill>
              </a:rPr>
              <a:t>Time complexity: O(MAX_DIGIT*(RADIX_SIZE+n))</a:t>
            </a:r>
          </a:p>
        </p:txBody>
      </p:sp>
      <p:sp>
        <p:nvSpPr>
          <p:cNvPr id="103427" name="Line 11"/>
          <p:cNvSpPr>
            <a:spLocks noChangeShapeType="1"/>
          </p:cNvSpPr>
          <p:nvPr/>
        </p:nvSpPr>
        <p:spPr bwMode="auto">
          <a:xfrm flipH="1">
            <a:off x="2916238" y="1628775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28" name="Line 13"/>
          <p:cNvSpPr>
            <a:spLocks noChangeShapeType="1"/>
          </p:cNvSpPr>
          <p:nvPr/>
        </p:nvSpPr>
        <p:spPr bwMode="auto">
          <a:xfrm flipH="1">
            <a:off x="2916238" y="5805488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3429" name="AutoShape 14"/>
          <p:cNvCxnSpPr>
            <a:cxnSpLocks noChangeShapeType="1"/>
            <a:stCxn id="103427" idx="1"/>
            <a:endCxn id="103428" idx="1"/>
          </p:cNvCxnSpPr>
          <p:nvPr/>
        </p:nvCxnSpPr>
        <p:spPr bwMode="auto">
          <a:xfrm>
            <a:off x="2917825" y="1628775"/>
            <a:ext cx="0" cy="41767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0" name="Line 15"/>
          <p:cNvSpPr>
            <a:spLocks noChangeShapeType="1"/>
          </p:cNvSpPr>
          <p:nvPr/>
        </p:nvSpPr>
        <p:spPr bwMode="auto">
          <a:xfrm flipH="1">
            <a:off x="3203575" y="1846263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1" name="Line 16"/>
          <p:cNvSpPr>
            <a:spLocks noChangeShapeType="1"/>
          </p:cNvSpPr>
          <p:nvPr/>
        </p:nvSpPr>
        <p:spPr bwMode="auto">
          <a:xfrm flipH="1">
            <a:off x="3203575" y="2133600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3432" name="AutoShape 17"/>
          <p:cNvCxnSpPr>
            <a:cxnSpLocks noChangeShapeType="1"/>
            <a:stCxn id="103430" idx="1"/>
            <a:endCxn id="103431" idx="1"/>
          </p:cNvCxnSpPr>
          <p:nvPr/>
        </p:nvCxnSpPr>
        <p:spPr bwMode="auto">
          <a:xfrm>
            <a:off x="3205163" y="1846263"/>
            <a:ext cx="0" cy="28733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3" name="Line 18"/>
          <p:cNvSpPr>
            <a:spLocks noChangeShapeType="1"/>
          </p:cNvSpPr>
          <p:nvPr/>
        </p:nvSpPr>
        <p:spPr bwMode="auto">
          <a:xfrm flipH="1">
            <a:off x="3203575" y="4870450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4" name="Line 19"/>
          <p:cNvSpPr>
            <a:spLocks noChangeShapeType="1"/>
          </p:cNvSpPr>
          <p:nvPr/>
        </p:nvSpPr>
        <p:spPr bwMode="auto">
          <a:xfrm flipH="1">
            <a:off x="3203575" y="5589588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3435" name="AutoShape 20"/>
          <p:cNvCxnSpPr>
            <a:cxnSpLocks noChangeShapeType="1"/>
            <a:stCxn id="103433" idx="1"/>
            <a:endCxn id="103434" idx="1"/>
          </p:cNvCxnSpPr>
          <p:nvPr/>
        </p:nvCxnSpPr>
        <p:spPr bwMode="auto">
          <a:xfrm>
            <a:off x="3205163" y="4870450"/>
            <a:ext cx="0" cy="7191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6" name="Line 21"/>
          <p:cNvSpPr>
            <a:spLocks noChangeShapeType="1"/>
          </p:cNvSpPr>
          <p:nvPr/>
        </p:nvSpPr>
        <p:spPr bwMode="auto">
          <a:xfrm flipH="1">
            <a:off x="3203575" y="2349500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7" name="Line 22"/>
          <p:cNvSpPr>
            <a:spLocks noChangeShapeType="1"/>
          </p:cNvSpPr>
          <p:nvPr/>
        </p:nvSpPr>
        <p:spPr bwMode="auto">
          <a:xfrm flipH="1">
            <a:off x="3203575" y="4221163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3438" name="AutoShape 23"/>
          <p:cNvCxnSpPr>
            <a:cxnSpLocks noChangeShapeType="1"/>
            <a:stCxn id="103436" idx="1"/>
            <a:endCxn id="103437" idx="1"/>
          </p:cNvCxnSpPr>
          <p:nvPr/>
        </p:nvCxnSpPr>
        <p:spPr bwMode="auto">
          <a:xfrm>
            <a:off x="3205163" y="2349500"/>
            <a:ext cx="0" cy="18716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9" name="Text Box 24"/>
          <p:cNvSpPr txBox="1">
            <a:spLocks noChangeArrowheads="1"/>
          </p:cNvSpPr>
          <p:nvPr/>
        </p:nvSpPr>
        <p:spPr bwMode="auto">
          <a:xfrm>
            <a:off x="6731000" y="1196975"/>
            <a:ext cx="22336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00">
                <a:solidFill>
                  <a:srgbClr val="FF0000"/>
                </a:solidFill>
              </a:rPr>
              <a:t>MAX_DIGIT passes</a:t>
            </a:r>
          </a:p>
        </p:txBody>
      </p:sp>
      <p:sp>
        <p:nvSpPr>
          <p:cNvPr id="103440" name="Text Box 25"/>
          <p:cNvSpPr txBox="1">
            <a:spLocks noChangeArrowheads="1"/>
          </p:cNvSpPr>
          <p:nvPr/>
        </p:nvSpPr>
        <p:spPr bwMode="auto">
          <a:xfrm>
            <a:off x="7092950" y="1711325"/>
            <a:ext cx="18986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00">
                <a:solidFill>
                  <a:srgbClr val="FF0000"/>
                </a:solidFill>
              </a:rPr>
              <a:t>O(RADIX_SIZE)</a:t>
            </a:r>
          </a:p>
        </p:txBody>
      </p:sp>
      <p:sp>
        <p:nvSpPr>
          <p:cNvPr id="103441" name="Text Box 26"/>
          <p:cNvSpPr txBox="1">
            <a:spLocks noChangeArrowheads="1"/>
          </p:cNvSpPr>
          <p:nvPr/>
        </p:nvSpPr>
        <p:spPr bwMode="auto">
          <a:xfrm>
            <a:off x="7092950" y="4446588"/>
            <a:ext cx="20510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00">
                <a:solidFill>
                  <a:srgbClr val="FF0000"/>
                </a:solidFill>
              </a:rPr>
              <a:t>O(RADIX_SIZE)</a:t>
            </a:r>
          </a:p>
        </p:txBody>
      </p:sp>
      <p:sp>
        <p:nvSpPr>
          <p:cNvPr id="103442" name="Text Box 27"/>
          <p:cNvSpPr txBox="1">
            <a:spLocks noChangeArrowheads="1"/>
          </p:cNvSpPr>
          <p:nvPr/>
        </p:nvSpPr>
        <p:spPr bwMode="auto">
          <a:xfrm>
            <a:off x="7092950" y="2133600"/>
            <a:ext cx="8318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0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3443" name="Text Box 28"/>
          <p:cNvSpPr txBox="1">
            <a:spLocks noChangeArrowheads="1"/>
          </p:cNvSpPr>
          <p:nvPr/>
        </p:nvSpPr>
        <p:spPr bwMode="auto">
          <a:xfrm>
            <a:off x="322263" y="620713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/>
              <a:t>RADIX_SIZE = 10</a:t>
            </a:r>
          </a:p>
        </p:txBody>
      </p:sp>
      <p:sp>
        <p:nvSpPr>
          <p:cNvPr id="103444" name="Text Box 29"/>
          <p:cNvSpPr txBox="1">
            <a:spLocks noChangeArrowheads="1"/>
          </p:cNvSpPr>
          <p:nvPr/>
        </p:nvSpPr>
        <p:spPr bwMode="auto">
          <a:xfrm>
            <a:off x="323850" y="9032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/>
              <a:t>MAX_DIGIT = 3</a:t>
            </a:r>
          </a:p>
        </p:txBody>
      </p:sp>
      <p:sp>
        <p:nvSpPr>
          <p:cNvPr id="499754" name="Text Box 42"/>
          <p:cNvSpPr txBox="1">
            <a:spLocks noChangeArrowheads="1"/>
          </p:cNvSpPr>
          <p:nvPr/>
        </p:nvSpPr>
        <p:spPr bwMode="auto">
          <a:xfrm>
            <a:off x="180975" y="56848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f[9]</a:t>
            </a:r>
          </a:p>
        </p:txBody>
      </p:sp>
      <p:sp>
        <p:nvSpPr>
          <p:cNvPr id="499755" name="Text Box 43"/>
          <p:cNvSpPr txBox="1">
            <a:spLocks noChangeArrowheads="1"/>
          </p:cNvSpPr>
          <p:nvPr/>
        </p:nvSpPr>
        <p:spPr bwMode="auto">
          <a:xfrm>
            <a:off x="180975" y="532447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f[8]</a:t>
            </a:r>
          </a:p>
        </p:txBody>
      </p:sp>
      <p:sp>
        <p:nvSpPr>
          <p:cNvPr id="499756" name="Text Box 44"/>
          <p:cNvSpPr txBox="1">
            <a:spLocks noChangeArrowheads="1"/>
          </p:cNvSpPr>
          <p:nvPr/>
        </p:nvSpPr>
        <p:spPr bwMode="auto">
          <a:xfrm>
            <a:off x="180975" y="49657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f[7]</a:t>
            </a:r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180975" y="46053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f[6]</a:t>
            </a:r>
          </a:p>
        </p:txBody>
      </p:sp>
      <p:sp>
        <p:nvSpPr>
          <p:cNvPr id="499758" name="Text Box 46"/>
          <p:cNvSpPr txBox="1">
            <a:spLocks noChangeArrowheads="1"/>
          </p:cNvSpPr>
          <p:nvPr/>
        </p:nvSpPr>
        <p:spPr bwMode="auto">
          <a:xfrm>
            <a:off x="180975" y="424497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f[5]</a:t>
            </a:r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180975" y="388461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f[4]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180975" y="314007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f[3]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180975" y="27813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f[2]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180975" y="24209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f[1]</a:t>
            </a:r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180975" y="206057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f[0]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42988" y="2492375"/>
            <a:ext cx="576262" cy="215900"/>
            <a:chOff x="793" y="1162"/>
            <a:chExt cx="363" cy="136"/>
          </a:xfrm>
        </p:grpSpPr>
        <p:sp>
          <p:nvSpPr>
            <p:cNvPr id="103541" name="Rectangle 5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42" name="Rectangle 5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42988" y="3213100"/>
            <a:ext cx="576262" cy="215900"/>
            <a:chOff x="793" y="1162"/>
            <a:chExt cx="363" cy="136"/>
          </a:xfrm>
        </p:grpSpPr>
        <p:sp>
          <p:nvSpPr>
            <p:cNvPr id="103539" name="Rectangle 6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40" name="Rectangle 6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042988" y="3956050"/>
            <a:ext cx="576262" cy="215900"/>
            <a:chOff x="793" y="1162"/>
            <a:chExt cx="363" cy="136"/>
          </a:xfrm>
        </p:grpSpPr>
        <p:sp>
          <p:nvSpPr>
            <p:cNvPr id="103537" name="Rectangle 6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38" name="Rectangle 6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042988" y="4316413"/>
            <a:ext cx="576262" cy="215900"/>
            <a:chOff x="793" y="1162"/>
            <a:chExt cx="363" cy="136"/>
          </a:xfrm>
        </p:grpSpPr>
        <p:sp>
          <p:nvSpPr>
            <p:cNvPr id="103535" name="Rectangle 6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36" name="Rectangle 6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042988" y="4676775"/>
            <a:ext cx="576262" cy="215900"/>
            <a:chOff x="793" y="1162"/>
            <a:chExt cx="363" cy="136"/>
          </a:xfrm>
        </p:grpSpPr>
        <p:sp>
          <p:nvSpPr>
            <p:cNvPr id="103533" name="Rectangle 7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34" name="Rectangle 7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1042988" y="5397500"/>
            <a:ext cx="576262" cy="215900"/>
            <a:chOff x="793" y="1162"/>
            <a:chExt cx="363" cy="136"/>
          </a:xfrm>
        </p:grpSpPr>
        <p:sp>
          <p:nvSpPr>
            <p:cNvPr id="103531" name="Rectangle 7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32" name="Rectangle 7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1042988" y="5756275"/>
            <a:ext cx="576262" cy="215900"/>
            <a:chOff x="793" y="1162"/>
            <a:chExt cx="363" cy="136"/>
          </a:xfrm>
        </p:grpSpPr>
        <p:sp>
          <p:nvSpPr>
            <p:cNvPr id="103529" name="Rectangle 8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30" name="Rectangle 8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044575" y="3571875"/>
            <a:ext cx="576263" cy="215900"/>
            <a:chOff x="793" y="1162"/>
            <a:chExt cx="363" cy="136"/>
          </a:xfrm>
        </p:grpSpPr>
        <p:sp>
          <p:nvSpPr>
            <p:cNvPr id="103527" name="Rectangle 8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28" name="Rectangle 9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sp>
        <p:nvSpPr>
          <p:cNvPr id="499815" name="Text Box 103"/>
          <p:cNvSpPr txBox="1">
            <a:spLocks noChangeArrowheads="1"/>
          </p:cNvSpPr>
          <p:nvPr/>
        </p:nvSpPr>
        <p:spPr bwMode="auto">
          <a:xfrm>
            <a:off x="973138" y="2420938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271</a:t>
            </a:r>
          </a:p>
        </p:txBody>
      </p:sp>
      <p:sp>
        <p:nvSpPr>
          <p:cNvPr id="499816" name="Text Box 104"/>
          <p:cNvSpPr txBox="1">
            <a:spLocks noChangeArrowheads="1"/>
          </p:cNvSpPr>
          <p:nvPr/>
        </p:nvSpPr>
        <p:spPr bwMode="auto">
          <a:xfrm>
            <a:off x="1331913" y="249396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499817" name="Line 105"/>
          <p:cNvSpPr>
            <a:spLocks noChangeShapeType="1"/>
          </p:cNvSpPr>
          <p:nvPr/>
        </p:nvSpPr>
        <p:spPr bwMode="auto">
          <a:xfrm>
            <a:off x="684213" y="25638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25" name="Line 113"/>
          <p:cNvSpPr>
            <a:spLocks noChangeShapeType="1"/>
          </p:cNvSpPr>
          <p:nvPr/>
        </p:nvSpPr>
        <p:spPr bwMode="auto">
          <a:xfrm>
            <a:off x="684213" y="58293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28" name="Line 116"/>
          <p:cNvSpPr>
            <a:spLocks noChangeShapeType="1"/>
          </p:cNvSpPr>
          <p:nvPr/>
        </p:nvSpPr>
        <p:spPr bwMode="auto">
          <a:xfrm>
            <a:off x="684213" y="51085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31" name="Line 119"/>
          <p:cNvSpPr>
            <a:spLocks noChangeShapeType="1"/>
          </p:cNvSpPr>
          <p:nvPr/>
        </p:nvSpPr>
        <p:spPr bwMode="auto">
          <a:xfrm>
            <a:off x="684213" y="40290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34" name="Line 122"/>
          <p:cNvSpPr>
            <a:spLocks noChangeShapeType="1"/>
          </p:cNvSpPr>
          <p:nvPr/>
        </p:nvSpPr>
        <p:spPr bwMode="auto">
          <a:xfrm>
            <a:off x="684213" y="47482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37" name="Line 125"/>
          <p:cNvSpPr>
            <a:spLocks noChangeShapeType="1"/>
          </p:cNvSpPr>
          <p:nvPr/>
        </p:nvSpPr>
        <p:spPr bwMode="auto">
          <a:xfrm>
            <a:off x="684213" y="54689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39" name="Line 127"/>
          <p:cNvSpPr>
            <a:spLocks noChangeShapeType="1"/>
          </p:cNvSpPr>
          <p:nvPr/>
        </p:nvSpPr>
        <p:spPr bwMode="auto">
          <a:xfrm rot="5400000">
            <a:off x="1261269" y="3283744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40" name="Line 128"/>
          <p:cNvSpPr>
            <a:spLocks noChangeShapeType="1"/>
          </p:cNvSpPr>
          <p:nvPr/>
        </p:nvSpPr>
        <p:spPr bwMode="auto">
          <a:xfrm>
            <a:off x="684213" y="32845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42" name="Text Box 130"/>
          <p:cNvSpPr txBox="1">
            <a:spLocks noChangeArrowheads="1"/>
          </p:cNvSpPr>
          <p:nvPr/>
        </p:nvSpPr>
        <p:spPr bwMode="auto">
          <a:xfrm>
            <a:off x="1331913" y="43180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499843" name="Line 131"/>
          <p:cNvSpPr>
            <a:spLocks noChangeShapeType="1"/>
          </p:cNvSpPr>
          <p:nvPr/>
        </p:nvSpPr>
        <p:spPr bwMode="auto">
          <a:xfrm>
            <a:off x="684213" y="43878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46" name="Line 134"/>
          <p:cNvSpPr>
            <a:spLocks noChangeShapeType="1"/>
          </p:cNvSpPr>
          <p:nvPr/>
        </p:nvSpPr>
        <p:spPr bwMode="auto">
          <a:xfrm>
            <a:off x="684213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49" name="Line 137"/>
          <p:cNvSpPr>
            <a:spLocks noChangeShapeType="1"/>
          </p:cNvSpPr>
          <p:nvPr/>
        </p:nvSpPr>
        <p:spPr bwMode="auto">
          <a:xfrm>
            <a:off x="684213" y="22034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51" name="Text Box 139"/>
          <p:cNvSpPr txBox="1">
            <a:spLocks noChangeArrowheads="1"/>
          </p:cNvSpPr>
          <p:nvPr/>
        </p:nvSpPr>
        <p:spPr bwMode="auto">
          <a:xfrm>
            <a:off x="1044575" y="314007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93</a:t>
            </a:r>
          </a:p>
        </p:txBody>
      </p:sp>
      <p:sp>
        <p:nvSpPr>
          <p:cNvPr id="499852" name="Text Box 140"/>
          <p:cNvSpPr txBox="1">
            <a:spLocks noChangeArrowheads="1"/>
          </p:cNvSpPr>
          <p:nvPr/>
        </p:nvSpPr>
        <p:spPr bwMode="auto">
          <a:xfrm>
            <a:off x="1044575" y="35004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33</a:t>
            </a:r>
          </a:p>
        </p:txBody>
      </p:sp>
      <p:sp>
        <p:nvSpPr>
          <p:cNvPr id="499853" name="Text Box 141"/>
          <p:cNvSpPr txBox="1">
            <a:spLocks noChangeArrowheads="1"/>
          </p:cNvSpPr>
          <p:nvPr/>
        </p:nvSpPr>
        <p:spPr bwMode="auto">
          <a:xfrm>
            <a:off x="1333500" y="357346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499854" name="Text Box 142"/>
          <p:cNvSpPr txBox="1">
            <a:spLocks noChangeArrowheads="1"/>
          </p:cNvSpPr>
          <p:nvPr/>
        </p:nvSpPr>
        <p:spPr bwMode="auto">
          <a:xfrm>
            <a:off x="973138" y="3916363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984</a:t>
            </a:r>
          </a:p>
        </p:txBody>
      </p:sp>
      <p:sp>
        <p:nvSpPr>
          <p:cNvPr id="499855" name="Text Box 143"/>
          <p:cNvSpPr txBox="1">
            <a:spLocks noChangeArrowheads="1"/>
          </p:cNvSpPr>
          <p:nvPr/>
        </p:nvSpPr>
        <p:spPr bwMode="auto">
          <a:xfrm>
            <a:off x="1333500" y="400367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499856" name="Text Box 144"/>
          <p:cNvSpPr txBox="1">
            <a:spLocks noChangeArrowheads="1"/>
          </p:cNvSpPr>
          <p:nvPr/>
        </p:nvSpPr>
        <p:spPr bwMode="auto">
          <a:xfrm>
            <a:off x="1044575" y="42751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55</a:t>
            </a:r>
          </a:p>
        </p:txBody>
      </p:sp>
      <p:sp>
        <p:nvSpPr>
          <p:cNvPr id="499857" name="Text Box 145"/>
          <p:cNvSpPr txBox="1">
            <a:spLocks noChangeArrowheads="1"/>
          </p:cNvSpPr>
          <p:nvPr/>
        </p:nvSpPr>
        <p:spPr bwMode="auto">
          <a:xfrm>
            <a:off x="973138" y="4635500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306</a:t>
            </a:r>
          </a:p>
        </p:txBody>
      </p:sp>
      <p:sp>
        <p:nvSpPr>
          <p:cNvPr id="499858" name="Text Box 146"/>
          <p:cNvSpPr txBox="1">
            <a:spLocks noChangeArrowheads="1"/>
          </p:cNvSpPr>
          <p:nvPr/>
        </p:nvSpPr>
        <p:spPr bwMode="auto">
          <a:xfrm>
            <a:off x="1333500" y="47259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499859" name="Text Box 147"/>
          <p:cNvSpPr txBox="1">
            <a:spLocks noChangeArrowheads="1"/>
          </p:cNvSpPr>
          <p:nvPr/>
        </p:nvSpPr>
        <p:spPr bwMode="auto">
          <a:xfrm>
            <a:off x="973138" y="5356225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208</a:t>
            </a:r>
          </a:p>
        </p:txBody>
      </p:sp>
      <p:sp>
        <p:nvSpPr>
          <p:cNvPr id="499860" name="Text Box 148"/>
          <p:cNvSpPr txBox="1">
            <a:spLocks noChangeArrowheads="1"/>
          </p:cNvSpPr>
          <p:nvPr/>
        </p:nvSpPr>
        <p:spPr bwMode="auto">
          <a:xfrm>
            <a:off x="1333500" y="54451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1044575" y="6092825"/>
            <a:ext cx="576263" cy="215900"/>
            <a:chOff x="793" y="1162"/>
            <a:chExt cx="363" cy="136"/>
          </a:xfrm>
        </p:grpSpPr>
        <p:sp>
          <p:nvSpPr>
            <p:cNvPr id="103525" name="Rectangle 15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26" name="Rectangle 15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" name="Group 152"/>
          <p:cNvGrpSpPr>
            <a:grpSpLocks/>
          </p:cNvGrpSpPr>
          <p:nvPr/>
        </p:nvGrpSpPr>
        <p:grpSpPr bwMode="auto">
          <a:xfrm>
            <a:off x="1044575" y="6453188"/>
            <a:ext cx="576263" cy="215900"/>
            <a:chOff x="793" y="1162"/>
            <a:chExt cx="363" cy="136"/>
          </a:xfrm>
        </p:grpSpPr>
        <p:sp>
          <p:nvSpPr>
            <p:cNvPr id="103523" name="Rectangle 15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03524" name="Rectangle 15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sp>
        <p:nvSpPr>
          <p:cNvPr id="499867" name="Line 155"/>
          <p:cNvSpPr>
            <a:spLocks noChangeShapeType="1"/>
          </p:cNvSpPr>
          <p:nvPr/>
        </p:nvSpPr>
        <p:spPr bwMode="auto">
          <a:xfrm rot="5400000">
            <a:off x="1261269" y="5803106"/>
            <a:ext cx="2873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68" name="Line 156"/>
          <p:cNvSpPr>
            <a:spLocks noChangeShapeType="1"/>
          </p:cNvSpPr>
          <p:nvPr/>
        </p:nvSpPr>
        <p:spPr bwMode="auto">
          <a:xfrm rot="5400000">
            <a:off x="1261269" y="6163469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69" name="Text Box 157"/>
          <p:cNvSpPr txBox="1">
            <a:spLocks noChangeArrowheads="1"/>
          </p:cNvSpPr>
          <p:nvPr/>
        </p:nvSpPr>
        <p:spPr bwMode="auto">
          <a:xfrm>
            <a:off x="973138" y="5716588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179</a:t>
            </a:r>
          </a:p>
        </p:txBody>
      </p:sp>
      <p:sp>
        <p:nvSpPr>
          <p:cNvPr id="499870" name="Text Box 158"/>
          <p:cNvSpPr txBox="1">
            <a:spLocks noChangeArrowheads="1"/>
          </p:cNvSpPr>
          <p:nvPr/>
        </p:nvSpPr>
        <p:spPr bwMode="auto">
          <a:xfrm>
            <a:off x="973138" y="6021388"/>
            <a:ext cx="576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859</a:t>
            </a:r>
          </a:p>
        </p:txBody>
      </p:sp>
      <p:sp>
        <p:nvSpPr>
          <p:cNvPr id="499871" name="Text Box 159"/>
          <p:cNvSpPr txBox="1">
            <a:spLocks noChangeArrowheads="1"/>
          </p:cNvSpPr>
          <p:nvPr/>
        </p:nvSpPr>
        <p:spPr bwMode="auto">
          <a:xfrm>
            <a:off x="1117600" y="6380163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499872" name="Text Box 160"/>
          <p:cNvSpPr txBox="1">
            <a:spLocks noChangeArrowheads="1"/>
          </p:cNvSpPr>
          <p:nvPr/>
        </p:nvSpPr>
        <p:spPr bwMode="auto">
          <a:xfrm>
            <a:off x="1333500" y="64531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8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499873" name="Line 161"/>
          <p:cNvSpPr>
            <a:spLocks noChangeShapeType="1"/>
          </p:cNvSpPr>
          <p:nvPr/>
        </p:nvSpPr>
        <p:spPr bwMode="auto">
          <a:xfrm flipH="1">
            <a:off x="1765300" y="25638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74" name="Line 162"/>
          <p:cNvSpPr>
            <a:spLocks noChangeShapeType="1"/>
          </p:cNvSpPr>
          <p:nvPr/>
        </p:nvSpPr>
        <p:spPr bwMode="auto">
          <a:xfrm flipH="1">
            <a:off x="1765300" y="65484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75" name="Line 163"/>
          <p:cNvSpPr>
            <a:spLocks noChangeShapeType="1"/>
          </p:cNvSpPr>
          <p:nvPr/>
        </p:nvSpPr>
        <p:spPr bwMode="auto">
          <a:xfrm flipH="1">
            <a:off x="1765300" y="51069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76" name="Line 164"/>
          <p:cNvSpPr>
            <a:spLocks noChangeShapeType="1"/>
          </p:cNvSpPr>
          <p:nvPr/>
        </p:nvSpPr>
        <p:spPr bwMode="auto">
          <a:xfrm flipH="1">
            <a:off x="1765300" y="40290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77" name="Line 165"/>
          <p:cNvSpPr>
            <a:spLocks noChangeShapeType="1"/>
          </p:cNvSpPr>
          <p:nvPr/>
        </p:nvSpPr>
        <p:spPr bwMode="auto">
          <a:xfrm flipH="1">
            <a:off x="1765300" y="47482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78" name="Line 166"/>
          <p:cNvSpPr>
            <a:spLocks noChangeShapeType="1"/>
          </p:cNvSpPr>
          <p:nvPr/>
        </p:nvSpPr>
        <p:spPr bwMode="auto">
          <a:xfrm flipH="1">
            <a:off x="1765300" y="5516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79" name="Line 167"/>
          <p:cNvSpPr>
            <a:spLocks noChangeShapeType="1"/>
          </p:cNvSpPr>
          <p:nvPr/>
        </p:nvSpPr>
        <p:spPr bwMode="auto">
          <a:xfrm flipH="1">
            <a:off x="1765300" y="36449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80" name="Line 168"/>
          <p:cNvSpPr>
            <a:spLocks noChangeShapeType="1"/>
          </p:cNvSpPr>
          <p:nvPr/>
        </p:nvSpPr>
        <p:spPr bwMode="auto">
          <a:xfrm flipH="1">
            <a:off x="1765300" y="43878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81" name="Line 169"/>
          <p:cNvSpPr>
            <a:spLocks noChangeShapeType="1"/>
          </p:cNvSpPr>
          <p:nvPr/>
        </p:nvSpPr>
        <p:spPr bwMode="auto">
          <a:xfrm flipH="1">
            <a:off x="1765300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82" name="Line 170"/>
          <p:cNvSpPr>
            <a:spLocks noChangeShapeType="1"/>
          </p:cNvSpPr>
          <p:nvPr/>
        </p:nvSpPr>
        <p:spPr bwMode="auto">
          <a:xfrm flipH="1">
            <a:off x="1765300" y="22034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9883" name="Text Box 171"/>
          <p:cNvSpPr txBox="1">
            <a:spLocks noChangeArrowheads="1"/>
          </p:cNvSpPr>
          <p:nvPr/>
        </p:nvSpPr>
        <p:spPr bwMode="auto">
          <a:xfrm>
            <a:off x="2124075" y="6403975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r[9]</a:t>
            </a:r>
          </a:p>
        </p:txBody>
      </p:sp>
      <p:sp>
        <p:nvSpPr>
          <p:cNvPr id="499884" name="Text Box 172"/>
          <p:cNvSpPr txBox="1">
            <a:spLocks noChangeArrowheads="1"/>
          </p:cNvSpPr>
          <p:nvPr/>
        </p:nvSpPr>
        <p:spPr bwMode="auto">
          <a:xfrm>
            <a:off x="2124075" y="5372100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r[8]</a:t>
            </a:r>
          </a:p>
        </p:txBody>
      </p:sp>
      <p:sp>
        <p:nvSpPr>
          <p:cNvPr id="499885" name="Text Box 173"/>
          <p:cNvSpPr txBox="1">
            <a:spLocks noChangeArrowheads="1"/>
          </p:cNvSpPr>
          <p:nvPr/>
        </p:nvSpPr>
        <p:spPr bwMode="auto">
          <a:xfrm>
            <a:off x="2124075" y="4964113"/>
            <a:ext cx="695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r[7]</a:t>
            </a:r>
          </a:p>
        </p:txBody>
      </p:sp>
      <p:sp>
        <p:nvSpPr>
          <p:cNvPr id="499886" name="Text Box 174"/>
          <p:cNvSpPr txBox="1">
            <a:spLocks noChangeArrowheads="1"/>
          </p:cNvSpPr>
          <p:nvPr/>
        </p:nvSpPr>
        <p:spPr bwMode="auto">
          <a:xfrm>
            <a:off x="2124075" y="4605338"/>
            <a:ext cx="695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r[6]</a:t>
            </a:r>
          </a:p>
        </p:txBody>
      </p:sp>
      <p:sp>
        <p:nvSpPr>
          <p:cNvPr id="499887" name="Text Box 175"/>
          <p:cNvSpPr txBox="1">
            <a:spLocks noChangeArrowheads="1"/>
          </p:cNvSpPr>
          <p:nvPr/>
        </p:nvSpPr>
        <p:spPr bwMode="auto">
          <a:xfrm>
            <a:off x="2124075" y="4244975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r[5]</a:t>
            </a:r>
          </a:p>
        </p:txBody>
      </p:sp>
      <p:sp>
        <p:nvSpPr>
          <p:cNvPr id="499888" name="Text Box 176"/>
          <p:cNvSpPr txBox="1">
            <a:spLocks noChangeArrowheads="1"/>
          </p:cNvSpPr>
          <p:nvPr/>
        </p:nvSpPr>
        <p:spPr bwMode="auto">
          <a:xfrm>
            <a:off x="2124075" y="3884613"/>
            <a:ext cx="695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r[4]</a:t>
            </a:r>
          </a:p>
        </p:txBody>
      </p:sp>
      <p:sp>
        <p:nvSpPr>
          <p:cNvPr id="499889" name="Text Box 177"/>
          <p:cNvSpPr txBox="1">
            <a:spLocks noChangeArrowheads="1"/>
          </p:cNvSpPr>
          <p:nvPr/>
        </p:nvSpPr>
        <p:spPr bwMode="auto">
          <a:xfrm>
            <a:off x="2124075" y="3451225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r[3]</a:t>
            </a:r>
          </a:p>
        </p:txBody>
      </p:sp>
      <p:sp>
        <p:nvSpPr>
          <p:cNvPr id="499890" name="Text Box 178"/>
          <p:cNvSpPr txBox="1">
            <a:spLocks noChangeArrowheads="1"/>
          </p:cNvSpPr>
          <p:nvPr/>
        </p:nvSpPr>
        <p:spPr bwMode="auto">
          <a:xfrm>
            <a:off x="2124075" y="2781300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r[2]</a:t>
            </a:r>
          </a:p>
        </p:txBody>
      </p:sp>
      <p:sp>
        <p:nvSpPr>
          <p:cNvPr id="499891" name="Text Box 179"/>
          <p:cNvSpPr txBox="1">
            <a:spLocks noChangeArrowheads="1"/>
          </p:cNvSpPr>
          <p:nvPr/>
        </p:nvSpPr>
        <p:spPr bwMode="auto">
          <a:xfrm>
            <a:off x="2124075" y="2420938"/>
            <a:ext cx="695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r[1]</a:t>
            </a:r>
          </a:p>
        </p:txBody>
      </p:sp>
      <p:sp>
        <p:nvSpPr>
          <p:cNvPr id="499892" name="Text Box 180"/>
          <p:cNvSpPr txBox="1">
            <a:spLocks noChangeArrowheads="1"/>
          </p:cNvSpPr>
          <p:nvPr/>
        </p:nvSpPr>
        <p:spPr bwMode="auto">
          <a:xfrm>
            <a:off x="2124075" y="2060575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r[0]</a:t>
            </a:r>
          </a:p>
        </p:txBody>
      </p:sp>
      <p:sp>
        <p:nvSpPr>
          <p:cNvPr id="103515" name="Text Box 181"/>
          <p:cNvSpPr txBox="1">
            <a:spLocks noChangeArrowheads="1"/>
          </p:cNvSpPr>
          <p:nvPr/>
        </p:nvSpPr>
        <p:spPr bwMode="auto">
          <a:xfrm>
            <a:off x="107950" y="1196975"/>
            <a:ext cx="2592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/>
              <a:t>Initial input:</a:t>
            </a:r>
            <a:br>
              <a:rPr lang="en-US" altLang="zh-TW" sz="1600"/>
            </a:br>
            <a:r>
              <a:rPr lang="en-US" altLang="zh-TW" sz="1600"/>
              <a:t>179→208→306→93→859</a:t>
            </a:r>
            <a:br>
              <a:rPr lang="en-US" altLang="zh-TW" sz="1600"/>
            </a:br>
            <a:r>
              <a:rPr lang="en-US" altLang="zh-TW" sz="1600"/>
              <a:t>→984→55→9→271→33</a:t>
            </a:r>
          </a:p>
        </p:txBody>
      </p:sp>
      <p:sp>
        <p:nvSpPr>
          <p:cNvPr id="499894" name="Text Box 182"/>
          <p:cNvSpPr txBox="1">
            <a:spLocks noChangeArrowheads="1"/>
          </p:cNvSpPr>
          <p:nvPr/>
        </p:nvSpPr>
        <p:spPr bwMode="auto">
          <a:xfrm>
            <a:off x="6011863" y="5627688"/>
            <a:ext cx="29527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</a:rPr>
              <a:t>Chain after first pass, </a:t>
            </a:r>
            <a:r>
              <a:rPr lang="en-US" altLang="zh-TW" sz="1600" i="1">
                <a:solidFill>
                  <a:schemeClr val="accent1"/>
                </a:solidFill>
              </a:rPr>
              <a:t>i</a:t>
            </a:r>
            <a:r>
              <a:rPr lang="en-US" altLang="zh-TW" sz="1600">
                <a:solidFill>
                  <a:schemeClr val="accent1"/>
                </a:solidFill>
              </a:rPr>
              <a:t>=2:</a:t>
            </a:r>
            <a:br>
              <a:rPr lang="en-US" altLang="zh-TW" sz="1600">
                <a:solidFill>
                  <a:schemeClr val="accent1"/>
                </a:solidFill>
              </a:rPr>
            </a:br>
            <a:r>
              <a:rPr lang="en-US" altLang="zh-TW" sz="1600">
                <a:solidFill>
                  <a:schemeClr val="accent1"/>
                </a:solidFill>
              </a:rPr>
              <a:t>271→93→33→984→55→</a:t>
            </a:r>
            <a:br>
              <a:rPr lang="en-US" altLang="zh-TW" sz="1600">
                <a:solidFill>
                  <a:schemeClr val="accent1"/>
                </a:solidFill>
              </a:rPr>
            </a:br>
            <a:r>
              <a:rPr lang="en-US" altLang="zh-TW" sz="1600">
                <a:solidFill>
                  <a:schemeClr val="accent1"/>
                </a:solidFill>
              </a:rPr>
              <a:t>306→208→179→859→9</a:t>
            </a:r>
          </a:p>
        </p:txBody>
      </p:sp>
      <p:sp>
        <p:nvSpPr>
          <p:cNvPr id="499895" name="Rectangle 183"/>
          <p:cNvSpPr>
            <a:spLocks noChangeArrowheads="1"/>
          </p:cNvSpPr>
          <p:nvPr/>
        </p:nvSpPr>
        <p:spPr bwMode="auto">
          <a:xfrm>
            <a:off x="3203575" y="1557338"/>
            <a:ext cx="38877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99896" name="Rectangle 184"/>
          <p:cNvSpPr>
            <a:spLocks noChangeArrowheads="1"/>
          </p:cNvSpPr>
          <p:nvPr/>
        </p:nvSpPr>
        <p:spPr bwMode="auto">
          <a:xfrm>
            <a:off x="3203575" y="1054100"/>
            <a:ext cx="576103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99897" name="Rectangle 185"/>
          <p:cNvSpPr>
            <a:spLocks noChangeArrowheads="1"/>
          </p:cNvSpPr>
          <p:nvPr/>
        </p:nvSpPr>
        <p:spPr bwMode="auto">
          <a:xfrm>
            <a:off x="3492500" y="2205038"/>
            <a:ext cx="3311525" cy="2089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99898" name="Rectangle 186"/>
          <p:cNvSpPr>
            <a:spLocks noChangeArrowheads="1"/>
          </p:cNvSpPr>
          <p:nvPr/>
        </p:nvSpPr>
        <p:spPr bwMode="auto">
          <a:xfrm>
            <a:off x="3492500" y="4797425"/>
            <a:ext cx="4824413" cy="865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499910" name="Rectangle 198"/>
          <p:cNvSpPr>
            <a:spLocks noChangeArrowheads="1"/>
          </p:cNvSpPr>
          <p:nvPr/>
        </p:nvSpPr>
        <p:spPr bwMode="auto">
          <a:xfrm>
            <a:off x="3492500" y="1773238"/>
            <a:ext cx="36718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152400"/>
            <a:ext cx="3200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charset="-128"/>
                <a:cs typeface="Arial"/>
              </a:rPr>
              <a:t>LSD Radix Sort</a:t>
            </a:r>
            <a:endParaRPr lang="en-US" dirty="0"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54" grpId="0"/>
      <p:bldP spid="499755" grpId="0"/>
      <p:bldP spid="499756" grpId="0"/>
      <p:bldP spid="499757" grpId="0"/>
      <p:bldP spid="499758" grpId="0"/>
      <p:bldP spid="499759" grpId="0"/>
      <p:bldP spid="499760" grpId="0"/>
      <p:bldP spid="499761" grpId="0"/>
      <p:bldP spid="499762" grpId="0"/>
      <p:bldP spid="499763" grpId="0"/>
      <p:bldP spid="499815" grpId="0"/>
      <p:bldP spid="499816" grpId="0"/>
      <p:bldP spid="499842" grpId="0"/>
      <p:bldP spid="499851" grpId="0"/>
      <p:bldP spid="499852" grpId="0"/>
      <p:bldP spid="499853" grpId="0"/>
      <p:bldP spid="499854" grpId="0"/>
      <p:bldP spid="499855" grpId="0"/>
      <p:bldP spid="499856" grpId="0"/>
      <p:bldP spid="499857" grpId="0"/>
      <p:bldP spid="499858" grpId="0"/>
      <p:bldP spid="499859" grpId="0"/>
      <p:bldP spid="499860" grpId="0"/>
      <p:bldP spid="499869" grpId="0"/>
      <p:bldP spid="499870" grpId="0"/>
      <p:bldP spid="499871" grpId="0"/>
      <p:bldP spid="499872" grpId="0"/>
      <p:bldP spid="499883" grpId="0"/>
      <p:bldP spid="499884" grpId="0"/>
      <p:bldP spid="499885" grpId="0"/>
      <p:bldP spid="499886" grpId="0"/>
      <p:bldP spid="499887" grpId="0"/>
      <p:bldP spid="499888" grpId="0"/>
      <p:bldP spid="499889" grpId="0"/>
      <p:bldP spid="499890" grpId="0"/>
      <p:bldP spid="499891" grpId="0"/>
      <p:bldP spid="499892" grpId="0"/>
      <p:bldP spid="499894" grpId="0"/>
      <p:bldP spid="499895" grpId="0" animBg="1"/>
      <p:bldP spid="499895" grpId="1" animBg="1"/>
      <p:bldP spid="499896" grpId="0" animBg="1"/>
      <p:bldP spid="499896" grpId="1" animBg="1"/>
      <p:bldP spid="499897" grpId="0" animBg="1"/>
      <p:bldP spid="499897" grpId="1" animBg="1"/>
      <p:bldP spid="499898" grpId="0" animBg="1"/>
      <p:bldP spid="499898" grpId="1" animBg="1"/>
      <p:bldP spid="499910" grpId="0" animBg="1"/>
      <p:bldP spid="49991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23850" y="1700213"/>
            <a:ext cx="862013" cy="4800600"/>
            <a:chOff x="323850" y="1700213"/>
            <a:chExt cx="862013" cy="4800600"/>
          </a:xfrm>
        </p:grpSpPr>
        <p:sp>
          <p:nvSpPr>
            <p:cNvPr id="105473" name="Text Box 8"/>
            <p:cNvSpPr txBox="1">
              <a:spLocks noChangeArrowheads="1"/>
            </p:cNvSpPr>
            <p:nvPr/>
          </p:nvSpPr>
          <p:spPr bwMode="auto">
            <a:xfrm>
              <a:off x="323850" y="6164263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f[9]</a:t>
              </a:r>
            </a:p>
          </p:txBody>
        </p:sp>
        <p:sp>
          <p:nvSpPr>
            <p:cNvPr id="105474" name="Text Box 9"/>
            <p:cNvSpPr txBox="1">
              <a:spLocks noChangeArrowheads="1"/>
            </p:cNvSpPr>
            <p:nvPr/>
          </p:nvSpPr>
          <p:spPr bwMode="auto">
            <a:xfrm>
              <a:off x="323850" y="5876925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f[8]</a:t>
              </a:r>
            </a:p>
          </p:txBody>
        </p:sp>
        <p:sp>
          <p:nvSpPr>
            <p:cNvPr id="105475" name="Text Box 10"/>
            <p:cNvSpPr txBox="1">
              <a:spLocks noChangeArrowheads="1"/>
            </p:cNvSpPr>
            <p:nvPr/>
          </p:nvSpPr>
          <p:spPr bwMode="auto">
            <a:xfrm>
              <a:off x="323850" y="5181600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f[7]</a:t>
              </a:r>
            </a:p>
          </p:txBody>
        </p:sp>
        <p:sp>
          <p:nvSpPr>
            <p:cNvPr id="105476" name="Text Box 11"/>
            <p:cNvSpPr txBox="1">
              <a:spLocks noChangeArrowheads="1"/>
            </p:cNvSpPr>
            <p:nvPr/>
          </p:nvSpPr>
          <p:spPr bwMode="auto">
            <a:xfrm>
              <a:off x="323850" y="4821238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f[6]</a:t>
              </a:r>
            </a:p>
          </p:txBody>
        </p:sp>
        <p:sp>
          <p:nvSpPr>
            <p:cNvPr id="105477" name="Text Box 12"/>
            <p:cNvSpPr txBox="1">
              <a:spLocks noChangeArrowheads="1"/>
            </p:cNvSpPr>
            <p:nvPr/>
          </p:nvSpPr>
          <p:spPr bwMode="auto">
            <a:xfrm>
              <a:off x="323850" y="4460875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f[5]</a:t>
              </a:r>
            </a:p>
          </p:txBody>
        </p:sp>
        <p:sp>
          <p:nvSpPr>
            <p:cNvPr id="105478" name="Text Box 13"/>
            <p:cNvSpPr txBox="1">
              <a:spLocks noChangeArrowheads="1"/>
            </p:cNvSpPr>
            <p:nvPr/>
          </p:nvSpPr>
          <p:spPr bwMode="auto">
            <a:xfrm>
              <a:off x="323850" y="3811588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f[4]</a:t>
              </a:r>
            </a:p>
          </p:txBody>
        </p:sp>
        <p:sp>
          <p:nvSpPr>
            <p:cNvPr id="105479" name="Text Box 14"/>
            <p:cNvSpPr txBox="1">
              <a:spLocks noChangeArrowheads="1"/>
            </p:cNvSpPr>
            <p:nvPr/>
          </p:nvSpPr>
          <p:spPr bwMode="auto">
            <a:xfrm>
              <a:off x="323850" y="3451225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f[3]</a:t>
              </a:r>
            </a:p>
          </p:txBody>
        </p:sp>
        <p:sp>
          <p:nvSpPr>
            <p:cNvPr id="105480" name="Text Box 15"/>
            <p:cNvSpPr txBox="1">
              <a:spLocks noChangeArrowheads="1"/>
            </p:cNvSpPr>
            <p:nvPr/>
          </p:nvSpPr>
          <p:spPr bwMode="auto">
            <a:xfrm>
              <a:off x="323850" y="3092450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f[2]</a:t>
              </a:r>
            </a:p>
          </p:txBody>
        </p:sp>
        <p:sp>
          <p:nvSpPr>
            <p:cNvPr id="105481" name="Text Box 16"/>
            <p:cNvSpPr txBox="1">
              <a:spLocks noChangeArrowheads="1"/>
            </p:cNvSpPr>
            <p:nvPr/>
          </p:nvSpPr>
          <p:spPr bwMode="auto">
            <a:xfrm>
              <a:off x="323850" y="2732088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f[1]</a:t>
              </a:r>
            </a:p>
          </p:txBody>
        </p:sp>
        <p:sp>
          <p:nvSpPr>
            <p:cNvPr id="105482" name="Text Box 17"/>
            <p:cNvSpPr txBox="1">
              <a:spLocks noChangeArrowheads="1"/>
            </p:cNvSpPr>
            <p:nvPr/>
          </p:nvSpPr>
          <p:spPr bwMode="auto">
            <a:xfrm>
              <a:off x="323850" y="1700213"/>
              <a:ext cx="576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Verdana" panose="020B0604030504040204" pitchFamily="34" charset="0"/>
                </a:rPr>
                <a:t>f[0]</a:t>
              </a:r>
            </a:p>
          </p:txBody>
        </p:sp>
        <p:sp>
          <p:nvSpPr>
            <p:cNvPr id="105493" name="Line 44"/>
            <p:cNvSpPr>
              <a:spLocks noChangeShapeType="1"/>
            </p:cNvSpPr>
            <p:nvPr/>
          </p:nvSpPr>
          <p:spPr bwMode="auto">
            <a:xfrm>
              <a:off x="827088" y="2874963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4" name="Line 45"/>
            <p:cNvSpPr>
              <a:spLocks noChangeShapeType="1"/>
            </p:cNvSpPr>
            <p:nvPr/>
          </p:nvSpPr>
          <p:spPr bwMode="auto">
            <a:xfrm>
              <a:off x="827088" y="635793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5" name="Line 46"/>
            <p:cNvSpPr>
              <a:spLocks noChangeShapeType="1"/>
            </p:cNvSpPr>
            <p:nvPr/>
          </p:nvSpPr>
          <p:spPr bwMode="auto">
            <a:xfrm>
              <a:off x="827088" y="532447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6" name="Line 47"/>
            <p:cNvSpPr>
              <a:spLocks noChangeShapeType="1"/>
            </p:cNvSpPr>
            <p:nvPr/>
          </p:nvSpPr>
          <p:spPr bwMode="auto">
            <a:xfrm>
              <a:off x="827088" y="3956050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7" name="Line 48"/>
            <p:cNvSpPr>
              <a:spLocks noChangeShapeType="1"/>
            </p:cNvSpPr>
            <p:nvPr/>
          </p:nvSpPr>
          <p:spPr bwMode="auto">
            <a:xfrm>
              <a:off x="827088" y="4964113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98" name="Line 49"/>
            <p:cNvSpPr>
              <a:spLocks noChangeShapeType="1"/>
            </p:cNvSpPr>
            <p:nvPr/>
          </p:nvSpPr>
          <p:spPr bwMode="auto">
            <a:xfrm>
              <a:off x="827088" y="602138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0" name="Line 51"/>
            <p:cNvSpPr>
              <a:spLocks noChangeShapeType="1"/>
            </p:cNvSpPr>
            <p:nvPr/>
          </p:nvSpPr>
          <p:spPr bwMode="auto">
            <a:xfrm>
              <a:off x="827088" y="359568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1" name="Line 53"/>
            <p:cNvSpPr>
              <a:spLocks noChangeShapeType="1"/>
            </p:cNvSpPr>
            <p:nvPr/>
          </p:nvSpPr>
          <p:spPr bwMode="auto">
            <a:xfrm>
              <a:off x="827088" y="4603750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2" name="Line 54"/>
            <p:cNvSpPr>
              <a:spLocks noChangeShapeType="1"/>
            </p:cNvSpPr>
            <p:nvPr/>
          </p:nvSpPr>
          <p:spPr bwMode="auto">
            <a:xfrm>
              <a:off x="827088" y="323532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3" name="Line 55"/>
            <p:cNvSpPr>
              <a:spLocks noChangeShapeType="1"/>
            </p:cNvSpPr>
            <p:nvPr/>
          </p:nvSpPr>
          <p:spPr bwMode="auto">
            <a:xfrm>
              <a:off x="827088" y="184308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908175" y="2420938"/>
            <a:ext cx="935038" cy="4075112"/>
            <a:chOff x="1908175" y="2420938"/>
            <a:chExt cx="935038" cy="4075112"/>
          </a:xfrm>
        </p:grpSpPr>
        <p:sp>
          <p:nvSpPr>
            <p:cNvPr id="105521" name="Line 78"/>
            <p:cNvSpPr>
              <a:spLocks noChangeShapeType="1"/>
            </p:cNvSpPr>
            <p:nvPr/>
          </p:nvSpPr>
          <p:spPr bwMode="auto">
            <a:xfrm flipH="1">
              <a:off x="1908175" y="2874963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2" name="Line 79"/>
            <p:cNvSpPr>
              <a:spLocks noChangeShapeType="1"/>
            </p:cNvSpPr>
            <p:nvPr/>
          </p:nvSpPr>
          <p:spPr bwMode="auto">
            <a:xfrm flipH="1">
              <a:off x="1908175" y="6381750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3" name="Line 80"/>
            <p:cNvSpPr>
              <a:spLocks noChangeShapeType="1"/>
            </p:cNvSpPr>
            <p:nvPr/>
          </p:nvSpPr>
          <p:spPr bwMode="auto">
            <a:xfrm flipH="1">
              <a:off x="1908175" y="529907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4" name="Line 81"/>
            <p:cNvSpPr>
              <a:spLocks noChangeShapeType="1"/>
            </p:cNvSpPr>
            <p:nvPr/>
          </p:nvSpPr>
          <p:spPr bwMode="auto">
            <a:xfrm flipH="1">
              <a:off x="1908175" y="4292600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5" name="Line 82"/>
            <p:cNvSpPr>
              <a:spLocks noChangeShapeType="1"/>
            </p:cNvSpPr>
            <p:nvPr/>
          </p:nvSpPr>
          <p:spPr bwMode="auto">
            <a:xfrm flipH="1">
              <a:off x="1908175" y="4940300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6" name="Line 83"/>
            <p:cNvSpPr>
              <a:spLocks noChangeShapeType="1"/>
            </p:cNvSpPr>
            <p:nvPr/>
          </p:nvSpPr>
          <p:spPr bwMode="auto">
            <a:xfrm flipH="1">
              <a:off x="1908175" y="602138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7" name="Line 84"/>
            <p:cNvSpPr>
              <a:spLocks noChangeShapeType="1"/>
            </p:cNvSpPr>
            <p:nvPr/>
          </p:nvSpPr>
          <p:spPr bwMode="auto">
            <a:xfrm flipH="1">
              <a:off x="1908175" y="357187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8" name="Line 85"/>
            <p:cNvSpPr>
              <a:spLocks noChangeShapeType="1"/>
            </p:cNvSpPr>
            <p:nvPr/>
          </p:nvSpPr>
          <p:spPr bwMode="auto">
            <a:xfrm flipH="1">
              <a:off x="1908175" y="457993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29" name="Line 86"/>
            <p:cNvSpPr>
              <a:spLocks noChangeShapeType="1"/>
            </p:cNvSpPr>
            <p:nvPr/>
          </p:nvSpPr>
          <p:spPr bwMode="auto">
            <a:xfrm flipH="1">
              <a:off x="1908175" y="323532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30" name="Line 87"/>
            <p:cNvSpPr>
              <a:spLocks noChangeShapeType="1"/>
            </p:cNvSpPr>
            <p:nvPr/>
          </p:nvSpPr>
          <p:spPr bwMode="auto">
            <a:xfrm flipH="1">
              <a:off x="1908175" y="2563813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31" name="Text Box 88"/>
            <p:cNvSpPr txBox="1">
              <a:spLocks noChangeArrowheads="1"/>
            </p:cNvSpPr>
            <p:nvPr/>
          </p:nvSpPr>
          <p:spPr bwMode="auto">
            <a:xfrm>
              <a:off x="2266950" y="6188075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r[9]</a:t>
              </a:r>
            </a:p>
          </p:txBody>
        </p:sp>
        <p:sp>
          <p:nvSpPr>
            <p:cNvPr id="105532" name="Text Box 89"/>
            <p:cNvSpPr txBox="1">
              <a:spLocks noChangeArrowheads="1"/>
            </p:cNvSpPr>
            <p:nvPr/>
          </p:nvSpPr>
          <p:spPr bwMode="auto">
            <a:xfrm>
              <a:off x="2266950" y="5876925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r[8]</a:t>
              </a:r>
            </a:p>
          </p:txBody>
        </p:sp>
        <p:sp>
          <p:nvSpPr>
            <p:cNvPr id="105533" name="Text Box 90"/>
            <p:cNvSpPr txBox="1">
              <a:spLocks noChangeArrowheads="1"/>
            </p:cNvSpPr>
            <p:nvPr/>
          </p:nvSpPr>
          <p:spPr bwMode="auto">
            <a:xfrm>
              <a:off x="2266950" y="5156200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r[7]</a:t>
              </a:r>
            </a:p>
          </p:txBody>
        </p:sp>
        <p:sp>
          <p:nvSpPr>
            <p:cNvPr id="105534" name="Text Box 91"/>
            <p:cNvSpPr txBox="1">
              <a:spLocks noChangeArrowheads="1"/>
            </p:cNvSpPr>
            <p:nvPr/>
          </p:nvSpPr>
          <p:spPr bwMode="auto">
            <a:xfrm>
              <a:off x="2266950" y="4797425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r[6]</a:t>
              </a:r>
            </a:p>
          </p:txBody>
        </p:sp>
        <p:sp>
          <p:nvSpPr>
            <p:cNvPr id="105535" name="Text Box 92"/>
            <p:cNvSpPr txBox="1">
              <a:spLocks noChangeArrowheads="1"/>
            </p:cNvSpPr>
            <p:nvPr/>
          </p:nvSpPr>
          <p:spPr bwMode="auto">
            <a:xfrm>
              <a:off x="2266950" y="4508500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r[5]</a:t>
              </a:r>
            </a:p>
          </p:txBody>
        </p:sp>
        <p:sp>
          <p:nvSpPr>
            <p:cNvPr id="105536" name="Text Box 93"/>
            <p:cNvSpPr txBox="1">
              <a:spLocks noChangeArrowheads="1"/>
            </p:cNvSpPr>
            <p:nvPr/>
          </p:nvSpPr>
          <p:spPr bwMode="auto">
            <a:xfrm>
              <a:off x="2266950" y="4148138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r[4]</a:t>
              </a:r>
            </a:p>
          </p:txBody>
        </p:sp>
        <p:sp>
          <p:nvSpPr>
            <p:cNvPr id="105537" name="Text Box 94"/>
            <p:cNvSpPr txBox="1">
              <a:spLocks noChangeArrowheads="1"/>
            </p:cNvSpPr>
            <p:nvPr/>
          </p:nvSpPr>
          <p:spPr bwMode="auto">
            <a:xfrm>
              <a:off x="2266950" y="3429000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r[3]</a:t>
              </a:r>
            </a:p>
          </p:txBody>
        </p:sp>
        <p:sp>
          <p:nvSpPr>
            <p:cNvPr id="105538" name="Text Box 95"/>
            <p:cNvSpPr txBox="1">
              <a:spLocks noChangeArrowheads="1"/>
            </p:cNvSpPr>
            <p:nvPr/>
          </p:nvSpPr>
          <p:spPr bwMode="auto">
            <a:xfrm>
              <a:off x="2266950" y="3092450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r[2]</a:t>
              </a:r>
            </a:p>
          </p:txBody>
        </p:sp>
        <p:sp>
          <p:nvSpPr>
            <p:cNvPr id="105539" name="Text Box 96"/>
            <p:cNvSpPr txBox="1">
              <a:spLocks noChangeArrowheads="1"/>
            </p:cNvSpPr>
            <p:nvPr/>
          </p:nvSpPr>
          <p:spPr bwMode="auto">
            <a:xfrm>
              <a:off x="2266950" y="2732088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>
                  <a:latin typeface="Verdana" panose="020B0604030504040204" pitchFamily="34" charset="0"/>
                </a:rPr>
                <a:t>r[1]</a:t>
              </a:r>
            </a:p>
          </p:txBody>
        </p:sp>
        <p:sp>
          <p:nvSpPr>
            <p:cNvPr id="105540" name="Text Box 97"/>
            <p:cNvSpPr txBox="1">
              <a:spLocks noChangeArrowheads="1"/>
            </p:cNvSpPr>
            <p:nvPr/>
          </p:nvSpPr>
          <p:spPr bwMode="auto">
            <a:xfrm>
              <a:off x="2266950" y="2420938"/>
              <a:ext cx="576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>
                  <a:latin typeface="Verdana" panose="020B0604030504040204" pitchFamily="34" charset="0"/>
                </a:rPr>
                <a:t>r[0]</a:t>
              </a:r>
            </a:p>
          </p:txBody>
        </p:sp>
      </p:grpSp>
      <p:sp>
        <p:nvSpPr>
          <p:cNvPr id="105541" name="Text Box 98"/>
          <p:cNvSpPr txBox="1">
            <a:spLocks noChangeArrowheads="1"/>
          </p:cNvSpPr>
          <p:nvPr/>
        </p:nvSpPr>
        <p:spPr bwMode="auto">
          <a:xfrm>
            <a:off x="4643438" y="6188075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f[9]</a:t>
            </a:r>
          </a:p>
        </p:txBody>
      </p:sp>
      <p:sp>
        <p:nvSpPr>
          <p:cNvPr id="105542" name="Text Box 99"/>
          <p:cNvSpPr txBox="1">
            <a:spLocks noChangeArrowheads="1"/>
          </p:cNvSpPr>
          <p:nvPr/>
        </p:nvSpPr>
        <p:spPr bwMode="auto">
          <a:xfrm>
            <a:off x="4643438" y="5876925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f[8]</a:t>
            </a:r>
          </a:p>
        </p:txBody>
      </p:sp>
      <p:sp>
        <p:nvSpPr>
          <p:cNvPr id="105543" name="Text Box 100"/>
          <p:cNvSpPr txBox="1">
            <a:spLocks noChangeArrowheads="1"/>
          </p:cNvSpPr>
          <p:nvPr/>
        </p:nvSpPr>
        <p:spPr bwMode="auto">
          <a:xfrm>
            <a:off x="4643438" y="55181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f[7]</a:t>
            </a:r>
          </a:p>
        </p:txBody>
      </p:sp>
      <p:sp>
        <p:nvSpPr>
          <p:cNvPr id="105544" name="Text Box 101"/>
          <p:cNvSpPr txBox="1">
            <a:spLocks noChangeArrowheads="1"/>
          </p:cNvSpPr>
          <p:nvPr/>
        </p:nvSpPr>
        <p:spPr bwMode="auto">
          <a:xfrm>
            <a:off x="4643438" y="5157788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f[6]</a:t>
            </a:r>
          </a:p>
        </p:txBody>
      </p:sp>
      <p:sp>
        <p:nvSpPr>
          <p:cNvPr id="105545" name="Text Box 102"/>
          <p:cNvSpPr txBox="1">
            <a:spLocks noChangeArrowheads="1"/>
          </p:cNvSpPr>
          <p:nvPr/>
        </p:nvSpPr>
        <p:spPr bwMode="auto">
          <a:xfrm>
            <a:off x="4643438" y="4797425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f[5]</a:t>
            </a:r>
          </a:p>
        </p:txBody>
      </p:sp>
      <p:sp>
        <p:nvSpPr>
          <p:cNvPr id="105546" name="Text Box 103"/>
          <p:cNvSpPr txBox="1">
            <a:spLocks noChangeArrowheads="1"/>
          </p:cNvSpPr>
          <p:nvPr/>
        </p:nvSpPr>
        <p:spPr bwMode="auto">
          <a:xfrm>
            <a:off x="4643438" y="4437063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f[4]</a:t>
            </a:r>
          </a:p>
        </p:txBody>
      </p:sp>
      <p:sp>
        <p:nvSpPr>
          <p:cNvPr id="105547" name="Text Box 104"/>
          <p:cNvSpPr txBox="1">
            <a:spLocks noChangeArrowheads="1"/>
          </p:cNvSpPr>
          <p:nvPr/>
        </p:nvSpPr>
        <p:spPr bwMode="auto">
          <a:xfrm>
            <a:off x="4643438" y="407670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f[3]</a:t>
            </a:r>
          </a:p>
        </p:txBody>
      </p:sp>
      <p:sp>
        <p:nvSpPr>
          <p:cNvPr id="105548" name="Text Box 105"/>
          <p:cNvSpPr txBox="1">
            <a:spLocks noChangeArrowheads="1"/>
          </p:cNvSpPr>
          <p:nvPr/>
        </p:nvSpPr>
        <p:spPr bwMode="auto">
          <a:xfrm>
            <a:off x="4643438" y="342900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f[2]</a:t>
            </a:r>
          </a:p>
        </p:txBody>
      </p:sp>
      <p:sp>
        <p:nvSpPr>
          <p:cNvPr id="105549" name="Text Box 106"/>
          <p:cNvSpPr txBox="1">
            <a:spLocks noChangeArrowheads="1"/>
          </p:cNvSpPr>
          <p:nvPr/>
        </p:nvSpPr>
        <p:spPr bwMode="auto">
          <a:xfrm>
            <a:off x="4643438" y="3068638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f[1]</a:t>
            </a:r>
          </a:p>
        </p:txBody>
      </p:sp>
      <p:sp>
        <p:nvSpPr>
          <p:cNvPr id="105550" name="Text Box 107"/>
          <p:cNvSpPr txBox="1">
            <a:spLocks noChangeArrowheads="1"/>
          </p:cNvSpPr>
          <p:nvPr/>
        </p:nvSpPr>
        <p:spPr bwMode="auto">
          <a:xfrm>
            <a:off x="4643438" y="1628775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</a:rPr>
              <a:t>f[0]</a:t>
            </a:r>
          </a:p>
        </p:txBody>
      </p:sp>
      <p:sp>
        <p:nvSpPr>
          <p:cNvPr id="105561" name="Line 134"/>
          <p:cNvSpPr>
            <a:spLocks noChangeShapeType="1"/>
          </p:cNvSpPr>
          <p:nvPr/>
        </p:nvSpPr>
        <p:spPr bwMode="auto">
          <a:xfrm>
            <a:off x="5146675" y="32115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62" name="Line 135"/>
          <p:cNvSpPr>
            <a:spLocks noChangeShapeType="1"/>
          </p:cNvSpPr>
          <p:nvPr/>
        </p:nvSpPr>
        <p:spPr bwMode="auto">
          <a:xfrm>
            <a:off x="5146675" y="6381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63" name="Line 136"/>
          <p:cNvSpPr>
            <a:spLocks noChangeShapeType="1"/>
          </p:cNvSpPr>
          <p:nvPr/>
        </p:nvSpPr>
        <p:spPr bwMode="auto">
          <a:xfrm>
            <a:off x="5146675" y="56610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64" name="Line 137"/>
          <p:cNvSpPr>
            <a:spLocks noChangeShapeType="1"/>
          </p:cNvSpPr>
          <p:nvPr/>
        </p:nvSpPr>
        <p:spPr bwMode="auto">
          <a:xfrm>
            <a:off x="5146675" y="45815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65" name="Line 138"/>
          <p:cNvSpPr>
            <a:spLocks noChangeShapeType="1"/>
          </p:cNvSpPr>
          <p:nvPr/>
        </p:nvSpPr>
        <p:spPr bwMode="auto">
          <a:xfrm>
            <a:off x="5146675" y="53006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66" name="Line 139"/>
          <p:cNvSpPr>
            <a:spLocks noChangeShapeType="1"/>
          </p:cNvSpPr>
          <p:nvPr/>
        </p:nvSpPr>
        <p:spPr bwMode="auto">
          <a:xfrm>
            <a:off x="5146675" y="60213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68" name="Line 141"/>
          <p:cNvSpPr>
            <a:spLocks noChangeShapeType="1"/>
          </p:cNvSpPr>
          <p:nvPr/>
        </p:nvSpPr>
        <p:spPr bwMode="auto">
          <a:xfrm>
            <a:off x="5146675" y="42211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70" name="Line 143"/>
          <p:cNvSpPr>
            <a:spLocks noChangeShapeType="1"/>
          </p:cNvSpPr>
          <p:nvPr/>
        </p:nvSpPr>
        <p:spPr bwMode="auto">
          <a:xfrm>
            <a:off x="5146675" y="49403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71" name="Line 144"/>
          <p:cNvSpPr>
            <a:spLocks noChangeShapeType="1"/>
          </p:cNvSpPr>
          <p:nvPr/>
        </p:nvSpPr>
        <p:spPr bwMode="auto">
          <a:xfrm>
            <a:off x="5146675" y="35718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72" name="Line 145"/>
          <p:cNvSpPr>
            <a:spLocks noChangeShapeType="1"/>
          </p:cNvSpPr>
          <p:nvPr/>
        </p:nvSpPr>
        <p:spPr bwMode="auto">
          <a:xfrm>
            <a:off x="5146675" y="17716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89" name="Line 168"/>
          <p:cNvSpPr>
            <a:spLocks noChangeShapeType="1"/>
          </p:cNvSpPr>
          <p:nvPr/>
        </p:nvSpPr>
        <p:spPr bwMode="auto">
          <a:xfrm flipH="1">
            <a:off x="6227763" y="32115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0" name="Line 169"/>
          <p:cNvSpPr>
            <a:spLocks noChangeShapeType="1"/>
          </p:cNvSpPr>
          <p:nvPr/>
        </p:nvSpPr>
        <p:spPr bwMode="auto">
          <a:xfrm flipH="1">
            <a:off x="6227763" y="63817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1" name="Line 170"/>
          <p:cNvSpPr>
            <a:spLocks noChangeShapeType="1"/>
          </p:cNvSpPr>
          <p:nvPr/>
        </p:nvSpPr>
        <p:spPr bwMode="auto">
          <a:xfrm flipH="1">
            <a:off x="6227763" y="56594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2" name="Line 171"/>
          <p:cNvSpPr>
            <a:spLocks noChangeShapeType="1"/>
          </p:cNvSpPr>
          <p:nvPr/>
        </p:nvSpPr>
        <p:spPr bwMode="auto">
          <a:xfrm flipH="1">
            <a:off x="6227763" y="45815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3" name="Line 172"/>
          <p:cNvSpPr>
            <a:spLocks noChangeShapeType="1"/>
          </p:cNvSpPr>
          <p:nvPr/>
        </p:nvSpPr>
        <p:spPr bwMode="auto">
          <a:xfrm flipH="1">
            <a:off x="6227763" y="53006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4" name="Line 173"/>
          <p:cNvSpPr>
            <a:spLocks noChangeShapeType="1"/>
          </p:cNvSpPr>
          <p:nvPr/>
        </p:nvSpPr>
        <p:spPr bwMode="auto">
          <a:xfrm flipH="1">
            <a:off x="6227763" y="60213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5" name="Line 174"/>
          <p:cNvSpPr>
            <a:spLocks noChangeShapeType="1"/>
          </p:cNvSpPr>
          <p:nvPr/>
        </p:nvSpPr>
        <p:spPr bwMode="auto">
          <a:xfrm flipH="1">
            <a:off x="6227763" y="42211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6" name="Line 175"/>
          <p:cNvSpPr>
            <a:spLocks noChangeShapeType="1"/>
          </p:cNvSpPr>
          <p:nvPr/>
        </p:nvSpPr>
        <p:spPr bwMode="auto">
          <a:xfrm flipH="1">
            <a:off x="6227763" y="49403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7" name="Line 176"/>
          <p:cNvSpPr>
            <a:spLocks noChangeShapeType="1"/>
          </p:cNvSpPr>
          <p:nvPr/>
        </p:nvSpPr>
        <p:spPr bwMode="auto">
          <a:xfrm flipH="1">
            <a:off x="6227763" y="39322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8" name="Line 177"/>
          <p:cNvSpPr>
            <a:spLocks noChangeShapeType="1"/>
          </p:cNvSpPr>
          <p:nvPr/>
        </p:nvSpPr>
        <p:spPr bwMode="auto">
          <a:xfrm flipH="1">
            <a:off x="6227763" y="28829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599" name="Text Box 178"/>
          <p:cNvSpPr txBox="1">
            <a:spLocks noChangeArrowheads="1"/>
          </p:cNvSpPr>
          <p:nvPr/>
        </p:nvSpPr>
        <p:spPr bwMode="auto">
          <a:xfrm>
            <a:off x="6586538" y="6188075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r[9]</a:t>
            </a:r>
          </a:p>
        </p:txBody>
      </p:sp>
      <p:sp>
        <p:nvSpPr>
          <p:cNvPr id="105600" name="Text Box 179"/>
          <p:cNvSpPr txBox="1">
            <a:spLocks noChangeArrowheads="1"/>
          </p:cNvSpPr>
          <p:nvPr/>
        </p:nvSpPr>
        <p:spPr bwMode="auto">
          <a:xfrm>
            <a:off x="6586538" y="5829300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r[8]</a:t>
            </a:r>
          </a:p>
        </p:txBody>
      </p:sp>
      <p:sp>
        <p:nvSpPr>
          <p:cNvPr id="105601" name="Text Box 180"/>
          <p:cNvSpPr txBox="1">
            <a:spLocks noChangeArrowheads="1"/>
          </p:cNvSpPr>
          <p:nvPr/>
        </p:nvSpPr>
        <p:spPr bwMode="auto">
          <a:xfrm>
            <a:off x="6586538" y="5516563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r[7]</a:t>
            </a:r>
          </a:p>
        </p:txBody>
      </p:sp>
      <p:sp>
        <p:nvSpPr>
          <p:cNvPr id="105602" name="Text Box 181"/>
          <p:cNvSpPr txBox="1">
            <a:spLocks noChangeArrowheads="1"/>
          </p:cNvSpPr>
          <p:nvPr/>
        </p:nvSpPr>
        <p:spPr bwMode="auto">
          <a:xfrm>
            <a:off x="6586538" y="5157788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r[6]</a:t>
            </a:r>
          </a:p>
        </p:txBody>
      </p:sp>
      <p:sp>
        <p:nvSpPr>
          <p:cNvPr id="105603" name="Text Box 182"/>
          <p:cNvSpPr txBox="1">
            <a:spLocks noChangeArrowheads="1"/>
          </p:cNvSpPr>
          <p:nvPr/>
        </p:nvSpPr>
        <p:spPr bwMode="auto">
          <a:xfrm>
            <a:off x="6586538" y="4797425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r[5]</a:t>
            </a:r>
          </a:p>
        </p:txBody>
      </p:sp>
      <p:sp>
        <p:nvSpPr>
          <p:cNvPr id="105604" name="Text Box 183"/>
          <p:cNvSpPr txBox="1">
            <a:spLocks noChangeArrowheads="1"/>
          </p:cNvSpPr>
          <p:nvPr/>
        </p:nvSpPr>
        <p:spPr bwMode="auto">
          <a:xfrm>
            <a:off x="6586538" y="4437063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r[4]</a:t>
            </a:r>
          </a:p>
        </p:txBody>
      </p:sp>
      <p:sp>
        <p:nvSpPr>
          <p:cNvPr id="105605" name="Text Box 184"/>
          <p:cNvSpPr txBox="1">
            <a:spLocks noChangeArrowheads="1"/>
          </p:cNvSpPr>
          <p:nvPr/>
        </p:nvSpPr>
        <p:spPr bwMode="auto">
          <a:xfrm>
            <a:off x="6586538" y="4076700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r[3]</a:t>
            </a:r>
          </a:p>
        </p:txBody>
      </p:sp>
      <p:sp>
        <p:nvSpPr>
          <p:cNvPr id="105606" name="Text Box 185"/>
          <p:cNvSpPr txBox="1">
            <a:spLocks noChangeArrowheads="1"/>
          </p:cNvSpPr>
          <p:nvPr/>
        </p:nvSpPr>
        <p:spPr bwMode="auto">
          <a:xfrm>
            <a:off x="6586538" y="3740150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r[2]</a:t>
            </a:r>
          </a:p>
        </p:txBody>
      </p:sp>
      <p:sp>
        <p:nvSpPr>
          <p:cNvPr id="105607" name="Text Box 186"/>
          <p:cNvSpPr txBox="1">
            <a:spLocks noChangeArrowheads="1"/>
          </p:cNvSpPr>
          <p:nvPr/>
        </p:nvSpPr>
        <p:spPr bwMode="auto">
          <a:xfrm>
            <a:off x="6586538" y="3068638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r[1]</a:t>
            </a:r>
          </a:p>
        </p:txBody>
      </p:sp>
      <p:sp>
        <p:nvSpPr>
          <p:cNvPr id="105608" name="Text Box 187"/>
          <p:cNvSpPr txBox="1">
            <a:spLocks noChangeArrowheads="1"/>
          </p:cNvSpPr>
          <p:nvPr/>
        </p:nvSpPr>
        <p:spPr bwMode="auto">
          <a:xfrm>
            <a:off x="6586538" y="2740025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latin typeface="Verdana" panose="020B0604030504040204" pitchFamily="34" charset="0"/>
              </a:rPr>
              <a:t>r[0]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116013" y="1700213"/>
            <a:ext cx="865187" cy="4768850"/>
            <a:chOff x="1116013" y="1700213"/>
            <a:chExt cx="865187" cy="4768850"/>
          </a:xfrm>
        </p:grpSpPr>
        <p:grpSp>
          <p:nvGrpSpPr>
            <p:cNvPr id="105483" name="Group 18"/>
            <p:cNvGrpSpPr>
              <a:grpSpLocks/>
            </p:cNvGrpSpPr>
            <p:nvPr/>
          </p:nvGrpSpPr>
          <p:grpSpPr bwMode="auto">
            <a:xfrm>
              <a:off x="1185863" y="5227638"/>
              <a:ext cx="576262" cy="215900"/>
              <a:chOff x="793" y="1162"/>
              <a:chExt cx="363" cy="136"/>
            </a:xfrm>
          </p:grpSpPr>
          <p:sp>
            <p:nvSpPr>
              <p:cNvPr id="105655" name="Rectangle 19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56" name="Rectangle 20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84" name="Group 21"/>
            <p:cNvGrpSpPr>
              <a:grpSpLocks/>
            </p:cNvGrpSpPr>
            <p:nvPr/>
          </p:nvGrpSpPr>
          <p:grpSpPr bwMode="auto">
            <a:xfrm>
              <a:off x="1185863" y="6237288"/>
              <a:ext cx="576262" cy="215900"/>
              <a:chOff x="793" y="1162"/>
              <a:chExt cx="363" cy="136"/>
            </a:xfrm>
          </p:grpSpPr>
          <p:sp>
            <p:nvSpPr>
              <p:cNvPr id="105653" name="Rectangle 22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54" name="Rectangle 23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85" name="Group 24"/>
            <p:cNvGrpSpPr>
              <a:grpSpLocks/>
            </p:cNvGrpSpPr>
            <p:nvPr/>
          </p:nvGrpSpPr>
          <p:grpSpPr bwMode="auto">
            <a:xfrm>
              <a:off x="1185863" y="5899150"/>
              <a:ext cx="576262" cy="215900"/>
              <a:chOff x="793" y="1162"/>
              <a:chExt cx="363" cy="136"/>
            </a:xfrm>
          </p:grpSpPr>
          <p:sp>
            <p:nvSpPr>
              <p:cNvPr id="105651" name="Rectangle 25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52" name="Rectangle 26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86" name="Group 27"/>
            <p:cNvGrpSpPr>
              <a:grpSpLocks/>
            </p:cNvGrpSpPr>
            <p:nvPr/>
          </p:nvGrpSpPr>
          <p:grpSpPr bwMode="auto">
            <a:xfrm>
              <a:off x="1185863" y="3852863"/>
              <a:ext cx="576262" cy="215900"/>
              <a:chOff x="793" y="1162"/>
              <a:chExt cx="363" cy="136"/>
            </a:xfrm>
          </p:grpSpPr>
          <p:sp>
            <p:nvSpPr>
              <p:cNvPr id="105649" name="Rectangle 28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50" name="Rectangle 29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87" name="Group 30"/>
            <p:cNvGrpSpPr>
              <a:grpSpLocks/>
            </p:cNvGrpSpPr>
            <p:nvPr/>
          </p:nvGrpSpPr>
          <p:grpSpPr bwMode="auto">
            <a:xfrm>
              <a:off x="1185863" y="1741488"/>
              <a:ext cx="576262" cy="215900"/>
              <a:chOff x="793" y="1162"/>
              <a:chExt cx="363" cy="136"/>
            </a:xfrm>
          </p:grpSpPr>
          <p:sp>
            <p:nvSpPr>
              <p:cNvPr id="105647" name="Rectangle 31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48" name="Rectangle 32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88" name="Group 33"/>
            <p:cNvGrpSpPr>
              <a:grpSpLocks/>
            </p:cNvGrpSpPr>
            <p:nvPr/>
          </p:nvGrpSpPr>
          <p:grpSpPr bwMode="auto">
            <a:xfrm>
              <a:off x="1185863" y="2101850"/>
              <a:ext cx="576262" cy="215900"/>
              <a:chOff x="793" y="1162"/>
              <a:chExt cx="363" cy="136"/>
            </a:xfrm>
          </p:grpSpPr>
          <p:sp>
            <p:nvSpPr>
              <p:cNvPr id="105645" name="Rectangle 34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46" name="Rectangle 35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89" name="Group 36"/>
            <p:cNvGrpSpPr>
              <a:grpSpLocks/>
            </p:cNvGrpSpPr>
            <p:nvPr/>
          </p:nvGrpSpPr>
          <p:grpSpPr bwMode="auto">
            <a:xfrm>
              <a:off x="1185863" y="5556250"/>
              <a:ext cx="576262" cy="215900"/>
              <a:chOff x="793" y="1162"/>
              <a:chExt cx="363" cy="136"/>
            </a:xfrm>
          </p:grpSpPr>
          <p:sp>
            <p:nvSpPr>
              <p:cNvPr id="105643" name="Rectangle 37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44" name="Rectangle 38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490" name="Group 39"/>
            <p:cNvGrpSpPr>
              <a:grpSpLocks/>
            </p:cNvGrpSpPr>
            <p:nvPr/>
          </p:nvGrpSpPr>
          <p:grpSpPr bwMode="auto">
            <a:xfrm>
              <a:off x="1187450" y="3498850"/>
              <a:ext cx="576263" cy="215900"/>
              <a:chOff x="793" y="1162"/>
              <a:chExt cx="363" cy="136"/>
            </a:xfrm>
          </p:grpSpPr>
          <p:sp>
            <p:nvSpPr>
              <p:cNvPr id="105641" name="Rectangle 40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42" name="Rectangle 41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sp>
          <p:nvSpPr>
            <p:cNvPr id="105491" name="Text Box 42"/>
            <p:cNvSpPr txBox="1">
              <a:spLocks noChangeArrowheads="1"/>
            </p:cNvSpPr>
            <p:nvPr/>
          </p:nvSpPr>
          <p:spPr bwMode="auto">
            <a:xfrm>
              <a:off x="1116013" y="5156200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271</a:t>
              </a:r>
            </a:p>
          </p:txBody>
        </p:sp>
        <p:sp>
          <p:nvSpPr>
            <p:cNvPr id="105492" name="Text Box 43"/>
            <p:cNvSpPr txBox="1">
              <a:spLocks noChangeArrowheads="1"/>
            </p:cNvSpPr>
            <p:nvPr/>
          </p:nvSpPr>
          <p:spPr bwMode="auto">
            <a:xfrm>
              <a:off x="1474788" y="5589588"/>
              <a:ext cx="5048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499" name="Line 50"/>
            <p:cNvSpPr>
              <a:spLocks noChangeShapeType="1"/>
            </p:cNvSpPr>
            <p:nvPr/>
          </p:nvSpPr>
          <p:spPr bwMode="auto">
            <a:xfrm rot="5400000">
              <a:off x="1404144" y="3931444"/>
              <a:ext cx="28733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4" name="Text Box 56"/>
            <p:cNvSpPr txBox="1">
              <a:spLocks noChangeArrowheads="1"/>
            </p:cNvSpPr>
            <p:nvPr/>
          </p:nvSpPr>
          <p:spPr bwMode="auto">
            <a:xfrm>
              <a:off x="1187450" y="616426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93</a:t>
              </a:r>
            </a:p>
          </p:txBody>
        </p:sp>
        <p:sp>
          <p:nvSpPr>
            <p:cNvPr id="105505" name="Text Box 57"/>
            <p:cNvSpPr txBox="1">
              <a:spLocks noChangeArrowheads="1"/>
            </p:cNvSpPr>
            <p:nvPr/>
          </p:nvSpPr>
          <p:spPr bwMode="auto">
            <a:xfrm>
              <a:off x="1187450" y="3427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33</a:t>
              </a:r>
            </a:p>
          </p:txBody>
        </p:sp>
        <p:sp>
          <p:nvSpPr>
            <p:cNvPr id="105506" name="Text Box 58"/>
            <p:cNvSpPr txBox="1">
              <a:spLocks noChangeArrowheads="1"/>
            </p:cNvSpPr>
            <p:nvPr/>
          </p:nvSpPr>
          <p:spPr bwMode="auto">
            <a:xfrm>
              <a:off x="1476375" y="3500438"/>
              <a:ext cx="5048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507" name="Text Box 59"/>
            <p:cNvSpPr txBox="1">
              <a:spLocks noChangeArrowheads="1"/>
            </p:cNvSpPr>
            <p:nvPr/>
          </p:nvSpPr>
          <p:spPr bwMode="auto">
            <a:xfrm>
              <a:off x="1116013" y="5859463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984</a:t>
              </a:r>
            </a:p>
          </p:txBody>
        </p:sp>
        <p:sp>
          <p:nvSpPr>
            <p:cNvPr id="105508" name="Text Box 60"/>
            <p:cNvSpPr txBox="1">
              <a:spLocks noChangeArrowheads="1"/>
            </p:cNvSpPr>
            <p:nvPr/>
          </p:nvSpPr>
          <p:spPr bwMode="auto">
            <a:xfrm>
              <a:off x="1476375" y="5949950"/>
              <a:ext cx="504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509" name="Text Box 61"/>
            <p:cNvSpPr txBox="1">
              <a:spLocks noChangeArrowheads="1"/>
            </p:cNvSpPr>
            <p:nvPr/>
          </p:nvSpPr>
          <p:spPr bwMode="auto">
            <a:xfrm>
              <a:off x="1187450" y="3811588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55</a:t>
              </a:r>
            </a:p>
          </p:txBody>
        </p:sp>
        <p:sp>
          <p:nvSpPr>
            <p:cNvPr id="105510" name="Text Box 62"/>
            <p:cNvSpPr txBox="1">
              <a:spLocks noChangeArrowheads="1"/>
            </p:cNvSpPr>
            <p:nvPr/>
          </p:nvSpPr>
          <p:spPr bwMode="auto">
            <a:xfrm>
              <a:off x="1116013" y="1700213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306</a:t>
              </a:r>
            </a:p>
          </p:txBody>
        </p:sp>
        <p:sp>
          <p:nvSpPr>
            <p:cNvPr id="105511" name="Text Box 64"/>
            <p:cNvSpPr txBox="1">
              <a:spLocks noChangeArrowheads="1"/>
            </p:cNvSpPr>
            <p:nvPr/>
          </p:nvSpPr>
          <p:spPr bwMode="auto">
            <a:xfrm>
              <a:off x="1116013" y="2060575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208</a:t>
              </a:r>
            </a:p>
          </p:txBody>
        </p:sp>
        <p:sp>
          <p:nvSpPr>
            <p:cNvPr id="105512" name="Text Box 65"/>
            <p:cNvSpPr txBox="1">
              <a:spLocks noChangeArrowheads="1"/>
            </p:cNvSpPr>
            <p:nvPr/>
          </p:nvSpPr>
          <p:spPr bwMode="auto">
            <a:xfrm>
              <a:off x="1476375" y="6237288"/>
              <a:ext cx="5048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grpSp>
          <p:nvGrpSpPr>
            <p:cNvPr id="105513" name="Group 66"/>
            <p:cNvGrpSpPr>
              <a:grpSpLocks/>
            </p:cNvGrpSpPr>
            <p:nvPr/>
          </p:nvGrpSpPr>
          <p:grpSpPr bwMode="auto">
            <a:xfrm>
              <a:off x="1187450" y="4221163"/>
              <a:ext cx="576263" cy="215900"/>
              <a:chOff x="793" y="1162"/>
              <a:chExt cx="363" cy="136"/>
            </a:xfrm>
          </p:grpSpPr>
          <p:sp>
            <p:nvSpPr>
              <p:cNvPr id="105639" name="Rectangle 67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40" name="Rectangle 68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14" name="Group 69"/>
            <p:cNvGrpSpPr>
              <a:grpSpLocks/>
            </p:cNvGrpSpPr>
            <p:nvPr/>
          </p:nvGrpSpPr>
          <p:grpSpPr bwMode="auto">
            <a:xfrm>
              <a:off x="1187450" y="2476500"/>
              <a:ext cx="576263" cy="215900"/>
              <a:chOff x="793" y="1162"/>
              <a:chExt cx="363" cy="136"/>
            </a:xfrm>
          </p:grpSpPr>
          <p:sp>
            <p:nvSpPr>
              <p:cNvPr id="105637" name="Rectangle 70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38" name="Rectangle 71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sp>
          <p:nvSpPr>
            <p:cNvPr id="105515" name="Line 72"/>
            <p:cNvSpPr>
              <a:spLocks noChangeShapeType="1"/>
            </p:cNvSpPr>
            <p:nvPr/>
          </p:nvSpPr>
          <p:spPr bwMode="auto">
            <a:xfrm rot="5400000">
              <a:off x="1404144" y="2202656"/>
              <a:ext cx="28733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16" name="Line 73"/>
            <p:cNvSpPr>
              <a:spLocks noChangeShapeType="1"/>
            </p:cNvSpPr>
            <p:nvPr/>
          </p:nvSpPr>
          <p:spPr bwMode="auto">
            <a:xfrm rot="5400000">
              <a:off x="1404144" y="1843881"/>
              <a:ext cx="28733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17" name="Text Box 74"/>
            <p:cNvSpPr txBox="1">
              <a:spLocks noChangeArrowheads="1"/>
            </p:cNvSpPr>
            <p:nvPr/>
          </p:nvSpPr>
          <p:spPr bwMode="auto">
            <a:xfrm>
              <a:off x="1116013" y="5516563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179</a:t>
              </a:r>
            </a:p>
          </p:txBody>
        </p:sp>
        <p:sp>
          <p:nvSpPr>
            <p:cNvPr id="105518" name="Text Box 75"/>
            <p:cNvSpPr txBox="1">
              <a:spLocks noChangeArrowheads="1"/>
            </p:cNvSpPr>
            <p:nvPr/>
          </p:nvSpPr>
          <p:spPr bwMode="auto">
            <a:xfrm>
              <a:off x="1116013" y="4148138"/>
              <a:ext cx="576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859</a:t>
              </a:r>
            </a:p>
          </p:txBody>
        </p:sp>
        <p:sp>
          <p:nvSpPr>
            <p:cNvPr id="105519" name="Text Box 76"/>
            <p:cNvSpPr txBox="1">
              <a:spLocks noChangeArrowheads="1"/>
            </p:cNvSpPr>
            <p:nvPr/>
          </p:nvSpPr>
          <p:spPr bwMode="auto">
            <a:xfrm>
              <a:off x="1260475" y="2403475"/>
              <a:ext cx="287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05520" name="Text Box 77"/>
            <p:cNvSpPr txBox="1">
              <a:spLocks noChangeArrowheads="1"/>
            </p:cNvSpPr>
            <p:nvPr/>
          </p:nvSpPr>
          <p:spPr bwMode="auto">
            <a:xfrm>
              <a:off x="1476375" y="2476500"/>
              <a:ext cx="504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609" name="Text Box 52"/>
            <p:cNvSpPr txBox="1">
              <a:spLocks noChangeArrowheads="1"/>
            </p:cNvSpPr>
            <p:nvPr/>
          </p:nvSpPr>
          <p:spPr bwMode="auto">
            <a:xfrm>
              <a:off x="1474788" y="4222750"/>
              <a:ext cx="5048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610" name="Line 188"/>
            <p:cNvSpPr>
              <a:spLocks noChangeShapeType="1"/>
            </p:cNvSpPr>
            <p:nvPr/>
          </p:nvSpPr>
          <p:spPr bwMode="auto">
            <a:xfrm rot="5400000">
              <a:off x="1402557" y="5299869"/>
              <a:ext cx="28733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435600" y="1611313"/>
            <a:ext cx="859610" cy="4913312"/>
            <a:chOff x="5435600" y="1611313"/>
            <a:chExt cx="859610" cy="4913312"/>
          </a:xfrm>
        </p:grpSpPr>
        <p:grpSp>
          <p:nvGrpSpPr>
            <p:cNvPr id="105551" name="Group 108"/>
            <p:cNvGrpSpPr>
              <a:grpSpLocks/>
            </p:cNvGrpSpPr>
            <p:nvPr/>
          </p:nvGrpSpPr>
          <p:grpSpPr bwMode="auto">
            <a:xfrm>
              <a:off x="5505450" y="3805238"/>
              <a:ext cx="569895" cy="215900"/>
              <a:chOff x="793" y="1162"/>
              <a:chExt cx="363" cy="136"/>
            </a:xfrm>
          </p:grpSpPr>
          <p:sp>
            <p:nvSpPr>
              <p:cNvPr id="105635" name="Rectangle 109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36" name="Rectangle 110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2" name="Group 111"/>
            <p:cNvGrpSpPr>
              <a:grpSpLocks/>
            </p:cNvGrpSpPr>
            <p:nvPr/>
          </p:nvGrpSpPr>
          <p:grpSpPr bwMode="auto">
            <a:xfrm>
              <a:off x="5505450" y="2765425"/>
              <a:ext cx="569895" cy="215900"/>
              <a:chOff x="793" y="1162"/>
              <a:chExt cx="363" cy="136"/>
            </a:xfrm>
          </p:grpSpPr>
          <p:sp>
            <p:nvSpPr>
              <p:cNvPr id="105633" name="Rectangle 112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34" name="Rectangle 113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3" name="Group 114"/>
            <p:cNvGrpSpPr>
              <a:grpSpLocks/>
            </p:cNvGrpSpPr>
            <p:nvPr/>
          </p:nvGrpSpPr>
          <p:grpSpPr bwMode="auto">
            <a:xfrm>
              <a:off x="5505450" y="6259513"/>
              <a:ext cx="569895" cy="215900"/>
              <a:chOff x="793" y="1162"/>
              <a:chExt cx="363" cy="136"/>
            </a:xfrm>
          </p:grpSpPr>
          <p:sp>
            <p:nvSpPr>
              <p:cNvPr id="105631" name="Rectangle 115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32" name="Rectangle 116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4" name="Group 117"/>
            <p:cNvGrpSpPr>
              <a:grpSpLocks/>
            </p:cNvGrpSpPr>
            <p:nvPr/>
          </p:nvGrpSpPr>
          <p:grpSpPr bwMode="auto">
            <a:xfrm>
              <a:off x="5505450" y="2390775"/>
              <a:ext cx="569895" cy="215900"/>
              <a:chOff x="793" y="1162"/>
              <a:chExt cx="363" cy="136"/>
            </a:xfrm>
          </p:grpSpPr>
          <p:sp>
            <p:nvSpPr>
              <p:cNvPr id="105629" name="Rectangle 118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30" name="Rectangle 119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5" name="Group 120"/>
            <p:cNvGrpSpPr>
              <a:grpSpLocks/>
            </p:cNvGrpSpPr>
            <p:nvPr/>
          </p:nvGrpSpPr>
          <p:grpSpPr bwMode="auto">
            <a:xfrm>
              <a:off x="5505450" y="4135438"/>
              <a:ext cx="569895" cy="215900"/>
              <a:chOff x="793" y="1162"/>
              <a:chExt cx="363" cy="136"/>
            </a:xfrm>
          </p:grpSpPr>
          <p:sp>
            <p:nvSpPr>
              <p:cNvPr id="105627" name="Rectangle 121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28" name="Rectangle 122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6" name="Group 123"/>
            <p:cNvGrpSpPr>
              <a:grpSpLocks/>
            </p:cNvGrpSpPr>
            <p:nvPr/>
          </p:nvGrpSpPr>
          <p:grpSpPr bwMode="auto">
            <a:xfrm>
              <a:off x="5505450" y="3470275"/>
              <a:ext cx="569895" cy="215900"/>
              <a:chOff x="793" y="1162"/>
              <a:chExt cx="363" cy="136"/>
            </a:xfrm>
          </p:grpSpPr>
          <p:sp>
            <p:nvSpPr>
              <p:cNvPr id="105625" name="Rectangle 124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26" name="Rectangle 125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7" name="Group 126"/>
            <p:cNvGrpSpPr>
              <a:grpSpLocks/>
            </p:cNvGrpSpPr>
            <p:nvPr/>
          </p:nvGrpSpPr>
          <p:grpSpPr bwMode="auto">
            <a:xfrm>
              <a:off x="5505450" y="3108325"/>
              <a:ext cx="569895" cy="215900"/>
              <a:chOff x="793" y="1162"/>
              <a:chExt cx="363" cy="136"/>
            </a:xfrm>
          </p:grpSpPr>
          <p:sp>
            <p:nvSpPr>
              <p:cNvPr id="105623" name="Rectangle 127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24" name="Rectangle 128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58" name="Group 129"/>
            <p:cNvGrpSpPr>
              <a:grpSpLocks/>
            </p:cNvGrpSpPr>
            <p:nvPr/>
          </p:nvGrpSpPr>
          <p:grpSpPr bwMode="auto">
            <a:xfrm>
              <a:off x="5507038" y="2043113"/>
              <a:ext cx="569894" cy="215900"/>
              <a:chOff x="793" y="1162"/>
              <a:chExt cx="363" cy="136"/>
            </a:xfrm>
          </p:grpSpPr>
          <p:sp>
            <p:nvSpPr>
              <p:cNvPr id="105621" name="Rectangle 130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22" name="Rectangle 131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sp>
          <p:nvSpPr>
            <p:cNvPr id="105559" name="Text Box 132"/>
            <p:cNvSpPr txBox="1">
              <a:spLocks noChangeArrowheads="1"/>
            </p:cNvSpPr>
            <p:nvPr/>
          </p:nvSpPr>
          <p:spPr bwMode="auto">
            <a:xfrm>
              <a:off x="5435600" y="3733800"/>
              <a:ext cx="56989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271</a:t>
              </a:r>
            </a:p>
          </p:txBody>
        </p:sp>
        <p:sp>
          <p:nvSpPr>
            <p:cNvPr id="105560" name="Text Box 133"/>
            <p:cNvSpPr txBox="1">
              <a:spLocks noChangeArrowheads="1"/>
            </p:cNvSpPr>
            <p:nvPr/>
          </p:nvSpPr>
          <p:spPr bwMode="auto">
            <a:xfrm>
              <a:off x="5794375" y="3806825"/>
              <a:ext cx="49924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567" name="Line 140"/>
            <p:cNvSpPr>
              <a:spLocks noChangeShapeType="1"/>
            </p:cNvSpPr>
            <p:nvPr/>
          </p:nvSpPr>
          <p:spPr bwMode="auto">
            <a:xfrm rot="5400000">
              <a:off x="5722135" y="2494766"/>
              <a:ext cx="287337" cy="285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69" name="Text Box 142"/>
            <p:cNvSpPr txBox="1">
              <a:spLocks noChangeArrowheads="1"/>
            </p:cNvSpPr>
            <p:nvPr/>
          </p:nvSpPr>
          <p:spPr bwMode="auto">
            <a:xfrm>
              <a:off x="5795963" y="2782888"/>
              <a:ext cx="49924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573" name="Text Box 146"/>
            <p:cNvSpPr txBox="1">
              <a:spLocks noChangeArrowheads="1"/>
            </p:cNvSpPr>
            <p:nvPr/>
          </p:nvSpPr>
          <p:spPr bwMode="auto">
            <a:xfrm>
              <a:off x="5507038" y="2692400"/>
              <a:ext cx="427029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93</a:t>
              </a:r>
            </a:p>
          </p:txBody>
        </p:sp>
        <p:sp>
          <p:nvSpPr>
            <p:cNvPr id="105574" name="Text Box 147"/>
            <p:cNvSpPr txBox="1">
              <a:spLocks noChangeArrowheads="1"/>
            </p:cNvSpPr>
            <p:nvPr/>
          </p:nvSpPr>
          <p:spPr bwMode="auto">
            <a:xfrm>
              <a:off x="5507038" y="1971675"/>
              <a:ext cx="427029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dirty="0">
                  <a:latin typeface="Verdana" panose="020B0604030504040204" pitchFamily="34" charset="0"/>
                </a:rPr>
                <a:t>33</a:t>
              </a:r>
            </a:p>
          </p:txBody>
        </p:sp>
        <p:sp>
          <p:nvSpPr>
            <p:cNvPr id="105575" name="Text Box 149"/>
            <p:cNvSpPr txBox="1">
              <a:spLocks noChangeArrowheads="1"/>
            </p:cNvSpPr>
            <p:nvPr/>
          </p:nvSpPr>
          <p:spPr bwMode="auto">
            <a:xfrm>
              <a:off x="5435600" y="6219825"/>
              <a:ext cx="56989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984</a:t>
              </a:r>
            </a:p>
          </p:txBody>
        </p:sp>
        <p:sp>
          <p:nvSpPr>
            <p:cNvPr id="105576" name="Text Box 150"/>
            <p:cNvSpPr txBox="1">
              <a:spLocks noChangeArrowheads="1"/>
            </p:cNvSpPr>
            <p:nvPr/>
          </p:nvSpPr>
          <p:spPr bwMode="auto">
            <a:xfrm>
              <a:off x="5795963" y="6307138"/>
              <a:ext cx="499247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577" name="Text Box 151"/>
            <p:cNvSpPr txBox="1">
              <a:spLocks noChangeArrowheads="1"/>
            </p:cNvSpPr>
            <p:nvPr/>
          </p:nvSpPr>
          <p:spPr bwMode="auto">
            <a:xfrm>
              <a:off x="5507038" y="2349500"/>
              <a:ext cx="427029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55</a:t>
              </a:r>
            </a:p>
          </p:txBody>
        </p:sp>
        <p:sp>
          <p:nvSpPr>
            <p:cNvPr id="105578" name="Text Box 152"/>
            <p:cNvSpPr txBox="1">
              <a:spLocks noChangeArrowheads="1"/>
            </p:cNvSpPr>
            <p:nvPr/>
          </p:nvSpPr>
          <p:spPr bwMode="auto">
            <a:xfrm>
              <a:off x="5435600" y="4094163"/>
              <a:ext cx="56989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306</a:t>
              </a:r>
            </a:p>
          </p:txBody>
        </p:sp>
        <p:sp>
          <p:nvSpPr>
            <p:cNvPr id="105579" name="Text Box 153"/>
            <p:cNvSpPr txBox="1">
              <a:spLocks noChangeArrowheads="1"/>
            </p:cNvSpPr>
            <p:nvPr/>
          </p:nvSpPr>
          <p:spPr bwMode="auto">
            <a:xfrm>
              <a:off x="5795963" y="4184650"/>
              <a:ext cx="49924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580" name="Text Box 154"/>
            <p:cNvSpPr txBox="1">
              <a:spLocks noChangeArrowheads="1"/>
            </p:cNvSpPr>
            <p:nvPr/>
          </p:nvSpPr>
          <p:spPr bwMode="auto">
            <a:xfrm>
              <a:off x="5435600" y="3429000"/>
              <a:ext cx="56989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208</a:t>
              </a:r>
            </a:p>
          </p:txBody>
        </p:sp>
        <p:grpSp>
          <p:nvGrpSpPr>
            <p:cNvPr id="105581" name="Group 156"/>
            <p:cNvGrpSpPr>
              <a:grpSpLocks/>
            </p:cNvGrpSpPr>
            <p:nvPr/>
          </p:nvGrpSpPr>
          <p:grpSpPr bwMode="auto">
            <a:xfrm>
              <a:off x="5507038" y="5932488"/>
              <a:ext cx="569894" cy="215900"/>
              <a:chOff x="793" y="1162"/>
              <a:chExt cx="363" cy="136"/>
            </a:xfrm>
          </p:grpSpPr>
          <p:sp>
            <p:nvSpPr>
              <p:cNvPr id="105619" name="Rectangle 157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20" name="Rectangle 158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grpSp>
          <p:nvGrpSpPr>
            <p:cNvPr id="105582" name="Group 159"/>
            <p:cNvGrpSpPr>
              <a:grpSpLocks/>
            </p:cNvGrpSpPr>
            <p:nvPr/>
          </p:nvGrpSpPr>
          <p:grpSpPr bwMode="auto">
            <a:xfrm>
              <a:off x="5507038" y="1684338"/>
              <a:ext cx="569894" cy="215900"/>
              <a:chOff x="793" y="1162"/>
              <a:chExt cx="363" cy="136"/>
            </a:xfrm>
          </p:grpSpPr>
          <p:sp>
            <p:nvSpPr>
              <p:cNvPr id="105617" name="Rectangle 160"/>
              <p:cNvSpPr>
                <a:spLocks noChangeArrowheads="1"/>
              </p:cNvSpPr>
              <p:nvPr/>
            </p:nvSpPr>
            <p:spPr bwMode="auto">
              <a:xfrm>
                <a:off x="793" y="1162"/>
                <a:ext cx="227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  <p:sp>
            <p:nvSpPr>
              <p:cNvPr id="105618" name="Rectangle 161"/>
              <p:cNvSpPr>
                <a:spLocks noChangeArrowheads="1"/>
              </p:cNvSpPr>
              <p:nvPr/>
            </p:nvSpPr>
            <p:spPr bwMode="auto">
              <a:xfrm>
                <a:off x="1020" y="1162"/>
                <a:ext cx="136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800"/>
              </a:p>
            </p:txBody>
          </p:sp>
        </p:grpSp>
        <p:sp>
          <p:nvSpPr>
            <p:cNvPr id="105583" name="Line 162"/>
            <p:cNvSpPr>
              <a:spLocks noChangeShapeType="1"/>
            </p:cNvSpPr>
            <p:nvPr/>
          </p:nvSpPr>
          <p:spPr bwMode="auto">
            <a:xfrm rot="5400000">
              <a:off x="5722135" y="1774041"/>
              <a:ext cx="287337" cy="285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84" name="Line 163"/>
            <p:cNvSpPr>
              <a:spLocks noChangeShapeType="1"/>
            </p:cNvSpPr>
            <p:nvPr/>
          </p:nvSpPr>
          <p:spPr bwMode="auto">
            <a:xfrm rot="5400000">
              <a:off x="5722136" y="2134403"/>
              <a:ext cx="287338" cy="285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85" name="Text Box 164"/>
            <p:cNvSpPr txBox="1">
              <a:spLocks noChangeArrowheads="1"/>
            </p:cNvSpPr>
            <p:nvPr/>
          </p:nvSpPr>
          <p:spPr bwMode="auto">
            <a:xfrm>
              <a:off x="5435600" y="3068638"/>
              <a:ext cx="56989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179</a:t>
              </a:r>
            </a:p>
          </p:txBody>
        </p:sp>
        <p:sp>
          <p:nvSpPr>
            <p:cNvPr id="105586" name="Text Box 165"/>
            <p:cNvSpPr txBox="1">
              <a:spLocks noChangeArrowheads="1"/>
            </p:cNvSpPr>
            <p:nvPr/>
          </p:nvSpPr>
          <p:spPr bwMode="auto">
            <a:xfrm>
              <a:off x="5435600" y="5861050"/>
              <a:ext cx="56989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859</a:t>
              </a:r>
            </a:p>
          </p:txBody>
        </p:sp>
        <p:sp>
          <p:nvSpPr>
            <p:cNvPr id="105587" name="Text Box 166"/>
            <p:cNvSpPr txBox="1">
              <a:spLocks noChangeArrowheads="1"/>
            </p:cNvSpPr>
            <p:nvPr/>
          </p:nvSpPr>
          <p:spPr bwMode="auto">
            <a:xfrm>
              <a:off x="5580064" y="1611313"/>
              <a:ext cx="284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05588" name="Text Box 167"/>
            <p:cNvSpPr txBox="1">
              <a:spLocks noChangeArrowheads="1"/>
            </p:cNvSpPr>
            <p:nvPr/>
          </p:nvSpPr>
          <p:spPr bwMode="auto">
            <a:xfrm>
              <a:off x="5795963" y="3143250"/>
              <a:ext cx="49924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611" name="Text Box 155"/>
            <p:cNvSpPr txBox="1">
              <a:spLocks noChangeArrowheads="1"/>
            </p:cNvSpPr>
            <p:nvPr/>
          </p:nvSpPr>
          <p:spPr bwMode="auto">
            <a:xfrm>
              <a:off x="5795963" y="5934075"/>
              <a:ext cx="499247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800">
                  <a:latin typeface="Verdana" panose="020B0604030504040204" pitchFamily="34" charset="0"/>
                </a:rPr>
                <a:t>NULL</a:t>
              </a:r>
            </a:p>
          </p:txBody>
        </p:sp>
        <p:sp>
          <p:nvSpPr>
            <p:cNvPr id="105612" name="Line 189"/>
            <p:cNvSpPr>
              <a:spLocks noChangeShapeType="1"/>
            </p:cNvSpPr>
            <p:nvPr/>
          </p:nvSpPr>
          <p:spPr bwMode="auto">
            <a:xfrm rot="5400000">
              <a:off x="5722135" y="3574266"/>
              <a:ext cx="287337" cy="285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613" name="Text Box 190"/>
          <p:cNvSpPr txBox="1">
            <a:spLocks noChangeArrowheads="1"/>
          </p:cNvSpPr>
          <p:nvPr/>
        </p:nvSpPr>
        <p:spPr bwMode="auto">
          <a:xfrm>
            <a:off x="2771775" y="1674813"/>
            <a:ext cx="2016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chemeClr val="accent1"/>
                </a:solidFill>
              </a:rPr>
              <a:t>Chain after 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second pass, </a:t>
            </a:r>
            <a:r>
              <a:rPr lang="en-US" altLang="zh-TW" sz="1800" i="1" dirty="0" err="1">
                <a:solidFill>
                  <a:schemeClr val="accent1"/>
                </a:solidFill>
              </a:rPr>
              <a:t>i</a:t>
            </a:r>
            <a:r>
              <a:rPr lang="en-US" altLang="zh-TW" sz="1800" dirty="0">
                <a:solidFill>
                  <a:schemeClr val="accent1"/>
                </a:solidFill>
              </a:rPr>
              <a:t>=1: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306→208→9→33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→55→859→271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→179→984→93</a:t>
            </a:r>
          </a:p>
        </p:txBody>
      </p:sp>
      <p:sp>
        <p:nvSpPr>
          <p:cNvPr id="105614" name="Text Box 192"/>
          <p:cNvSpPr txBox="1">
            <a:spLocks noChangeArrowheads="1"/>
          </p:cNvSpPr>
          <p:nvPr/>
        </p:nvSpPr>
        <p:spPr bwMode="auto">
          <a:xfrm>
            <a:off x="7092950" y="1674813"/>
            <a:ext cx="2016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>
                <a:solidFill>
                  <a:schemeClr val="accent1"/>
                </a:solidFill>
              </a:rPr>
              <a:t>Chain after 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third pass, </a:t>
            </a:r>
            <a:r>
              <a:rPr lang="en-US" altLang="zh-TW" sz="1800" i="1" dirty="0" err="1">
                <a:solidFill>
                  <a:schemeClr val="accent1"/>
                </a:solidFill>
              </a:rPr>
              <a:t>i</a:t>
            </a:r>
            <a:r>
              <a:rPr lang="en-US" altLang="zh-TW" sz="1800" dirty="0">
                <a:solidFill>
                  <a:schemeClr val="accent1"/>
                </a:solidFill>
              </a:rPr>
              <a:t>=0: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9→33→55→93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→179→208→271</a:t>
            </a:r>
            <a:br>
              <a:rPr lang="en-US" altLang="zh-TW" sz="18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→306→859→984</a:t>
            </a:r>
          </a:p>
        </p:txBody>
      </p:sp>
      <p:sp>
        <p:nvSpPr>
          <p:cNvPr id="499894" name="Text Box 182"/>
          <p:cNvSpPr txBox="1">
            <a:spLocks noChangeArrowheads="1"/>
          </p:cNvSpPr>
          <p:nvPr/>
        </p:nvSpPr>
        <p:spPr bwMode="auto">
          <a:xfrm>
            <a:off x="214313" y="533400"/>
            <a:ext cx="29527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solidFill>
                  <a:schemeClr val="accent1"/>
                </a:solidFill>
              </a:rPr>
              <a:t>Chain after first pass, </a:t>
            </a:r>
            <a:r>
              <a:rPr lang="en-US" altLang="zh-TW" sz="1600" i="1" dirty="0" err="1">
                <a:solidFill>
                  <a:schemeClr val="accent1"/>
                </a:solidFill>
              </a:rPr>
              <a:t>i</a:t>
            </a:r>
            <a:r>
              <a:rPr lang="en-US" altLang="zh-TW" sz="1600" dirty="0">
                <a:solidFill>
                  <a:schemeClr val="accent1"/>
                </a:solidFill>
              </a:rPr>
              <a:t>=2:</a:t>
            </a:r>
            <a:br>
              <a:rPr lang="en-US" altLang="zh-TW" sz="1600" dirty="0">
                <a:solidFill>
                  <a:schemeClr val="accent1"/>
                </a:solidFill>
              </a:rPr>
            </a:br>
            <a:r>
              <a:rPr lang="en-US" altLang="zh-TW" sz="1600" dirty="0">
                <a:solidFill>
                  <a:schemeClr val="accent1"/>
                </a:solidFill>
              </a:rPr>
              <a:t>271→93→33→984→55→</a:t>
            </a:r>
            <a:br>
              <a:rPr lang="en-US" altLang="zh-TW" sz="1600" dirty="0">
                <a:solidFill>
                  <a:schemeClr val="accent1"/>
                </a:solidFill>
              </a:rPr>
            </a:br>
            <a:r>
              <a:rPr lang="en-US" altLang="zh-TW" sz="1600" dirty="0">
                <a:solidFill>
                  <a:schemeClr val="accent1"/>
                </a:solidFill>
              </a:rPr>
              <a:t>306→208→179→859→9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Radix Sort</a:t>
            </a:r>
            <a:b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kumimoji="1" lang="en-US" altLang="zh-TW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Simulation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13" grpId="0"/>
      <p:bldP spid="105613" grpId="1"/>
      <p:bldP spid="105614" grpId="0"/>
      <p:bldP spid="499894" grpId="0"/>
      <p:bldP spid="49989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Internal Sorting Summaries</a:t>
            </a:r>
          </a:p>
        </p:txBody>
      </p:sp>
      <p:sp>
        <p:nvSpPr>
          <p:cNvPr id="10752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5762625" y="5478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Summaries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Works well when the list is already partially ordered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best sorting method for small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Sort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best/worst case (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 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kumimoji="1" lang="en-US" altLang="zh-TW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Require more storage than a heap sort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Slightly more overhead than quick sort</a:t>
            </a: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Quick Sort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best average behavior (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 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log 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kumimoji="1" lang="en-US" altLang="zh-TW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worst complexity in worst case (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O(</a:t>
            </a:r>
            <a:r>
              <a:rPr kumimoji="1" lang="en-US" altLang="zh-TW" sz="2200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kumimoji="1" lang="en-US" altLang="zh-TW" sz="2200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kumimoji="1" lang="en-US" altLang="zh-TW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Depend on the size of the keys and the choice of the radix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algn="ctr" eaLnBrk="1" hangingPunct="1"/>
            <a:r>
              <a:rPr kumimoji="1"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Summary</a:t>
            </a:r>
            <a:br>
              <a:rPr kumimoji="1" lang="en-US" altLang="zh-TW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TW" sz="27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Average Running times</a:t>
            </a:r>
          </a:p>
        </p:txBody>
      </p:sp>
      <p:pic>
        <p:nvPicPr>
          <p:cNvPr id="111618" name="Picture 5" descr="7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600200"/>
            <a:ext cx="49657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7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"/>
          <a:stretch>
            <a:fillRect/>
          </a:stretch>
        </p:blipFill>
        <p:spPr bwMode="auto">
          <a:xfrm>
            <a:off x="300038" y="1447800"/>
            <a:ext cx="389096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External Sort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8531225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Best Sorting Algorithm?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 single sorting technique is the “best”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Best/worst/average time complexity</a:t>
            </a: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Issues to consider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Availability of computing resources</a:t>
            </a:r>
          </a:p>
          <a:p>
            <a:pPr lvl="2" eaLnBrk="1" hangingPunct="1"/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CPU speed, available memory</a:t>
            </a:r>
          </a:p>
          <a:p>
            <a:pPr lvl="2" eaLnBrk="1" hangingPunct="1"/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Real-time vs. off-line</a:t>
            </a:r>
          </a:p>
          <a:p>
            <a:pPr lvl="1" eaLnBrk="1" hangingPunct="1"/>
            <a:r>
              <a:rPr kumimoji="1"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Properties about the data</a:t>
            </a:r>
          </a:p>
          <a:p>
            <a:pPr lvl="2" eaLnBrk="1" hangingPunct="1"/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Randomness of the data (is it partially ordered)</a:t>
            </a:r>
          </a:p>
          <a:p>
            <a:pPr lvl="2" eaLnBrk="1" hangingPunct="1"/>
            <a:r>
              <a:rPr kumimoji="1" lang="en-US" altLang="zh-TW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Sizes of the list being sorted</a:t>
            </a:r>
          </a:p>
          <a:p>
            <a:pPr lvl="1" eaLnBrk="1" hangingPunct="1"/>
            <a:r>
              <a:rPr kumimoji="1"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Stability requirement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Large Data Sorting Scenario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272889" indent="-272889" eaLnBrk="1" hangingPunct="1">
              <a:lnSpc>
                <a:spcPct val="90000"/>
              </a:lnSpc>
              <a:spcBef>
                <a:spcPts val="597"/>
              </a:spcBef>
              <a:buFont typeface="Wingdings 3" charset="0"/>
              <a:buChar char=""/>
              <a:defRPr/>
            </a:pPr>
            <a:r>
              <a:rPr kumimoji="1" lang="en-US" altLang="zh-TW" dirty="0">
                <a:latin typeface="Arial" charset="0"/>
                <a:ea typeface="ＭＳ Ｐゴシック" charset="0"/>
                <a:cs typeface="ＭＳ Ｐゴシック" charset="0"/>
              </a:rPr>
              <a:t>Consider a computer with capacity of sorting 750 records at once is used to sort 4500 records.</a:t>
            </a:r>
          </a:p>
          <a:p>
            <a:pPr marL="547206" lvl="1" indent="-272889" eaLnBrk="1" hangingPunct="1">
              <a:lnSpc>
                <a:spcPct val="9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solidFill>
                  <a:srgbClr val="0070C0"/>
                </a:solidFill>
                <a:latin typeface="Arial" charset="0"/>
                <a:ea typeface="ＭＳ Ｐゴシック" charset="0"/>
              </a:rPr>
              <a:t>Six runs </a:t>
            </a:r>
            <a:r>
              <a:rPr kumimoji="1" lang="en-US" altLang="zh-TW" sz="2200" dirty="0">
                <a:latin typeface="Arial" charset="0"/>
                <a:ea typeface="ＭＳ Ｐゴシック" charset="0"/>
              </a:rPr>
              <a:t>are generated with each run sorting 750 records.</a:t>
            </a:r>
          </a:p>
          <a:p>
            <a:pPr marL="547206" lvl="1" indent="-272889" eaLnBrk="1" hangingPunct="1">
              <a:lnSpc>
                <a:spcPct val="9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200" dirty="0">
                <a:latin typeface="Arial" charset="0"/>
                <a:ea typeface="ＭＳ Ｐゴシック" charset="0"/>
              </a:rPr>
              <a:t>Allocate three 250-record blocks of internal memory for performing merging runs. </a:t>
            </a:r>
          </a:p>
          <a:p>
            <a:pPr marL="821844" lvl="2" indent="-272889" eaLnBrk="1" hangingPunct="1">
              <a:lnSpc>
                <a:spcPct val="9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1900" dirty="0">
                <a:latin typeface="Arial" charset="0"/>
                <a:ea typeface="ＭＳ Ｐゴシック" charset="0"/>
              </a:rPr>
              <a:t>Two for input runs and the last one for output.</a:t>
            </a:r>
          </a:p>
          <a:p>
            <a:pPr marL="547206" lvl="1" indent="-272889" eaLnBrk="1" hangingPunct="1">
              <a:lnSpc>
                <a:spcPct val="8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endParaRPr kumimoji="1" lang="en-US" altLang="zh-TW" sz="2200" dirty="0">
              <a:latin typeface="Arial" charset="0"/>
              <a:ea typeface="ＭＳ Ｐゴシック" charset="0"/>
            </a:endParaRPr>
          </a:p>
          <a:p>
            <a:pPr marL="272889" indent="-272889" eaLnBrk="1" hangingPunct="1">
              <a:lnSpc>
                <a:spcPct val="80000"/>
              </a:lnSpc>
              <a:spcBef>
                <a:spcPts val="597"/>
              </a:spcBef>
              <a:buFont typeface="Wingdings 3" charset="0"/>
              <a:buChar char=""/>
              <a:defRPr/>
            </a:pPr>
            <a:r>
              <a:rPr kumimoji="1" lang="en-US" altLang="zh-TW" dirty="0">
                <a:latin typeface="Arial" charset="0"/>
                <a:ea typeface="ＭＳ Ｐゴシック" charset="0"/>
                <a:cs typeface="ＭＳ Ｐゴシック" charset="0"/>
              </a:rPr>
              <a:t>Three factors contributing to the I/O time:</a:t>
            </a:r>
            <a:endParaRPr kumimoji="1" lang="en-US" altLang="zh-TW" sz="19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marL="547206" lvl="1" indent="-272889" eaLnBrk="1" hangingPunct="1">
              <a:lnSpc>
                <a:spcPct val="8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seek time </a:t>
            </a: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s</a:t>
            </a:r>
            <a:endParaRPr kumimoji="1"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  <a:p>
            <a:pPr marL="547206" lvl="1" indent="-272889" eaLnBrk="1" hangingPunct="1">
              <a:lnSpc>
                <a:spcPct val="8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latency time </a:t>
            </a: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l</a:t>
            </a:r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 </a:t>
            </a:r>
            <a:endParaRPr kumimoji="1"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  <a:p>
            <a:pPr marL="547206" lvl="1" indent="-272889" eaLnBrk="1" hangingPunct="1">
              <a:lnSpc>
                <a:spcPct val="8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transmission time </a:t>
            </a: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rw</a:t>
            </a:r>
            <a:endParaRPr kumimoji="1"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  <a:p>
            <a:pPr marL="547206" lvl="1" indent="-272889" eaLnBrk="1" hangingPunct="1">
              <a:lnSpc>
                <a:spcPct val="80000"/>
              </a:lnSpc>
              <a:spcBef>
                <a:spcPts val="495"/>
              </a:spcBef>
              <a:buFont typeface="Wingdings 3" charset="0"/>
              <a:buChar char=""/>
              <a:defRPr/>
            </a:pP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IO</a:t>
            </a:r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 = </a:t>
            </a: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s</a:t>
            </a:r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 + </a:t>
            </a: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l</a:t>
            </a:r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 +</a:t>
            </a:r>
            <a:r>
              <a:rPr kumimoji="1"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t</a:t>
            </a:r>
            <a:r>
              <a:rPr kumimoji="1" lang="en-US" altLang="zh-TW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</a:rPr>
              <a:t>rw</a:t>
            </a:r>
            <a:endParaRPr kumimoji="1" lang="en-US" altLang="zh-TW" sz="2200" baseline="-250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8772525" y="563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External Sort</a:t>
            </a:r>
          </a:p>
        </p:txBody>
      </p:sp>
      <p:grpSp>
        <p:nvGrpSpPr>
          <p:cNvPr id="117762" name="Group 13"/>
          <p:cNvGrpSpPr>
            <a:grpSpLocks/>
          </p:cNvGrpSpPr>
          <p:nvPr/>
        </p:nvGrpSpPr>
        <p:grpSpPr bwMode="auto">
          <a:xfrm>
            <a:off x="682625" y="2319338"/>
            <a:ext cx="1004888" cy="465137"/>
            <a:chOff x="431" y="1351"/>
            <a:chExt cx="633" cy="293"/>
          </a:xfrm>
        </p:grpSpPr>
        <p:sp>
          <p:nvSpPr>
            <p:cNvPr id="117863" name="Rectangle 6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64" name="Rectangle 11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65" name="Rectangle 12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3" name="Group 14"/>
          <p:cNvGrpSpPr>
            <a:grpSpLocks/>
          </p:cNvGrpSpPr>
          <p:nvPr/>
        </p:nvGrpSpPr>
        <p:grpSpPr bwMode="auto">
          <a:xfrm>
            <a:off x="1955800" y="2319338"/>
            <a:ext cx="1004888" cy="465137"/>
            <a:chOff x="431" y="1351"/>
            <a:chExt cx="633" cy="293"/>
          </a:xfrm>
        </p:grpSpPr>
        <p:sp>
          <p:nvSpPr>
            <p:cNvPr id="117860" name="Rectangle 15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61" name="Rectangle 16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62" name="Rectangle 17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4" name="Group 18"/>
          <p:cNvGrpSpPr>
            <a:grpSpLocks/>
          </p:cNvGrpSpPr>
          <p:nvPr/>
        </p:nvGrpSpPr>
        <p:grpSpPr bwMode="auto">
          <a:xfrm>
            <a:off x="4503738" y="2317750"/>
            <a:ext cx="1004887" cy="465138"/>
            <a:chOff x="431" y="1351"/>
            <a:chExt cx="633" cy="293"/>
          </a:xfrm>
        </p:grpSpPr>
        <p:sp>
          <p:nvSpPr>
            <p:cNvPr id="117857" name="Rectangle 19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8" name="Rectangle 20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9" name="Rectangle 21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5" name="Group 22"/>
          <p:cNvGrpSpPr>
            <a:grpSpLocks/>
          </p:cNvGrpSpPr>
          <p:nvPr/>
        </p:nvGrpSpPr>
        <p:grpSpPr bwMode="auto">
          <a:xfrm>
            <a:off x="3228975" y="2319338"/>
            <a:ext cx="1004888" cy="465137"/>
            <a:chOff x="431" y="1351"/>
            <a:chExt cx="633" cy="293"/>
          </a:xfrm>
        </p:grpSpPr>
        <p:sp>
          <p:nvSpPr>
            <p:cNvPr id="117854" name="Rectangle 23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5" name="Rectangle 24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6" name="Rectangle 25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6" name="Group 26"/>
          <p:cNvGrpSpPr>
            <a:grpSpLocks/>
          </p:cNvGrpSpPr>
          <p:nvPr/>
        </p:nvGrpSpPr>
        <p:grpSpPr bwMode="auto">
          <a:xfrm>
            <a:off x="5776913" y="2300288"/>
            <a:ext cx="1004887" cy="465137"/>
            <a:chOff x="431" y="1351"/>
            <a:chExt cx="633" cy="293"/>
          </a:xfrm>
        </p:grpSpPr>
        <p:sp>
          <p:nvSpPr>
            <p:cNvPr id="117851" name="Rectangle 27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2" name="Rectangle 28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3" name="Rectangle 29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7" name="Group 30"/>
          <p:cNvGrpSpPr>
            <a:grpSpLocks/>
          </p:cNvGrpSpPr>
          <p:nvPr/>
        </p:nvGrpSpPr>
        <p:grpSpPr bwMode="auto">
          <a:xfrm>
            <a:off x="7051675" y="2300288"/>
            <a:ext cx="1004888" cy="465137"/>
            <a:chOff x="431" y="1351"/>
            <a:chExt cx="633" cy="293"/>
          </a:xfrm>
        </p:grpSpPr>
        <p:sp>
          <p:nvSpPr>
            <p:cNvPr id="117848" name="Rectangle 31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9" name="Rectangle 32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50" name="Rectangle 33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8" name="Group 34"/>
          <p:cNvGrpSpPr>
            <a:grpSpLocks/>
          </p:cNvGrpSpPr>
          <p:nvPr/>
        </p:nvGrpSpPr>
        <p:grpSpPr bwMode="auto">
          <a:xfrm>
            <a:off x="782638" y="3316288"/>
            <a:ext cx="1004887" cy="465137"/>
            <a:chOff x="431" y="1351"/>
            <a:chExt cx="633" cy="293"/>
          </a:xfrm>
        </p:grpSpPr>
        <p:sp>
          <p:nvSpPr>
            <p:cNvPr id="117845" name="Rectangle 35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6" name="Rectangle 36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7" name="Rectangle 37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69" name="Group 38"/>
          <p:cNvGrpSpPr>
            <a:grpSpLocks/>
          </p:cNvGrpSpPr>
          <p:nvPr/>
        </p:nvGrpSpPr>
        <p:grpSpPr bwMode="auto">
          <a:xfrm>
            <a:off x="1787525" y="3316288"/>
            <a:ext cx="1004888" cy="465137"/>
            <a:chOff x="431" y="1351"/>
            <a:chExt cx="633" cy="293"/>
          </a:xfrm>
        </p:grpSpPr>
        <p:sp>
          <p:nvSpPr>
            <p:cNvPr id="117842" name="Rectangle 39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3" name="Rectangle 40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4" name="Rectangle 41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0" name="Group 42"/>
          <p:cNvGrpSpPr>
            <a:grpSpLocks/>
          </p:cNvGrpSpPr>
          <p:nvPr/>
        </p:nvGrpSpPr>
        <p:grpSpPr bwMode="auto">
          <a:xfrm>
            <a:off x="3330575" y="3316288"/>
            <a:ext cx="1004888" cy="465137"/>
            <a:chOff x="431" y="1351"/>
            <a:chExt cx="633" cy="293"/>
          </a:xfrm>
        </p:grpSpPr>
        <p:sp>
          <p:nvSpPr>
            <p:cNvPr id="117839" name="Rectangle 43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0" name="Rectangle 44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41" name="Rectangle 45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1" name="Group 46"/>
          <p:cNvGrpSpPr>
            <a:grpSpLocks/>
          </p:cNvGrpSpPr>
          <p:nvPr/>
        </p:nvGrpSpPr>
        <p:grpSpPr bwMode="auto">
          <a:xfrm>
            <a:off x="4335463" y="3316288"/>
            <a:ext cx="1004887" cy="465137"/>
            <a:chOff x="431" y="1351"/>
            <a:chExt cx="633" cy="293"/>
          </a:xfrm>
        </p:grpSpPr>
        <p:sp>
          <p:nvSpPr>
            <p:cNvPr id="117836" name="Rectangle 47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37" name="Rectangle 48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38" name="Rectangle 49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2" name="Group 50"/>
          <p:cNvGrpSpPr>
            <a:grpSpLocks/>
          </p:cNvGrpSpPr>
          <p:nvPr/>
        </p:nvGrpSpPr>
        <p:grpSpPr bwMode="auto">
          <a:xfrm>
            <a:off x="5878513" y="3316288"/>
            <a:ext cx="1004887" cy="465137"/>
            <a:chOff x="431" y="1351"/>
            <a:chExt cx="633" cy="293"/>
          </a:xfrm>
        </p:grpSpPr>
        <p:sp>
          <p:nvSpPr>
            <p:cNvPr id="117833" name="Rectangle 51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34" name="Rectangle 52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35" name="Rectangle 53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3" name="Group 54"/>
          <p:cNvGrpSpPr>
            <a:grpSpLocks/>
          </p:cNvGrpSpPr>
          <p:nvPr/>
        </p:nvGrpSpPr>
        <p:grpSpPr bwMode="auto">
          <a:xfrm>
            <a:off x="6883400" y="3316288"/>
            <a:ext cx="1004888" cy="465137"/>
            <a:chOff x="431" y="1351"/>
            <a:chExt cx="633" cy="293"/>
          </a:xfrm>
        </p:grpSpPr>
        <p:sp>
          <p:nvSpPr>
            <p:cNvPr id="117830" name="Rectangle 55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31" name="Rectangle 56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32" name="Rectangle 57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4" name="Group 58"/>
          <p:cNvGrpSpPr>
            <a:grpSpLocks/>
          </p:cNvGrpSpPr>
          <p:nvPr/>
        </p:nvGrpSpPr>
        <p:grpSpPr bwMode="auto">
          <a:xfrm>
            <a:off x="1033463" y="4489450"/>
            <a:ext cx="1004887" cy="465138"/>
            <a:chOff x="431" y="1351"/>
            <a:chExt cx="633" cy="293"/>
          </a:xfrm>
        </p:grpSpPr>
        <p:sp>
          <p:nvSpPr>
            <p:cNvPr id="117827" name="Rectangle 59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8" name="Rectangle 60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9" name="Rectangle 61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5" name="Group 62"/>
          <p:cNvGrpSpPr>
            <a:grpSpLocks/>
          </p:cNvGrpSpPr>
          <p:nvPr/>
        </p:nvGrpSpPr>
        <p:grpSpPr bwMode="auto">
          <a:xfrm>
            <a:off x="2038350" y="4489450"/>
            <a:ext cx="1004888" cy="465138"/>
            <a:chOff x="431" y="1351"/>
            <a:chExt cx="633" cy="293"/>
          </a:xfrm>
        </p:grpSpPr>
        <p:sp>
          <p:nvSpPr>
            <p:cNvPr id="117824" name="Rectangle 63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5" name="Rectangle 64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6" name="Rectangle 65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6" name="Group 66"/>
          <p:cNvGrpSpPr>
            <a:grpSpLocks/>
          </p:cNvGrpSpPr>
          <p:nvPr/>
        </p:nvGrpSpPr>
        <p:grpSpPr bwMode="auto">
          <a:xfrm>
            <a:off x="3043238" y="4489450"/>
            <a:ext cx="1004887" cy="465138"/>
            <a:chOff x="431" y="1351"/>
            <a:chExt cx="633" cy="293"/>
          </a:xfrm>
        </p:grpSpPr>
        <p:sp>
          <p:nvSpPr>
            <p:cNvPr id="117821" name="Rectangle 67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2" name="Rectangle 68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3" name="Rectangle 69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7" name="Group 70"/>
          <p:cNvGrpSpPr>
            <a:grpSpLocks/>
          </p:cNvGrpSpPr>
          <p:nvPr/>
        </p:nvGrpSpPr>
        <p:grpSpPr bwMode="auto">
          <a:xfrm>
            <a:off x="4048125" y="4489450"/>
            <a:ext cx="1004888" cy="465138"/>
            <a:chOff x="431" y="1351"/>
            <a:chExt cx="633" cy="293"/>
          </a:xfrm>
        </p:grpSpPr>
        <p:sp>
          <p:nvSpPr>
            <p:cNvPr id="117818" name="Rectangle 71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9" name="Rectangle 72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20" name="Rectangle 73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8" name="Group 74"/>
          <p:cNvGrpSpPr>
            <a:grpSpLocks/>
          </p:cNvGrpSpPr>
          <p:nvPr/>
        </p:nvGrpSpPr>
        <p:grpSpPr bwMode="auto">
          <a:xfrm>
            <a:off x="1519238" y="5605463"/>
            <a:ext cx="1004887" cy="465137"/>
            <a:chOff x="431" y="1351"/>
            <a:chExt cx="633" cy="293"/>
          </a:xfrm>
        </p:grpSpPr>
        <p:sp>
          <p:nvSpPr>
            <p:cNvPr id="117815" name="Rectangle 75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6" name="Rectangle 76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7" name="Rectangle 77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79" name="Group 78"/>
          <p:cNvGrpSpPr>
            <a:grpSpLocks/>
          </p:cNvGrpSpPr>
          <p:nvPr/>
        </p:nvGrpSpPr>
        <p:grpSpPr bwMode="auto">
          <a:xfrm>
            <a:off x="2524125" y="5605463"/>
            <a:ext cx="1004888" cy="465137"/>
            <a:chOff x="431" y="1351"/>
            <a:chExt cx="633" cy="293"/>
          </a:xfrm>
        </p:grpSpPr>
        <p:sp>
          <p:nvSpPr>
            <p:cNvPr id="117812" name="Rectangle 79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3" name="Rectangle 80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4" name="Rectangle 81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80" name="Group 82"/>
          <p:cNvGrpSpPr>
            <a:grpSpLocks/>
          </p:cNvGrpSpPr>
          <p:nvPr/>
        </p:nvGrpSpPr>
        <p:grpSpPr bwMode="auto">
          <a:xfrm>
            <a:off x="3529013" y="5605463"/>
            <a:ext cx="1004887" cy="465137"/>
            <a:chOff x="431" y="1351"/>
            <a:chExt cx="633" cy="293"/>
          </a:xfrm>
        </p:grpSpPr>
        <p:sp>
          <p:nvSpPr>
            <p:cNvPr id="117809" name="Rectangle 83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0" name="Rectangle 84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11" name="Rectangle 85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81" name="Group 86"/>
          <p:cNvGrpSpPr>
            <a:grpSpLocks/>
          </p:cNvGrpSpPr>
          <p:nvPr/>
        </p:nvGrpSpPr>
        <p:grpSpPr bwMode="auto">
          <a:xfrm>
            <a:off x="4533900" y="5605463"/>
            <a:ext cx="1004888" cy="465137"/>
            <a:chOff x="431" y="1351"/>
            <a:chExt cx="633" cy="293"/>
          </a:xfrm>
        </p:grpSpPr>
        <p:sp>
          <p:nvSpPr>
            <p:cNvPr id="117806" name="Rectangle 87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07" name="Rectangle 88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08" name="Rectangle 89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82" name="Group 106"/>
          <p:cNvGrpSpPr>
            <a:grpSpLocks/>
          </p:cNvGrpSpPr>
          <p:nvPr/>
        </p:nvGrpSpPr>
        <p:grpSpPr bwMode="auto">
          <a:xfrm>
            <a:off x="5543550" y="5605463"/>
            <a:ext cx="1004888" cy="465137"/>
            <a:chOff x="431" y="1351"/>
            <a:chExt cx="633" cy="293"/>
          </a:xfrm>
        </p:grpSpPr>
        <p:sp>
          <p:nvSpPr>
            <p:cNvPr id="117803" name="Rectangle 107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04" name="Rectangle 108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05" name="Rectangle 109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grpSp>
        <p:nvGrpSpPr>
          <p:cNvPr id="117783" name="Group 110"/>
          <p:cNvGrpSpPr>
            <a:grpSpLocks/>
          </p:cNvGrpSpPr>
          <p:nvPr/>
        </p:nvGrpSpPr>
        <p:grpSpPr bwMode="auto">
          <a:xfrm>
            <a:off x="6548438" y="5605463"/>
            <a:ext cx="1004887" cy="465137"/>
            <a:chOff x="431" y="1351"/>
            <a:chExt cx="633" cy="293"/>
          </a:xfrm>
        </p:grpSpPr>
        <p:sp>
          <p:nvSpPr>
            <p:cNvPr id="117800" name="Rectangle 111"/>
            <p:cNvSpPr>
              <a:spLocks noChangeArrowheads="1"/>
            </p:cNvSpPr>
            <p:nvPr/>
          </p:nvSpPr>
          <p:spPr bwMode="auto">
            <a:xfrm>
              <a:off x="431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01" name="Rectangle 112"/>
            <p:cNvSpPr>
              <a:spLocks noChangeArrowheads="1"/>
            </p:cNvSpPr>
            <p:nvPr/>
          </p:nvSpPr>
          <p:spPr bwMode="auto">
            <a:xfrm>
              <a:off x="642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117802" name="Rectangle 113"/>
            <p:cNvSpPr>
              <a:spLocks noChangeArrowheads="1"/>
            </p:cNvSpPr>
            <p:nvPr/>
          </p:nvSpPr>
          <p:spPr bwMode="auto">
            <a:xfrm>
              <a:off x="853" y="1351"/>
              <a:ext cx="211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  <p:sp>
        <p:nvSpPr>
          <p:cNvPr id="117784" name="Text Box 114"/>
          <p:cNvSpPr txBox="1">
            <a:spLocks noChangeArrowheads="1"/>
          </p:cNvSpPr>
          <p:nvPr/>
        </p:nvSpPr>
        <p:spPr bwMode="auto">
          <a:xfrm>
            <a:off x="566738" y="1916113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run1 (1 – 750)</a:t>
            </a:r>
          </a:p>
        </p:txBody>
      </p:sp>
      <p:sp>
        <p:nvSpPr>
          <p:cNvPr id="117785" name="Text Box 115"/>
          <p:cNvSpPr txBox="1">
            <a:spLocks noChangeArrowheads="1"/>
          </p:cNvSpPr>
          <p:nvPr/>
        </p:nvSpPr>
        <p:spPr bwMode="auto">
          <a:xfrm>
            <a:off x="1871663" y="1798638"/>
            <a:ext cx="12557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run2 (751 – 1500)</a:t>
            </a:r>
          </a:p>
        </p:txBody>
      </p:sp>
      <p:sp>
        <p:nvSpPr>
          <p:cNvPr id="117786" name="Text Box 120"/>
          <p:cNvSpPr txBox="1">
            <a:spLocks noChangeArrowheads="1"/>
          </p:cNvSpPr>
          <p:nvPr/>
        </p:nvSpPr>
        <p:spPr bwMode="auto">
          <a:xfrm>
            <a:off x="3205163" y="1738313"/>
            <a:ext cx="12557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run3 (1501 – 2250)</a:t>
            </a:r>
          </a:p>
        </p:txBody>
      </p:sp>
      <p:sp>
        <p:nvSpPr>
          <p:cNvPr id="117787" name="Text Box 121"/>
          <p:cNvSpPr txBox="1">
            <a:spLocks noChangeArrowheads="1"/>
          </p:cNvSpPr>
          <p:nvPr/>
        </p:nvSpPr>
        <p:spPr bwMode="auto">
          <a:xfrm>
            <a:off x="4408488" y="1795463"/>
            <a:ext cx="12557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run4 (2251 – 3000)</a:t>
            </a:r>
          </a:p>
        </p:txBody>
      </p:sp>
      <p:sp>
        <p:nvSpPr>
          <p:cNvPr id="117788" name="Text Box 122"/>
          <p:cNvSpPr txBox="1">
            <a:spLocks noChangeArrowheads="1"/>
          </p:cNvSpPr>
          <p:nvPr/>
        </p:nvSpPr>
        <p:spPr bwMode="auto">
          <a:xfrm>
            <a:off x="5668963" y="1778000"/>
            <a:ext cx="12557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run5 (3001 – 3750)</a:t>
            </a:r>
          </a:p>
        </p:txBody>
      </p:sp>
      <p:sp>
        <p:nvSpPr>
          <p:cNvPr id="117789" name="Text Box 123"/>
          <p:cNvSpPr txBox="1">
            <a:spLocks noChangeArrowheads="1"/>
          </p:cNvSpPr>
          <p:nvPr/>
        </p:nvSpPr>
        <p:spPr bwMode="auto">
          <a:xfrm>
            <a:off x="6973888" y="1776413"/>
            <a:ext cx="12557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run6 (3751 – 4500)</a:t>
            </a:r>
          </a:p>
        </p:txBody>
      </p:sp>
      <p:sp>
        <p:nvSpPr>
          <p:cNvPr id="117790" name="Line 124"/>
          <p:cNvSpPr>
            <a:spLocks noChangeShapeType="1"/>
          </p:cNvSpPr>
          <p:nvPr/>
        </p:nvSpPr>
        <p:spPr bwMode="auto">
          <a:xfrm>
            <a:off x="1176338" y="2786063"/>
            <a:ext cx="347662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1" name="Line 125"/>
          <p:cNvSpPr>
            <a:spLocks noChangeShapeType="1"/>
          </p:cNvSpPr>
          <p:nvPr/>
        </p:nvSpPr>
        <p:spPr bwMode="auto">
          <a:xfrm flipH="1">
            <a:off x="1989138" y="2786063"/>
            <a:ext cx="44926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2" name="Line 127"/>
          <p:cNvSpPr>
            <a:spLocks noChangeShapeType="1"/>
          </p:cNvSpPr>
          <p:nvPr/>
        </p:nvSpPr>
        <p:spPr bwMode="auto">
          <a:xfrm>
            <a:off x="3743325" y="2798763"/>
            <a:ext cx="347663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3" name="Line 128"/>
          <p:cNvSpPr>
            <a:spLocks noChangeShapeType="1"/>
          </p:cNvSpPr>
          <p:nvPr/>
        </p:nvSpPr>
        <p:spPr bwMode="auto">
          <a:xfrm flipH="1">
            <a:off x="4556125" y="2798763"/>
            <a:ext cx="449263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4" name="Line 129"/>
          <p:cNvSpPr>
            <a:spLocks noChangeShapeType="1"/>
          </p:cNvSpPr>
          <p:nvPr/>
        </p:nvSpPr>
        <p:spPr bwMode="auto">
          <a:xfrm>
            <a:off x="6296025" y="2797175"/>
            <a:ext cx="347663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5" name="Line 130"/>
          <p:cNvSpPr>
            <a:spLocks noChangeShapeType="1"/>
          </p:cNvSpPr>
          <p:nvPr/>
        </p:nvSpPr>
        <p:spPr bwMode="auto">
          <a:xfrm flipH="1">
            <a:off x="7108825" y="2797175"/>
            <a:ext cx="449263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6" name="Line 131"/>
          <p:cNvSpPr>
            <a:spLocks noChangeShapeType="1"/>
          </p:cNvSpPr>
          <p:nvPr/>
        </p:nvSpPr>
        <p:spPr bwMode="auto">
          <a:xfrm>
            <a:off x="1809750" y="3783013"/>
            <a:ext cx="782638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7" name="Line 132"/>
          <p:cNvSpPr>
            <a:spLocks noChangeShapeType="1"/>
          </p:cNvSpPr>
          <p:nvPr/>
        </p:nvSpPr>
        <p:spPr bwMode="auto">
          <a:xfrm flipH="1">
            <a:off x="3508375" y="3825875"/>
            <a:ext cx="782638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8" name="Line 133"/>
          <p:cNvSpPr>
            <a:spLocks noChangeShapeType="1"/>
          </p:cNvSpPr>
          <p:nvPr/>
        </p:nvSpPr>
        <p:spPr bwMode="auto">
          <a:xfrm>
            <a:off x="3033713" y="4964113"/>
            <a:ext cx="7254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99" name="Line 134"/>
          <p:cNvSpPr>
            <a:spLocks noChangeShapeType="1"/>
          </p:cNvSpPr>
          <p:nvPr/>
        </p:nvSpPr>
        <p:spPr bwMode="auto">
          <a:xfrm flipH="1">
            <a:off x="5341938" y="3787775"/>
            <a:ext cx="1538287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Time Requirement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838200" y="12954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/>
            </a:pPr>
            <a:r>
              <a:rPr lang="en-US" altLang="zh-TW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t</a:t>
            </a:r>
            <a:r>
              <a:rPr lang="en-US" altLang="zh-TW" sz="32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IO</a:t>
            </a:r>
            <a:r>
              <a:rPr lang="en-US" altLang="zh-TW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 = </a:t>
            </a:r>
            <a:r>
              <a:rPr lang="en-US" altLang="zh-TW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t</a:t>
            </a:r>
            <a:r>
              <a:rPr lang="en-US" altLang="zh-TW" sz="32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s</a:t>
            </a:r>
            <a:r>
              <a:rPr lang="en-US" altLang="zh-TW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 + </a:t>
            </a:r>
            <a:r>
              <a:rPr lang="en-US" altLang="zh-TW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t</a:t>
            </a:r>
            <a:r>
              <a:rPr lang="en-US" altLang="zh-TW" sz="32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l</a:t>
            </a:r>
            <a:r>
              <a:rPr lang="en-US" altLang="zh-TW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 +</a:t>
            </a:r>
            <a:r>
              <a:rPr lang="en-US" altLang="zh-TW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t</a:t>
            </a:r>
            <a:r>
              <a:rPr lang="en-US" altLang="zh-TW" sz="32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新細明體" charset="0"/>
              </a:rPr>
              <a:t>rw</a:t>
            </a:r>
            <a:endParaRPr lang="en-US" altLang="zh-TW" sz="3200" baseline="-25000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ＭＳ Ｐゴシック" charset="0"/>
              <a:cs typeface="新細明體" charset="0"/>
            </a:endParaRPr>
          </a:p>
          <a:p>
            <a:pPr marL="692150" lvl="1" indent="-34766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/>
            </a:pPr>
            <a:r>
              <a:rPr lang="en-US" altLang="zh-TW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TW" sz="20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 = maximum seek time</a:t>
            </a:r>
          </a:p>
          <a:p>
            <a:pPr marL="692150" lvl="1" indent="-34766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/>
            </a:pPr>
            <a:r>
              <a:rPr lang="en-US" altLang="zh-TW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TW" sz="20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ＭＳ Ｐゴシック" charset="0"/>
              </a:rPr>
              <a:t>l</a:t>
            </a:r>
            <a:r>
              <a:rPr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 = maximum latency time</a:t>
            </a:r>
            <a:endParaRPr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 MinchoL JIS" charset="0"/>
              <a:ea typeface="ＭＳ Ｐゴシック" charset="0"/>
              <a:cs typeface="ＭＳ Ｐゴシック" charset="0"/>
            </a:endParaRPr>
          </a:p>
          <a:p>
            <a:pPr marL="692150" lvl="1" indent="-34766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/>
            </a:pPr>
            <a:r>
              <a:rPr lang="en-US" altLang="zh-TW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TW" sz="20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ＭＳ Ｐゴシック" charset="0"/>
                <a:cs typeface="ＭＳ Ｐゴシック" charset="0"/>
              </a:rPr>
              <a:t>rw</a:t>
            </a:r>
            <a:r>
              <a:rPr lang="en-US" altLang="zh-TW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 = time to read or write on block of 250 records</a:t>
            </a:r>
          </a:p>
          <a:p>
            <a:pPr marL="692150" lvl="1" indent="-34766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Char char="l"/>
              <a:defRPr/>
            </a:pPr>
            <a:endParaRPr lang="en-US" altLang="zh-TW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/>
            </a:pPr>
            <a:r>
              <a:rPr lang="en-US" altLang="zh-TW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新細明體" charset="0"/>
              </a:rPr>
              <a:t>t</a:t>
            </a:r>
            <a:r>
              <a:rPr lang="en-US" altLang="zh-TW" sz="2400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新細明體" charset="0"/>
              </a:rPr>
              <a:t>IS</a:t>
            </a:r>
            <a:r>
              <a:rPr lang="en-US" altLang="zh-TW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新細明體" charset="0"/>
              </a:rPr>
              <a:t> = time to internal sort 750 records (3 blocks)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/>
            </a:pPr>
            <a:endParaRPr lang="en-US" altLang="zh-TW" sz="2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新細明體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新細明體" charset="0"/>
              </a:rPr>
              <a:t>t</a:t>
            </a:r>
            <a:r>
              <a:rPr lang="en-US" altLang="zh-TW" sz="2400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新細明體" charset="0"/>
              </a:rPr>
              <a:t>m</a:t>
            </a:r>
            <a:r>
              <a:rPr lang="en-US" altLang="zh-TW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新細明體" charset="0"/>
              </a:rPr>
              <a:t> = time to merge m records from input buffers to the output buffer</a:t>
            </a:r>
            <a:endParaRPr lang="en-US" altLang="zh-TW" sz="36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新細明體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Time Requirement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1078681" y="1275080"/>
            <a:ext cx="6986638" cy="2413000"/>
            <a:chOff x="566738" y="1738313"/>
            <a:chExt cx="7758110" cy="4332287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82625" y="2319338"/>
              <a:ext cx="1004888" cy="465137"/>
              <a:chOff x="431" y="1351"/>
              <a:chExt cx="633" cy="293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" name="Rectangle 12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1955800" y="2319338"/>
              <a:ext cx="1004888" cy="465137"/>
              <a:chOff x="431" y="1351"/>
              <a:chExt cx="633" cy="293"/>
            </a:xfrm>
          </p:grpSpPr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4503738" y="2317750"/>
              <a:ext cx="1004887" cy="465138"/>
              <a:chOff x="431" y="1351"/>
              <a:chExt cx="633" cy="293"/>
            </a:xfrm>
          </p:grpSpPr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228975" y="2319338"/>
              <a:ext cx="1004888" cy="465137"/>
              <a:chOff x="431" y="1351"/>
              <a:chExt cx="633" cy="293"/>
            </a:xfrm>
          </p:grpSpPr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5776913" y="2300288"/>
              <a:ext cx="1004887" cy="465137"/>
              <a:chOff x="431" y="1351"/>
              <a:chExt cx="633" cy="293"/>
            </a:xfrm>
          </p:grpSpPr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7051675" y="2300288"/>
              <a:ext cx="1004888" cy="465137"/>
              <a:chOff x="431" y="1351"/>
              <a:chExt cx="633" cy="293"/>
            </a:xfrm>
          </p:grpSpPr>
          <p:sp>
            <p:nvSpPr>
              <p:cNvPr id="25" name="Rectangle 31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782638" y="3316288"/>
              <a:ext cx="1004887" cy="465137"/>
              <a:chOff x="431" y="1351"/>
              <a:chExt cx="633" cy="293"/>
            </a:xfrm>
          </p:grpSpPr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1787525" y="3316288"/>
              <a:ext cx="1004888" cy="465137"/>
              <a:chOff x="431" y="1351"/>
              <a:chExt cx="633" cy="293"/>
            </a:xfrm>
          </p:grpSpPr>
          <p:sp>
            <p:nvSpPr>
              <p:cNvPr id="33" name="Rectangle 39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36" name="Group 42"/>
            <p:cNvGrpSpPr>
              <a:grpSpLocks/>
            </p:cNvGrpSpPr>
            <p:nvPr/>
          </p:nvGrpSpPr>
          <p:grpSpPr bwMode="auto">
            <a:xfrm>
              <a:off x="3330575" y="3316288"/>
              <a:ext cx="1004888" cy="465137"/>
              <a:chOff x="431" y="1351"/>
              <a:chExt cx="633" cy="293"/>
            </a:xfrm>
          </p:grpSpPr>
          <p:sp>
            <p:nvSpPr>
              <p:cNvPr id="37" name="Rectangle 43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38" name="Rectangle 44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40" name="Group 46"/>
            <p:cNvGrpSpPr>
              <a:grpSpLocks/>
            </p:cNvGrpSpPr>
            <p:nvPr/>
          </p:nvGrpSpPr>
          <p:grpSpPr bwMode="auto">
            <a:xfrm>
              <a:off x="4335463" y="3316288"/>
              <a:ext cx="1004887" cy="465137"/>
              <a:chOff x="431" y="1351"/>
              <a:chExt cx="633" cy="293"/>
            </a:xfrm>
          </p:grpSpPr>
          <p:sp>
            <p:nvSpPr>
              <p:cNvPr id="41" name="Rectangle 47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42" name="Rectangle 48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44" name="Group 50"/>
            <p:cNvGrpSpPr>
              <a:grpSpLocks/>
            </p:cNvGrpSpPr>
            <p:nvPr/>
          </p:nvGrpSpPr>
          <p:grpSpPr bwMode="auto">
            <a:xfrm>
              <a:off x="5878513" y="3316288"/>
              <a:ext cx="1004887" cy="465137"/>
              <a:chOff x="431" y="1351"/>
              <a:chExt cx="633" cy="293"/>
            </a:xfrm>
          </p:grpSpPr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48" name="Group 54"/>
            <p:cNvGrpSpPr>
              <a:grpSpLocks/>
            </p:cNvGrpSpPr>
            <p:nvPr/>
          </p:nvGrpSpPr>
          <p:grpSpPr bwMode="auto">
            <a:xfrm>
              <a:off x="6883400" y="3316288"/>
              <a:ext cx="1004888" cy="465137"/>
              <a:chOff x="431" y="1351"/>
              <a:chExt cx="633" cy="293"/>
            </a:xfrm>
          </p:grpSpPr>
          <p:sp>
            <p:nvSpPr>
              <p:cNvPr id="49" name="Rectangle 55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50" name="Rectangle 56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51" name="Rectangle 57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52" name="Group 58"/>
            <p:cNvGrpSpPr>
              <a:grpSpLocks/>
            </p:cNvGrpSpPr>
            <p:nvPr/>
          </p:nvGrpSpPr>
          <p:grpSpPr bwMode="auto">
            <a:xfrm>
              <a:off x="1033463" y="4489450"/>
              <a:ext cx="1004887" cy="465138"/>
              <a:chOff x="431" y="1351"/>
              <a:chExt cx="633" cy="293"/>
            </a:xfrm>
          </p:grpSpPr>
          <p:sp>
            <p:nvSpPr>
              <p:cNvPr id="53" name="Rectangle 59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55" name="Rectangle 61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56" name="Group 62"/>
            <p:cNvGrpSpPr>
              <a:grpSpLocks/>
            </p:cNvGrpSpPr>
            <p:nvPr/>
          </p:nvGrpSpPr>
          <p:grpSpPr bwMode="auto">
            <a:xfrm>
              <a:off x="2038350" y="4489450"/>
              <a:ext cx="1004888" cy="465138"/>
              <a:chOff x="431" y="1351"/>
              <a:chExt cx="633" cy="293"/>
            </a:xfrm>
          </p:grpSpPr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58" name="Rectangle 64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60" name="Group 66"/>
            <p:cNvGrpSpPr>
              <a:grpSpLocks/>
            </p:cNvGrpSpPr>
            <p:nvPr/>
          </p:nvGrpSpPr>
          <p:grpSpPr bwMode="auto">
            <a:xfrm>
              <a:off x="3043238" y="4489450"/>
              <a:ext cx="1004887" cy="465138"/>
              <a:chOff x="431" y="1351"/>
              <a:chExt cx="633" cy="293"/>
            </a:xfrm>
          </p:grpSpPr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64" name="Group 70"/>
            <p:cNvGrpSpPr>
              <a:grpSpLocks/>
            </p:cNvGrpSpPr>
            <p:nvPr/>
          </p:nvGrpSpPr>
          <p:grpSpPr bwMode="auto">
            <a:xfrm>
              <a:off x="4048125" y="4489450"/>
              <a:ext cx="1004888" cy="465138"/>
              <a:chOff x="431" y="1351"/>
              <a:chExt cx="633" cy="293"/>
            </a:xfrm>
          </p:grpSpPr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68" name="Group 74"/>
            <p:cNvGrpSpPr>
              <a:grpSpLocks/>
            </p:cNvGrpSpPr>
            <p:nvPr/>
          </p:nvGrpSpPr>
          <p:grpSpPr bwMode="auto">
            <a:xfrm>
              <a:off x="1519238" y="5605463"/>
              <a:ext cx="1004887" cy="465137"/>
              <a:chOff x="431" y="1351"/>
              <a:chExt cx="633" cy="293"/>
            </a:xfrm>
          </p:grpSpPr>
          <p:sp>
            <p:nvSpPr>
              <p:cNvPr id="69" name="Rectangle 75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0" name="Rectangle 76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1" name="Rectangle 77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72" name="Group 78"/>
            <p:cNvGrpSpPr>
              <a:grpSpLocks/>
            </p:cNvGrpSpPr>
            <p:nvPr/>
          </p:nvGrpSpPr>
          <p:grpSpPr bwMode="auto">
            <a:xfrm>
              <a:off x="2524125" y="5605463"/>
              <a:ext cx="1004888" cy="465137"/>
              <a:chOff x="431" y="1351"/>
              <a:chExt cx="633" cy="293"/>
            </a:xfrm>
          </p:grpSpPr>
          <p:sp>
            <p:nvSpPr>
              <p:cNvPr id="73" name="Rectangle 79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5" name="Rectangle 81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76" name="Group 82"/>
            <p:cNvGrpSpPr>
              <a:grpSpLocks/>
            </p:cNvGrpSpPr>
            <p:nvPr/>
          </p:nvGrpSpPr>
          <p:grpSpPr bwMode="auto">
            <a:xfrm>
              <a:off x="3529013" y="5605463"/>
              <a:ext cx="1004887" cy="465137"/>
              <a:chOff x="431" y="1351"/>
              <a:chExt cx="633" cy="293"/>
            </a:xfrm>
          </p:grpSpPr>
          <p:sp>
            <p:nvSpPr>
              <p:cNvPr id="77" name="Rectangle 83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8" name="Rectangle 84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79" name="Rectangle 85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80" name="Group 86"/>
            <p:cNvGrpSpPr>
              <a:grpSpLocks/>
            </p:cNvGrpSpPr>
            <p:nvPr/>
          </p:nvGrpSpPr>
          <p:grpSpPr bwMode="auto">
            <a:xfrm>
              <a:off x="4533900" y="5605463"/>
              <a:ext cx="1004888" cy="465137"/>
              <a:chOff x="431" y="1351"/>
              <a:chExt cx="633" cy="293"/>
            </a:xfrm>
          </p:grpSpPr>
          <p:sp>
            <p:nvSpPr>
              <p:cNvPr id="81" name="Rectangle 87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84" name="Group 106"/>
            <p:cNvGrpSpPr>
              <a:grpSpLocks/>
            </p:cNvGrpSpPr>
            <p:nvPr/>
          </p:nvGrpSpPr>
          <p:grpSpPr bwMode="auto">
            <a:xfrm>
              <a:off x="5543550" y="5605463"/>
              <a:ext cx="1004888" cy="465137"/>
              <a:chOff x="431" y="1351"/>
              <a:chExt cx="633" cy="293"/>
            </a:xfrm>
          </p:grpSpPr>
          <p:sp>
            <p:nvSpPr>
              <p:cNvPr id="85" name="Rectangle 107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grpSp>
          <p:nvGrpSpPr>
            <p:cNvPr id="88" name="Group 110"/>
            <p:cNvGrpSpPr>
              <a:grpSpLocks/>
            </p:cNvGrpSpPr>
            <p:nvPr/>
          </p:nvGrpSpPr>
          <p:grpSpPr bwMode="auto">
            <a:xfrm>
              <a:off x="6548438" y="5605463"/>
              <a:ext cx="1004887" cy="465137"/>
              <a:chOff x="431" y="1351"/>
              <a:chExt cx="633" cy="293"/>
            </a:xfrm>
          </p:grpSpPr>
          <p:sp>
            <p:nvSpPr>
              <p:cNvPr id="89" name="Rectangle 111"/>
              <p:cNvSpPr>
                <a:spLocks noChangeArrowheads="1"/>
              </p:cNvSpPr>
              <p:nvPr/>
            </p:nvSpPr>
            <p:spPr bwMode="auto">
              <a:xfrm>
                <a:off x="431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auto">
              <a:xfrm>
                <a:off x="642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/>
            </p:nvSpPr>
            <p:spPr bwMode="auto">
              <a:xfrm>
                <a:off x="853" y="1351"/>
                <a:ext cx="211" cy="2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TW" sz="1000"/>
              </a:p>
            </p:txBody>
          </p:sp>
        </p:grpSp>
        <p:sp>
          <p:nvSpPr>
            <p:cNvPr id="92" name="Text Box 114"/>
            <p:cNvSpPr txBox="1">
              <a:spLocks noChangeArrowheads="1"/>
            </p:cNvSpPr>
            <p:nvPr/>
          </p:nvSpPr>
          <p:spPr bwMode="auto">
            <a:xfrm>
              <a:off x="566738" y="1916113"/>
              <a:ext cx="1389063" cy="718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/>
                <a:t>run1 (1 – 750)</a:t>
              </a: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1871663" y="1798638"/>
              <a:ext cx="1395412" cy="44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dirty="0"/>
                <a:t>run2 (751 – 1500)</a:t>
              </a: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3205163" y="1738313"/>
              <a:ext cx="1470646" cy="44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dirty="0"/>
                <a:t>run3 (1501 – 2250)</a:t>
              </a: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4408488" y="1795462"/>
              <a:ext cx="1404938" cy="44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dirty="0"/>
                <a:t>run4 (2251 – 3000)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5668963" y="1778000"/>
              <a:ext cx="1347789" cy="44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dirty="0"/>
                <a:t>run5 (3001 – 3750)</a:t>
              </a:r>
            </a:p>
          </p:txBody>
        </p:sp>
        <p:sp>
          <p:nvSpPr>
            <p:cNvPr id="97" name="Text Box 123"/>
            <p:cNvSpPr txBox="1">
              <a:spLocks noChangeArrowheads="1"/>
            </p:cNvSpPr>
            <p:nvPr/>
          </p:nvSpPr>
          <p:spPr bwMode="auto">
            <a:xfrm>
              <a:off x="6973888" y="1776413"/>
              <a:ext cx="1350960" cy="44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000" dirty="0"/>
                <a:t>run6 (3751 – 4500)</a:t>
              </a:r>
            </a:p>
          </p:txBody>
        </p:sp>
        <p:sp>
          <p:nvSpPr>
            <p:cNvPr id="98" name="Line 124"/>
            <p:cNvSpPr>
              <a:spLocks noChangeShapeType="1"/>
            </p:cNvSpPr>
            <p:nvPr/>
          </p:nvSpPr>
          <p:spPr bwMode="auto">
            <a:xfrm>
              <a:off x="1176338" y="2786063"/>
              <a:ext cx="347662" cy="538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99" name="Line 125"/>
            <p:cNvSpPr>
              <a:spLocks noChangeShapeType="1"/>
            </p:cNvSpPr>
            <p:nvPr/>
          </p:nvSpPr>
          <p:spPr bwMode="auto">
            <a:xfrm flipH="1">
              <a:off x="1989138" y="2786063"/>
              <a:ext cx="449262" cy="523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0" name="Line 127"/>
            <p:cNvSpPr>
              <a:spLocks noChangeShapeType="1"/>
            </p:cNvSpPr>
            <p:nvPr/>
          </p:nvSpPr>
          <p:spPr bwMode="auto">
            <a:xfrm>
              <a:off x="3743325" y="2798763"/>
              <a:ext cx="347663" cy="538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1" name="Line 128"/>
            <p:cNvSpPr>
              <a:spLocks noChangeShapeType="1"/>
            </p:cNvSpPr>
            <p:nvPr/>
          </p:nvSpPr>
          <p:spPr bwMode="auto">
            <a:xfrm flipH="1">
              <a:off x="4556125" y="2798763"/>
              <a:ext cx="449263" cy="523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2" name="Line 129"/>
            <p:cNvSpPr>
              <a:spLocks noChangeShapeType="1"/>
            </p:cNvSpPr>
            <p:nvPr/>
          </p:nvSpPr>
          <p:spPr bwMode="auto">
            <a:xfrm>
              <a:off x="6296025" y="2797175"/>
              <a:ext cx="347663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3" name="Line 130"/>
            <p:cNvSpPr>
              <a:spLocks noChangeShapeType="1"/>
            </p:cNvSpPr>
            <p:nvPr/>
          </p:nvSpPr>
          <p:spPr bwMode="auto">
            <a:xfrm flipH="1">
              <a:off x="7108825" y="2797175"/>
              <a:ext cx="449263" cy="523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4" name="Line 131"/>
            <p:cNvSpPr>
              <a:spLocks noChangeShapeType="1"/>
            </p:cNvSpPr>
            <p:nvPr/>
          </p:nvSpPr>
          <p:spPr bwMode="auto">
            <a:xfrm>
              <a:off x="1809750" y="3783013"/>
              <a:ext cx="782638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5" name="Line 132"/>
            <p:cNvSpPr>
              <a:spLocks noChangeShapeType="1"/>
            </p:cNvSpPr>
            <p:nvPr/>
          </p:nvSpPr>
          <p:spPr bwMode="auto">
            <a:xfrm flipH="1">
              <a:off x="3508375" y="3825875"/>
              <a:ext cx="782638" cy="682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6" name="Line 133"/>
            <p:cNvSpPr>
              <a:spLocks noChangeShapeType="1"/>
            </p:cNvSpPr>
            <p:nvPr/>
          </p:nvSpPr>
          <p:spPr bwMode="auto">
            <a:xfrm>
              <a:off x="3033713" y="4964113"/>
              <a:ext cx="725487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  <p:sp>
          <p:nvSpPr>
            <p:cNvPr id="107" name="Line 134"/>
            <p:cNvSpPr>
              <a:spLocks noChangeShapeType="1"/>
            </p:cNvSpPr>
            <p:nvPr/>
          </p:nvSpPr>
          <p:spPr bwMode="auto">
            <a:xfrm flipH="1">
              <a:off x="5341938" y="3787775"/>
              <a:ext cx="1538287" cy="1814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000"/>
            </a:p>
          </p:txBody>
        </p:sp>
      </p:grpSp>
      <p:graphicFrame>
        <p:nvGraphicFramePr>
          <p:cNvPr id="109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803377"/>
              </p:ext>
            </p:extLst>
          </p:nvPr>
        </p:nvGraphicFramePr>
        <p:xfrm>
          <a:off x="457200" y="3886200"/>
          <a:ext cx="8229600" cy="2779713"/>
        </p:xfrm>
        <a:graphic>
          <a:graphicData uri="http://schemas.openxmlformats.org/drawingml/2006/table">
            <a:tbl>
              <a:tblPr/>
              <a:tblGrid>
                <a:gridCol w="79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新細明體" charset="0"/>
                      </a:endParaRPr>
                    </a:p>
                  </a:txBody>
                  <a:tcPr marL="106141" marR="1061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Operation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Time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(1)</a:t>
                      </a:r>
                    </a:p>
                  </a:txBody>
                  <a:tcPr marL="106141" marR="1061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Read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 18 blocks of input: 18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,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internally sort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: 6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IS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 ,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write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 18 blocks: 18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36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+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6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IS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(2)</a:t>
                      </a:r>
                    </a:p>
                  </a:txBody>
                  <a:tcPr marL="106141" marR="1061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Merge runs 1 to 6 in pairs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36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+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4500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m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(3)</a:t>
                      </a:r>
                    </a:p>
                  </a:txBody>
                  <a:tcPr marL="106141" marR="1061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Merge two runs of 1500 records each (12 blocks)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24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+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3000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m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新細明體" charset="0"/>
                      </a:endParaRP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(4)</a:t>
                      </a:r>
                    </a:p>
                  </a:txBody>
                  <a:tcPr marL="106141" marR="1061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Merge one run of 3000 records with one run of 1500 records (18 blocks)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36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+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4500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m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新細明體" charset="0"/>
                      </a:endParaRPr>
                    </a:p>
                  </a:txBody>
                  <a:tcPr marL="106141" marR="1061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Total time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132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IO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+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12000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m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+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 MinchoL JIS" charset="0"/>
                          <a:ea typeface="ＭＳ Ｐゴシック" charset="0"/>
                          <a:cs typeface="新細明體" charset="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新細明體" charset="0"/>
                        </a:rPr>
                        <a:t>6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t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新細明體" charset="0"/>
                        </a:rPr>
                        <a:t>IS</a:t>
                      </a:r>
                    </a:p>
                  </a:txBody>
                  <a:tcPr marL="106141" marR="1061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721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>
                <a:latin typeface="Arial" panose="020B0604020202020204" pitchFamily="34" charset="0"/>
              </a:rPr>
              <a:t>Speed up with Parallelism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defTabSz="762000" eaLnBrk="1" hangingPunct="1"/>
            <a:r>
              <a:rPr lang="en-US" altLang="zh-TW" dirty="0">
                <a:latin typeface="Arial" panose="020B0604020202020204" pitchFamily="34" charset="0"/>
              </a:rPr>
              <a:t>Carry out the CPU operation and I/O operation in parallel</a:t>
            </a:r>
          </a:p>
          <a:p>
            <a:pPr defTabSz="762000" eaLnBrk="1" hangingPunct="1"/>
            <a:endParaRPr lang="en-US" altLang="zh-TW" dirty="0">
              <a:latin typeface="Arial" panose="020B0604020202020204" pitchFamily="34" charset="0"/>
            </a:endParaRPr>
          </a:p>
          <a:p>
            <a:pPr defTabSz="762000" eaLnBrk="1" hangingPunct="1"/>
            <a:r>
              <a:rPr lang="en-US" altLang="zh-TW" dirty="0">
                <a:latin typeface="Arial" panose="020B0604020202020204" pitchFamily="34" charset="0"/>
              </a:rPr>
              <a:t>Total Time = 132 </a:t>
            </a:r>
            <a:r>
              <a:rPr lang="en-US" altLang="zh-TW" i="1" dirty="0" err="1">
                <a:latin typeface="Arial" panose="020B0604020202020204" pitchFamily="34" charset="0"/>
              </a:rPr>
              <a:t>t</a:t>
            </a:r>
            <a:r>
              <a:rPr lang="en-US" altLang="zh-TW" i="1" baseline="-25000" dirty="0" err="1">
                <a:latin typeface="Arial" panose="020B0604020202020204" pitchFamily="34" charset="0"/>
              </a:rPr>
              <a:t>IO</a:t>
            </a:r>
            <a:r>
              <a:rPr lang="en-US" altLang="zh-TW" dirty="0">
                <a:latin typeface="Arial" panose="020B0604020202020204" pitchFamily="34" charset="0"/>
              </a:rPr>
              <a:t> + 12000 </a:t>
            </a:r>
            <a:r>
              <a:rPr lang="en-US" altLang="zh-TW" i="1" dirty="0">
                <a:latin typeface="Arial" panose="020B0604020202020204" pitchFamily="34" charset="0"/>
              </a:rPr>
              <a:t>t</a:t>
            </a:r>
            <a:r>
              <a:rPr lang="en-US" altLang="zh-TW" i="1" baseline="-25000" dirty="0">
                <a:latin typeface="Arial" panose="020B0604020202020204" pitchFamily="34" charset="0"/>
              </a:rPr>
              <a:t>m</a:t>
            </a:r>
            <a:r>
              <a:rPr lang="en-US" altLang="zh-TW" i="1" dirty="0">
                <a:latin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</a:rPr>
              <a:t>+ 6 </a:t>
            </a:r>
            <a:r>
              <a:rPr lang="en-US" altLang="zh-TW" i="1" dirty="0" err="1">
                <a:latin typeface="Arial" panose="020B0604020202020204" pitchFamily="34" charset="0"/>
              </a:rPr>
              <a:t>t</a:t>
            </a:r>
            <a:r>
              <a:rPr lang="en-US" altLang="zh-TW" i="1" baseline="-25000" dirty="0" err="1">
                <a:latin typeface="Arial" panose="020B0604020202020204" pitchFamily="34" charset="0"/>
              </a:rPr>
              <a:t>IS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</a:p>
          <a:p>
            <a:pPr defTabSz="762000" eaLnBrk="1" hangingPunct="1"/>
            <a:endParaRPr lang="en-US" altLang="zh-TW" dirty="0">
              <a:latin typeface="Arial" panose="020B0604020202020204" pitchFamily="34" charset="0"/>
            </a:endParaRPr>
          </a:p>
          <a:p>
            <a:pPr marL="742950" lvl="1" indent="-285750" defTabSz="762000" eaLnBrk="1" hangingPunct="1"/>
            <a:r>
              <a:rPr lang="en-US" altLang="zh-TW" dirty="0">
                <a:latin typeface="Arial" panose="020B0604020202020204" pitchFamily="34" charset="0"/>
              </a:rPr>
              <a:t>Two disks: 132 </a:t>
            </a:r>
            <a:r>
              <a:rPr lang="en-US" altLang="zh-TW" i="1" dirty="0" err="1">
                <a:latin typeface="Arial" panose="020B0604020202020204" pitchFamily="34" charset="0"/>
              </a:rPr>
              <a:t>t</a:t>
            </a:r>
            <a:r>
              <a:rPr lang="en-US" altLang="zh-TW" i="1" baseline="-25000" dirty="0" err="1">
                <a:latin typeface="Arial" panose="020B0604020202020204" pitchFamily="34" charset="0"/>
              </a:rPr>
              <a:t>IO</a:t>
            </a:r>
            <a:r>
              <a:rPr lang="en-US" altLang="zh-TW" dirty="0">
                <a:latin typeface="Arial" panose="020B0604020202020204" pitchFamily="34" charset="0"/>
              </a:rPr>
              <a:t> is reduced to 66 </a:t>
            </a:r>
            <a:r>
              <a:rPr lang="en-US" altLang="zh-TW" i="1" dirty="0" err="1">
                <a:latin typeface="Arial" panose="020B0604020202020204" pitchFamily="34" charset="0"/>
              </a:rPr>
              <a:t>t</a:t>
            </a:r>
            <a:r>
              <a:rPr lang="en-US" altLang="zh-TW" i="1" baseline="-25000" dirty="0" err="1">
                <a:latin typeface="Arial" panose="020B0604020202020204" pitchFamily="34" charset="0"/>
              </a:rPr>
              <a:t>IO</a:t>
            </a:r>
            <a:endParaRPr lang="en-US" altLang="zh-TW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i="1">
                <a:latin typeface="Arial" panose="020B0604020202020204" pitchFamily="34" charset="0"/>
              </a:rPr>
              <a:t>k</a:t>
            </a:r>
            <a:r>
              <a:rPr lang="en-US" altLang="zh-TW">
                <a:latin typeface="Arial" panose="020B0604020202020204" pitchFamily="34" charset="0"/>
              </a:rPr>
              <a:t>-way Merging</a:t>
            </a:r>
            <a:endParaRPr lang="en-US" altLang="zh-TW" i="1">
              <a:latin typeface="Arial" panose="020B0604020202020204" pitchFamily="34" charset="0"/>
            </a:endParaRPr>
          </a:p>
        </p:txBody>
      </p:sp>
      <p:sp>
        <p:nvSpPr>
          <p:cNvPr id="122882" name="Rectangle 3"/>
          <p:cNvSpPr>
            <a:spLocks noChangeArrowheads="1"/>
          </p:cNvSpPr>
          <p:nvPr/>
        </p:nvSpPr>
        <p:spPr bwMode="auto">
          <a:xfrm>
            <a:off x="684213" y="3205163"/>
            <a:ext cx="18161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122883" name="Rectangle 4"/>
          <p:cNvSpPr>
            <a:spLocks noChangeArrowheads="1"/>
          </p:cNvSpPr>
          <p:nvPr/>
        </p:nvSpPr>
        <p:spPr bwMode="auto">
          <a:xfrm>
            <a:off x="2741613" y="3205163"/>
            <a:ext cx="18161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122884" name="Rectangle 5"/>
          <p:cNvSpPr>
            <a:spLocks noChangeArrowheads="1"/>
          </p:cNvSpPr>
          <p:nvPr/>
        </p:nvSpPr>
        <p:spPr bwMode="auto">
          <a:xfrm>
            <a:off x="4799013" y="3205163"/>
            <a:ext cx="18161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122885" name="Rectangle 6"/>
          <p:cNvSpPr>
            <a:spLocks noChangeArrowheads="1"/>
          </p:cNvSpPr>
          <p:nvPr/>
        </p:nvSpPr>
        <p:spPr bwMode="auto">
          <a:xfrm>
            <a:off x="6856413" y="3205163"/>
            <a:ext cx="18161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989013" y="4805363"/>
            <a:ext cx="7378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zh-TW" sz="1800"/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>
            <a:off x="1517650" y="3657600"/>
            <a:ext cx="3122613" cy="1141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H="1">
            <a:off x="4641850" y="3657600"/>
            <a:ext cx="3122613" cy="1141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>
            <a:off x="3651250" y="3657600"/>
            <a:ext cx="989013" cy="1141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 flipH="1">
            <a:off x="4641850" y="3657600"/>
            <a:ext cx="1065213" cy="1141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2891" name="Group 12"/>
          <p:cNvGrpSpPr>
            <a:grpSpLocks/>
          </p:cNvGrpSpPr>
          <p:nvPr/>
        </p:nvGrpSpPr>
        <p:grpSpPr bwMode="auto">
          <a:xfrm>
            <a:off x="814388" y="2287588"/>
            <a:ext cx="1479550" cy="911225"/>
            <a:chOff x="662" y="1538"/>
            <a:chExt cx="932" cy="574"/>
          </a:xfrm>
        </p:grpSpPr>
        <p:sp>
          <p:nvSpPr>
            <p:cNvPr id="122912" name="Rectangle 13"/>
            <p:cNvSpPr>
              <a:spLocks noChangeArrowheads="1"/>
            </p:cNvSpPr>
            <p:nvPr/>
          </p:nvSpPr>
          <p:spPr bwMode="auto">
            <a:xfrm>
              <a:off x="662" y="1538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anose="02020603050405020304" pitchFamily="18" charset="0"/>
                </a:rPr>
                <a:t>1   2   3   4</a:t>
              </a:r>
            </a:p>
          </p:txBody>
        </p:sp>
        <p:sp>
          <p:nvSpPr>
            <p:cNvPr id="122913" name="Line 14"/>
            <p:cNvSpPr>
              <a:spLocks noChangeShapeType="1"/>
            </p:cNvSpPr>
            <p:nvPr/>
          </p:nvSpPr>
          <p:spPr bwMode="auto">
            <a:xfrm>
              <a:off x="769" y="1777"/>
              <a:ext cx="38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14" name="Line 15"/>
            <p:cNvSpPr>
              <a:spLocks noChangeShapeType="1"/>
            </p:cNvSpPr>
            <p:nvPr/>
          </p:nvSpPr>
          <p:spPr bwMode="auto">
            <a:xfrm flipH="1">
              <a:off x="1153" y="1777"/>
              <a:ext cx="33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15" name="Line 16"/>
            <p:cNvSpPr>
              <a:spLocks noChangeShapeType="1"/>
            </p:cNvSpPr>
            <p:nvPr/>
          </p:nvSpPr>
          <p:spPr bwMode="auto">
            <a:xfrm>
              <a:off x="1009" y="1777"/>
              <a:ext cx="14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16" name="Line 17"/>
            <p:cNvSpPr>
              <a:spLocks noChangeShapeType="1"/>
            </p:cNvSpPr>
            <p:nvPr/>
          </p:nvSpPr>
          <p:spPr bwMode="auto">
            <a:xfrm flipH="1">
              <a:off x="1153" y="1777"/>
              <a:ext cx="9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2892" name="Group 18"/>
          <p:cNvGrpSpPr>
            <a:grpSpLocks/>
          </p:cNvGrpSpPr>
          <p:nvPr/>
        </p:nvGrpSpPr>
        <p:grpSpPr bwMode="auto">
          <a:xfrm>
            <a:off x="2871788" y="2287588"/>
            <a:ext cx="1479550" cy="911225"/>
            <a:chOff x="1958" y="1538"/>
            <a:chExt cx="932" cy="574"/>
          </a:xfrm>
        </p:grpSpPr>
        <p:sp>
          <p:nvSpPr>
            <p:cNvPr id="122907" name="Rectangle 19"/>
            <p:cNvSpPr>
              <a:spLocks noChangeArrowheads="1"/>
            </p:cNvSpPr>
            <p:nvPr/>
          </p:nvSpPr>
          <p:spPr bwMode="auto">
            <a:xfrm>
              <a:off x="1958" y="1538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anose="02020603050405020304" pitchFamily="18" charset="0"/>
                </a:rPr>
                <a:t>1   2   3   4</a:t>
              </a:r>
            </a:p>
          </p:txBody>
        </p:sp>
        <p:sp>
          <p:nvSpPr>
            <p:cNvPr id="122908" name="Line 20"/>
            <p:cNvSpPr>
              <a:spLocks noChangeShapeType="1"/>
            </p:cNvSpPr>
            <p:nvPr/>
          </p:nvSpPr>
          <p:spPr bwMode="auto">
            <a:xfrm>
              <a:off x="2065" y="1777"/>
              <a:ext cx="38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09" name="Line 21"/>
            <p:cNvSpPr>
              <a:spLocks noChangeShapeType="1"/>
            </p:cNvSpPr>
            <p:nvPr/>
          </p:nvSpPr>
          <p:spPr bwMode="auto">
            <a:xfrm flipH="1">
              <a:off x="2449" y="1777"/>
              <a:ext cx="33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10" name="Line 22"/>
            <p:cNvSpPr>
              <a:spLocks noChangeShapeType="1"/>
            </p:cNvSpPr>
            <p:nvPr/>
          </p:nvSpPr>
          <p:spPr bwMode="auto">
            <a:xfrm>
              <a:off x="2305" y="1777"/>
              <a:ext cx="14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11" name="Line 23"/>
            <p:cNvSpPr>
              <a:spLocks noChangeShapeType="1"/>
            </p:cNvSpPr>
            <p:nvPr/>
          </p:nvSpPr>
          <p:spPr bwMode="auto">
            <a:xfrm flipH="1">
              <a:off x="2449" y="1777"/>
              <a:ext cx="9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2893" name="Group 24"/>
          <p:cNvGrpSpPr>
            <a:grpSpLocks/>
          </p:cNvGrpSpPr>
          <p:nvPr/>
        </p:nvGrpSpPr>
        <p:grpSpPr bwMode="auto">
          <a:xfrm>
            <a:off x="4929188" y="2287588"/>
            <a:ext cx="1479550" cy="911225"/>
            <a:chOff x="3254" y="1538"/>
            <a:chExt cx="932" cy="574"/>
          </a:xfrm>
        </p:grpSpPr>
        <p:sp>
          <p:nvSpPr>
            <p:cNvPr id="122902" name="Rectangle 25"/>
            <p:cNvSpPr>
              <a:spLocks noChangeArrowheads="1"/>
            </p:cNvSpPr>
            <p:nvPr/>
          </p:nvSpPr>
          <p:spPr bwMode="auto">
            <a:xfrm>
              <a:off x="3254" y="1538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anose="02020603050405020304" pitchFamily="18" charset="0"/>
                </a:rPr>
                <a:t>1   2   3   4</a:t>
              </a:r>
            </a:p>
          </p:txBody>
        </p:sp>
        <p:sp>
          <p:nvSpPr>
            <p:cNvPr id="122903" name="Line 26"/>
            <p:cNvSpPr>
              <a:spLocks noChangeShapeType="1"/>
            </p:cNvSpPr>
            <p:nvPr/>
          </p:nvSpPr>
          <p:spPr bwMode="auto">
            <a:xfrm>
              <a:off x="3361" y="1777"/>
              <a:ext cx="38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04" name="Line 27"/>
            <p:cNvSpPr>
              <a:spLocks noChangeShapeType="1"/>
            </p:cNvSpPr>
            <p:nvPr/>
          </p:nvSpPr>
          <p:spPr bwMode="auto">
            <a:xfrm flipH="1">
              <a:off x="3745" y="1777"/>
              <a:ext cx="33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05" name="Line 28"/>
            <p:cNvSpPr>
              <a:spLocks noChangeShapeType="1"/>
            </p:cNvSpPr>
            <p:nvPr/>
          </p:nvSpPr>
          <p:spPr bwMode="auto">
            <a:xfrm>
              <a:off x="3601" y="1777"/>
              <a:ext cx="14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06" name="Line 29"/>
            <p:cNvSpPr>
              <a:spLocks noChangeShapeType="1"/>
            </p:cNvSpPr>
            <p:nvPr/>
          </p:nvSpPr>
          <p:spPr bwMode="auto">
            <a:xfrm flipH="1">
              <a:off x="3745" y="1777"/>
              <a:ext cx="9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2894" name="Group 30"/>
          <p:cNvGrpSpPr>
            <a:grpSpLocks/>
          </p:cNvGrpSpPr>
          <p:nvPr/>
        </p:nvGrpSpPr>
        <p:grpSpPr bwMode="auto">
          <a:xfrm>
            <a:off x="6986588" y="2287588"/>
            <a:ext cx="1479550" cy="911225"/>
            <a:chOff x="4550" y="1538"/>
            <a:chExt cx="932" cy="574"/>
          </a:xfrm>
        </p:grpSpPr>
        <p:sp>
          <p:nvSpPr>
            <p:cNvPr id="122897" name="Rectangle 31"/>
            <p:cNvSpPr>
              <a:spLocks noChangeArrowheads="1"/>
            </p:cNvSpPr>
            <p:nvPr/>
          </p:nvSpPr>
          <p:spPr bwMode="auto">
            <a:xfrm>
              <a:off x="4550" y="1538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anose="02020603050405020304" pitchFamily="18" charset="0"/>
                </a:rPr>
                <a:t>1   2   3   4</a:t>
              </a:r>
            </a:p>
          </p:txBody>
        </p:sp>
        <p:sp>
          <p:nvSpPr>
            <p:cNvPr id="122898" name="Line 32"/>
            <p:cNvSpPr>
              <a:spLocks noChangeShapeType="1"/>
            </p:cNvSpPr>
            <p:nvPr/>
          </p:nvSpPr>
          <p:spPr bwMode="auto">
            <a:xfrm>
              <a:off x="4657" y="1777"/>
              <a:ext cx="38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899" name="Line 33"/>
            <p:cNvSpPr>
              <a:spLocks noChangeShapeType="1"/>
            </p:cNvSpPr>
            <p:nvPr/>
          </p:nvSpPr>
          <p:spPr bwMode="auto">
            <a:xfrm flipH="1">
              <a:off x="5041" y="1777"/>
              <a:ext cx="33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00" name="Line 34"/>
            <p:cNvSpPr>
              <a:spLocks noChangeShapeType="1"/>
            </p:cNvSpPr>
            <p:nvPr/>
          </p:nvSpPr>
          <p:spPr bwMode="auto">
            <a:xfrm>
              <a:off x="4897" y="1777"/>
              <a:ext cx="143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01" name="Line 35"/>
            <p:cNvSpPr>
              <a:spLocks noChangeShapeType="1"/>
            </p:cNvSpPr>
            <p:nvPr/>
          </p:nvSpPr>
          <p:spPr bwMode="auto">
            <a:xfrm flipH="1">
              <a:off x="5041" y="1777"/>
              <a:ext cx="9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2895" name="Rectangle 36"/>
          <p:cNvSpPr>
            <a:spLocks noChangeArrowheads="1"/>
          </p:cNvSpPr>
          <p:nvPr/>
        </p:nvSpPr>
        <p:spPr bwMode="auto">
          <a:xfrm>
            <a:off x="2700338" y="5445125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A 4-way merge on 16 runs</a:t>
            </a:r>
          </a:p>
        </p:txBody>
      </p:sp>
      <p:sp>
        <p:nvSpPr>
          <p:cNvPr id="122896" name="Text Box 37"/>
          <p:cNvSpPr txBox="1">
            <a:spLocks noChangeArrowheads="1"/>
          </p:cNvSpPr>
          <p:nvPr/>
        </p:nvSpPr>
        <p:spPr bwMode="auto">
          <a:xfrm>
            <a:off x="1979613" y="6021388"/>
            <a:ext cx="477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 passes </a:t>
            </a:r>
            <a:r>
              <a: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(4-way)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vs. 4 passes </a:t>
            </a:r>
            <a:r>
              <a: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(2-way)</a:t>
            </a:r>
            <a:endParaRPr lang="en-US" altLang="zh-TW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Optimal Merging of Runs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579577" y="1393668"/>
            <a:ext cx="1622425" cy="2425700"/>
            <a:chOff x="1196975" y="1752600"/>
            <a:chExt cx="2232025" cy="3263900"/>
          </a:xfrm>
        </p:grpSpPr>
        <p:sp>
          <p:nvSpPr>
            <p:cNvPr id="124930" name="Oval 4"/>
            <p:cNvSpPr>
              <a:spLocks noChangeArrowheads="1"/>
            </p:cNvSpPr>
            <p:nvPr/>
          </p:nvSpPr>
          <p:spPr bwMode="auto">
            <a:xfrm>
              <a:off x="2560638" y="1752600"/>
              <a:ext cx="39211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/>
                <a:t>26</a:t>
              </a:r>
            </a:p>
          </p:txBody>
        </p:sp>
        <p:sp>
          <p:nvSpPr>
            <p:cNvPr id="124931" name="Oval 5"/>
            <p:cNvSpPr>
              <a:spLocks noChangeArrowheads="1"/>
            </p:cNvSpPr>
            <p:nvPr/>
          </p:nvSpPr>
          <p:spPr bwMode="auto">
            <a:xfrm>
              <a:off x="2109788" y="2665413"/>
              <a:ext cx="39211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11</a:t>
              </a:r>
            </a:p>
          </p:txBody>
        </p:sp>
        <p:sp>
          <p:nvSpPr>
            <p:cNvPr id="124932" name="Oval 6"/>
            <p:cNvSpPr>
              <a:spLocks noChangeArrowheads="1"/>
            </p:cNvSpPr>
            <p:nvPr/>
          </p:nvSpPr>
          <p:spPr bwMode="auto">
            <a:xfrm>
              <a:off x="1660525" y="3592513"/>
              <a:ext cx="392113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124933" name="Rectangle 7"/>
            <p:cNvSpPr>
              <a:spLocks noChangeArrowheads="1"/>
            </p:cNvSpPr>
            <p:nvPr/>
          </p:nvSpPr>
          <p:spPr bwMode="auto">
            <a:xfrm>
              <a:off x="1196975" y="4581525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124934" name="Rectangle 8"/>
            <p:cNvSpPr>
              <a:spLocks noChangeArrowheads="1"/>
            </p:cNvSpPr>
            <p:nvPr/>
          </p:nvSpPr>
          <p:spPr bwMode="auto">
            <a:xfrm>
              <a:off x="2066925" y="4581525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124935" name="Rectangle 10"/>
            <p:cNvSpPr>
              <a:spLocks noChangeArrowheads="1"/>
            </p:cNvSpPr>
            <p:nvPr/>
          </p:nvSpPr>
          <p:spPr bwMode="auto">
            <a:xfrm>
              <a:off x="2573338" y="3606800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4936" name="Rectangle 11"/>
            <p:cNvSpPr>
              <a:spLocks noChangeArrowheads="1"/>
            </p:cNvSpPr>
            <p:nvPr/>
          </p:nvSpPr>
          <p:spPr bwMode="auto">
            <a:xfrm>
              <a:off x="2978150" y="2662238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15</a:t>
              </a:r>
            </a:p>
          </p:txBody>
        </p:sp>
        <p:sp>
          <p:nvSpPr>
            <p:cNvPr id="124937" name="Line 12"/>
            <p:cNvSpPr>
              <a:spLocks noChangeShapeType="1"/>
            </p:cNvSpPr>
            <p:nvPr/>
          </p:nvSpPr>
          <p:spPr bwMode="auto">
            <a:xfrm flipH="1">
              <a:off x="1400175" y="3944938"/>
              <a:ext cx="333375" cy="623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38" name="Line 13"/>
            <p:cNvSpPr>
              <a:spLocks noChangeShapeType="1"/>
            </p:cNvSpPr>
            <p:nvPr/>
          </p:nvSpPr>
          <p:spPr bwMode="auto">
            <a:xfrm>
              <a:off x="1966913" y="3944938"/>
              <a:ext cx="319087" cy="623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39" name="Line 14"/>
            <p:cNvSpPr>
              <a:spLocks noChangeShapeType="1"/>
            </p:cNvSpPr>
            <p:nvPr/>
          </p:nvSpPr>
          <p:spPr bwMode="auto">
            <a:xfrm flipH="1">
              <a:off x="1908175" y="3030538"/>
              <a:ext cx="319088" cy="579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0" name="Line 15"/>
            <p:cNvSpPr>
              <a:spLocks noChangeShapeType="1"/>
            </p:cNvSpPr>
            <p:nvPr/>
          </p:nvSpPr>
          <p:spPr bwMode="auto">
            <a:xfrm>
              <a:off x="2387600" y="3030538"/>
              <a:ext cx="361950" cy="579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1" name="Line 16"/>
            <p:cNvSpPr>
              <a:spLocks noChangeShapeType="1"/>
            </p:cNvSpPr>
            <p:nvPr/>
          </p:nvSpPr>
          <p:spPr bwMode="auto">
            <a:xfrm>
              <a:off x="2865438" y="2116138"/>
              <a:ext cx="334962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2" name="Line 17"/>
            <p:cNvSpPr>
              <a:spLocks noChangeShapeType="1"/>
            </p:cNvSpPr>
            <p:nvPr/>
          </p:nvSpPr>
          <p:spPr bwMode="auto">
            <a:xfrm flipH="1">
              <a:off x="2373313" y="2130425"/>
              <a:ext cx="274637" cy="550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800600" y="1296896"/>
            <a:ext cx="2436812" cy="1814513"/>
            <a:chOff x="4497388" y="2097088"/>
            <a:chExt cx="3103562" cy="2384425"/>
          </a:xfrm>
        </p:grpSpPr>
        <p:sp>
          <p:nvSpPr>
            <p:cNvPr id="124943" name="Oval 18"/>
            <p:cNvSpPr>
              <a:spLocks noChangeArrowheads="1"/>
            </p:cNvSpPr>
            <p:nvPr/>
          </p:nvSpPr>
          <p:spPr bwMode="auto">
            <a:xfrm>
              <a:off x="4960938" y="3057525"/>
              <a:ext cx="39211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124944" name="Rectangle 19"/>
            <p:cNvSpPr>
              <a:spLocks noChangeArrowheads="1"/>
            </p:cNvSpPr>
            <p:nvPr/>
          </p:nvSpPr>
          <p:spPr bwMode="auto">
            <a:xfrm>
              <a:off x="4497388" y="4046538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124945" name="Rectangle 20"/>
            <p:cNvSpPr>
              <a:spLocks noChangeArrowheads="1"/>
            </p:cNvSpPr>
            <p:nvPr/>
          </p:nvSpPr>
          <p:spPr bwMode="auto">
            <a:xfrm>
              <a:off x="5367338" y="4046538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124946" name="Line 21"/>
            <p:cNvSpPr>
              <a:spLocks noChangeShapeType="1"/>
            </p:cNvSpPr>
            <p:nvPr/>
          </p:nvSpPr>
          <p:spPr bwMode="auto">
            <a:xfrm flipH="1">
              <a:off x="4700588" y="3409950"/>
              <a:ext cx="333375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7" name="Line 22"/>
            <p:cNvSpPr>
              <a:spLocks noChangeShapeType="1"/>
            </p:cNvSpPr>
            <p:nvPr/>
          </p:nvSpPr>
          <p:spPr bwMode="auto">
            <a:xfrm>
              <a:off x="5267325" y="3409950"/>
              <a:ext cx="319088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8" name="Oval 23"/>
            <p:cNvSpPr>
              <a:spLocks noChangeArrowheads="1"/>
            </p:cNvSpPr>
            <p:nvPr/>
          </p:nvSpPr>
          <p:spPr bwMode="auto">
            <a:xfrm>
              <a:off x="6743700" y="3027363"/>
              <a:ext cx="392113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20</a:t>
              </a:r>
            </a:p>
          </p:txBody>
        </p:sp>
        <p:sp>
          <p:nvSpPr>
            <p:cNvPr id="124949" name="Rectangle 24"/>
            <p:cNvSpPr>
              <a:spLocks noChangeArrowheads="1"/>
            </p:cNvSpPr>
            <p:nvPr/>
          </p:nvSpPr>
          <p:spPr bwMode="auto">
            <a:xfrm>
              <a:off x="6280150" y="4016375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4950" name="Rectangle 25"/>
            <p:cNvSpPr>
              <a:spLocks noChangeArrowheads="1"/>
            </p:cNvSpPr>
            <p:nvPr/>
          </p:nvSpPr>
          <p:spPr bwMode="auto">
            <a:xfrm>
              <a:off x="7150100" y="4016375"/>
              <a:ext cx="450850" cy="434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15</a:t>
              </a:r>
            </a:p>
          </p:txBody>
        </p:sp>
        <p:sp>
          <p:nvSpPr>
            <p:cNvPr id="124951" name="Line 26"/>
            <p:cNvSpPr>
              <a:spLocks noChangeShapeType="1"/>
            </p:cNvSpPr>
            <p:nvPr/>
          </p:nvSpPr>
          <p:spPr bwMode="auto">
            <a:xfrm flipH="1">
              <a:off x="6483350" y="3379788"/>
              <a:ext cx="333375" cy="623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2" name="Line 27"/>
            <p:cNvSpPr>
              <a:spLocks noChangeShapeType="1"/>
            </p:cNvSpPr>
            <p:nvPr/>
          </p:nvSpPr>
          <p:spPr bwMode="auto">
            <a:xfrm>
              <a:off x="7050088" y="3379788"/>
              <a:ext cx="319087" cy="623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3" name="Oval 28"/>
            <p:cNvSpPr>
              <a:spLocks noChangeArrowheads="1"/>
            </p:cNvSpPr>
            <p:nvPr/>
          </p:nvSpPr>
          <p:spPr bwMode="auto">
            <a:xfrm>
              <a:off x="5888038" y="2097088"/>
              <a:ext cx="39211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26</a:t>
              </a:r>
            </a:p>
          </p:txBody>
        </p:sp>
        <p:sp>
          <p:nvSpPr>
            <p:cNvPr id="124954" name="Line 29"/>
            <p:cNvSpPr>
              <a:spLocks noChangeShapeType="1"/>
            </p:cNvSpPr>
            <p:nvPr/>
          </p:nvSpPr>
          <p:spPr bwMode="auto">
            <a:xfrm flipH="1">
              <a:off x="5224463" y="2441575"/>
              <a:ext cx="7112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55" name="Line 30"/>
            <p:cNvSpPr>
              <a:spLocks noChangeShapeType="1"/>
            </p:cNvSpPr>
            <p:nvPr/>
          </p:nvSpPr>
          <p:spPr bwMode="auto">
            <a:xfrm>
              <a:off x="6197600" y="2455863"/>
              <a:ext cx="711200" cy="579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49247" name="Text Box 31"/>
          <p:cNvSpPr txBox="1">
            <a:spLocks noChangeArrowheads="1"/>
          </p:cNvSpPr>
          <p:nvPr/>
        </p:nvSpPr>
        <p:spPr bwMode="auto">
          <a:xfrm>
            <a:off x="958748" y="4181570"/>
            <a:ext cx="35702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weighted external path length </a:t>
            </a:r>
            <a:br>
              <a:rPr lang="en-US" altLang="zh-TW" sz="1800" dirty="0"/>
            </a:br>
            <a:r>
              <a:rPr lang="en-US" altLang="zh-TW" sz="1800" dirty="0"/>
              <a:t>= 2*3 + 4*3 + 5*2 + 15*1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= 43</a:t>
            </a:r>
          </a:p>
        </p:txBody>
      </p:sp>
      <p:sp>
        <p:nvSpPr>
          <p:cNvPr id="649248" name="Text Box 32"/>
          <p:cNvSpPr txBox="1">
            <a:spLocks noChangeArrowheads="1"/>
          </p:cNvSpPr>
          <p:nvPr/>
        </p:nvSpPr>
        <p:spPr bwMode="auto">
          <a:xfrm>
            <a:off x="4648200" y="4174404"/>
            <a:ext cx="35702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weighted external path length </a:t>
            </a:r>
            <a:br>
              <a:rPr lang="en-US" altLang="zh-TW" sz="1800" dirty="0"/>
            </a:br>
            <a:r>
              <a:rPr lang="en-US" altLang="zh-TW" sz="1800" dirty="0"/>
              <a:t>= 2*2 + 4*2 + 5*2 + 15*2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= 52</a:t>
            </a:r>
          </a:p>
        </p:txBody>
      </p:sp>
      <p:sp>
        <p:nvSpPr>
          <p:cNvPr id="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4236" y="4906722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</a:rPr>
              <a:t>Construct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Huffman tree </a:t>
            </a:r>
            <a:r>
              <a:rPr lang="en-US" altLang="zh-TW" sz="2400" dirty="0">
                <a:latin typeface="Arial" panose="020B0604020202020204" pitchFamily="34" charset="0"/>
              </a:rPr>
              <a:t>to find optimal merging structure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dirty="0">
                <a:latin typeface="Arial" panose="020B0604020202020204" pitchFamily="34" charset="0"/>
              </a:rPr>
              <a:t>iteratively combining two subtrees of minimum weights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47" grpId="0"/>
      <p:bldP spid="6492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Huffman Tree Example</a:t>
            </a:r>
          </a:p>
        </p:txBody>
      </p:sp>
      <p:sp>
        <p:nvSpPr>
          <p:cNvPr id="128002" name="Oval 4"/>
          <p:cNvSpPr>
            <a:spLocks noChangeArrowheads="1"/>
          </p:cNvSpPr>
          <p:nvPr/>
        </p:nvSpPr>
        <p:spPr bwMode="auto">
          <a:xfrm>
            <a:off x="1771650" y="1974850"/>
            <a:ext cx="319088" cy="333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5</a:t>
            </a:r>
          </a:p>
        </p:txBody>
      </p:sp>
      <p:sp>
        <p:nvSpPr>
          <p:cNvPr id="128003" name="Rectangle 5"/>
          <p:cNvSpPr>
            <a:spLocks noChangeArrowheads="1"/>
          </p:cNvSpPr>
          <p:nvPr/>
        </p:nvSpPr>
        <p:spPr bwMode="auto">
          <a:xfrm>
            <a:off x="1379538" y="2670175"/>
            <a:ext cx="376237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2</a:t>
            </a:r>
          </a:p>
        </p:txBody>
      </p:sp>
      <p:sp>
        <p:nvSpPr>
          <p:cNvPr id="128004" name="Rectangle 6"/>
          <p:cNvSpPr>
            <a:spLocks noChangeArrowheads="1"/>
          </p:cNvSpPr>
          <p:nvPr/>
        </p:nvSpPr>
        <p:spPr bwMode="auto">
          <a:xfrm>
            <a:off x="2060575" y="2668588"/>
            <a:ext cx="376238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3</a:t>
            </a:r>
          </a:p>
        </p:txBody>
      </p:sp>
      <p:sp>
        <p:nvSpPr>
          <p:cNvPr id="128005" name="Line 7"/>
          <p:cNvSpPr>
            <a:spLocks noChangeShapeType="1"/>
          </p:cNvSpPr>
          <p:nvPr/>
        </p:nvSpPr>
        <p:spPr bwMode="auto">
          <a:xfrm flipH="1">
            <a:off x="1538288" y="2278063"/>
            <a:ext cx="27622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8006" name="Line 8"/>
          <p:cNvSpPr>
            <a:spLocks noChangeShapeType="1"/>
          </p:cNvSpPr>
          <p:nvPr/>
        </p:nvSpPr>
        <p:spPr bwMode="auto">
          <a:xfrm>
            <a:off x="2032000" y="2279650"/>
            <a:ext cx="231775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8055" name="Text Box 59"/>
          <p:cNvSpPr txBox="1">
            <a:spLocks noChangeArrowheads="1"/>
          </p:cNvSpPr>
          <p:nvPr/>
        </p:nvSpPr>
        <p:spPr bwMode="auto">
          <a:xfrm>
            <a:off x="1335088" y="3468688"/>
            <a:ext cx="1179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/>
              <a:t>Round 1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39E1AA-02FF-4F12-B16F-1E6F06F790A1}"/>
              </a:ext>
            </a:extLst>
          </p:cNvPr>
          <p:cNvGrpSpPr/>
          <p:nvPr/>
        </p:nvGrpSpPr>
        <p:grpSpPr>
          <a:xfrm>
            <a:off x="3743325" y="1943100"/>
            <a:ext cx="1549400" cy="2241550"/>
            <a:chOff x="3743325" y="1943100"/>
            <a:chExt cx="1549400" cy="2241550"/>
          </a:xfrm>
        </p:grpSpPr>
        <p:sp>
          <p:nvSpPr>
            <p:cNvPr id="128007" name="Oval 9"/>
            <p:cNvSpPr>
              <a:spLocks noChangeArrowheads="1"/>
            </p:cNvSpPr>
            <p:nvPr/>
          </p:nvSpPr>
          <p:spPr bwMode="auto">
            <a:xfrm>
              <a:off x="4135438" y="2582863"/>
              <a:ext cx="319087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8008" name="Rectangle 10"/>
            <p:cNvSpPr>
              <a:spLocks noChangeArrowheads="1"/>
            </p:cNvSpPr>
            <p:nvPr/>
          </p:nvSpPr>
          <p:spPr bwMode="auto">
            <a:xfrm>
              <a:off x="3743325" y="3278188"/>
              <a:ext cx="376238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128009" name="Rectangle 11"/>
            <p:cNvSpPr>
              <a:spLocks noChangeArrowheads="1"/>
            </p:cNvSpPr>
            <p:nvPr/>
          </p:nvSpPr>
          <p:spPr bwMode="auto">
            <a:xfrm>
              <a:off x="4424363" y="3276600"/>
              <a:ext cx="376237" cy="319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128010" name="Line 12"/>
            <p:cNvSpPr>
              <a:spLocks noChangeShapeType="1"/>
            </p:cNvSpPr>
            <p:nvPr/>
          </p:nvSpPr>
          <p:spPr bwMode="auto">
            <a:xfrm flipH="1">
              <a:off x="3902075" y="2873375"/>
              <a:ext cx="304800" cy="4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11" name="Line 13"/>
            <p:cNvSpPr>
              <a:spLocks noChangeShapeType="1"/>
            </p:cNvSpPr>
            <p:nvPr/>
          </p:nvSpPr>
          <p:spPr bwMode="auto">
            <a:xfrm>
              <a:off x="4395788" y="2887663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12" name="Oval 14"/>
            <p:cNvSpPr>
              <a:spLocks noChangeArrowheads="1"/>
            </p:cNvSpPr>
            <p:nvPr/>
          </p:nvSpPr>
          <p:spPr bwMode="auto">
            <a:xfrm>
              <a:off x="4613275" y="1943100"/>
              <a:ext cx="319088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10</a:t>
              </a:r>
            </a:p>
          </p:txBody>
        </p:sp>
        <p:sp>
          <p:nvSpPr>
            <p:cNvPr id="128013" name="Rectangle 15"/>
            <p:cNvSpPr>
              <a:spLocks noChangeArrowheads="1"/>
            </p:cNvSpPr>
            <p:nvPr/>
          </p:nvSpPr>
          <p:spPr bwMode="auto">
            <a:xfrm>
              <a:off x="4916488" y="2636838"/>
              <a:ext cx="376237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8014" name="Line 16"/>
            <p:cNvSpPr>
              <a:spLocks noChangeShapeType="1"/>
            </p:cNvSpPr>
            <p:nvPr/>
          </p:nvSpPr>
          <p:spPr bwMode="auto">
            <a:xfrm>
              <a:off x="4887913" y="2247900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15" name="Line 17"/>
            <p:cNvSpPr>
              <a:spLocks noChangeShapeType="1"/>
            </p:cNvSpPr>
            <p:nvPr/>
          </p:nvSpPr>
          <p:spPr bwMode="auto">
            <a:xfrm flipH="1">
              <a:off x="4392613" y="2217738"/>
              <a:ext cx="277812" cy="376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6" name="Text Box 60"/>
            <p:cNvSpPr txBox="1">
              <a:spLocks noChangeArrowheads="1"/>
            </p:cNvSpPr>
            <p:nvPr/>
          </p:nvSpPr>
          <p:spPr bwMode="auto">
            <a:xfrm>
              <a:off x="3810000" y="3817938"/>
              <a:ext cx="10953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/>
                <a:t>Round 2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97FE53-F4FE-4F85-84F9-5A08421600D8}"/>
              </a:ext>
            </a:extLst>
          </p:cNvPr>
          <p:cNvGrpSpPr/>
          <p:nvPr/>
        </p:nvGrpSpPr>
        <p:grpSpPr>
          <a:xfrm>
            <a:off x="6850063" y="1914525"/>
            <a:ext cx="1150937" cy="1455738"/>
            <a:chOff x="6850063" y="1914525"/>
            <a:chExt cx="1150937" cy="1455738"/>
          </a:xfrm>
        </p:grpSpPr>
        <p:sp>
          <p:nvSpPr>
            <p:cNvPr id="128016" name="Oval 18"/>
            <p:cNvSpPr>
              <a:spLocks noChangeArrowheads="1"/>
            </p:cNvSpPr>
            <p:nvPr/>
          </p:nvSpPr>
          <p:spPr bwMode="auto">
            <a:xfrm>
              <a:off x="7242175" y="1914525"/>
              <a:ext cx="319088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/>
                <a:t>16</a:t>
              </a:r>
            </a:p>
          </p:txBody>
        </p:sp>
        <p:sp>
          <p:nvSpPr>
            <p:cNvPr id="128017" name="Rectangle 19"/>
            <p:cNvSpPr>
              <a:spLocks noChangeArrowheads="1"/>
            </p:cNvSpPr>
            <p:nvPr/>
          </p:nvSpPr>
          <p:spPr bwMode="auto">
            <a:xfrm>
              <a:off x="6850063" y="2609850"/>
              <a:ext cx="376237" cy="319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9</a:t>
              </a:r>
            </a:p>
          </p:txBody>
        </p:sp>
        <p:sp>
          <p:nvSpPr>
            <p:cNvPr id="128018" name="Rectangle 20"/>
            <p:cNvSpPr>
              <a:spLocks noChangeArrowheads="1"/>
            </p:cNvSpPr>
            <p:nvPr/>
          </p:nvSpPr>
          <p:spPr bwMode="auto">
            <a:xfrm>
              <a:off x="7531100" y="2608263"/>
              <a:ext cx="376238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128019" name="Line 21"/>
            <p:cNvSpPr>
              <a:spLocks noChangeShapeType="1"/>
            </p:cNvSpPr>
            <p:nvPr/>
          </p:nvSpPr>
          <p:spPr bwMode="auto">
            <a:xfrm flipH="1">
              <a:off x="7008813" y="2217738"/>
              <a:ext cx="276225" cy="39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20" name="Line 22"/>
            <p:cNvSpPr>
              <a:spLocks noChangeShapeType="1"/>
            </p:cNvSpPr>
            <p:nvPr/>
          </p:nvSpPr>
          <p:spPr bwMode="auto">
            <a:xfrm>
              <a:off x="7502525" y="2219325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7" name="Text Box 61"/>
            <p:cNvSpPr txBox="1">
              <a:spLocks noChangeArrowheads="1"/>
            </p:cNvSpPr>
            <p:nvPr/>
          </p:nvSpPr>
          <p:spPr bwMode="auto">
            <a:xfrm>
              <a:off x="6883400" y="3003550"/>
              <a:ext cx="1117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/>
                <a:t>Round 3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82F7B12-43BC-4505-973C-A5392FC49723}"/>
              </a:ext>
            </a:extLst>
          </p:cNvPr>
          <p:cNvGrpSpPr/>
          <p:nvPr/>
        </p:nvGrpSpPr>
        <p:grpSpPr>
          <a:xfrm>
            <a:off x="823913" y="4132263"/>
            <a:ext cx="2757487" cy="2287587"/>
            <a:chOff x="823913" y="4132263"/>
            <a:chExt cx="2757487" cy="2287587"/>
          </a:xfrm>
        </p:grpSpPr>
        <p:sp>
          <p:nvSpPr>
            <p:cNvPr id="128021" name="Oval 23"/>
            <p:cNvSpPr>
              <a:spLocks noChangeArrowheads="1"/>
            </p:cNvSpPr>
            <p:nvPr/>
          </p:nvSpPr>
          <p:spPr bwMode="auto">
            <a:xfrm>
              <a:off x="1216025" y="5383213"/>
              <a:ext cx="319088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8022" name="Rectangle 24"/>
            <p:cNvSpPr>
              <a:spLocks noChangeArrowheads="1"/>
            </p:cNvSpPr>
            <p:nvPr/>
          </p:nvSpPr>
          <p:spPr bwMode="auto">
            <a:xfrm>
              <a:off x="823913" y="6078538"/>
              <a:ext cx="376237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128023" name="Rectangle 25"/>
            <p:cNvSpPr>
              <a:spLocks noChangeArrowheads="1"/>
            </p:cNvSpPr>
            <p:nvPr/>
          </p:nvSpPr>
          <p:spPr bwMode="auto">
            <a:xfrm>
              <a:off x="1504950" y="6076950"/>
              <a:ext cx="376238" cy="319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128024" name="Line 26"/>
            <p:cNvSpPr>
              <a:spLocks noChangeShapeType="1"/>
            </p:cNvSpPr>
            <p:nvPr/>
          </p:nvSpPr>
          <p:spPr bwMode="auto">
            <a:xfrm flipH="1">
              <a:off x="982663" y="5673725"/>
              <a:ext cx="304800" cy="4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25" name="Line 27"/>
            <p:cNvSpPr>
              <a:spLocks noChangeShapeType="1"/>
            </p:cNvSpPr>
            <p:nvPr/>
          </p:nvSpPr>
          <p:spPr bwMode="auto">
            <a:xfrm>
              <a:off x="1476375" y="5688013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26" name="Oval 28"/>
            <p:cNvSpPr>
              <a:spLocks noChangeArrowheads="1"/>
            </p:cNvSpPr>
            <p:nvPr/>
          </p:nvSpPr>
          <p:spPr bwMode="auto">
            <a:xfrm>
              <a:off x="1693863" y="4743450"/>
              <a:ext cx="319087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10</a:t>
              </a:r>
            </a:p>
          </p:txBody>
        </p:sp>
        <p:sp>
          <p:nvSpPr>
            <p:cNvPr id="128027" name="Rectangle 29"/>
            <p:cNvSpPr>
              <a:spLocks noChangeArrowheads="1"/>
            </p:cNvSpPr>
            <p:nvPr/>
          </p:nvSpPr>
          <p:spPr bwMode="auto">
            <a:xfrm>
              <a:off x="1997075" y="5437188"/>
              <a:ext cx="376238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8028" name="Line 30"/>
            <p:cNvSpPr>
              <a:spLocks noChangeShapeType="1"/>
            </p:cNvSpPr>
            <p:nvPr/>
          </p:nvSpPr>
          <p:spPr bwMode="auto">
            <a:xfrm>
              <a:off x="1968500" y="5048250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29" name="Line 31"/>
            <p:cNvSpPr>
              <a:spLocks noChangeShapeType="1"/>
            </p:cNvSpPr>
            <p:nvPr/>
          </p:nvSpPr>
          <p:spPr bwMode="auto">
            <a:xfrm flipH="1">
              <a:off x="1473200" y="5018088"/>
              <a:ext cx="277813" cy="376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30" name="Oval 33"/>
            <p:cNvSpPr>
              <a:spLocks noChangeArrowheads="1"/>
            </p:cNvSpPr>
            <p:nvPr/>
          </p:nvSpPr>
          <p:spPr bwMode="auto">
            <a:xfrm>
              <a:off x="2171700" y="4132263"/>
              <a:ext cx="319088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23</a:t>
              </a:r>
            </a:p>
          </p:txBody>
        </p:sp>
        <p:sp>
          <p:nvSpPr>
            <p:cNvPr id="128031" name="Line 34"/>
            <p:cNvSpPr>
              <a:spLocks noChangeShapeType="1"/>
            </p:cNvSpPr>
            <p:nvPr/>
          </p:nvSpPr>
          <p:spPr bwMode="auto">
            <a:xfrm flipH="1">
              <a:off x="1951038" y="4406900"/>
              <a:ext cx="27781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32" name="Rectangle 35"/>
            <p:cNvSpPr>
              <a:spLocks noChangeArrowheads="1"/>
            </p:cNvSpPr>
            <p:nvPr/>
          </p:nvSpPr>
          <p:spPr bwMode="auto">
            <a:xfrm>
              <a:off x="2473325" y="4811713"/>
              <a:ext cx="376238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/>
                <a:t>13</a:t>
              </a:r>
            </a:p>
          </p:txBody>
        </p:sp>
        <p:sp>
          <p:nvSpPr>
            <p:cNvPr id="128033" name="Line 36"/>
            <p:cNvSpPr>
              <a:spLocks noChangeShapeType="1"/>
            </p:cNvSpPr>
            <p:nvPr/>
          </p:nvSpPr>
          <p:spPr bwMode="auto">
            <a:xfrm>
              <a:off x="2444750" y="4422775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8" name="Text Box 62"/>
            <p:cNvSpPr txBox="1">
              <a:spLocks noChangeArrowheads="1"/>
            </p:cNvSpPr>
            <p:nvPr/>
          </p:nvSpPr>
          <p:spPr bwMode="auto">
            <a:xfrm>
              <a:off x="2466975" y="6053138"/>
              <a:ext cx="1114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/>
                <a:t>Round 4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8402E95-2920-4C35-ABC1-DF97961D277D}"/>
              </a:ext>
            </a:extLst>
          </p:cNvPr>
          <p:cNvGrpSpPr/>
          <p:nvPr/>
        </p:nvGrpSpPr>
        <p:grpSpPr>
          <a:xfrm>
            <a:off x="5410200" y="3606800"/>
            <a:ext cx="3302000" cy="3051175"/>
            <a:chOff x="5410200" y="3606800"/>
            <a:chExt cx="3302000" cy="3051175"/>
          </a:xfrm>
        </p:grpSpPr>
        <p:sp>
          <p:nvSpPr>
            <p:cNvPr id="128034" name="Oval 38"/>
            <p:cNvSpPr>
              <a:spLocks noChangeArrowheads="1"/>
            </p:cNvSpPr>
            <p:nvPr/>
          </p:nvSpPr>
          <p:spPr bwMode="auto">
            <a:xfrm>
              <a:off x="6180138" y="4392613"/>
              <a:ext cx="319087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16</a:t>
              </a:r>
            </a:p>
          </p:txBody>
        </p:sp>
        <p:sp>
          <p:nvSpPr>
            <p:cNvPr id="128035" name="Rectangle 39"/>
            <p:cNvSpPr>
              <a:spLocks noChangeArrowheads="1"/>
            </p:cNvSpPr>
            <p:nvPr/>
          </p:nvSpPr>
          <p:spPr bwMode="auto">
            <a:xfrm>
              <a:off x="5788025" y="5087938"/>
              <a:ext cx="376238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9</a:t>
              </a:r>
            </a:p>
          </p:txBody>
        </p:sp>
        <p:sp>
          <p:nvSpPr>
            <p:cNvPr id="128036" name="Rectangle 40"/>
            <p:cNvSpPr>
              <a:spLocks noChangeArrowheads="1"/>
            </p:cNvSpPr>
            <p:nvPr/>
          </p:nvSpPr>
          <p:spPr bwMode="auto">
            <a:xfrm>
              <a:off x="6469063" y="5086350"/>
              <a:ext cx="376237" cy="319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128037" name="Line 41"/>
            <p:cNvSpPr>
              <a:spLocks noChangeShapeType="1"/>
            </p:cNvSpPr>
            <p:nvPr/>
          </p:nvSpPr>
          <p:spPr bwMode="auto">
            <a:xfrm flipH="1">
              <a:off x="5946775" y="4695825"/>
              <a:ext cx="276225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38" name="Line 42"/>
            <p:cNvSpPr>
              <a:spLocks noChangeShapeType="1"/>
            </p:cNvSpPr>
            <p:nvPr/>
          </p:nvSpPr>
          <p:spPr bwMode="auto">
            <a:xfrm>
              <a:off x="6440488" y="4697413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39" name="Oval 43"/>
            <p:cNvSpPr>
              <a:spLocks noChangeArrowheads="1"/>
            </p:cNvSpPr>
            <p:nvPr/>
          </p:nvSpPr>
          <p:spPr bwMode="auto">
            <a:xfrm>
              <a:off x="7078663" y="5643563"/>
              <a:ext cx="319087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8040" name="Rectangle 44"/>
            <p:cNvSpPr>
              <a:spLocks noChangeArrowheads="1"/>
            </p:cNvSpPr>
            <p:nvPr/>
          </p:nvSpPr>
          <p:spPr bwMode="auto">
            <a:xfrm>
              <a:off x="6686550" y="6338888"/>
              <a:ext cx="376238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128041" name="Rectangle 45"/>
            <p:cNvSpPr>
              <a:spLocks noChangeArrowheads="1"/>
            </p:cNvSpPr>
            <p:nvPr/>
          </p:nvSpPr>
          <p:spPr bwMode="auto">
            <a:xfrm>
              <a:off x="7367588" y="6337300"/>
              <a:ext cx="376237" cy="319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128042" name="Line 46"/>
            <p:cNvSpPr>
              <a:spLocks noChangeShapeType="1"/>
            </p:cNvSpPr>
            <p:nvPr/>
          </p:nvSpPr>
          <p:spPr bwMode="auto">
            <a:xfrm flipH="1">
              <a:off x="6845300" y="5934075"/>
              <a:ext cx="304800" cy="4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43" name="Line 47"/>
            <p:cNvSpPr>
              <a:spLocks noChangeShapeType="1"/>
            </p:cNvSpPr>
            <p:nvPr/>
          </p:nvSpPr>
          <p:spPr bwMode="auto">
            <a:xfrm>
              <a:off x="7339013" y="5948363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44" name="Oval 48"/>
            <p:cNvSpPr>
              <a:spLocks noChangeArrowheads="1"/>
            </p:cNvSpPr>
            <p:nvPr/>
          </p:nvSpPr>
          <p:spPr bwMode="auto">
            <a:xfrm>
              <a:off x="7556500" y="5003800"/>
              <a:ext cx="319088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10</a:t>
              </a:r>
            </a:p>
          </p:txBody>
        </p:sp>
        <p:sp>
          <p:nvSpPr>
            <p:cNvPr id="128045" name="Rectangle 49"/>
            <p:cNvSpPr>
              <a:spLocks noChangeArrowheads="1"/>
            </p:cNvSpPr>
            <p:nvPr/>
          </p:nvSpPr>
          <p:spPr bwMode="auto">
            <a:xfrm>
              <a:off x="7859713" y="5697538"/>
              <a:ext cx="376237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128046" name="Line 50"/>
            <p:cNvSpPr>
              <a:spLocks noChangeShapeType="1"/>
            </p:cNvSpPr>
            <p:nvPr/>
          </p:nvSpPr>
          <p:spPr bwMode="auto">
            <a:xfrm>
              <a:off x="7831138" y="5308600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47" name="Line 51"/>
            <p:cNvSpPr>
              <a:spLocks noChangeShapeType="1"/>
            </p:cNvSpPr>
            <p:nvPr/>
          </p:nvSpPr>
          <p:spPr bwMode="auto">
            <a:xfrm flipH="1">
              <a:off x="7335838" y="5278438"/>
              <a:ext cx="277812" cy="376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48" name="Oval 52"/>
            <p:cNvSpPr>
              <a:spLocks noChangeArrowheads="1"/>
            </p:cNvSpPr>
            <p:nvPr/>
          </p:nvSpPr>
          <p:spPr bwMode="auto">
            <a:xfrm>
              <a:off x="8034338" y="4392613"/>
              <a:ext cx="319087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/>
                <a:t>23</a:t>
              </a:r>
            </a:p>
          </p:txBody>
        </p:sp>
        <p:sp>
          <p:nvSpPr>
            <p:cNvPr id="128049" name="Line 53"/>
            <p:cNvSpPr>
              <a:spLocks noChangeShapeType="1"/>
            </p:cNvSpPr>
            <p:nvPr/>
          </p:nvSpPr>
          <p:spPr bwMode="auto">
            <a:xfrm flipH="1">
              <a:off x="7813675" y="4667250"/>
              <a:ext cx="277813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0" name="Rectangle 54"/>
            <p:cNvSpPr>
              <a:spLocks noChangeArrowheads="1"/>
            </p:cNvSpPr>
            <p:nvPr/>
          </p:nvSpPr>
          <p:spPr bwMode="auto">
            <a:xfrm>
              <a:off x="8335963" y="5072063"/>
              <a:ext cx="376237" cy="319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 dirty="0"/>
                <a:t>13</a:t>
              </a:r>
            </a:p>
          </p:txBody>
        </p:sp>
        <p:sp>
          <p:nvSpPr>
            <p:cNvPr id="128051" name="Line 55"/>
            <p:cNvSpPr>
              <a:spLocks noChangeShapeType="1"/>
            </p:cNvSpPr>
            <p:nvPr/>
          </p:nvSpPr>
          <p:spPr bwMode="auto">
            <a:xfrm>
              <a:off x="8307388" y="4683125"/>
              <a:ext cx="231775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2" name="Oval 56"/>
            <p:cNvSpPr>
              <a:spLocks noChangeArrowheads="1"/>
            </p:cNvSpPr>
            <p:nvPr/>
          </p:nvSpPr>
          <p:spPr bwMode="auto">
            <a:xfrm>
              <a:off x="7137400" y="3606800"/>
              <a:ext cx="319088" cy="333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39</a:t>
              </a:r>
            </a:p>
          </p:txBody>
        </p:sp>
        <p:sp>
          <p:nvSpPr>
            <p:cNvPr id="128053" name="Line 57"/>
            <p:cNvSpPr>
              <a:spLocks noChangeShapeType="1"/>
            </p:cNvSpPr>
            <p:nvPr/>
          </p:nvSpPr>
          <p:spPr bwMode="auto">
            <a:xfrm flipH="1">
              <a:off x="6459538" y="3889375"/>
              <a:ext cx="71120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4" name="Line 58"/>
            <p:cNvSpPr>
              <a:spLocks noChangeShapeType="1"/>
            </p:cNvSpPr>
            <p:nvPr/>
          </p:nvSpPr>
          <p:spPr bwMode="auto">
            <a:xfrm>
              <a:off x="7402513" y="3875088"/>
              <a:ext cx="696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059" name="Text Box 63"/>
            <p:cNvSpPr txBox="1">
              <a:spLocks noChangeArrowheads="1"/>
            </p:cNvSpPr>
            <p:nvPr/>
          </p:nvSpPr>
          <p:spPr bwMode="auto">
            <a:xfrm>
              <a:off x="5410200" y="6038850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/>
                <a:t>Round 5</a:t>
              </a:r>
            </a:p>
          </p:txBody>
        </p:sp>
      </p:grpSp>
      <p:sp>
        <p:nvSpPr>
          <p:cNvPr id="128060" name="Rectangle 5"/>
          <p:cNvSpPr>
            <a:spLocks noChangeArrowheads="1"/>
          </p:cNvSpPr>
          <p:nvPr/>
        </p:nvSpPr>
        <p:spPr bwMode="auto">
          <a:xfrm>
            <a:off x="2667000" y="1143000"/>
            <a:ext cx="376238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2</a:t>
            </a:r>
          </a:p>
        </p:txBody>
      </p:sp>
      <p:sp>
        <p:nvSpPr>
          <p:cNvPr id="128061" name="Rectangle 6"/>
          <p:cNvSpPr>
            <a:spLocks noChangeArrowheads="1"/>
          </p:cNvSpPr>
          <p:nvPr/>
        </p:nvSpPr>
        <p:spPr bwMode="auto">
          <a:xfrm>
            <a:off x="3348038" y="1141413"/>
            <a:ext cx="376237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3</a:t>
            </a:r>
          </a:p>
        </p:txBody>
      </p:sp>
      <p:sp>
        <p:nvSpPr>
          <p:cNvPr id="128062" name="Rectangle 15"/>
          <p:cNvSpPr>
            <a:spLocks noChangeArrowheads="1"/>
          </p:cNvSpPr>
          <p:nvPr/>
        </p:nvSpPr>
        <p:spPr bwMode="auto">
          <a:xfrm>
            <a:off x="4110038" y="1141413"/>
            <a:ext cx="376237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5</a:t>
            </a:r>
          </a:p>
        </p:txBody>
      </p:sp>
      <p:sp>
        <p:nvSpPr>
          <p:cNvPr id="128063" name="Rectangle 19"/>
          <p:cNvSpPr>
            <a:spLocks noChangeArrowheads="1"/>
          </p:cNvSpPr>
          <p:nvPr/>
        </p:nvSpPr>
        <p:spPr bwMode="auto">
          <a:xfrm>
            <a:off x="5710238" y="1141413"/>
            <a:ext cx="376237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9</a:t>
            </a:r>
          </a:p>
        </p:txBody>
      </p:sp>
      <p:sp>
        <p:nvSpPr>
          <p:cNvPr id="128064" name="Rectangle 20"/>
          <p:cNvSpPr>
            <a:spLocks noChangeArrowheads="1"/>
          </p:cNvSpPr>
          <p:nvPr/>
        </p:nvSpPr>
        <p:spPr bwMode="auto">
          <a:xfrm>
            <a:off x="4872038" y="1141413"/>
            <a:ext cx="376237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7</a:t>
            </a:r>
          </a:p>
        </p:txBody>
      </p:sp>
      <p:sp>
        <p:nvSpPr>
          <p:cNvPr id="128065" name="Rectangle 54"/>
          <p:cNvSpPr>
            <a:spLocks noChangeArrowheads="1"/>
          </p:cNvSpPr>
          <p:nvPr/>
        </p:nvSpPr>
        <p:spPr bwMode="auto">
          <a:xfrm>
            <a:off x="6396038" y="1141413"/>
            <a:ext cx="376237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13</a:t>
            </a:r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A6549793-7B58-4CA1-A156-2CEB4909E642}"/>
              </a:ext>
            </a:extLst>
          </p:cNvPr>
          <p:cNvSpPr/>
          <p:nvPr/>
        </p:nvSpPr>
        <p:spPr>
          <a:xfrm>
            <a:off x="2618581" y="1106487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>
            <a:extLst>
              <a:ext uri="{FF2B5EF4-FFF2-40B4-BE49-F238E27FC236}">
                <a16:creationId xmlns:a16="http://schemas.microsoft.com/office/drawing/2014/main" id="{88402FE8-F18F-49D8-A271-9788DE10A181}"/>
              </a:ext>
            </a:extLst>
          </p:cNvPr>
          <p:cNvSpPr/>
          <p:nvPr/>
        </p:nvSpPr>
        <p:spPr>
          <a:xfrm>
            <a:off x="3311525" y="1089503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乘號 70">
            <a:extLst>
              <a:ext uri="{FF2B5EF4-FFF2-40B4-BE49-F238E27FC236}">
                <a16:creationId xmlns:a16="http://schemas.microsoft.com/office/drawing/2014/main" id="{81825373-FBC6-4425-9082-38DD76F391D4}"/>
              </a:ext>
            </a:extLst>
          </p:cNvPr>
          <p:cNvSpPr/>
          <p:nvPr/>
        </p:nvSpPr>
        <p:spPr>
          <a:xfrm>
            <a:off x="4054475" y="1086859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乘號 74">
            <a:extLst>
              <a:ext uri="{FF2B5EF4-FFF2-40B4-BE49-F238E27FC236}">
                <a16:creationId xmlns:a16="http://schemas.microsoft.com/office/drawing/2014/main" id="{17465582-C4AB-47F4-AFB8-9E72369D0163}"/>
              </a:ext>
            </a:extLst>
          </p:cNvPr>
          <p:cNvSpPr/>
          <p:nvPr/>
        </p:nvSpPr>
        <p:spPr>
          <a:xfrm>
            <a:off x="4828992" y="1080063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乘號 75">
            <a:extLst>
              <a:ext uri="{FF2B5EF4-FFF2-40B4-BE49-F238E27FC236}">
                <a16:creationId xmlns:a16="http://schemas.microsoft.com/office/drawing/2014/main" id="{E200F911-F37B-420E-8AD2-00A154B27B42}"/>
              </a:ext>
            </a:extLst>
          </p:cNvPr>
          <p:cNvSpPr/>
          <p:nvPr/>
        </p:nvSpPr>
        <p:spPr>
          <a:xfrm>
            <a:off x="5648325" y="1086905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乘號 76">
            <a:extLst>
              <a:ext uri="{FF2B5EF4-FFF2-40B4-BE49-F238E27FC236}">
                <a16:creationId xmlns:a16="http://schemas.microsoft.com/office/drawing/2014/main" id="{16E7B48B-7F72-4901-B5AB-5547AFDE4270}"/>
              </a:ext>
            </a:extLst>
          </p:cNvPr>
          <p:cNvSpPr/>
          <p:nvPr/>
        </p:nvSpPr>
        <p:spPr>
          <a:xfrm>
            <a:off x="1693069" y="1935957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乘號 77">
            <a:extLst>
              <a:ext uri="{FF2B5EF4-FFF2-40B4-BE49-F238E27FC236}">
                <a16:creationId xmlns:a16="http://schemas.microsoft.com/office/drawing/2014/main" id="{20E343FD-F3CA-47C7-8253-73EF20F4A631}"/>
              </a:ext>
            </a:extLst>
          </p:cNvPr>
          <p:cNvSpPr/>
          <p:nvPr/>
        </p:nvSpPr>
        <p:spPr>
          <a:xfrm>
            <a:off x="4538995" y="1882775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乘號 78">
            <a:extLst>
              <a:ext uri="{FF2B5EF4-FFF2-40B4-BE49-F238E27FC236}">
                <a16:creationId xmlns:a16="http://schemas.microsoft.com/office/drawing/2014/main" id="{9224FB47-4260-467F-9B38-33413CB59A1C}"/>
              </a:ext>
            </a:extLst>
          </p:cNvPr>
          <p:cNvSpPr/>
          <p:nvPr/>
        </p:nvSpPr>
        <p:spPr>
          <a:xfrm>
            <a:off x="6339681" y="1078869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乘號 79">
            <a:extLst>
              <a:ext uri="{FF2B5EF4-FFF2-40B4-BE49-F238E27FC236}">
                <a16:creationId xmlns:a16="http://schemas.microsoft.com/office/drawing/2014/main" id="{BB8401BE-BEFD-4D33-9E40-461952285142}"/>
              </a:ext>
            </a:extLst>
          </p:cNvPr>
          <p:cNvSpPr/>
          <p:nvPr/>
        </p:nvSpPr>
        <p:spPr>
          <a:xfrm>
            <a:off x="7170738" y="1878013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乘號 80">
            <a:extLst>
              <a:ext uri="{FF2B5EF4-FFF2-40B4-BE49-F238E27FC236}">
                <a16:creationId xmlns:a16="http://schemas.microsoft.com/office/drawing/2014/main" id="{1FC60435-08CE-4C49-9876-7D874D1A2EAA}"/>
              </a:ext>
            </a:extLst>
          </p:cNvPr>
          <p:cNvSpPr/>
          <p:nvPr/>
        </p:nvSpPr>
        <p:spPr>
          <a:xfrm>
            <a:off x="2080604" y="4062413"/>
            <a:ext cx="498475" cy="4222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 animBg="1"/>
      <p:bldP spid="71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1" lang="en-US" altLang="zh-TW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Internal Sorting Algorithms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Quick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Heap Sort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Radix Sort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zh-TW" sz="22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External Sorting Algorithm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TW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K-way Merging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>
              <a:defRPr/>
            </a:pPr>
            <a:r>
              <a:rPr kumimoji="1" lang="en-US" altLang="zh-TW" sz="35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Classifications of Sorting Algo.</a:t>
            </a:r>
            <a:endParaRPr kumimoji="1" lang="en-US" altLang="zh-TW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Internal sort</a:t>
            </a: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The list is small enough to sort entirely in main memory</a:t>
            </a: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Speed usually bounded by algorithm complexity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External sort</a:t>
            </a: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The data is too large to fit into main memory</a:t>
            </a:r>
          </a:p>
          <a:p>
            <a:pPr lvl="1"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Speed usually bounded by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eaLnBrk="1" hangingPunct="1"/>
            <a:r>
              <a:rPr kumimoji="1" lang="en-US" altLang="zh-TW">
                <a:latin typeface="Arial" panose="020B0604020202020204" pitchFamily="34" charset="0"/>
              </a:rPr>
              <a:t>Insertion Sort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TW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 (1/3)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Concept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 a record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into a sequence of ordered records,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…,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i-1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(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≤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TW" sz="2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≤, …, ≤ </a:t>
            </a:r>
            <a:r>
              <a:rPr kumimoji="1" lang="en-US" altLang="zh-TW" sz="2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TW" sz="2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i-1</a:t>
            </a:r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 in such a way that </a:t>
            </a:r>
          </a:p>
          <a:p>
            <a:pPr lvl="2" eaLnBrk="1" hangingPunct="1"/>
            <a:r>
              <a:rPr kumimoji="1"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the resulting sequence of size </a:t>
            </a:r>
            <a:r>
              <a:rPr kumimoji="1" lang="en-US" altLang="zh-TW" sz="1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i+1</a:t>
            </a:r>
            <a:r>
              <a:rPr kumimoji="1" lang="en-US" altLang="zh-TW" sz="19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is also ordered</a:t>
            </a:r>
          </a:p>
          <a:p>
            <a:pPr eaLnBrk="1" hangingPunct="1"/>
            <a:endParaRPr kumimoji="1" lang="en-US" altLang="zh-TW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Algorithm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TW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For </a:t>
            </a:r>
            <a:r>
              <a:rPr kumimoji="1" lang="en-US" altLang="zh-TW" sz="2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kumimoji="1" lang="en-US" altLang="zh-TW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 := 1 to 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	Insert </a:t>
            </a:r>
            <a:r>
              <a:rPr kumimoji="1" lang="en-US" altLang="zh-TW" sz="21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R</a:t>
            </a:r>
            <a:r>
              <a:rPr kumimoji="1" lang="en-US" altLang="zh-TW" sz="21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kumimoji="1"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 into the </a:t>
            </a:r>
            <a:r>
              <a:rPr kumimoji="1" lang="en-US" altLang="zh-TW" sz="21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correct position </a:t>
            </a:r>
            <a:r>
              <a:rPr kumimoji="1"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in the list R</a:t>
            </a:r>
            <a:r>
              <a:rPr kumimoji="1" lang="en-US" altLang="zh-TW" sz="21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kumimoji="1" lang="en-US" altLang="zh-TW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, …, R</a:t>
            </a:r>
            <a:r>
              <a:rPr kumimoji="1" lang="en-US" altLang="zh-TW" sz="21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sym typeface="Symbol" panose="05050102010706020507" pitchFamily="18" charset="2"/>
              </a:rPr>
              <a:t>i-1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/>
          <a:lstStyle/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Insertion Sort (2/3)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Implementation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Array data structures: simple implementation</a:t>
            </a:r>
          </a:p>
          <a:p>
            <a:pPr lvl="1" eaLnBrk="1" hangingPunct="1"/>
            <a:r>
              <a:rPr kumimoji="1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Linked list data structure: reduces insert time</a:t>
            </a:r>
          </a:p>
          <a:p>
            <a:pPr lvl="1" eaLnBrk="1" hangingPunct="1"/>
            <a:endParaRPr kumimoji="1" lang="en-US" altLang="zh-TW" sz="22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0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DataStructures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DataStructures.thmx</Template>
  <TotalTime>3568</TotalTime>
  <Words>4491</Words>
  <Application>Microsoft Office PowerPoint</Application>
  <PresentationFormat>如螢幕大小 (4:3)</PresentationFormat>
  <Paragraphs>1177</Paragraphs>
  <Slides>58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21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83" baseType="lpstr">
      <vt:lpstr>AR MinchoL JIS</vt:lpstr>
      <vt:lpstr>Arial Unicode MS</vt:lpstr>
      <vt:lpstr>ＭＳ Ｐゴシック</vt:lpstr>
      <vt:lpstr>ＭＳ Ｐゴシック</vt:lpstr>
      <vt:lpstr>Type Embellishments One LET</vt:lpstr>
      <vt:lpstr>ヒラギノ角ゴ ProN W3</vt:lpstr>
      <vt:lpstr>新細明體</vt:lpstr>
      <vt:lpstr>標楷體</vt:lpstr>
      <vt:lpstr>Arial</vt:lpstr>
      <vt:lpstr>Book Antiqua</vt:lpstr>
      <vt:lpstr>Bookman Old Style</vt:lpstr>
      <vt:lpstr>Comic Sans MS</vt:lpstr>
      <vt:lpstr>Courier New</vt:lpstr>
      <vt:lpstr>Gill Sans MT</vt:lpstr>
      <vt:lpstr>Lucida Console</vt:lpstr>
      <vt:lpstr>Symbol</vt:lpstr>
      <vt:lpstr>Times New Roman</vt:lpstr>
      <vt:lpstr>Verdana</vt:lpstr>
      <vt:lpstr>Wingdings</vt:lpstr>
      <vt:lpstr>Wingdings 2</vt:lpstr>
      <vt:lpstr>Wingdings 3</vt:lpstr>
      <vt:lpstr>DataStructures</vt:lpstr>
      <vt:lpstr>Origin</vt:lpstr>
      <vt:lpstr>方程式</vt:lpstr>
      <vt:lpstr>Equation</vt:lpstr>
      <vt:lpstr>Sorting</vt:lpstr>
      <vt:lpstr>Outline</vt:lpstr>
      <vt:lpstr>Why Sorting?</vt:lpstr>
      <vt:lpstr>Why Sorting?</vt:lpstr>
      <vt:lpstr>Best Sorting Algorithm?</vt:lpstr>
      <vt:lpstr>Classifications of Sorting Algo.</vt:lpstr>
      <vt:lpstr>Insertion Sort</vt:lpstr>
      <vt:lpstr>Insertion Sort (1/3)</vt:lpstr>
      <vt:lpstr>Insertion Sort (2/3)</vt:lpstr>
      <vt:lpstr>Insertion Sort (3/3) Array Structure</vt:lpstr>
      <vt:lpstr>Practice Time</vt:lpstr>
      <vt:lpstr>Insertion Sort (3/3) Time Complexity Analysis</vt:lpstr>
      <vt:lpstr>Quick Sort</vt:lpstr>
      <vt:lpstr>Quick Sort: Concept</vt:lpstr>
      <vt:lpstr>Quick Sort: Example</vt:lpstr>
      <vt:lpstr>Quick Sort: Implementation</vt:lpstr>
      <vt:lpstr>Practice Time</vt:lpstr>
      <vt:lpstr>Quick Sort: Analysis</vt:lpstr>
      <vt:lpstr>Merge Sort</vt:lpstr>
      <vt:lpstr>Merge Sort: Concept</vt:lpstr>
      <vt:lpstr>Merge Two Sorted Lists</vt:lpstr>
      <vt:lpstr>Iterative Merge Sort</vt:lpstr>
      <vt:lpstr>One Iteration of Merge Sort</vt:lpstr>
      <vt:lpstr>Iterative Merge Sort</vt:lpstr>
      <vt:lpstr>Recursive Merge Sort Concept</vt:lpstr>
      <vt:lpstr>Recursive Merge Sort Implementation</vt:lpstr>
      <vt:lpstr>Practice Time</vt:lpstr>
      <vt:lpstr>Recursive Merge Sort</vt:lpstr>
      <vt:lpstr>Heap Sort</vt:lpstr>
      <vt:lpstr>Heap Sort Ideas</vt:lpstr>
      <vt:lpstr>Heap Sort: Implementation</vt:lpstr>
      <vt:lpstr>PowerPoint 簡報</vt:lpstr>
      <vt:lpstr>Practice Time</vt:lpstr>
      <vt:lpstr>Heap Sort</vt:lpstr>
      <vt:lpstr>Radix Sort</vt:lpstr>
      <vt:lpstr>Radix Sort Problem Definition</vt:lpstr>
      <vt:lpstr>Radix Sort Examples</vt:lpstr>
      <vt:lpstr>Radix Sort MSD First</vt:lpstr>
      <vt:lpstr>Radix Sort LSD First</vt:lpstr>
      <vt:lpstr>Radix Sort LSD First</vt:lpstr>
      <vt:lpstr>Radix Sort MSD First</vt:lpstr>
      <vt:lpstr>Radix Sort</vt:lpstr>
      <vt:lpstr>Radix Sort</vt:lpstr>
      <vt:lpstr>LSD Radix Sort</vt:lpstr>
      <vt:lpstr>Radix Sort Simulation</vt:lpstr>
      <vt:lpstr>Internal Sorting Summaries</vt:lpstr>
      <vt:lpstr>Summaries</vt:lpstr>
      <vt:lpstr>Summary Average Running times</vt:lpstr>
      <vt:lpstr>External Sort</vt:lpstr>
      <vt:lpstr>Large Data Sorting Scenario</vt:lpstr>
      <vt:lpstr>External Sort</vt:lpstr>
      <vt:lpstr>Time Requirement</vt:lpstr>
      <vt:lpstr>Time Requirement</vt:lpstr>
      <vt:lpstr>Speed up with Parallelism</vt:lpstr>
      <vt:lpstr>k-way Merging</vt:lpstr>
      <vt:lpstr>Optimal Merging of Runs</vt:lpstr>
      <vt:lpstr>Huffman Tree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leeg</dc:creator>
  <cp:lastModifiedBy>Chen family</cp:lastModifiedBy>
  <cp:revision>132</cp:revision>
  <cp:lastPrinted>2010-12-08T05:55:42Z</cp:lastPrinted>
  <dcterms:created xsi:type="dcterms:W3CDTF">2009-12-09T15:27:10Z</dcterms:created>
  <dcterms:modified xsi:type="dcterms:W3CDTF">2022-12-03T07:38:02Z</dcterms:modified>
</cp:coreProperties>
</file>