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com anterior: Agora vamos trabalhar com tipos de sinais analógicos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(Saulo)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cada comando do blink, na ordem, declarar 13 como saída, ligar o led, desligar o led, adicionar delays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3">
  <p:cSld name="CUSTOM_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4">
  <p:cSld name="CUSTOM_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1012500"/>
          </a:xfrm>
          <a:prstGeom prst="rect">
            <a:avLst/>
          </a:prstGeom>
          <a:solidFill>
            <a:srgbClr val="00878F"/>
          </a:solidFill>
          <a:ln cap="flat" cmpd="sng" w="9525">
            <a:solidFill>
              <a:srgbClr val="008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5">
  <p:cSld name="CUSTOM_4">
    <p:bg>
      <p:bgPr>
        <a:solidFill>
          <a:srgbClr val="8C796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5AD2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0878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hyperlink" Target="https://www.linkedin.com/in/otacilio/" TargetMode="External"/><Relationship Id="rId7" Type="http://schemas.openxmlformats.org/officeDocument/2006/relationships/hyperlink" Target="https://www.linkedin.com/in/saulo-alexandr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hyperlink" Target="http://otaciliomaia.com/" TargetMode="External"/><Relationship Id="rId6" Type="http://schemas.openxmlformats.org/officeDocument/2006/relationships/hyperlink" Target="http://cin.ufpe.br/~sab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878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90525" y="243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Arduino Day </a:t>
            </a:r>
            <a:r>
              <a:rPr b="1" lang="pt-BR">
                <a:solidFill>
                  <a:srgbClr val="E5AD24"/>
                </a:solidFill>
              </a:rPr>
              <a:t>2018</a:t>
            </a:r>
            <a:endParaRPr b="1">
              <a:solidFill>
                <a:srgbClr val="E5AD24"/>
              </a:solidFill>
            </a:endParaRP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90525" y="13989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Arduino Básico</a:t>
            </a:r>
            <a:endParaRPr sz="24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00" y="3696225"/>
            <a:ext cx="858550" cy="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subTitle"/>
          </p:nvPr>
        </p:nvSpPr>
        <p:spPr>
          <a:xfrm>
            <a:off x="2896375" y="4554775"/>
            <a:ext cx="1132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ReciHub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128650" y="2185550"/>
            <a:ext cx="44448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Otacilio Maia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28650" y="2864700"/>
            <a:ext cx="44448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Saulo Alexandre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150" y="3696229"/>
            <a:ext cx="1287249" cy="12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213" y="2244413"/>
            <a:ext cx="502275" cy="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213" y="2916900"/>
            <a:ext cx="502275" cy="5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subTitle"/>
          </p:nvPr>
        </p:nvSpPr>
        <p:spPr>
          <a:xfrm>
            <a:off x="6507175" y="2244438"/>
            <a:ext cx="14577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uFill>
                  <a:noFill/>
                </a:uFill>
                <a:hlinkClick r:id="rId6"/>
              </a:rPr>
              <a:t>/otacilio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530888" y="2923550"/>
            <a:ext cx="22260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uFill>
                  <a:noFill/>
                </a:uFill>
                <a:hlinkClick r:id="rId7"/>
              </a:rPr>
              <a:t>/saulo-alexandre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C796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60950" y="3277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 analógico de luz - LDR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47875"/>
            <a:ext cx="57150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6600" y="96925"/>
            <a:ext cx="76770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AnalogRead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79550" y="1166575"/>
            <a:ext cx="88287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6200" y="15078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Serial.begin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(9600);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6200" y="2727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sensorValue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analogRead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(A0);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200" y="3108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(sensorValue);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200" y="3489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78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600" y="96925"/>
            <a:ext cx="76770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condição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940225" y="1368886"/>
            <a:ext cx="1948250" cy="2100925"/>
          </a:xfrm>
          <a:prstGeom prst="flowChartDecision">
            <a:avLst/>
          </a:prstGeom>
          <a:solidFill>
            <a:srgbClr val="0087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Alguma dúvida até então?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" name="Shape 194"/>
          <p:cNvCxnSpPr>
            <a:stCxn id="193" idx="3"/>
          </p:cNvCxnSpPr>
          <p:nvPr/>
        </p:nvCxnSpPr>
        <p:spPr>
          <a:xfrm flipH="1" rot="10800000">
            <a:off x="3888475" y="2407348"/>
            <a:ext cx="1461900" cy="12000"/>
          </a:xfrm>
          <a:prstGeom prst="straightConnector1">
            <a:avLst/>
          </a:prstGeom>
          <a:noFill/>
          <a:ln cap="flat" cmpd="sng" w="76200">
            <a:solidFill>
              <a:srgbClr val="E4712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" name="Shape 195"/>
          <p:cNvSpPr txBox="1"/>
          <p:nvPr>
            <p:ph type="title"/>
          </p:nvPr>
        </p:nvSpPr>
        <p:spPr>
          <a:xfrm>
            <a:off x="4038925" y="1863525"/>
            <a:ext cx="7278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Sim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5378900" y="1725225"/>
            <a:ext cx="2601175" cy="1330000"/>
          </a:xfrm>
          <a:prstGeom prst="flowChartProcess">
            <a:avLst/>
          </a:prstGeom>
          <a:solidFill>
            <a:srgbClr val="0087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Massa! Vamos esclarecer agora!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7" name="Shape 197"/>
          <p:cNvCxnSpPr>
            <a:stCxn id="193" idx="2"/>
          </p:cNvCxnSpPr>
          <p:nvPr/>
        </p:nvCxnSpPr>
        <p:spPr>
          <a:xfrm flipH="1">
            <a:off x="2907150" y="3469811"/>
            <a:ext cx="7200" cy="790800"/>
          </a:xfrm>
          <a:prstGeom prst="straightConnector1">
            <a:avLst/>
          </a:prstGeom>
          <a:noFill/>
          <a:ln cap="flat" cmpd="sng" w="76200">
            <a:solidFill>
              <a:srgbClr val="E4712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endCxn id="199" idx="1"/>
          </p:cNvCxnSpPr>
          <p:nvPr/>
        </p:nvCxnSpPr>
        <p:spPr>
          <a:xfrm flipH="1" rot="10800000">
            <a:off x="2907200" y="4219025"/>
            <a:ext cx="2471700" cy="6300"/>
          </a:xfrm>
          <a:prstGeom prst="straightConnector1">
            <a:avLst/>
          </a:prstGeom>
          <a:noFill/>
          <a:ln cap="flat" cmpd="sng" w="76200">
            <a:solidFill>
              <a:srgbClr val="E4712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Shape 199"/>
          <p:cNvSpPr/>
          <p:nvPr/>
        </p:nvSpPr>
        <p:spPr>
          <a:xfrm>
            <a:off x="5378900" y="3554025"/>
            <a:ext cx="2601175" cy="1330000"/>
          </a:xfrm>
          <a:prstGeom prst="flowChartProcess">
            <a:avLst/>
          </a:prstGeom>
          <a:solidFill>
            <a:srgbClr val="0087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Arretado! Mas breve surge alguma e não hesite em perguntar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4040875" y="3616125"/>
            <a:ext cx="87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Não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IF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9550" y="1166575"/>
            <a:ext cx="88287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6200" y="15078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Serial.begin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(9600);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6200" y="2346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myNumber 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6200" y="2727025"/>
            <a:ext cx="8828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myNumber &lt; 3){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(“I will never be printed”);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6200" y="4479625"/>
            <a:ext cx="8828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78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81450" y="3632275"/>
            <a:ext cx="8828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(“It always print me”);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Desafio!</a:t>
            </a:r>
            <a:endParaRPr b="1" sz="4800"/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71900" y="2834125"/>
            <a:ext cx="82221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Acende</a:t>
            </a:r>
            <a:r>
              <a:rPr b="1" lang="pt-BR" sz="3600"/>
              <a:t> </a:t>
            </a:r>
            <a:r>
              <a:rPr b="1" lang="pt-BR"/>
              <a:t>o Led quando está </a:t>
            </a:r>
            <a:r>
              <a:rPr b="1" lang="pt-BR" sz="3600">
                <a:solidFill>
                  <a:srgbClr val="00878F"/>
                </a:solidFill>
              </a:rPr>
              <a:t>escuro</a:t>
            </a:r>
            <a:endParaRPr b="1" sz="3600">
              <a:solidFill>
                <a:srgbClr val="00878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Apague </a:t>
            </a:r>
            <a:r>
              <a:rPr b="1" lang="pt-BR"/>
              <a:t>o Led quando está </a:t>
            </a:r>
            <a:r>
              <a:rPr b="1" lang="pt-BR" sz="3600">
                <a:solidFill>
                  <a:srgbClr val="00878F"/>
                </a:solidFill>
              </a:rPr>
              <a:t>claro</a:t>
            </a:r>
            <a:endParaRPr b="1" sz="3600">
              <a:solidFill>
                <a:srgbClr val="00878F"/>
              </a:solidFill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548100" y="1767325"/>
            <a:ext cx="8222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Criar um dispositivo que:</a:t>
            </a:r>
            <a:endParaRPr b="1">
              <a:solidFill>
                <a:srgbClr val="00878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60950" y="4736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 Analógica - PWM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50" y="559320"/>
            <a:ext cx="801478" cy="681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hape 225"/>
          <p:cNvCxnSpPr/>
          <p:nvPr/>
        </p:nvCxnSpPr>
        <p:spPr>
          <a:xfrm>
            <a:off x="7069057" y="900309"/>
            <a:ext cx="1233900" cy="19200"/>
          </a:xfrm>
          <a:prstGeom prst="straightConnector1">
            <a:avLst/>
          </a:prstGeom>
          <a:noFill/>
          <a:ln cap="flat" cmpd="sng" w="76200">
            <a:solidFill>
              <a:srgbClr val="E4712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6" name="Shape 226"/>
          <p:cNvSpPr txBox="1"/>
          <p:nvPr>
            <p:ph type="title"/>
          </p:nvPr>
        </p:nvSpPr>
        <p:spPr>
          <a:xfrm>
            <a:off x="7061737" y="473600"/>
            <a:ext cx="801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Saída</a:t>
            </a:r>
            <a:endParaRPr sz="1800"/>
          </a:p>
        </p:txBody>
      </p:sp>
      <p:pic>
        <p:nvPicPr>
          <p:cNvPr descr="pwm_fade.gif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825" y="2163200"/>
            <a:ext cx="5458350" cy="24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1824350" y="2130375"/>
            <a:ext cx="5476800" cy="2481000"/>
          </a:xfrm>
          <a:prstGeom prst="rect">
            <a:avLst/>
          </a:prstGeom>
          <a:noFill/>
          <a:ln cap="flat" cmpd="sng" w="76200">
            <a:solidFill>
              <a:srgbClr val="E47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“PWM” roots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9550" y="1166575"/>
            <a:ext cx="88287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6200" y="1507175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pinMode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,OUTPUT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200" y="1817550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pinMode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,OUTPUT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6200" y="2727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,HIGH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6200" y="3108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,HIGH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76200" y="3489025"/>
            <a:ext cx="8828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6200" y="38700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,LOW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76200" y="4251025"/>
            <a:ext cx="8828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 de repetição - for</a:t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71900" y="2186525"/>
            <a:ext cx="8222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(  </a:t>
            </a:r>
            <a:r>
              <a:rPr lang="pt-BR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= 255</a:t>
            </a:r>
            <a:r>
              <a:rPr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   </a:t>
            </a:r>
            <a:r>
              <a:rPr lang="pt-BR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 &gt;= 0</a:t>
            </a:r>
            <a:r>
              <a:rPr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   </a:t>
            </a:r>
            <a:r>
              <a:rPr lang="pt-BR" sz="2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x--</a:t>
            </a:r>
            <a:r>
              <a:rPr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254275" y="2164475"/>
            <a:ext cx="2018100" cy="1341900"/>
          </a:xfrm>
          <a:prstGeom prst="rect">
            <a:avLst/>
          </a:prstGeom>
          <a:noFill/>
          <a:ln cap="flat" cmpd="sng" w="38100">
            <a:solidFill>
              <a:srgbClr val="E47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Valor inicial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4387875" y="2164475"/>
            <a:ext cx="2018100" cy="1341900"/>
          </a:xfrm>
          <a:prstGeom prst="rect">
            <a:avLst/>
          </a:prstGeom>
          <a:noFill/>
          <a:ln cap="flat" cmpd="sng" w="38100">
            <a:solidFill>
              <a:srgbClr val="E47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Condição de parada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6597675" y="2164475"/>
            <a:ext cx="1005600" cy="1341900"/>
          </a:xfrm>
          <a:prstGeom prst="rect">
            <a:avLst/>
          </a:prstGeom>
          <a:noFill/>
          <a:ln cap="flat" cmpd="sng" w="38100">
            <a:solidFill>
              <a:srgbClr val="E47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Decremento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 Analógica - PWM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9550" y="1118150"/>
            <a:ext cx="88287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76200" y="1888825"/>
            <a:ext cx="88287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(intensity=0; intensity &lt;= 255;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intensity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++){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6200" y="21936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analog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intensity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76200" y="3108025"/>
            <a:ext cx="88287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(intensity=255; intensity &gt;= 0; intensity--){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6200" y="34128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analogWrite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intensity);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Desafio!</a:t>
            </a:r>
            <a:endParaRPr b="1" sz="4800"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71900" y="2910325"/>
            <a:ext cx="82221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Quanto mais</a:t>
            </a:r>
            <a:r>
              <a:rPr b="1" lang="pt-BR" sz="3600">
                <a:solidFill>
                  <a:srgbClr val="00878F"/>
                </a:solidFill>
              </a:rPr>
              <a:t> escuro</a:t>
            </a:r>
            <a:r>
              <a:rPr b="1" lang="pt-BR" sz="3600"/>
              <a:t> esteja o ambiente</a:t>
            </a:r>
            <a:endParaRPr b="1" sz="3600">
              <a:solidFill>
                <a:srgbClr val="00878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Mais</a:t>
            </a:r>
            <a:r>
              <a:rPr b="1" lang="pt-BR"/>
              <a:t> </a:t>
            </a:r>
            <a:r>
              <a:rPr b="1" lang="pt-BR" sz="3600">
                <a:solidFill>
                  <a:srgbClr val="00878F"/>
                </a:solidFill>
              </a:rPr>
              <a:t>forte </a:t>
            </a:r>
            <a:r>
              <a:rPr b="1" lang="pt-BR" sz="3600">
                <a:solidFill>
                  <a:srgbClr val="FFFFFF"/>
                </a:solidFill>
              </a:rPr>
              <a:t>o led acende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548100" y="1767325"/>
            <a:ext cx="8222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Criar um dispositivo que:</a:t>
            </a:r>
            <a:endParaRPr b="1">
              <a:solidFill>
                <a:srgbClr val="00878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0950" y="4736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de Apoio em:</a:t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01500" y="2284500"/>
            <a:ext cx="8541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E5AD24"/>
                </a:solidFill>
              </a:rPr>
              <a:t>github.com/Makerama/Arduino-Basico-ArduinoD18</a:t>
            </a:r>
            <a:endParaRPr b="1" sz="2800">
              <a:solidFill>
                <a:srgbClr val="E5AD2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60950" y="4736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Digital </a:t>
            </a:r>
            <a:r>
              <a:rPr lang="pt-BR"/>
              <a:t>- 1 bit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88" y="1982725"/>
            <a:ext cx="1715825" cy="17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700" y="2181988"/>
            <a:ext cx="1469700" cy="14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100" y="2181988"/>
            <a:ext cx="1469700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Bit receiver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79550" y="1118150"/>
            <a:ext cx="88287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76200" y="1735775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pinMode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(8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,INPUT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6200" y="2497775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myInput =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digitalRead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(8);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76200" y="1409250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Serial.begin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(9600);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76200" y="2802575"/>
            <a:ext cx="8828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if(myInput == 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(“My friend is Online”);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76200" y="3716975"/>
            <a:ext cx="8828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(“My friend is Offline”);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76200" y="4528175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60950" y="3881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Temporizador</a:t>
            </a:r>
            <a:r>
              <a:rPr lang="pt-BR"/>
              <a:t> sem Delay</a:t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475" y="2173487"/>
            <a:ext cx="1327050" cy="132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Shape 294"/>
          <p:cNvCxnSpPr/>
          <p:nvPr/>
        </p:nvCxnSpPr>
        <p:spPr>
          <a:xfrm flipH="1">
            <a:off x="5407125" y="1366675"/>
            <a:ext cx="9300" cy="29643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 flipH="1">
            <a:off x="4568925" y="1366675"/>
            <a:ext cx="9300" cy="29643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 flipH="1">
            <a:off x="3730725" y="1366675"/>
            <a:ext cx="9300" cy="29643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/>
          <p:nvPr/>
        </p:nvCxnSpPr>
        <p:spPr>
          <a:xfrm flipH="1" rot="10800000">
            <a:off x="3089375" y="1976375"/>
            <a:ext cx="2945700" cy="90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3089375" y="2814575"/>
            <a:ext cx="2945700" cy="90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flipH="1" rot="10800000">
            <a:off x="3089375" y="3652775"/>
            <a:ext cx="2945700" cy="9000"/>
          </a:xfrm>
          <a:prstGeom prst="straightConnector1">
            <a:avLst/>
          </a:prstGeom>
          <a:noFill/>
          <a:ln cap="flat" cmpd="sng" w="1143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3541875" y="18006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4380075" y="18006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>
            <a:off x="5218275" y="18006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>
            <a:off x="4380075" y="26388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x="5218275" y="26388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3541875" y="26388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5218275" y="34770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>
            <a:off x="4380075" y="34770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3541875" y="3477075"/>
            <a:ext cx="387900" cy="36030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Temporizando sem delay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9550" y="1118100"/>
            <a:ext cx="88287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78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78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78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79550" y="1232550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previousTime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0;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57650" y="2724200"/>
            <a:ext cx="88287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if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(currentTime-previousTime &gt; 10000){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(“Ten seconds has passed”);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(9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,HIGH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previousTime = 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millis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57650" y="2282900"/>
            <a:ext cx="882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currentTime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millis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7650" y="4289425"/>
            <a:ext cx="8828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Serial.println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(“I am not blocked while I wait”);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71900" y="68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Desafio!</a:t>
            </a:r>
            <a:endParaRPr b="1" sz="4800"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548100" y="1026875"/>
            <a:ext cx="82221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Criar um dispositivo que:</a:t>
            </a:r>
            <a:endParaRPr b="1" sz="3600">
              <a:solidFill>
                <a:srgbClr val="00878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878F"/>
              </a:solidFill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768000" y="2187900"/>
            <a:ext cx="7608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Ao aproximar a mão do LDR realize uma animação </a:t>
            </a:r>
            <a:r>
              <a:rPr b="1" lang="pt-BR" sz="1600">
                <a:solidFill>
                  <a:srgbClr val="00878F"/>
                </a:solidFill>
              </a:rPr>
              <a:t>(left to right)</a:t>
            </a:r>
            <a:r>
              <a:rPr b="1" lang="pt-BR" sz="1600">
                <a:solidFill>
                  <a:srgbClr val="FFFFFF"/>
                </a:solidFill>
              </a:rPr>
              <a:t> com 5 leds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778950" y="2806725"/>
            <a:ext cx="7608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Se no meio da animação, a qualquer momento eu aproximar a mão do LDR, ele deve mudar o sentido para </a:t>
            </a:r>
            <a:r>
              <a:rPr b="1" lang="pt-BR" sz="1600">
                <a:solidFill>
                  <a:srgbClr val="00878F"/>
                </a:solidFill>
              </a:rPr>
              <a:t>(right to left)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778950" y="3644925"/>
            <a:ext cx="7608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Ao aproximar a mão novamente, o sentido deve ser novamente modificado.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71900" y="68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/>
              <a:t>Desafio final!</a:t>
            </a:r>
            <a:endParaRPr b="1" sz="4800"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548100" y="950675"/>
            <a:ext cx="82221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878F"/>
                </a:solidFill>
              </a:rPr>
              <a:t>Criar um jogo que:</a:t>
            </a:r>
            <a:endParaRPr b="1" sz="3600">
              <a:solidFill>
                <a:srgbClr val="00878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878F"/>
              </a:solidFill>
            </a:endParaRP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187825" y="1866575"/>
            <a:ext cx="4390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Ao aproximar a mão do LDR realize uma animação </a:t>
            </a:r>
            <a:r>
              <a:rPr b="1" lang="pt-BR" sz="1600">
                <a:solidFill>
                  <a:srgbClr val="00878F"/>
                </a:solidFill>
              </a:rPr>
              <a:t>(left to right)</a:t>
            </a:r>
            <a:r>
              <a:rPr b="1" lang="pt-BR" sz="1600">
                <a:solidFill>
                  <a:srgbClr val="FFFFFF"/>
                </a:solidFill>
              </a:rPr>
              <a:t> com 5 leds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463575" y="1866575"/>
            <a:ext cx="4390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Ao atingir o último led da direita ativar um pino </a:t>
            </a:r>
            <a:r>
              <a:rPr b="1" lang="pt-BR" sz="1600">
                <a:solidFill>
                  <a:srgbClr val="00878F"/>
                </a:solidFill>
              </a:rPr>
              <a:t>(sender)</a:t>
            </a:r>
            <a:r>
              <a:rPr b="1" lang="pt-BR" sz="1600">
                <a:solidFill>
                  <a:srgbClr val="FFFFFF"/>
                </a:solidFill>
              </a:rPr>
              <a:t> em HIGH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127925" y="2634275"/>
            <a:ext cx="4390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Ler um pino digital </a:t>
            </a:r>
            <a:r>
              <a:rPr b="1" lang="pt-BR" sz="1600">
                <a:solidFill>
                  <a:srgbClr val="00878F"/>
                </a:solidFill>
              </a:rPr>
              <a:t>(receiver)</a:t>
            </a:r>
            <a:r>
              <a:rPr b="1" lang="pt-BR" sz="1600">
                <a:solidFill>
                  <a:srgbClr val="FFFFFF"/>
                </a:solidFill>
              </a:rPr>
              <a:t>, ao receber um HIGH realizar uma animação </a:t>
            </a:r>
            <a:r>
              <a:rPr b="1" lang="pt-BR" sz="1600">
                <a:solidFill>
                  <a:srgbClr val="00878F"/>
                </a:solidFill>
              </a:rPr>
              <a:t>(right to left)</a:t>
            </a:r>
            <a:endParaRPr b="1" sz="1600">
              <a:solidFill>
                <a:srgbClr val="00878F"/>
              </a:solidFill>
            </a:endParaRPr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4463575" y="2628575"/>
            <a:ext cx="4390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Enquanto executar a animação dos leds desabilitar o pino de envio </a:t>
            </a:r>
            <a:r>
              <a:rPr b="1" lang="pt-BR" sz="1600">
                <a:solidFill>
                  <a:srgbClr val="00878F"/>
                </a:solidFill>
              </a:rPr>
              <a:t>(sender)</a:t>
            </a:r>
            <a:endParaRPr b="1" sz="1600">
              <a:solidFill>
                <a:srgbClr val="00878F"/>
              </a:solidFill>
            </a:endParaRP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127925" y="3542975"/>
            <a:ext cx="43908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As animações </a:t>
            </a:r>
            <a:r>
              <a:rPr b="1" lang="pt-BR" sz="1600">
                <a:solidFill>
                  <a:srgbClr val="00878F"/>
                </a:solidFill>
              </a:rPr>
              <a:t>começam em 2 segundos</a:t>
            </a:r>
            <a:r>
              <a:rPr b="1" lang="pt-BR" sz="1600">
                <a:solidFill>
                  <a:srgbClr val="FFFFFF"/>
                </a:solidFill>
              </a:rPr>
              <a:t> por transição de led, e </a:t>
            </a:r>
            <a:r>
              <a:rPr b="1" lang="pt-BR" sz="1600">
                <a:solidFill>
                  <a:srgbClr val="00878F"/>
                </a:solidFill>
              </a:rPr>
              <a:t>diminuem 0,1 segundo</a:t>
            </a:r>
            <a:r>
              <a:rPr b="1" lang="pt-BR" sz="1600">
                <a:solidFill>
                  <a:srgbClr val="FFFFFF"/>
                </a:solidFill>
              </a:rPr>
              <a:t> a cada aproximação de mão até atingir o </a:t>
            </a:r>
            <a:r>
              <a:rPr b="1" lang="pt-BR" sz="1600">
                <a:solidFill>
                  <a:srgbClr val="00878F"/>
                </a:solidFill>
              </a:rPr>
              <a:t>mínimo de 0,2 segundos</a:t>
            </a:r>
            <a:r>
              <a:rPr b="1" lang="pt-BR" sz="1600">
                <a:solidFill>
                  <a:srgbClr val="FFFFFF"/>
                </a:solidFill>
              </a:rPr>
              <a:t> por transição</a:t>
            </a:r>
            <a:endParaRPr b="1" sz="1600">
              <a:solidFill>
                <a:srgbClr val="00878F"/>
              </a:solidFill>
            </a:endParaRPr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4471325" y="3542975"/>
            <a:ext cx="43908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pt-BR" sz="1600">
                <a:solidFill>
                  <a:srgbClr val="FFFFFF"/>
                </a:solidFill>
              </a:rPr>
              <a:t>Acenda um Led indicando que você perdeu, se você não acionou o LDR no </a:t>
            </a:r>
            <a:r>
              <a:rPr b="1" lang="pt-BR" sz="1600">
                <a:solidFill>
                  <a:srgbClr val="00878F"/>
                </a:solidFill>
              </a:rPr>
              <a:t>momento certo (1º led da esquerda)</a:t>
            </a:r>
            <a:endParaRPr b="1" sz="1600">
              <a:solidFill>
                <a:srgbClr val="00878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60950" y="3878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pessoal!</a:t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00" y="3696225"/>
            <a:ext cx="858550" cy="8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idx="4294967295" type="subTitle"/>
          </p:nvPr>
        </p:nvSpPr>
        <p:spPr>
          <a:xfrm>
            <a:off x="2896375" y="4554775"/>
            <a:ext cx="1132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ReciHub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150" y="3696229"/>
            <a:ext cx="1287249" cy="12595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>
            <p:ph idx="4294967295" type="subTitle"/>
          </p:nvPr>
        </p:nvSpPr>
        <p:spPr>
          <a:xfrm>
            <a:off x="3291000" y="1756225"/>
            <a:ext cx="25620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rgbClr val="FFFFFF"/>
                </a:solidFill>
                <a:hlinkClick r:id="rId5"/>
              </a:rPr>
              <a:t>otaciliomaia.com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9" name="Shape 349"/>
          <p:cNvSpPr txBox="1"/>
          <p:nvPr>
            <p:ph idx="4294967295" type="subTitle"/>
          </p:nvPr>
        </p:nvSpPr>
        <p:spPr>
          <a:xfrm>
            <a:off x="3157200" y="2604050"/>
            <a:ext cx="2829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rgbClr val="FFFFFF"/>
                </a:solidFill>
                <a:hlinkClick r:id="rId6"/>
              </a:rPr>
              <a:t>cin.ufpe.br/~sab2/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375" y="1917125"/>
            <a:ext cx="1309251" cy="1309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/>
          <p:nvPr/>
        </p:nvCxnSpPr>
        <p:spPr>
          <a:xfrm>
            <a:off x="1673375" y="2611650"/>
            <a:ext cx="1975500" cy="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Shape 102"/>
          <p:cNvCxnSpPr/>
          <p:nvPr/>
        </p:nvCxnSpPr>
        <p:spPr>
          <a:xfrm>
            <a:off x="5635775" y="2611650"/>
            <a:ext cx="1880700" cy="0"/>
          </a:xfrm>
          <a:prstGeom prst="straightConnector1">
            <a:avLst/>
          </a:prstGeom>
          <a:noFill/>
          <a:ln cap="flat" cmpd="sng" w="76200">
            <a:solidFill>
              <a:srgbClr val="E5AD2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Shape 103"/>
          <p:cNvSpPr txBox="1"/>
          <p:nvPr/>
        </p:nvSpPr>
        <p:spPr>
          <a:xfrm>
            <a:off x="1712800" y="1993325"/>
            <a:ext cx="141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Entradas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675200" y="1993325"/>
            <a:ext cx="141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Saídas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78250"/>
            <a:ext cx="881475" cy="8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88825" y="2002050"/>
            <a:ext cx="1129900" cy="11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460950" y="4736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 o </a:t>
            </a:r>
            <a:r>
              <a:rPr lang="pt-BR" sz="3500">
                <a:latin typeface="Roboto Mono"/>
                <a:ea typeface="Roboto Mono"/>
                <a:cs typeface="Roboto Mono"/>
                <a:sym typeface="Roboto Mono"/>
              </a:rPr>
              <a:t>Arduino</a:t>
            </a:r>
            <a:r>
              <a:rPr lang="pt-BR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565350" y="14887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801363" y="3241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078950" y="14887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Entradas</a:t>
            </a:r>
            <a:endParaRPr b="1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063" y="1612524"/>
            <a:ext cx="1256227" cy="1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326" y="3191475"/>
            <a:ext cx="1657450" cy="16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725" y="1536327"/>
            <a:ext cx="1396699" cy="139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4975" y="3368000"/>
            <a:ext cx="1304400" cy="1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078950" y="3241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801363" y="14887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5700" y="1538575"/>
            <a:ext cx="1396700" cy="13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6565350" y="3241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8752" y="3335350"/>
            <a:ext cx="1883360" cy="12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801363" y="2098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565350" y="2098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078950" y="2098350"/>
            <a:ext cx="1612200" cy="1444200"/>
          </a:xfrm>
          <a:prstGeom prst="rect">
            <a:avLst/>
          </a:prstGeom>
          <a:noFill/>
          <a:ln cap="flat" cmpd="sng" w="28575">
            <a:solidFill>
              <a:srgbClr val="8C79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71900" y="433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Saídas</a:t>
            </a:r>
            <a:endParaRPr b="1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13" y="2178888"/>
            <a:ext cx="726485" cy="13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900" y="2050225"/>
            <a:ext cx="1612200" cy="143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350" y="2044663"/>
            <a:ext cx="1444200" cy="1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C796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950" y="3277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Protoboard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5" y="1365600"/>
            <a:ext cx="8694376" cy="2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60950" y="4736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sinais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275" y="1846775"/>
            <a:ext cx="1708987" cy="170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900" y="1614838"/>
            <a:ext cx="2066225" cy="2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2066963" y="3813125"/>
            <a:ext cx="135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Digital</a:t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703550" y="3813125"/>
            <a:ext cx="2066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Analógico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C796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60950" y="3277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Circuito de um Led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375" y="1588375"/>
            <a:ext cx="4046324" cy="26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050" y="0"/>
            <a:ext cx="1085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79500" y="1224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Arduino Blink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9550" y="1166575"/>
            <a:ext cx="88287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76200" y="15078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pinMode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(13,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6200" y="26508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(13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,HIGH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76200" y="2955625"/>
            <a:ext cx="8828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6200" y="3260425"/>
            <a:ext cx="882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(13</a:t>
            </a: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,LOW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200" y="3565225"/>
            <a:ext cx="8828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78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E47128"/>
                </a:solidFill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(1000);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50" y="0"/>
            <a:ext cx="1085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