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13"/>
  </p:notesMasterIdLst>
  <p:handoutMasterIdLst>
    <p:handoutMasterId r:id="rId14"/>
  </p:handoutMasterIdLst>
  <p:sldIdLst>
    <p:sldId id="300" r:id="rId5"/>
    <p:sldId id="307" r:id="rId6"/>
    <p:sldId id="306" r:id="rId7"/>
    <p:sldId id="296" r:id="rId8"/>
    <p:sldId id="297" r:id="rId9"/>
    <p:sldId id="298" r:id="rId10"/>
    <p:sldId id="301" r:id="rId11"/>
    <p:sldId id="308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68" autoAdjust="0"/>
  </p:normalViewPr>
  <p:slideViewPr>
    <p:cSldViewPr>
      <p:cViewPr varScale="1">
        <p:scale>
          <a:sx n="78" d="100"/>
          <a:sy n="78" d="100"/>
        </p:scale>
        <p:origin x="154" y="5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6E22E-288A-414B-A8DE-E4DBD03D5FC0}" type="datetimeFigureOut">
              <a:rPr lang="en-US"/>
              <a:t>10/23/2025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AE7E-E0F9-4C51-AD9A-F4C3A6E23BBF}" type="datetimeFigureOut">
              <a:rPr lang="en-US"/>
              <a:t>10/23/2025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BF2AB60-3F8C-B205-0E32-B5E61218EA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88825" cy="6858000"/>
          </a:xfrm>
          <a:custGeom>
            <a:avLst/>
            <a:gdLst>
              <a:gd name="connsiteX0" fmla="*/ 0 w 12188825"/>
              <a:gd name="connsiteY0" fmla="*/ 0 h 6858000"/>
              <a:gd name="connsiteX1" fmla="*/ 6080697 w 12188825"/>
              <a:gd name="connsiteY1" fmla="*/ 0 h 6858000"/>
              <a:gd name="connsiteX2" fmla="*/ 6080697 w 12188825"/>
              <a:gd name="connsiteY2" fmla="*/ 2898648 h 6858000"/>
              <a:gd name="connsiteX3" fmla="*/ 6108129 w 12188825"/>
              <a:gd name="connsiteY3" fmla="*/ 2898648 h 6858000"/>
              <a:gd name="connsiteX4" fmla="*/ 6108129 w 12188825"/>
              <a:gd name="connsiteY4" fmla="*/ 0 h 6858000"/>
              <a:gd name="connsiteX5" fmla="*/ 12188825 w 12188825"/>
              <a:gd name="connsiteY5" fmla="*/ 0 h 6858000"/>
              <a:gd name="connsiteX6" fmla="*/ 12188825 w 12188825"/>
              <a:gd name="connsiteY6" fmla="*/ 6858000 h 6858000"/>
              <a:gd name="connsiteX7" fmla="*/ 0 w 1218882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6080697" y="0"/>
                </a:lnTo>
                <a:lnTo>
                  <a:pt x="6080697" y="2898648"/>
                </a:lnTo>
                <a:lnTo>
                  <a:pt x="6108129" y="2898648"/>
                </a:lnTo>
                <a:lnTo>
                  <a:pt x="6108129" y="0"/>
                </a:lnTo>
                <a:lnTo>
                  <a:pt x="12188825" y="0"/>
                </a:lnTo>
                <a:lnTo>
                  <a:pt x="121888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5988" y="2743200"/>
            <a:ext cx="11356848" cy="1627632"/>
          </a:xfrm>
        </p:spPr>
        <p:txBody>
          <a:bodyPr anchor="b">
            <a:noAutofit/>
          </a:bodyPr>
          <a:lstStyle>
            <a:lvl1pPr algn="ctr">
              <a:lnSpc>
                <a:spcPct val="90000"/>
              </a:lnSpc>
              <a:defRPr sz="6600" b="0" cap="none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 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0680" y="4901184"/>
            <a:ext cx="9427464" cy="987552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E24B88-F571-25BB-4513-3A17217DC2E5}"/>
              </a:ext>
            </a:extLst>
          </p:cNvPr>
          <p:cNvSpPr/>
          <p:nvPr userDrawn="1"/>
        </p:nvSpPr>
        <p:spPr>
          <a:xfrm rot="5400000">
            <a:off x="4645088" y="1435608"/>
            <a:ext cx="2898648" cy="274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8C32FC-332A-A13C-E59A-4E60A15CBF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17409" y="0"/>
            <a:ext cx="4471416" cy="6858000"/>
          </a:xfrm>
          <a:solidFill>
            <a:schemeClr val="accent1"/>
          </a:solidFill>
        </p:spPr>
        <p:txBody>
          <a:bodyPr anchor="t">
            <a:noAutofit/>
          </a:bodyPr>
          <a:lstStyle>
            <a:lvl1pPr marL="0" indent="0" algn="ctr">
              <a:buNone/>
              <a:defRPr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06E6E-67F1-F80F-CD69-3BF1E814A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BOOT: THE INCLUSIVITY BOT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208DE-A7ED-9CAA-3D46-9581676E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F5DDB4-0253-D5F5-A233-DC6A9A78728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0080" y="3172968"/>
            <a:ext cx="5102352" cy="2029968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4443289-DF01-FBD1-69E2-EFCCAF58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6858000" cy="1700784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058072-A976-BB1B-E73B-039CA4102FD7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2667000"/>
            <a:ext cx="7722689" cy="0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A65D0A25-C9DB-7306-466C-DFD2401F85D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02168" y="3172968"/>
            <a:ext cx="3255264" cy="2688336"/>
          </a:xfrm>
        </p:spPr>
        <p:txBody>
          <a:bodyPr lIns="91440" tIns="0">
            <a:noAutofit/>
          </a:bodyPr>
          <a:lstStyle>
            <a:lvl1pPr marL="0" indent="0">
              <a:buNone/>
              <a:defRPr sz="2400" cap="all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 marL="0" indent="0">
              <a:spcBef>
                <a:spcPts val="1800"/>
              </a:spcBef>
              <a:buNone/>
              <a:defRPr sz="1600">
                <a:solidFill>
                  <a:schemeClr val="accent2">
                    <a:lumMod val="20000"/>
                    <a:lumOff val="80000"/>
                  </a:schemeClr>
                </a:solidFill>
              </a:defRPr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394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DE998D3-1DC1-ED0C-84CE-D3710A6AE4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  <a:custGeom>
            <a:avLst/>
            <a:gdLst>
              <a:gd name="connsiteX0" fmla="*/ 0 w 12188825"/>
              <a:gd name="connsiteY0" fmla="*/ 0 h 6858000"/>
              <a:gd name="connsiteX1" fmla="*/ 4341813 w 12188825"/>
              <a:gd name="connsiteY1" fmla="*/ 0 h 6858000"/>
              <a:gd name="connsiteX2" fmla="*/ 4341813 w 12188825"/>
              <a:gd name="connsiteY2" fmla="*/ 4745736 h 6858000"/>
              <a:gd name="connsiteX3" fmla="*/ 4369245 w 12188825"/>
              <a:gd name="connsiteY3" fmla="*/ 4745736 h 6858000"/>
              <a:gd name="connsiteX4" fmla="*/ 4369245 w 12188825"/>
              <a:gd name="connsiteY4" fmla="*/ 0 h 6858000"/>
              <a:gd name="connsiteX5" fmla="*/ 12188825 w 12188825"/>
              <a:gd name="connsiteY5" fmla="*/ 0 h 6858000"/>
              <a:gd name="connsiteX6" fmla="*/ 12188825 w 12188825"/>
              <a:gd name="connsiteY6" fmla="*/ 6858000 h 6858000"/>
              <a:gd name="connsiteX7" fmla="*/ 0 w 1218882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4341813" y="0"/>
                </a:lnTo>
                <a:lnTo>
                  <a:pt x="4341813" y="4745736"/>
                </a:lnTo>
                <a:lnTo>
                  <a:pt x="4369245" y="4745736"/>
                </a:lnTo>
                <a:lnTo>
                  <a:pt x="4369245" y="0"/>
                </a:lnTo>
                <a:lnTo>
                  <a:pt x="12188825" y="0"/>
                </a:lnTo>
                <a:lnTo>
                  <a:pt x="121888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640080"/>
            <a:ext cx="3200400" cy="2084832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sz="4800" b="0" cap="none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CAA1D0-9CC9-4F01-19B8-029FF0FF1254}"/>
              </a:ext>
            </a:extLst>
          </p:cNvPr>
          <p:cNvSpPr/>
          <p:nvPr userDrawn="1"/>
        </p:nvSpPr>
        <p:spPr>
          <a:xfrm rot="5400000">
            <a:off x="1982661" y="2359152"/>
            <a:ext cx="4745736" cy="274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5D20188-2858-4017-16C7-8D8B2EB783A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873753" y="850260"/>
            <a:ext cx="2276856" cy="71120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 cap="all" baseline="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351FF95-77DF-46F6-7673-71454E42D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3753" y="1380612"/>
            <a:ext cx="2276856" cy="13167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sz="16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lnSpc>
                <a:spcPct val="100000"/>
              </a:lnSpc>
              <a:spcBef>
                <a:spcPts val="400"/>
              </a:spcBef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585749F-5840-3B72-40A1-A68404430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73753" y="2807076"/>
            <a:ext cx="2276856" cy="711200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 cap="all" baseline="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A075B67-81C5-7714-2DF6-B942F8060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73753" y="3291708"/>
            <a:ext cx="2276856" cy="13167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sz="16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lnSpc>
                <a:spcPct val="100000"/>
              </a:lnSpc>
              <a:spcBef>
                <a:spcPts val="400"/>
              </a:spcBef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811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BOOT: THE INCLUSIVITY BOT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BOOT: THE INCLUSIVITY BOT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803400"/>
            <a:ext cx="6602281" cy="4267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0"/>
            <a:ext cx="2844060" cy="4267201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BOOT: THE INCLUSIVITY BOT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>
            <a:normAutofit/>
          </a:bodyPr>
          <a:lstStyle>
            <a:lvl1pPr algn="l">
              <a:defRPr sz="4800" b="0">
                <a:latin typeface="Book Antiqua" panose="020406020503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803401"/>
            <a:ext cx="2844060" cy="4165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BOOT: THE INCLUSIVITY BOT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8C32FC-332A-A13C-E59A-4E60A15CBF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18577" y="0"/>
            <a:ext cx="4270248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06E6E-67F1-F80F-CD69-3BF1E814A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BOOT: THE INCLUSIVITY BOT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208DE-A7ED-9CAA-3D46-9581676E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AF402F-F8C6-E5B1-65C7-DFC0D8ED0878}"/>
              </a:ext>
            </a:extLst>
          </p:cNvPr>
          <p:cNvCxnSpPr>
            <a:cxnSpLocks/>
          </p:cNvCxnSpPr>
          <p:nvPr userDrawn="1"/>
        </p:nvCxnSpPr>
        <p:spPr>
          <a:xfrm>
            <a:off x="1522413" y="2743200"/>
            <a:ext cx="0" cy="4114800"/>
          </a:xfrm>
          <a:prstGeom prst="line">
            <a:avLst/>
          </a:prstGeom>
          <a:ln w="254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F5DDB4-0253-D5F5-A233-DC6A9A78728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828800" y="2743200"/>
            <a:ext cx="5102352" cy="215798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4443289-DF01-FBD1-69E2-EFCCAF58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6858000" cy="17007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391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06E6E-67F1-F80F-CD69-3BF1E814A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BOOT: THE INCLUSIVITY BOT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208DE-A7ED-9CAA-3D46-9581676E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F5DDB4-0253-D5F5-A233-DC6A9A78728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220660" y="2386584"/>
            <a:ext cx="9747504" cy="40142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196DA-ED88-0EDC-A28F-7426416C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660" y="640080"/>
            <a:ext cx="9747504" cy="1625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6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wo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8C32FC-332A-A13C-E59A-4E60A15CBF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55848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06E6E-67F1-F80F-CD69-3BF1E814A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BOOT: THE INCLUSIVITY BOT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208DE-A7ED-9CAA-3D46-9581676E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F5DDB4-0253-D5F5-A233-DC6A9A78728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78808" y="2862072"/>
            <a:ext cx="7397496" cy="157276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4443289-DF01-FBD1-69E2-EFCCAF58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640080"/>
            <a:ext cx="7397496" cy="1773936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D5E17843-7672-6C71-1608-D794830CE89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60520" y="4846320"/>
            <a:ext cx="7397496" cy="1170432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1200"/>
            </a:lvl1pPr>
            <a:lvl2pPr>
              <a:spcBef>
                <a:spcPts val="1200"/>
              </a:spcBef>
              <a:defRPr sz="1200"/>
            </a:lvl2pPr>
            <a:lvl3pPr>
              <a:spcBef>
                <a:spcPts val="1200"/>
              </a:spcBef>
              <a:defRPr sz="12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7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wo content, and pictur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8C32FC-332A-A13C-E59A-4E60A15CBF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15400" y="0"/>
            <a:ext cx="2587752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06E6E-67F1-F80F-CD69-3BF1E814A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BOOT: THE INCLUSIVITY BOT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208DE-A7ED-9CAA-3D46-9581676E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F5DDB4-0253-D5F5-A233-DC6A9A78728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0080" y="2679192"/>
            <a:ext cx="7242048" cy="1170432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2pPr>
            <a:lvl3pPr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4pPr>
            <a:lvl5pPr>
              <a:spcBef>
                <a:spcPts val="1200"/>
              </a:spcBef>
              <a:buClr>
                <a:schemeClr val="accent2">
                  <a:lumMod val="20000"/>
                  <a:lumOff val="80000"/>
                </a:schemeClr>
              </a:buClr>
              <a:defRPr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4443289-DF01-FBD1-69E2-EFCCAF58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6858000" cy="1700784"/>
          </a:xfrm>
        </p:spPr>
        <p:txBody>
          <a:bodyPr/>
          <a:lstStyle>
            <a:lvl1pPr>
              <a:defRPr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7856CD97-B46D-FEB2-B35C-2890C62DB5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4059936"/>
            <a:ext cx="7242048" cy="2130552"/>
          </a:xfrm>
        </p:spPr>
        <p:txBody>
          <a:bodyPr>
            <a:normAutofit/>
          </a:bodyPr>
          <a:lstStyle>
            <a:lvl1pPr>
              <a:buClr>
                <a:schemeClr val="accent2">
                  <a:lumMod val="20000"/>
                  <a:lumOff val="80000"/>
                </a:schemeClr>
              </a:buClr>
              <a:defRPr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  <a:lvl2pPr>
              <a:buClr>
                <a:schemeClr val="accent2">
                  <a:lumMod val="20000"/>
                  <a:lumOff val="80000"/>
                </a:schemeClr>
              </a:buClr>
              <a:defRPr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2pPr>
            <a:lvl3pPr>
              <a:buClr>
                <a:schemeClr val="accent2">
                  <a:lumMod val="20000"/>
                  <a:lumOff val="80000"/>
                </a:schemeClr>
              </a:buClr>
              <a:defRPr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3pPr>
            <a:lvl4pPr>
              <a:buClr>
                <a:schemeClr val="accent2">
                  <a:lumMod val="20000"/>
                  <a:lumOff val="80000"/>
                </a:schemeClr>
              </a:buClr>
              <a:defRPr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4pPr>
            <a:lvl5pPr>
              <a:buClr>
                <a:schemeClr val="accent2">
                  <a:lumMod val="20000"/>
                  <a:lumOff val="80000"/>
                </a:schemeClr>
              </a:buClr>
              <a:defRPr sz="1200">
                <a:solidFill>
                  <a:schemeClr val="accent2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9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157CF4D-A5B0-F63D-3033-42520894BF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88825" cy="6858000"/>
          </a:xfrm>
          <a:custGeom>
            <a:avLst/>
            <a:gdLst>
              <a:gd name="connsiteX0" fmla="*/ 4759389 w 12188825"/>
              <a:gd name="connsiteY0" fmla="*/ 4787265 h 6858000"/>
              <a:gd name="connsiteX1" fmla="*/ 4759389 w 12188825"/>
              <a:gd name="connsiteY1" fmla="*/ 4814697 h 6858000"/>
              <a:gd name="connsiteX2" fmla="*/ 7429437 w 12188825"/>
              <a:gd name="connsiteY2" fmla="*/ 4814697 h 6858000"/>
              <a:gd name="connsiteX3" fmla="*/ 7429437 w 12188825"/>
              <a:gd name="connsiteY3" fmla="*/ 4787265 h 6858000"/>
              <a:gd name="connsiteX4" fmla="*/ 0 w 12188825"/>
              <a:gd name="connsiteY4" fmla="*/ 0 h 6858000"/>
              <a:gd name="connsiteX5" fmla="*/ 12188825 w 12188825"/>
              <a:gd name="connsiteY5" fmla="*/ 0 h 6858000"/>
              <a:gd name="connsiteX6" fmla="*/ 12188825 w 12188825"/>
              <a:gd name="connsiteY6" fmla="*/ 6858000 h 6858000"/>
              <a:gd name="connsiteX7" fmla="*/ 0 w 1218882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825" h="6858000">
                <a:moveTo>
                  <a:pt x="4759389" y="4787265"/>
                </a:moveTo>
                <a:lnTo>
                  <a:pt x="4759389" y="4814697"/>
                </a:lnTo>
                <a:lnTo>
                  <a:pt x="7429437" y="4814697"/>
                </a:lnTo>
                <a:lnTo>
                  <a:pt x="7429437" y="4787265"/>
                </a:lnTo>
                <a:close/>
                <a:moveTo>
                  <a:pt x="0" y="0"/>
                </a:moveTo>
                <a:lnTo>
                  <a:pt x="12188825" y="0"/>
                </a:lnTo>
                <a:lnTo>
                  <a:pt x="121888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5988" y="3657600"/>
            <a:ext cx="11356848" cy="941832"/>
          </a:xfrm>
        </p:spPr>
        <p:txBody>
          <a:bodyPr anchor="t">
            <a:normAutofit/>
          </a:bodyPr>
          <a:lstStyle>
            <a:lvl1pPr algn="ctr">
              <a:lnSpc>
                <a:spcPct val="90000"/>
              </a:lnSpc>
              <a:defRPr sz="4800" b="0" cap="none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0680" y="5129784"/>
            <a:ext cx="9427464" cy="987552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C6E071-6E0A-A6A5-AC43-072450B96555}"/>
              </a:ext>
            </a:extLst>
          </p:cNvPr>
          <p:cNvSpPr/>
          <p:nvPr userDrawn="1"/>
        </p:nvSpPr>
        <p:spPr>
          <a:xfrm>
            <a:off x="4759388" y="4787265"/>
            <a:ext cx="2670048" cy="274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6CCC78F-07A7-7F5C-E67F-2CFC846E0DE1}"/>
              </a:ext>
            </a:extLst>
          </p:cNvPr>
          <p:cNvSpPr/>
          <p:nvPr userDrawn="1"/>
        </p:nvSpPr>
        <p:spPr>
          <a:xfrm>
            <a:off x="3813048" y="612648"/>
            <a:ext cx="7635240" cy="548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D7FFB3F-B685-7C31-5080-632B0441EA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906256" cy="6858000"/>
          </a:xfrm>
          <a:custGeom>
            <a:avLst/>
            <a:gdLst>
              <a:gd name="connsiteX0" fmla="*/ 0 w 8906256"/>
              <a:gd name="connsiteY0" fmla="*/ 0 h 6858000"/>
              <a:gd name="connsiteX1" fmla="*/ 8906256 w 8906256"/>
              <a:gd name="connsiteY1" fmla="*/ 0 h 6858000"/>
              <a:gd name="connsiteX2" fmla="*/ 8906256 w 8906256"/>
              <a:gd name="connsiteY2" fmla="*/ 612648 h 6858000"/>
              <a:gd name="connsiteX3" fmla="*/ 4945285 w 8906256"/>
              <a:gd name="connsiteY3" fmla="*/ 612648 h 6858000"/>
              <a:gd name="connsiteX4" fmla="*/ 3813048 w 8906256"/>
              <a:gd name="connsiteY4" fmla="*/ 612648 h 6858000"/>
              <a:gd name="connsiteX5" fmla="*/ 3813048 w 8906256"/>
              <a:gd name="connsiteY5" fmla="*/ 6099048 h 6858000"/>
              <a:gd name="connsiteX6" fmla="*/ 4945285 w 8906256"/>
              <a:gd name="connsiteY6" fmla="*/ 6099048 h 6858000"/>
              <a:gd name="connsiteX7" fmla="*/ 8906256 w 8906256"/>
              <a:gd name="connsiteY7" fmla="*/ 6099048 h 6858000"/>
              <a:gd name="connsiteX8" fmla="*/ 8906256 w 8906256"/>
              <a:gd name="connsiteY8" fmla="*/ 6858000 h 6858000"/>
              <a:gd name="connsiteX9" fmla="*/ 0 w 8906256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06256" h="6858000">
                <a:moveTo>
                  <a:pt x="0" y="0"/>
                </a:moveTo>
                <a:lnTo>
                  <a:pt x="8906256" y="0"/>
                </a:lnTo>
                <a:lnTo>
                  <a:pt x="8906256" y="612648"/>
                </a:lnTo>
                <a:lnTo>
                  <a:pt x="4945285" y="612648"/>
                </a:lnTo>
                <a:lnTo>
                  <a:pt x="3813048" y="612648"/>
                </a:lnTo>
                <a:lnTo>
                  <a:pt x="3813048" y="6099048"/>
                </a:lnTo>
                <a:lnTo>
                  <a:pt x="4945285" y="6099048"/>
                </a:lnTo>
                <a:lnTo>
                  <a:pt x="8906256" y="6099048"/>
                </a:lnTo>
                <a:lnTo>
                  <a:pt x="890625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06E6E-67F1-F80F-CD69-3BF1E814A0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BOOT: THE INCLUSIVITY BOT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208DE-A7ED-9CAA-3D46-9581676E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A4DAAA-F386-CC30-C391-320517CB5974}"/>
              </a:ext>
            </a:extLst>
          </p:cNvPr>
          <p:cNvCxnSpPr>
            <a:cxnSpLocks/>
          </p:cNvCxnSpPr>
          <p:nvPr userDrawn="1"/>
        </p:nvCxnSpPr>
        <p:spPr>
          <a:xfrm>
            <a:off x="4570412" y="3886200"/>
            <a:ext cx="6871852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9B1E0A-D5BC-6920-B6F6-E799F22323B0}"/>
              </a:ext>
            </a:extLst>
          </p:cNvPr>
          <p:cNvCxnSpPr>
            <a:cxnSpLocks/>
          </p:cNvCxnSpPr>
          <p:nvPr userDrawn="1"/>
        </p:nvCxnSpPr>
        <p:spPr>
          <a:xfrm>
            <a:off x="11444684" y="3886200"/>
            <a:ext cx="744141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>
            <a:extLst>
              <a:ext uri="{FF2B5EF4-FFF2-40B4-BE49-F238E27FC236}">
                <a16:creationId xmlns:a16="http://schemas.microsoft.com/office/drawing/2014/main" id="{04443289-DF01-FBD1-69E2-EFCCAF58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840" y="1389888"/>
            <a:ext cx="6327648" cy="2304288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4A24C6E-B46B-052B-14AF-08C705E5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0368" y="3813048"/>
            <a:ext cx="2112264" cy="711200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03DA3C-F09E-61FF-139B-501447837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0368" y="4617720"/>
            <a:ext cx="1901952" cy="131673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16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lnSpc>
                <a:spcPct val="100000"/>
              </a:lnSpc>
              <a:spcBef>
                <a:spcPts val="400"/>
              </a:spcBef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D23143E-34D4-7916-690C-3BE380588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74152" y="3813048"/>
            <a:ext cx="1901952" cy="7112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6FEC2F71-3E9B-0E18-C638-41C2B0C8D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074152" y="4617720"/>
            <a:ext cx="1901952" cy="131673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16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lnSpc>
                <a:spcPct val="100000"/>
              </a:lnSpc>
              <a:spcBef>
                <a:spcPts val="400"/>
              </a:spcBef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654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1444752"/>
            <a:ext cx="10360152" cy="4416552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00000"/>
              </a:lnSpc>
              <a:defRPr sz="4000" b="0" cap="none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0" y="5495544"/>
            <a:ext cx="4494212" cy="484632"/>
          </a:xfrm>
        </p:spPr>
        <p:txBody>
          <a:bodyPr anchor="t">
            <a:noAutofit/>
          </a:bodyPr>
          <a:lstStyle>
            <a:lvl1pPr marL="0" indent="0" algn="l">
              <a:spcBef>
                <a:spcPts val="0"/>
              </a:spcBef>
              <a:buNone/>
              <a:defRPr sz="2400" cap="all" baseline="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B62AAD-BDB5-5645-A722-E6A8180BB714}"/>
              </a:ext>
            </a:extLst>
          </p:cNvPr>
          <p:cNvCxnSpPr>
            <a:cxnSpLocks/>
          </p:cNvCxnSpPr>
          <p:nvPr userDrawn="1"/>
        </p:nvCxnSpPr>
        <p:spPr>
          <a:xfrm>
            <a:off x="7618412" y="6172200"/>
            <a:ext cx="4570413" cy="0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44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3C4F48-5124-C46E-5828-45F6F65E000F}"/>
              </a:ext>
            </a:extLst>
          </p:cNvPr>
          <p:cNvCxnSpPr>
            <a:cxnSpLocks/>
          </p:cNvCxnSpPr>
          <p:nvPr userDrawn="1"/>
        </p:nvCxnSpPr>
        <p:spPr>
          <a:xfrm>
            <a:off x="0" y="6400800"/>
            <a:ext cx="12188825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8C32FC-332A-A13C-E59A-4E60A15CBF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0" y="0"/>
            <a:ext cx="2587752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4443289-DF01-FBD1-69E2-EFCCAF58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414016"/>
            <a:ext cx="7013448" cy="3374136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7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625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2362200"/>
            <a:ext cx="9751060" cy="370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1183112" y="5413248"/>
            <a:ext cx="1298448" cy="2194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800" cap="all" baseline="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BOOT: THE INCLUSIVITY BOT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5572" y="6245352"/>
            <a:ext cx="548640" cy="4572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300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66" r:id="rId2"/>
    <p:sldLayoutId id="2147483767" r:id="rId3"/>
    <p:sldLayoutId id="2147483768" r:id="rId4"/>
    <p:sldLayoutId id="2147483769" r:id="rId5"/>
    <p:sldLayoutId id="2147483759" r:id="rId6"/>
    <p:sldLayoutId id="2147483770" r:id="rId7"/>
    <p:sldLayoutId id="2147483771" r:id="rId8"/>
    <p:sldLayoutId id="2147483772" r:id="rId9"/>
    <p:sldLayoutId id="2147483774" r:id="rId10"/>
    <p:sldLayoutId id="2147483775" r:id="rId11"/>
    <p:sldLayoutId id="2147483762" r:id="rId12"/>
    <p:sldLayoutId id="2147483763" r:id="rId13"/>
    <p:sldLayoutId id="2147483764" r:id="rId14"/>
    <p:sldLayoutId id="214748376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800" kern="1200" cap="all" spc="100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50000"/>
          </a:schemeClr>
        </a:buClr>
        <a:buFont typeface="Arial" pitchFamily="34" charset="0"/>
        <a:buChar char="•"/>
        <a:defRPr sz="2400" b="0" i="0" kern="1200">
          <a:solidFill>
            <a:schemeClr val="tx1">
              <a:lumMod val="50000"/>
            </a:schemeClr>
          </a:solidFill>
          <a:latin typeface="+mn-lt"/>
          <a:ea typeface="+mn-ea"/>
          <a:cs typeface="Gill Sans Light" panose="020B0302020104020203" pitchFamily="34" charset="-79"/>
        </a:defRPr>
      </a:lvl1pPr>
      <a:lvl2pPr marL="54864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50000"/>
          </a:schemeClr>
        </a:buClr>
        <a:buFont typeface="Arial" pitchFamily="34" charset="0"/>
        <a:buChar char="•"/>
        <a:defRPr sz="2000" b="0" i="0" kern="1200">
          <a:solidFill>
            <a:schemeClr val="tx1">
              <a:lumMod val="50000"/>
            </a:schemeClr>
          </a:solidFill>
          <a:latin typeface="+mn-lt"/>
          <a:ea typeface="+mn-ea"/>
          <a:cs typeface="Gill Sans Light" panose="020B0302020104020203" pitchFamily="34" charset="-79"/>
        </a:defRPr>
      </a:lvl2pPr>
      <a:lvl3pPr marL="85039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50000"/>
          </a:schemeClr>
        </a:buClr>
        <a:buFont typeface="Arial" pitchFamily="34" charset="0"/>
        <a:buChar char="•"/>
        <a:defRPr sz="1800" b="0" i="0" kern="1200">
          <a:solidFill>
            <a:schemeClr val="tx1">
              <a:lumMod val="50000"/>
            </a:schemeClr>
          </a:solidFill>
          <a:latin typeface="+mn-lt"/>
          <a:ea typeface="+mn-ea"/>
          <a:cs typeface="Gill Sans Light" panose="020B0302020104020203" pitchFamily="34" charset="-79"/>
        </a:defRPr>
      </a:lvl3pPr>
      <a:lvl4pPr marL="115214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50000"/>
          </a:schemeClr>
        </a:buClr>
        <a:buFont typeface="Arial" pitchFamily="34" charset="0"/>
        <a:buChar char="•"/>
        <a:defRPr sz="1600" b="0" i="0" kern="1200">
          <a:solidFill>
            <a:schemeClr val="tx1">
              <a:lumMod val="50000"/>
            </a:schemeClr>
          </a:solidFill>
          <a:latin typeface="+mn-lt"/>
          <a:ea typeface="+mn-ea"/>
          <a:cs typeface="Gill Sans Light" panose="020B0302020104020203" pitchFamily="34" charset="-79"/>
        </a:defRPr>
      </a:lvl4pPr>
      <a:lvl5pPr marL="1453896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50000"/>
          </a:schemeClr>
        </a:buClr>
        <a:buFont typeface="Arial" pitchFamily="34" charset="0"/>
        <a:buChar char="•"/>
        <a:defRPr sz="1600" b="0" i="0" kern="1200">
          <a:solidFill>
            <a:schemeClr val="tx1">
              <a:lumMod val="50000"/>
            </a:schemeClr>
          </a:solidFill>
          <a:latin typeface="+mn-lt"/>
          <a:ea typeface="+mn-ea"/>
          <a:cs typeface="Gill Sans Light" panose="020B0302020104020203" pitchFamily="34" charset="-79"/>
        </a:defRPr>
      </a:lvl5pPr>
      <a:lvl6pPr marL="1755648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close up of architectural spiral scrolling ornament">
            <a:extLst>
              <a:ext uri="{FF2B5EF4-FFF2-40B4-BE49-F238E27FC236}">
                <a16:creationId xmlns:a16="http://schemas.microsoft.com/office/drawing/2014/main" id="{3EF594EB-0DFC-01C3-3A54-A22BD8C057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9D6C8AB-5516-F1B4-DF34-5E1C89C9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88" y="1484784"/>
            <a:ext cx="11356848" cy="3114648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ea typeface="Bitter Medium" pitchFamily="34" charset="-122"/>
                <a:cs typeface="Bitter Medium" pitchFamily="34" charset="-120"/>
              </a:rPr>
              <a:t>TEAM 10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272AA4-F484-51A7-7175-5AD7A8FD42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ts val="2850"/>
              </a:lnSpc>
            </a:pPr>
            <a:r>
              <a:rPr lang="en-US" dirty="0">
                <a:ea typeface="Open Sans" pitchFamily="34" charset="-122"/>
                <a:cs typeface="Open Sans" pitchFamily="34" charset="-120"/>
              </a:rPr>
              <a:t>INCLUSIVITY 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7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3B14A-1453-FC33-8F46-A1762282D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4F8563D-F0A5-11D9-E5CF-2521A8A65AF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A517D55-32DF-66ED-20D8-B9C58FA6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88" y="1484784"/>
            <a:ext cx="11356848" cy="3114648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ea typeface="Bitter Medium" pitchFamily="34" charset="-122"/>
                <a:cs typeface="Bitter Medium" pitchFamily="34" charset="-120"/>
              </a:rPr>
              <a:t>Boot: Bridging Communication Gaps Through Technology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CEE39F-6E88-5CA1-9E6C-45CE36FA4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lnSpc>
                <a:spcPts val="2850"/>
              </a:lnSpc>
            </a:pPr>
            <a:r>
              <a:rPr lang="en-US" dirty="0">
                <a:solidFill>
                  <a:schemeClr val="accent4">
                    <a:lumMod val="90000"/>
                  </a:schemeClr>
                </a:solidFill>
                <a:ea typeface="Open Sans" pitchFamily="34" charset="-122"/>
                <a:cs typeface="Open Sans" pitchFamily="34" charset="-120"/>
              </a:rPr>
              <a:t>A handheld device empowering neurodivergent individuals to navigate social interactions with confidence and dignity.</a:t>
            </a:r>
            <a:endParaRPr lang="en-US" dirty="0">
              <a:solidFill>
                <a:schemeClr val="accent4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4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A1AB49CF-A20A-C64A-C665-4B7DE9AD85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878276F-2C35-AA75-5D1D-B56CD313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MEET THE TEAM</a:t>
            </a:r>
            <a:br>
              <a:rPr lang="en-US" dirty="0"/>
            </a:br>
            <a:br>
              <a:rPr lang="en-US" dirty="0"/>
            </a:br>
            <a:r>
              <a:rPr lang="en-US" sz="3200" dirty="0"/>
              <a:t>“THE LIBERATORS”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2DF867-4C4B-4E5A-E146-7BFEDA20E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3752" y="612516"/>
            <a:ext cx="4028972" cy="2905760"/>
          </a:xfrm>
        </p:spPr>
        <p:txBody>
          <a:bodyPr/>
          <a:lstStyle/>
          <a:p>
            <a:r>
              <a:rPr lang="en-IN" sz="3200" dirty="0">
                <a:solidFill>
                  <a:schemeClr val="bg1"/>
                </a:solidFill>
              </a:rPr>
              <a:t>Amogh Mathur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Rayana Mazumdar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 err="1">
                <a:solidFill>
                  <a:schemeClr val="bg1"/>
                </a:solidFill>
              </a:rPr>
              <a:t>Stotro</a:t>
            </a:r>
            <a:r>
              <a:rPr lang="en-IN" sz="3200" dirty="0">
                <a:solidFill>
                  <a:schemeClr val="bg1"/>
                </a:solidFill>
              </a:rPr>
              <a:t> Roy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Vidhita </a:t>
            </a:r>
            <a:r>
              <a:rPr lang="en-IN" sz="3200" dirty="0" err="1">
                <a:solidFill>
                  <a:schemeClr val="bg1"/>
                </a:solidFill>
              </a:rPr>
              <a:t>Ghadi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0C8CDF3-F08A-6ECB-E446-9E21DE7B5A92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B94068B-055C-4B9D-6A9B-477EEB50E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989ECCF-0A50-6C66-806A-B167B19A803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289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297CFA-6E96-2C78-BAF9-FECDA0D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5550"/>
              </a:lnSpc>
            </a:pPr>
            <a:r>
              <a:rPr lang="en-US" dirty="0">
                <a:solidFill>
                  <a:schemeClr val="accent1"/>
                </a:solidFill>
                <a:ea typeface="Bitter Medium" pitchFamily="34" charset="-122"/>
                <a:cs typeface="Bitter Medium" pitchFamily="34" charset="-120"/>
              </a:rPr>
              <a:t>The Challenge We're Addressing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D06F93-BADF-B868-37D1-DA06AE928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828800" y="2420888"/>
            <a:ext cx="5102352" cy="4437112"/>
          </a:xfrm>
        </p:spPr>
        <p:txBody>
          <a:bodyPr>
            <a:normAutofit/>
          </a:bodyPr>
          <a:lstStyle/>
          <a:p>
            <a:pPr marL="0" indent="0">
              <a:lnSpc>
                <a:spcPts val="3300"/>
              </a:lnSpc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ea typeface="Bitter Medium" pitchFamily="34" charset="-122"/>
                <a:cs typeface="Bitter Medium" pitchFamily="34" charset="-120"/>
              </a:rPr>
              <a:t>Social Communication Barriers</a:t>
            </a:r>
          </a:p>
          <a:p>
            <a:pPr marL="0" indent="0">
              <a:lnSpc>
                <a:spcPts val="3300"/>
              </a:lnSpc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itchFamily="34" charset="-122"/>
                <a:cs typeface="Open Sans" pitchFamily="34" charset="-120"/>
              </a:rPr>
              <a:t>Many neurodivergent individuals experience profound anxiety during social interactions, making it difficult to express themselves clearly or respond to conversations in real-time.</a:t>
            </a:r>
          </a:p>
          <a:p>
            <a:pPr marL="0" indent="0">
              <a:lnSpc>
                <a:spcPts val="3300"/>
              </a:lnSpc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itchFamily="34" charset="-122"/>
                <a:cs typeface="Open Sans" pitchFamily="34" charset="-120"/>
              </a:rPr>
              <a:t>Traditional communication methods often fail to account for the unique processing styles and needs of neurodivergent people.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ts val="3300"/>
              </a:lnSpc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ts val="3300"/>
              </a:lnSpc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Bitter Medium" pitchFamily="34" charset="0"/>
              <a:ea typeface="Bitter Medium" pitchFamily="34" charset="-122"/>
              <a:cs typeface="Bitter Medium" pitchFamily="34" charset="-120"/>
            </a:endParaRP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574BA57-B0B5-8D24-E04D-5D19962F46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818" b="4818"/>
          <a:stretch/>
        </p:blipFill>
        <p:spPr>
          <a:xfrm>
            <a:off x="7606580" y="0"/>
            <a:ext cx="4582245" cy="6858000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BBCF6-2B40-5520-5644-8B392D21C1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5400000">
            <a:off x="10813274" y="5058414"/>
            <a:ext cx="2023120" cy="204452"/>
          </a:xfrm>
        </p:spPr>
        <p:txBody>
          <a:bodyPr/>
          <a:lstStyle/>
          <a:p>
            <a:r>
              <a:rPr lang="en-US" dirty="0"/>
              <a:t>BOOT: THE INCLUSIVITY BOT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06CB4-E4D5-97C2-AEE7-21F92E34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9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CD9A3B-E03D-8CBC-A756-2B3AEF926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660" y="640080"/>
            <a:ext cx="9747504" cy="844704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OUR SOLUTION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01C2DF-BDB3-34EF-57CD-D46487B039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5400000">
            <a:off x="10957290" y="5130422"/>
            <a:ext cx="1807096" cy="276460"/>
          </a:xfrm>
        </p:spPr>
        <p:txBody>
          <a:bodyPr/>
          <a:lstStyle/>
          <a:p>
            <a:r>
              <a:rPr lang="en-US" dirty="0"/>
              <a:t>BOOT: THE INCLUSIVITY BOT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17039-FEC3-06EB-8F5D-5B8C77E5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ADAE4B-61B3-B9F8-BCBA-0C302F21A1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220660" y="1628800"/>
            <a:ext cx="9747504" cy="4772000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  <a:latin typeface="+mj-lt"/>
                <a:ea typeface="Bitter Medium" pitchFamily="34" charset="-122"/>
                <a:cs typeface="Bitter Medium" pitchFamily="34" charset="-120"/>
              </a:rPr>
              <a:t>Pre-Set Voice Output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Open Sans" pitchFamily="34" charset="-122"/>
                <a:cs typeface="Open Sans" pitchFamily="34" charset="-120"/>
              </a:rPr>
              <a:t>Converts pre-written text into speech, ensuring consistent communication and reducing anxiety in real-time interactions.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ea typeface="Open Sans" pitchFamily="34" charset="-122"/>
              <a:cs typeface="Open Sans" pitchFamily="34" charset="-12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+mj-lt"/>
                <a:ea typeface="Open Sans" pitchFamily="34" charset="-122"/>
                <a:cs typeface="Open Sans" pitchFamily="34" charset="-120"/>
              </a:rPr>
              <a:t>System Architecture Overview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2B2E3C"/>
                </a:solidFill>
                <a:ea typeface="Bitter Medium" pitchFamily="34" charset="-122"/>
                <a:cs typeface="Bitter Medium" pitchFamily="34" charset="-120"/>
              </a:rPr>
              <a:t>Input Layer</a:t>
            </a:r>
            <a:endParaRPr lang="en-US" u="sng" dirty="0"/>
          </a:p>
          <a:p>
            <a:pPr marL="0" indent="0">
              <a:buNone/>
            </a:pPr>
            <a:r>
              <a:rPr lang="en-US" dirty="0">
                <a:solidFill>
                  <a:srgbClr val="2B2E3C"/>
                </a:solidFill>
                <a:ea typeface="Open Sans" pitchFamily="34" charset="-122"/>
                <a:cs typeface="Open Sans" pitchFamily="34" charset="-120"/>
              </a:rPr>
              <a:t>Physical buttons capture user input.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2B2E3C"/>
                </a:solidFill>
                <a:ea typeface="Bitter Medium" pitchFamily="34" charset="-122"/>
                <a:cs typeface="Bitter Medium" pitchFamily="34" charset="-120"/>
              </a:rPr>
              <a:t>Processing Core</a:t>
            </a:r>
            <a:endParaRPr lang="en-US" u="sng" dirty="0"/>
          </a:p>
          <a:p>
            <a:pPr marL="0" indent="0">
              <a:buNone/>
            </a:pPr>
            <a:r>
              <a:rPr lang="en-US" dirty="0">
                <a:solidFill>
                  <a:srgbClr val="2B2E3C"/>
                </a:solidFill>
                <a:ea typeface="Open Sans" pitchFamily="34" charset="-122"/>
                <a:cs typeface="Open Sans" pitchFamily="34" charset="-120"/>
              </a:rPr>
              <a:t>ESP32 processes signals &amp; coordinates with the user’s device through </a:t>
            </a:r>
            <a:r>
              <a:rPr lang="en-US" dirty="0" err="1">
                <a:solidFill>
                  <a:srgbClr val="2B2E3C"/>
                </a:solidFill>
                <a:ea typeface="Open Sans" pitchFamily="34" charset="-122"/>
                <a:cs typeface="Open Sans" pitchFamily="34" charset="-120"/>
              </a:rPr>
              <a:t>bluetooth</a:t>
            </a:r>
            <a:r>
              <a:rPr lang="en-US" dirty="0">
                <a:solidFill>
                  <a:srgbClr val="2B2E3C"/>
                </a:solidFill>
                <a:ea typeface="Open Sans" pitchFamily="34" charset="-122"/>
                <a:cs typeface="Open Sans" pitchFamily="34" charset="-120"/>
              </a:rPr>
              <a:t>.</a:t>
            </a: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rgbClr val="2B2E3C"/>
                </a:solidFill>
                <a:ea typeface="Bitter Medium" pitchFamily="34" charset="-122"/>
                <a:cs typeface="Bitter Medium" pitchFamily="34" charset="-120"/>
              </a:rPr>
              <a:t>Output System</a:t>
            </a:r>
            <a:endParaRPr lang="en-US" u="sng" dirty="0"/>
          </a:p>
          <a:p>
            <a:pPr marL="0" indent="0">
              <a:buNone/>
            </a:pPr>
            <a:r>
              <a:rPr lang="en-US" dirty="0">
                <a:solidFill>
                  <a:srgbClr val="2B2E3C"/>
                </a:solidFill>
                <a:ea typeface="Open Sans" pitchFamily="34" charset="-122"/>
                <a:cs typeface="Open Sans" pitchFamily="34" charset="-120"/>
              </a:rPr>
              <a:t>Text-to-speech engine &amp; amplifier deliver voice output, while LCD delivers text output.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69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46FAC-1340-7933-3843-9D3028F2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5550"/>
              </a:lnSpc>
            </a:pPr>
            <a:r>
              <a:rPr lang="en-US" dirty="0">
                <a:solidFill>
                  <a:schemeClr val="accent3"/>
                </a:solidFill>
                <a:ea typeface="Bitter Medium" pitchFamily="34" charset="-122"/>
                <a:cs typeface="Bitter Medium" pitchFamily="34" charset="-120"/>
              </a:rPr>
              <a:t>Output System: Clear Communication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D88DD74C-0A4B-3D88-24B0-18CA695DB2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1EEE33-5B3D-A31B-F560-8AE9AA44954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60520" y="5445224"/>
            <a:ext cx="7397496" cy="93610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+mj-lt"/>
                <a:ea typeface="Open Sans" pitchFamily="34" charset="-122"/>
                <a:cs typeface="Open Sans" pitchFamily="34" charset="-120"/>
              </a:rPr>
              <a:t>Design Priority:</a:t>
            </a:r>
            <a:r>
              <a:rPr lang="en-US" sz="1800" dirty="0">
                <a:solidFill>
                  <a:srgbClr val="000000"/>
                </a:solidFill>
                <a:latin typeface="+mj-lt"/>
                <a:ea typeface="Open Sans" pitchFamily="34" charset="-122"/>
                <a:cs typeface="Open Sans" pitchFamily="34" charset="-120"/>
              </a:rPr>
              <a:t> All outputs designed for discretion and dignity, ensuring users feel empowered rather than exposed during use.</a:t>
            </a: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6A5B1AD-82DF-8D7C-91DE-587ED27CD9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5400000">
            <a:off x="10741266" y="4914398"/>
            <a:ext cx="2239144" cy="276460"/>
          </a:xfrm>
        </p:spPr>
        <p:txBody>
          <a:bodyPr/>
          <a:lstStyle/>
          <a:p>
            <a:r>
              <a:rPr lang="en-US" dirty="0"/>
              <a:t>BOOT: THE INCLUSIVITY BOT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9AE97BE-9F33-81A3-2D36-C923C197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86574-4812-396A-D4B6-7F6C4010C84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78808" y="2996952"/>
            <a:ext cx="7397496" cy="21602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  <a:ea typeface="Bitter Medium" pitchFamily="34" charset="-122"/>
                <a:cs typeface="Bitter Medium" pitchFamily="34" charset="-120"/>
              </a:rPr>
              <a:t>Dual Output Capabilities</a:t>
            </a:r>
            <a:endParaRPr lang="en-US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Open Sans" pitchFamily="34" charset="-122"/>
                <a:cs typeface="Open Sans" pitchFamily="34" charset="-120"/>
              </a:rPr>
              <a:t>Boot delivers information through carefully designed output systems that </a:t>
            </a:r>
            <a:r>
              <a:rPr lang="en-US" dirty="0" err="1">
                <a:solidFill>
                  <a:schemeClr val="tx1"/>
                </a:solidFill>
                <a:ea typeface="Open Sans" pitchFamily="34" charset="-122"/>
                <a:cs typeface="Open Sans" pitchFamily="34" charset="-120"/>
              </a:rPr>
              <a:t>prioritise</a:t>
            </a:r>
            <a:r>
              <a:rPr lang="en-US" dirty="0">
                <a:solidFill>
                  <a:schemeClr val="tx1"/>
                </a:solidFill>
                <a:ea typeface="Open Sans" pitchFamily="34" charset="-122"/>
                <a:cs typeface="Open Sans" pitchFamily="34" charset="-120"/>
              </a:rPr>
              <a:t> clarity and user control.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ea typeface="Open Sans" pitchFamily="34" charset="-122"/>
                <a:cs typeface="Open Sans" pitchFamily="34" charset="-120"/>
              </a:rPr>
              <a:t>Voice Output:</a:t>
            </a:r>
            <a:r>
              <a:rPr lang="en-US" dirty="0">
                <a:solidFill>
                  <a:schemeClr val="tx1"/>
                </a:solidFill>
                <a:ea typeface="Open Sans" pitchFamily="34" charset="-122"/>
                <a:cs typeface="Open Sans" pitchFamily="34" charset="-120"/>
              </a:rPr>
              <a:t> High-quality text-to-speech conversion ensures messages are delivered with natural intonation and appropriate pacing.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ea typeface="Open Sans" pitchFamily="34" charset="-122"/>
                <a:cs typeface="Open Sans" pitchFamily="34" charset="-120"/>
              </a:rPr>
              <a:t>Visual Display:</a:t>
            </a:r>
            <a:r>
              <a:rPr lang="en-US" dirty="0">
                <a:solidFill>
                  <a:schemeClr val="tx1"/>
                </a:solidFill>
                <a:ea typeface="Open Sans" pitchFamily="34" charset="-122"/>
                <a:cs typeface="Open Sans" pitchFamily="34" charset="-120"/>
              </a:rPr>
              <a:t> Small LCD screen shows current response selection and system status, providing silent confirmation of device state.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59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2DEE6E45-4D68-51B3-8A83-6600B5B09E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2BEA8DE-04D5-227E-887B-F2D13183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840" y="1556792"/>
            <a:ext cx="6327648" cy="2137384"/>
          </a:xfrm>
        </p:spPr>
        <p:txBody>
          <a:bodyPr/>
          <a:lstStyle/>
          <a:p>
            <a:r>
              <a:rPr lang="en-US" dirty="0"/>
              <a:t>IMPACT ON SOCIETY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4B44E-BD07-38F2-ED89-5255E8A77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0368" y="4005064"/>
            <a:ext cx="1901952" cy="519184"/>
          </a:xfrm>
        </p:spPr>
        <p:txBody>
          <a:bodyPr>
            <a:noAutofit/>
          </a:bodyPr>
          <a:lstStyle/>
          <a:p>
            <a:pPr>
              <a:lnSpc>
                <a:spcPts val="2750"/>
              </a:lnSpc>
            </a:pPr>
            <a:r>
              <a:rPr lang="en-US" sz="1500" dirty="0">
                <a:solidFill>
                  <a:schemeClr val="tx1"/>
                </a:solidFill>
                <a:ea typeface="Bitter Medium" pitchFamily="34" charset="-122"/>
                <a:cs typeface="Bitter Medium" pitchFamily="34" charset="-120"/>
              </a:rPr>
              <a:t>Social Integration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45D90-2664-DB23-7FC7-BEBD958DD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0368" y="4437112"/>
            <a:ext cx="1901952" cy="14973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chemeClr val="tx1"/>
                </a:solidFill>
                <a:ea typeface="Open Sans" pitchFamily="34" charset="-122"/>
                <a:cs typeface="Open Sans" pitchFamily="34" charset="-120"/>
              </a:rPr>
              <a:t>Reduces anxiety and enables fuller participation in social settings, helping neurodivergent individuals build confidence and connections.</a:t>
            </a:r>
            <a:endParaRPr lang="en-US" sz="13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5CB8C6-F1AD-AA75-E843-0C514D271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lnSpc>
                <a:spcPts val="2750"/>
              </a:lnSpc>
            </a:pPr>
            <a:r>
              <a:rPr lang="en-US" sz="1500" dirty="0">
                <a:solidFill>
                  <a:schemeClr val="tx1"/>
                </a:solidFill>
                <a:ea typeface="Bitter Medium" pitchFamily="34" charset="-122"/>
                <a:cs typeface="Bitter Medium" pitchFamily="34" charset="-120"/>
              </a:rPr>
              <a:t>Open-Source Vision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680936-9FDE-46BB-0A75-52FFBB8276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Open Sans" pitchFamily="34" charset="-122"/>
                <a:cs typeface="Open Sans" pitchFamily="34" charset="-120"/>
              </a:rPr>
              <a:t>Plans to release schematics, code, and 3D-printable enclosures to enable community adaptation and improvement.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5993DE62-6B3A-0134-DA31-A82B7C9EC4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5400000">
            <a:off x="10741266" y="4986406"/>
            <a:ext cx="2167136" cy="204452"/>
          </a:xfrm>
        </p:spPr>
        <p:txBody>
          <a:bodyPr/>
          <a:lstStyle/>
          <a:p>
            <a:r>
              <a:rPr lang="en-US" dirty="0"/>
              <a:t>BOOT: THE INCLUSIVITY BOT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642E18FF-2AE9-A488-C519-657BE7DC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15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5BEAA3-672A-A82F-CC1F-40A87D55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885282" y="5058414"/>
            <a:ext cx="1951112" cy="276460"/>
          </a:xfrm>
        </p:spPr>
        <p:txBody>
          <a:bodyPr/>
          <a:lstStyle/>
          <a:p>
            <a:r>
              <a:rPr lang="en-US" dirty="0"/>
              <a:t>BOOT: THE INCLUSIVITY BOT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CEAE7E-A4A2-8E61-D469-910FDAAC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806B8-5441-E51B-6465-D63420458AFD}"/>
              </a:ext>
            </a:extLst>
          </p:cNvPr>
          <p:cNvSpPr txBox="1"/>
          <p:nvPr/>
        </p:nvSpPr>
        <p:spPr>
          <a:xfrm>
            <a:off x="1557908" y="2644170"/>
            <a:ext cx="8856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dirty="0">
                <a:solidFill>
                  <a:schemeClr val="bg1"/>
                </a:solidFill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1149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s Classic 16x9">
  <a:themeElements>
    <a:clrScheme name="Custom 71">
      <a:dk1>
        <a:srgbClr val="000000"/>
      </a:dk1>
      <a:lt1>
        <a:srgbClr val="FFFFFF"/>
      </a:lt1>
      <a:dk2>
        <a:srgbClr val="693A20"/>
      </a:dk2>
      <a:lt2>
        <a:srgbClr val="E7E4E6"/>
      </a:lt2>
      <a:accent1>
        <a:srgbClr val="512823"/>
      </a:accent1>
      <a:accent2>
        <a:srgbClr val="B98D34"/>
      </a:accent2>
      <a:accent3>
        <a:srgbClr val="610606"/>
      </a:accent3>
      <a:accent4>
        <a:srgbClr val="FFEDB9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ustom 89">
      <a:majorFont>
        <a:latin typeface="Book Antiqua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book education presentation (widescreen)_Win32_v3" id="{4B7EA318-15E2-473F-9AB3-202EC7071CC7}" vid="{CC1661AE-A1F1-46A0-A328-D33A145270B8}"/>
    </a:ext>
  </a:extLst>
</a:theme>
</file>

<file path=ppt/theme/theme2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8458A3-99B8-4914-89E6-B86ADB0D7D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6EAEDD-6865-458C-AB5E-1E0979B7BC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9ACF9E2-7979-495A-9F5F-33F2C85007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Classic book education presentation (widescreen)</Template>
  <TotalTime>649</TotalTime>
  <Words>311</Words>
  <Application>Microsoft Office PowerPoint</Application>
  <PresentationFormat>Custom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Bitter Medium</vt:lpstr>
      <vt:lpstr>Book Antiqua</vt:lpstr>
      <vt:lpstr>Constantia</vt:lpstr>
      <vt:lpstr>Gill Sans MT</vt:lpstr>
      <vt:lpstr>Open Sans</vt:lpstr>
      <vt:lpstr>Books Classic 16x9</vt:lpstr>
      <vt:lpstr>TEAM 10</vt:lpstr>
      <vt:lpstr>Boot: Bridging Communication Gaps Through Technology</vt:lpstr>
      <vt:lpstr>MEET THE TEAM  “THE LIBERATORS”</vt:lpstr>
      <vt:lpstr>The Challenge We're Addressing</vt:lpstr>
      <vt:lpstr>OUR SOLUTION</vt:lpstr>
      <vt:lpstr>Output System: Clear Communication</vt:lpstr>
      <vt:lpstr>IMPACT ON SOCIETY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Tapaja Mazumdar</dc:creator>
  <cp:lastModifiedBy>Tapaja Mazumdar</cp:lastModifiedBy>
  <cp:revision>5</cp:revision>
  <dcterms:created xsi:type="dcterms:W3CDTF">2025-10-22T13:05:11Z</dcterms:created>
  <dcterms:modified xsi:type="dcterms:W3CDTF">2025-10-23T11:29:39Z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