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8229600" cx="14630400"/>
  <p:notesSz cx="8229600" cy="14630400"/>
  <p:embeddedFontLst>
    <p:embeddedFont>
      <p:font typeface="Libre Baskerville"/>
      <p:regular r:id="rId13"/>
      <p:bold r:id="rId14"/>
      <p:italic r:id="rId15"/>
    </p:embeddedFont>
    <p:embeddedFont>
      <p:font typeface="DM Sans"/>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LibreBaskerville-regular.fntdata"/><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LibreBaskerville-italic.fntdata"/><Relationship Id="rId14" Type="http://schemas.openxmlformats.org/officeDocument/2006/relationships/font" Target="fonts/LibreBaskerville-bold.fntdata"/><Relationship Id="rId17" Type="http://schemas.openxmlformats.org/officeDocument/2006/relationships/font" Target="fonts/DMSans-bold.fntdata"/><Relationship Id="rId16" Type="http://schemas.openxmlformats.org/officeDocument/2006/relationships/font" Target="fonts/DMSans-regular.fntdata"/><Relationship Id="rId5" Type="http://schemas.openxmlformats.org/officeDocument/2006/relationships/slide" Target="slides/slide1.xml"/><Relationship Id="rId19" Type="http://schemas.openxmlformats.org/officeDocument/2006/relationships/font" Target="fonts/DMSans-boldItalic.fntdata"/><Relationship Id="rId6" Type="http://schemas.openxmlformats.org/officeDocument/2006/relationships/slide" Target="slides/slide2.xml"/><Relationship Id="rId18" Type="http://schemas.openxmlformats.org/officeDocument/2006/relationships/font" Target="fonts/DMSans-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t>‹#›</a:t>
            </a:fld>
            <a:endParaRPr b="0" i="0" sz="1200" u="none" cap="none" strike="noStrik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 name="Google Shape;49;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 name="Google Shape;50;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 name="Google Shape;57;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 name="Google Shape;58;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 name="Google Shape;6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 name="Google Shape;67;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 name="Google Shape;73;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 name="Google Shape;74;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 name="Google Shape;80;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 name="Google Shape;81;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 name="Google Shape;94;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5f531b5a2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5f531b5a2b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g35f531b5a2b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hyperlink" Target="https://gamma.app/?utm_source=made-with-gamma" TargetMode="Externa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hyperlink" Target="https://gamma.app/?utm_source=made-with-gamma" TargetMode="Externa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hyperlink" Target="https://gamma.app/?utm_source=made-with-gamma" TargetMode="Externa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hyperlink" Target="https://gamma.app/?utm_source=made-with-gamma" TargetMode="Externa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hyperlink" Target="https://gamma.app/?utm_source=made-with-gamma" TargetMode="Externa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hyperlink" Target="https://gamma.app/?utm_source=made-with-gamma" TargetMode="Externa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hyperlink" Target="https://gamma.app/?utm_source=made-with-gamma" TargetMode="Externa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hyperlink" Target="https://gamma.app/?utm_source=made-with-gamma" TargetMode="Externa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hyperlink" Target="https://gamma.app/?utm_source=made-with-gamma" TargetMode="Externa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 master">
  <p:cSld name="Slide 1 master">
    <p:spTree>
      <p:nvGrpSpPr>
        <p:cNvPr id="10" name="Shape 10"/>
        <p:cNvGrpSpPr/>
        <p:nvPr/>
      </p:nvGrpSpPr>
      <p:grpSpPr>
        <a:xfrm>
          <a:off x="0" y="0"/>
          <a:ext cx="0" cy="0"/>
          <a:chOff x="0" y="0"/>
          <a:chExt cx="0" cy="0"/>
        </a:xfrm>
      </p:grpSpPr>
      <p:pic>
        <p:nvPicPr>
          <p:cNvPr descr="preencoded.png" id="11" name="Google Shape;11;p2"/>
          <p:cNvPicPr preferRelativeResize="0"/>
          <p:nvPr/>
        </p:nvPicPr>
        <p:blipFill rotWithShape="1">
          <a:blip r:embed="rId2">
            <a:alphaModFix/>
          </a:blip>
          <a:srcRect b="0" l="0" r="0" t="0"/>
          <a:stretch/>
        </p:blipFill>
        <p:spPr>
          <a:xfrm>
            <a:off x="0" y="0"/>
            <a:ext cx="14630400" cy="8229600"/>
          </a:xfrm>
          <a:prstGeom prst="rect">
            <a:avLst/>
          </a:prstGeom>
          <a:noFill/>
          <a:ln>
            <a:noFill/>
          </a:ln>
        </p:spPr>
      </p:pic>
      <p:sp>
        <p:nvSpPr>
          <p:cNvPr id="12" name="Google Shape;12;p2"/>
          <p:cNvSpPr/>
          <p:nvPr/>
        </p:nvSpPr>
        <p:spPr>
          <a:xfrm>
            <a:off x="0" y="0"/>
            <a:ext cx="14630400" cy="8229600"/>
          </a:xfrm>
          <a:prstGeom prst="rect">
            <a:avLst/>
          </a:prstGeom>
          <a:solidFill>
            <a:srgbClr val="FFFD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13" name="Google Shape;13;p2">
            <a:hlinkClick r:id="rId3"/>
          </p:cNvPr>
          <p:cNvPicPr preferRelativeResize="0"/>
          <p:nvPr/>
        </p:nvPicPr>
        <p:blipFill rotWithShape="1">
          <a:blip r:embed="rId4">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bg>
      <p:bgPr>
        <a:solidFill>
          <a:schemeClr val="lt1"/>
        </a:solidFill>
      </p:bgPr>
    </p:bg>
    <p:spTree>
      <p:nvGrpSpPr>
        <p:cNvPr id="46" name="Shape 4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2 master">
  <p:cSld name="Slide 2 master">
    <p:spTree>
      <p:nvGrpSpPr>
        <p:cNvPr id="14" name="Shape 14"/>
        <p:cNvGrpSpPr/>
        <p:nvPr/>
      </p:nvGrpSpPr>
      <p:grpSpPr>
        <a:xfrm>
          <a:off x="0" y="0"/>
          <a:ext cx="0" cy="0"/>
          <a:chOff x="0" y="0"/>
          <a:chExt cx="0" cy="0"/>
        </a:xfrm>
      </p:grpSpPr>
      <p:pic>
        <p:nvPicPr>
          <p:cNvPr descr="preencoded.png" id="15" name="Google Shape;15;p3"/>
          <p:cNvPicPr preferRelativeResize="0"/>
          <p:nvPr/>
        </p:nvPicPr>
        <p:blipFill rotWithShape="1">
          <a:blip r:embed="rId2">
            <a:alphaModFix/>
          </a:blip>
          <a:srcRect b="0" l="0" r="0" t="0"/>
          <a:stretch/>
        </p:blipFill>
        <p:spPr>
          <a:xfrm>
            <a:off x="0" y="0"/>
            <a:ext cx="14630400" cy="8229600"/>
          </a:xfrm>
          <a:prstGeom prst="rect">
            <a:avLst/>
          </a:prstGeom>
          <a:noFill/>
          <a:ln>
            <a:noFill/>
          </a:ln>
        </p:spPr>
      </p:pic>
      <p:sp>
        <p:nvSpPr>
          <p:cNvPr id="16" name="Google Shape;16;p3"/>
          <p:cNvSpPr/>
          <p:nvPr/>
        </p:nvSpPr>
        <p:spPr>
          <a:xfrm>
            <a:off x="0" y="0"/>
            <a:ext cx="14630400" cy="8229600"/>
          </a:xfrm>
          <a:prstGeom prst="rect">
            <a:avLst/>
          </a:prstGeom>
          <a:solidFill>
            <a:srgbClr val="FFFD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17" name="Google Shape;17;p3">
            <a:hlinkClick r:id="rId3"/>
          </p:cNvPr>
          <p:cNvPicPr preferRelativeResize="0"/>
          <p:nvPr/>
        </p:nvPicPr>
        <p:blipFill rotWithShape="1">
          <a:blip r:embed="rId4">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3 master">
  <p:cSld name="Slide 3 master">
    <p:spTree>
      <p:nvGrpSpPr>
        <p:cNvPr id="18" name="Shape 18"/>
        <p:cNvGrpSpPr/>
        <p:nvPr/>
      </p:nvGrpSpPr>
      <p:grpSpPr>
        <a:xfrm>
          <a:off x="0" y="0"/>
          <a:ext cx="0" cy="0"/>
          <a:chOff x="0" y="0"/>
          <a:chExt cx="0" cy="0"/>
        </a:xfrm>
      </p:grpSpPr>
      <p:pic>
        <p:nvPicPr>
          <p:cNvPr descr="preencoded.png" id="19" name="Google Shape;19;p4"/>
          <p:cNvPicPr preferRelativeResize="0"/>
          <p:nvPr/>
        </p:nvPicPr>
        <p:blipFill rotWithShape="1">
          <a:blip r:embed="rId2">
            <a:alphaModFix/>
          </a:blip>
          <a:srcRect b="0" l="0" r="0" t="0"/>
          <a:stretch/>
        </p:blipFill>
        <p:spPr>
          <a:xfrm>
            <a:off x="0" y="0"/>
            <a:ext cx="14630400" cy="8229600"/>
          </a:xfrm>
          <a:prstGeom prst="rect">
            <a:avLst/>
          </a:prstGeom>
          <a:noFill/>
          <a:ln>
            <a:noFill/>
          </a:ln>
        </p:spPr>
      </p:pic>
      <p:sp>
        <p:nvSpPr>
          <p:cNvPr id="20" name="Google Shape;20;p4"/>
          <p:cNvSpPr/>
          <p:nvPr/>
        </p:nvSpPr>
        <p:spPr>
          <a:xfrm>
            <a:off x="0" y="0"/>
            <a:ext cx="14630400" cy="8229600"/>
          </a:xfrm>
          <a:prstGeom prst="rect">
            <a:avLst/>
          </a:prstGeom>
          <a:solidFill>
            <a:srgbClr val="FFFD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21" name="Google Shape;21;p4">
            <a:hlinkClick r:id="rId3"/>
          </p:cNvPr>
          <p:cNvPicPr preferRelativeResize="0"/>
          <p:nvPr/>
        </p:nvPicPr>
        <p:blipFill rotWithShape="1">
          <a:blip r:embed="rId4">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4 master">
  <p:cSld name="Slide 4 master">
    <p:spTree>
      <p:nvGrpSpPr>
        <p:cNvPr id="22" name="Shape 22"/>
        <p:cNvGrpSpPr/>
        <p:nvPr/>
      </p:nvGrpSpPr>
      <p:grpSpPr>
        <a:xfrm>
          <a:off x="0" y="0"/>
          <a:ext cx="0" cy="0"/>
          <a:chOff x="0" y="0"/>
          <a:chExt cx="0" cy="0"/>
        </a:xfrm>
      </p:grpSpPr>
      <p:pic>
        <p:nvPicPr>
          <p:cNvPr descr="preencoded.png" id="23" name="Google Shape;23;p5"/>
          <p:cNvPicPr preferRelativeResize="0"/>
          <p:nvPr/>
        </p:nvPicPr>
        <p:blipFill rotWithShape="1">
          <a:blip r:embed="rId2">
            <a:alphaModFix/>
          </a:blip>
          <a:srcRect b="0" l="0" r="0" t="0"/>
          <a:stretch/>
        </p:blipFill>
        <p:spPr>
          <a:xfrm>
            <a:off x="0" y="0"/>
            <a:ext cx="14630400" cy="8229600"/>
          </a:xfrm>
          <a:prstGeom prst="rect">
            <a:avLst/>
          </a:prstGeom>
          <a:noFill/>
          <a:ln>
            <a:noFill/>
          </a:ln>
        </p:spPr>
      </p:pic>
      <p:sp>
        <p:nvSpPr>
          <p:cNvPr id="24" name="Google Shape;24;p5"/>
          <p:cNvSpPr/>
          <p:nvPr/>
        </p:nvSpPr>
        <p:spPr>
          <a:xfrm>
            <a:off x="0" y="0"/>
            <a:ext cx="14630400" cy="8229600"/>
          </a:xfrm>
          <a:prstGeom prst="rect">
            <a:avLst/>
          </a:prstGeom>
          <a:solidFill>
            <a:srgbClr val="FFFD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25" name="Google Shape;25;p5">
            <a:hlinkClick r:id="rId3"/>
          </p:cNvPr>
          <p:cNvPicPr preferRelativeResize="0"/>
          <p:nvPr/>
        </p:nvPicPr>
        <p:blipFill rotWithShape="1">
          <a:blip r:embed="rId4">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5 master">
  <p:cSld name="Slide 5 master">
    <p:spTree>
      <p:nvGrpSpPr>
        <p:cNvPr id="26" name="Shape 26"/>
        <p:cNvGrpSpPr/>
        <p:nvPr/>
      </p:nvGrpSpPr>
      <p:grpSpPr>
        <a:xfrm>
          <a:off x="0" y="0"/>
          <a:ext cx="0" cy="0"/>
          <a:chOff x="0" y="0"/>
          <a:chExt cx="0" cy="0"/>
        </a:xfrm>
      </p:grpSpPr>
      <p:pic>
        <p:nvPicPr>
          <p:cNvPr descr="preencoded.png" id="27" name="Google Shape;27;p6"/>
          <p:cNvPicPr preferRelativeResize="0"/>
          <p:nvPr/>
        </p:nvPicPr>
        <p:blipFill rotWithShape="1">
          <a:blip r:embed="rId2">
            <a:alphaModFix/>
          </a:blip>
          <a:srcRect b="0" l="0" r="0" t="0"/>
          <a:stretch/>
        </p:blipFill>
        <p:spPr>
          <a:xfrm>
            <a:off x="0" y="0"/>
            <a:ext cx="14630400" cy="8229600"/>
          </a:xfrm>
          <a:prstGeom prst="rect">
            <a:avLst/>
          </a:prstGeom>
          <a:noFill/>
          <a:ln>
            <a:noFill/>
          </a:ln>
        </p:spPr>
      </p:pic>
      <p:sp>
        <p:nvSpPr>
          <p:cNvPr id="28" name="Google Shape;28;p6"/>
          <p:cNvSpPr/>
          <p:nvPr/>
        </p:nvSpPr>
        <p:spPr>
          <a:xfrm>
            <a:off x="0" y="0"/>
            <a:ext cx="14630400" cy="8229600"/>
          </a:xfrm>
          <a:prstGeom prst="rect">
            <a:avLst/>
          </a:prstGeom>
          <a:solidFill>
            <a:srgbClr val="FFFD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29" name="Google Shape;29;p6">
            <a:hlinkClick r:id="rId3"/>
          </p:cNvPr>
          <p:cNvPicPr preferRelativeResize="0"/>
          <p:nvPr/>
        </p:nvPicPr>
        <p:blipFill rotWithShape="1">
          <a:blip r:embed="rId4">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6 master">
  <p:cSld name="Slide 6 master">
    <p:spTree>
      <p:nvGrpSpPr>
        <p:cNvPr id="30" name="Shape 30"/>
        <p:cNvGrpSpPr/>
        <p:nvPr/>
      </p:nvGrpSpPr>
      <p:grpSpPr>
        <a:xfrm>
          <a:off x="0" y="0"/>
          <a:ext cx="0" cy="0"/>
          <a:chOff x="0" y="0"/>
          <a:chExt cx="0" cy="0"/>
        </a:xfrm>
      </p:grpSpPr>
      <p:pic>
        <p:nvPicPr>
          <p:cNvPr descr="preencoded.png" id="31" name="Google Shape;31;p7"/>
          <p:cNvPicPr preferRelativeResize="0"/>
          <p:nvPr/>
        </p:nvPicPr>
        <p:blipFill rotWithShape="1">
          <a:blip r:embed="rId2">
            <a:alphaModFix/>
          </a:blip>
          <a:srcRect b="0" l="0" r="0" t="0"/>
          <a:stretch/>
        </p:blipFill>
        <p:spPr>
          <a:xfrm>
            <a:off x="0" y="0"/>
            <a:ext cx="14630400" cy="8229600"/>
          </a:xfrm>
          <a:prstGeom prst="rect">
            <a:avLst/>
          </a:prstGeom>
          <a:noFill/>
          <a:ln>
            <a:noFill/>
          </a:ln>
        </p:spPr>
      </p:pic>
      <p:sp>
        <p:nvSpPr>
          <p:cNvPr id="32" name="Google Shape;32;p7"/>
          <p:cNvSpPr/>
          <p:nvPr/>
        </p:nvSpPr>
        <p:spPr>
          <a:xfrm>
            <a:off x="0" y="0"/>
            <a:ext cx="14630400" cy="8229600"/>
          </a:xfrm>
          <a:prstGeom prst="rect">
            <a:avLst/>
          </a:prstGeom>
          <a:solidFill>
            <a:srgbClr val="FFFD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33" name="Google Shape;33;p7">
            <a:hlinkClick r:id="rId3"/>
          </p:cNvPr>
          <p:cNvPicPr preferRelativeResize="0"/>
          <p:nvPr/>
        </p:nvPicPr>
        <p:blipFill rotWithShape="1">
          <a:blip r:embed="rId4">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7 master">
  <p:cSld name="Slide 7 master">
    <p:spTree>
      <p:nvGrpSpPr>
        <p:cNvPr id="34" name="Shape 34"/>
        <p:cNvGrpSpPr/>
        <p:nvPr/>
      </p:nvGrpSpPr>
      <p:grpSpPr>
        <a:xfrm>
          <a:off x="0" y="0"/>
          <a:ext cx="0" cy="0"/>
          <a:chOff x="0" y="0"/>
          <a:chExt cx="0" cy="0"/>
        </a:xfrm>
      </p:grpSpPr>
      <p:pic>
        <p:nvPicPr>
          <p:cNvPr descr="preencoded.png" id="35" name="Google Shape;35;p8"/>
          <p:cNvPicPr preferRelativeResize="0"/>
          <p:nvPr/>
        </p:nvPicPr>
        <p:blipFill rotWithShape="1">
          <a:blip r:embed="rId2">
            <a:alphaModFix/>
          </a:blip>
          <a:srcRect b="0" l="0" r="0" t="0"/>
          <a:stretch/>
        </p:blipFill>
        <p:spPr>
          <a:xfrm>
            <a:off x="0" y="0"/>
            <a:ext cx="14630400" cy="8229600"/>
          </a:xfrm>
          <a:prstGeom prst="rect">
            <a:avLst/>
          </a:prstGeom>
          <a:noFill/>
          <a:ln>
            <a:noFill/>
          </a:ln>
        </p:spPr>
      </p:pic>
      <p:sp>
        <p:nvSpPr>
          <p:cNvPr id="36" name="Google Shape;36;p8"/>
          <p:cNvSpPr/>
          <p:nvPr/>
        </p:nvSpPr>
        <p:spPr>
          <a:xfrm>
            <a:off x="0" y="0"/>
            <a:ext cx="14630400" cy="8229600"/>
          </a:xfrm>
          <a:prstGeom prst="rect">
            <a:avLst/>
          </a:prstGeom>
          <a:solidFill>
            <a:srgbClr val="FFFD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37" name="Google Shape;37;p8">
            <a:hlinkClick r:id="rId3"/>
          </p:cNvPr>
          <p:cNvPicPr preferRelativeResize="0"/>
          <p:nvPr/>
        </p:nvPicPr>
        <p:blipFill rotWithShape="1">
          <a:blip r:embed="rId4">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8 master">
  <p:cSld name="Slide 8 master">
    <p:spTree>
      <p:nvGrpSpPr>
        <p:cNvPr id="38" name="Shape 38"/>
        <p:cNvGrpSpPr/>
        <p:nvPr/>
      </p:nvGrpSpPr>
      <p:grpSpPr>
        <a:xfrm>
          <a:off x="0" y="0"/>
          <a:ext cx="0" cy="0"/>
          <a:chOff x="0" y="0"/>
          <a:chExt cx="0" cy="0"/>
        </a:xfrm>
      </p:grpSpPr>
      <p:pic>
        <p:nvPicPr>
          <p:cNvPr descr="preencoded.png" id="39" name="Google Shape;39;p9"/>
          <p:cNvPicPr preferRelativeResize="0"/>
          <p:nvPr/>
        </p:nvPicPr>
        <p:blipFill rotWithShape="1">
          <a:blip r:embed="rId2">
            <a:alphaModFix/>
          </a:blip>
          <a:srcRect b="0" l="0" r="0" t="0"/>
          <a:stretch/>
        </p:blipFill>
        <p:spPr>
          <a:xfrm>
            <a:off x="0" y="0"/>
            <a:ext cx="14630400" cy="8229600"/>
          </a:xfrm>
          <a:prstGeom prst="rect">
            <a:avLst/>
          </a:prstGeom>
          <a:noFill/>
          <a:ln>
            <a:noFill/>
          </a:ln>
        </p:spPr>
      </p:pic>
      <p:sp>
        <p:nvSpPr>
          <p:cNvPr id="40" name="Google Shape;40;p9"/>
          <p:cNvSpPr/>
          <p:nvPr/>
        </p:nvSpPr>
        <p:spPr>
          <a:xfrm>
            <a:off x="0" y="0"/>
            <a:ext cx="14630400" cy="8229600"/>
          </a:xfrm>
          <a:prstGeom prst="rect">
            <a:avLst/>
          </a:prstGeom>
          <a:solidFill>
            <a:srgbClr val="FFFD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41" name="Google Shape;41;p9">
            <a:hlinkClick r:id="rId3"/>
          </p:cNvPr>
          <p:cNvPicPr preferRelativeResize="0"/>
          <p:nvPr/>
        </p:nvPicPr>
        <p:blipFill rotWithShape="1">
          <a:blip r:embed="rId4">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9 master">
  <p:cSld name="Slide 9 master">
    <p:spTree>
      <p:nvGrpSpPr>
        <p:cNvPr id="42" name="Shape 42"/>
        <p:cNvGrpSpPr/>
        <p:nvPr/>
      </p:nvGrpSpPr>
      <p:grpSpPr>
        <a:xfrm>
          <a:off x="0" y="0"/>
          <a:ext cx="0" cy="0"/>
          <a:chOff x="0" y="0"/>
          <a:chExt cx="0" cy="0"/>
        </a:xfrm>
      </p:grpSpPr>
      <p:pic>
        <p:nvPicPr>
          <p:cNvPr descr="preencoded.png" id="43" name="Google Shape;43;p10"/>
          <p:cNvPicPr preferRelativeResize="0"/>
          <p:nvPr/>
        </p:nvPicPr>
        <p:blipFill rotWithShape="1">
          <a:blip r:embed="rId2">
            <a:alphaModFix/>
          </a:blip>
          <a:srcRect b="0" l="0" r="0" t="0"/>
          <a:stretch/>
        </p:blipFill>
        <p:spPr>
          <a:xfrm>
            <a:off x="0" y="0"/>
            <a:ext cx="14630400" cy="8229600"/>
          </a:xfrm>
          <a:prstGeom prst="rect">
            <a:avLst/>
          </a:prstGeom>
          <a:noFill/>
          <a:ln>
            <a:noFill/>
          </a:ln>
        </p:spPr>
      </p:pic>
      <p:sp>
        <p:nvSpPr>
          <p:cNvPr id="44" name="Google Shape;44;p10"/>
          <p:cNvSpPr/>
          <p:nvPr/>
        </p:nvSpPr>
        <p:spPr>
          <a:xfrm>
            <a:off x="0" y="0"/>
            <a:ext cx="14630400" cy="8229600"/>
          </a:xfrm>
          <a:prstGeom prst="rect">
            <a:avLst/>
          </a:prstGeom>
          <a:solidFill>
            <a:srgbClr val="FFFD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45" name="Google Shape;45;p10">
            <a:hlinkClick r:id="rId3"/>
          </p:cNvPr>
          <p:cNvPicPr preferRelativeResize="0"/>
          <p:nvPr/>
        </p:nvPicPr>
        <p:blipFill rotWithShape="1">
          <a:blip r:embed="rId4">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hyperlink" Target="http://drive.google.com/file/d/1xRGdKbhi4W2ZcS7CBteF9CuW-2IcMV4S/view" TargetMode="External"/><Relationship Id="rId4" Type="http://schemas.openxmlformats.org/officeDocument/2006/relationships/image" Target="../media/image18.jpg"/><Relationship Id="rId5" Type="http://schemas.openxmlformats.org/officeDocument/2006/relationships/hyperlink" Target="http://drive.google.com/file/d/1fVWQKthkH_q5AC39DHQVxCj9eGq0HjrQ/view" TargetMode="External"/><Relationship Id="rId6" Type="http://schemas.openxmlformats.org/officeDocument/2006/relationships/image" Target="../media/image2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12"/>
          <p:cNvSpPr/>
          <p:nvPr/>
        </p:nvSpPr>
        <p:spPr>
          <a:xfrm>
            <a:off x="6280190" y="2546985"/>
            <a:ext cx="7556421" cy="1417558"/>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5C4E3D"/>
              </a:buClr>
              <a:buSzPts val="4450"/>
              <a:buFont typeface="Libre Baskerville"/>
              <a:buNone/>
            </a:pPr>
            <a:r>
              <a:rPr b="0" i="0" lang="en-US" sz="4450" u="none" cap="none" strike="noStrike">
                <a:solidFill>
                  <a:srgbClr val="5C4E3D"/>
                </a:solidFill>
                <a:latin typeface="Libre Baskerville"/>
                <a:ea typeface="Libre Baskerville"/>
                <a:cs typeface="Libre Baskerville"/>
                <a:sym typeface="Libre Baskerville"/>
              </a:rPr>
              <a:t>ResQ: The Emergency Response Rover</a:t>
            </a:r>
            <a:endParaRPr b="0" i="0" sz="4450" u="none" cap="none" strike="noStrike"/>
          </a:p>
        </p:txBody>
      </p:sp>
      <p:sp>
        <p:nvSpPr>
          <p:cNvPr id="53" name="Google Shape;53;p12"/>
          <p:cNvSpPr/>
          <p:nvPr/>
        </p:nvSpPr>
        <p:spPr>
          <a:xfrm>
            <a:off x="6280190" y="4304705"/>
            <a:ext cx="7556421" cy="725805"/>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454240"/>
              </a:buClr>
              <a:buSzPts val="1750"/>
              <a:buFont typeface="DM Sans"/>
              <a:buNone/>
            </a:pPr>
            <a:r>
              <a:rPr b="0" i="0" lang="en-US" sz="1750" u="none" cap="none" strike="noStrike">
                <a:solidFill>
                  <a:srgbClr val="454240"/>
                </a:solidFill>
                <a:latin typeface="DM Sans"/>
                <a:ea typeface="DM Sans"/>
                <a:cs typeface="DM Sans"/>
                <a:sym typeface="DM Sans"/>
              </a:rPr>
              <a:t>Presented by Team No. 5 - Ariana Jalan, Dhruv Agarwal, Nithyam Moosaddee, Nishant Gollagunta</a:t>
            </a:r>
            <a:endParaRPr b="0" i="0" sz="1750" u="none" cap="none" strike="noStrike"/>
          </a:p>
        </p:txBody>
      </p:sp>
      <p:pic>
        <p:nvPicPr>
          <p:cNvPr id="54" name="Google Shape;54;p12" title="WhatsApp Image 2025-05-31 at 1.59.14 PM.jpeg"/>
          <p:cNvPicPr preferRelativeResize="0"/>
          <p:nvPr/>
        </p:nvPicPr>
        <p:blipFill>
          <a:blip r:embed="rId3">
            <a:alphaModFix/>
          </a:blip>
          <a:stretch>
            <a:fillRect/>
          </a:stretch>
        </p:blipFill>
        <p:spPr>
          <a:xfrm>
            <a:off x="152400" y="152400"/>
            <a:ext cx="5975391" cy="741992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descr="preencoded.png" id="60" name="Google Shape;60;p13"/>
          <p:cNvPicPr preferRelativeResize="0"/>
          <p:nvPr/>
        </p:nvPicPr>
        <p:blipFill rotWithShape="1">
          <a:blip r:embed="rId3">
            <a:alphaModFix/>
          </a:blip>
          <a:srcRect b="0" l="0" r="0" t="0"/>
          <a:stretch/>
        </p:blipFill>
        <p:spPr>
          <a:xfrm>
            <a:off x="0" y="0"/>
            <a:ext cx="14630400" cy="2835235"/>
          </a:xfrm>
          <a:prstGeom prst="rect">
            <a:avLst/>
          </a:prstGeom>
          <a:noFill/>
          <a:ln>
            <a:noFill/>
          </a:ln>
        </p:spPr>
      </p:pic>
      <p:sp>
        <p:nvSpPr>
          <p:cNvPr id="61" name="Google Shape;61;p13"/>
          <p:cNvSpPr/>
          <p:nvPr/>
        </p:nvSpPr>
        <p:spPr>
          <a:xfrm>
            <a:off x="793790" y="3319737"/>
            <a:ext cx="5670600" cy="708900"/>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5C4E3D"/>
              </a:buClr>
              <a:buSzPts val="4450"/>
              <a:buFont typeface="Libre Baskerville"/>
              <a:buNone/>
            </a:pPr>
            <a:r>
              <a:t/>
            </a:r>
            <a:endParaRPr b="0" i="0" sz="4450" u="none" cap="none" strike="noStrike"/>
          </a:p>
        </p:txBody>
      </p:sp>
      <p:sp>
        <p:nvSpPr>
          <p:cNvPr id="62" name="Google Shape;62;p13"/>
          <p:cNvSpPr/>
          <p:nvPr/>
        </p:nvSpPr>
        <p:spPr>
          <a:xfrm>
            <a:off x="793790" y="4513127"/>
            <a:ext cx="13042800" cy="36300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454240"/>
              </a:buClr>
              <a:buSzPts val="1750"/>
              <a:buFont typeface="DM Sans"/>
              <a:buNone/>
            </a:pPr>
            <a:r>
              <a:t/>
            </a:r>
            <a:endParaRPr b="0" i="0" sz="2750" u="none" cap="none" strike="noStrike"/>
          </a:p>
        </p:txBody>
      </p:sp>
      <p:sp>
        <p:nvSpPr>
          <p:cNvPr id="63" name="Google Shape;63;p13"/>
          <p:cNvSpPr txBox="1"/>
          <p:nvPr/>
        </p:nvSpPr>
        <p:spPr>
          <a:xfrm>
            <a:off x="146525" y="4028625"/>
            <a:ext cx="14630400" cy="2666700"/>
          </a:xfrm>
          <a:prstGeom prst="rect">
            <a:avLst/>
          </a:prstGeom>
          <a:noFill/>
          <a:ln>
            <a:noFill/>
          </a:ln>
        </p:spPr>
        <p:txBody>
          <a:bodyPr anchorCtr="0" anchor="t" bIns="91425" lIns="91425" spcFirstLastPara="1" rIns="91425" wrap="square" tIns="91425">
            <a:spAutoFit/>
          </a:bodyPr>
          <a:lstStyle/>
          <a:p>
            <a:pPr indent="-387350" lvl="0" marL="457200" rtl="0" algn="l">
              <a:lnSpc>
                <a:spcPct val="115000"/>
              </a:lnSpc>
              <a:spcBef>
                <a:spcPts val="1700"/>
              </a:spcBef>
              <a:spcAft>
                <a:spcPts val="0"/>
              </a:spcAft>
              <a:buClr>
                <a:schemeClr val="dk1"/>
              </a:buClr>
              <a:buSzPts val="2500"/>
              <a:buChar char="●"/>
            </a:pPr>
            <a:r>
              <a:rPr lang="en-US" sz="2500">
                <a:solidFill>
                  <a:schemeClr val="dk1"/>
                </a:solidFill>
              </a:rPr>
              <a:t>Imagine being stranded in a snowstorm—injured, alone, and miles from help.</a:t>
            </a:r>
            <a:br>
              <a:rPr lang="en-US" sz="2500">
                <a:solidFill>
                  <a:schemeClr val="dk1"/>
                </a:solidFill>
              </a:rPr>
            </a:br>
            <a:endParaRPr sz="2500">
              <a:solidFill>
                <a:schemeClr val="dk1"/>
              </a:solidFill>
            </a:endParaRPr>
          </a:p>
          <a:p>
            <a:pPr indent="-387350" lvl="0" marL="457200" rtl="0" algn="l">
              <a:lnSpc>
                <a:spcPct val="115000"/>
              </a:lnSpc>
              <a:spcBef>
                <a:spcPts val="0"/>
              </a:spcBef>
              <a:spcAft>
                <a:spcPts val="0"/>
              </a:spcAft>
              <a:buClr>
                <a:schemeClr val="dk1"/>
              </a:buClr>
              <a:buSzPts val="2500"/>
              <a:buChar char="●"/>
            </a:pPr>
            <a:r>
              <a:rPr lang="en-US" sz="2500">
                <a:solidFill>
                  <a:schemeClr val="dk1"/>
                </a:solidFill>
              </a:rPr>
              <a:t>Every minute matters in freezing temperatures.</a:t>
            </a:r>
            <a:br>
              <a:rPr lang="en-US" sz="2500">
                <a:solidFill>
                  <a:schemeClr val="dk1"/>
                </a:solidFill>
              </a:rPr>
            </a:br>
            <a:endParaRPr sz="2500">
              <a:solidFill>
                <a:schemeClr val="dk1"/>
              </a:solidFill>
            </a:endParaRPr>
          </a:p>
          <a:p>
            <a:pPr indent="-339725" lvl="0" marL="457200" rtl="0" algn="l">
              <a:lnSpc>
                <a:spcPct val="115000"/>
              </a:lnSpc>
              <a:spcBef>
                <a:spcPts val="0"/>
              </a:spcBef>
              <a:spcAft>
                <a:spcPts val="0"/>
              </a:spcAft>
              <a:buClr>
                <a:schemeClr val="dk1"/>
              </a:buClr>
              <a:buSzPts val="1750"/>
              <a:buChar char="●"/>
            </a:pPr>
            <a:r>
              <a:rPr lang="en-US" sz="2500">
                <a:solidFill>
                  <a:schemeClr val="dk1"/>
                </a:solidFill>
              </a:rPr>
              <a:t>Introducing an contolled rover that brings emergency aid to your location </a:t>
            </a:r>
            <a:r>
              <a:rPr b="1" lang="en-US" sz="2500">
                <a:solidFill>
                  <a:schemeClr val="dk1"/>
                </a:solidFill>
              </a:rPr>
              <a:t>before humans can</a:t>
            </a:r>
            <a:r>
              <a:rPr lang="en-US" sz="2500">
                <a:solidFill>
                  <a:schemeClr val="dk1"/>
                </a:solidFill>
              </a:rPr>
              <a:t>.</a:t>
            </a:r>
            <a:br>
              <a:rPr lang="en-US" sz="1750">
                <a:solidFill>
                  <a:schemeClr val="dk1"/>
                </a:solidFill>
              </a:rPr>
            </a:br>
            <a:endParaRPr sz="175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p:nvPr/>
        </p:nvSpPr>
        <p:spPr>
          <a:xfrm>
            <a:off x="571065" y="455312"/>
            <a:ext cx="5670600" cy="708900"/>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5C4E3D"/>
              </a:buClr>
              <a:buSzPts val="4450"/>
              <a:buFont typeface="Libre Baskerville"/>
              <a:buNone/>
            </a:pPr>
            <a:r>
              <a:rPr b="0" i="0" lang="en-US" sz="4450" u="none" cap="none" strike="noStrike">
                <a:solidFill>
                  <a:srgbClr val="5C4E3D"/>
                </a:solidFill>
                <a:latin typeface="Libre Baskerville"/>
                <a:ea typeface="Libre Baskerville"/>
                <a:cs typeface="Libre Baskerville"/>
                <a:sym typeface="Libre Baskerville"/>
              </a:rPr>
              <a:t>The Problem</a:t>
            </a:r>
            <a:endParaRPr b="0" i="0" sz="4450" u="none" cap="none" strike="noStrike"/>
          </a:p>
        </p:txBody>
      </p:sp>
      <p:sp>
        <p:nvSpPr>
          <p:cNvPr id="70" name="Google Shape;70;p14"/>
          <p:cNvSpPr txBox="1"/>
          <p:nvPr/>
        </p:nvSpPr>
        <p:spPr>
          <a:xfrm>
            <a:off x="571075" y="2531550"/>
            <a:ext cx="105684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2500"/>
              <a:t>During activities like skiing or mountain climbing accidents happen and human responders just arent fast enough to render them aid; they are also unprepared for the emergency and have no data on what situation the victim is in.</a:t>
            </a:r>
            <a:endParaRPr sz="2500"/>
          </a:p>
          <a:p>
            <a:pPr indent="0" lvl="0" marL="0" rtl="0" algn="l">
              <a:spcBef>
                <a:spcPts val="0"/>
              </a:spcBef>
              <a:spcAft>
                <a:spcPts val="0"/>
              </a:spcAft>
              <a:buNone/>
            </a:pPr>
            <a:r>
              <a:rPr lang="en-US" sz="2500"/>
              <a:t>We wanted to build a rover that could allow people who like adventure to continue to do so in a safer manner.</a:t>
            </a:r>
            <a:endParaRPr sz="2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p:nvPr/>
        </p:nvSpPr>
        <p:spPr>
          <a:xfrm>
            <a:off x="793790" y="885706"/>
            <a:ext cx="7578804" cy="708779"/>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5C4E3D"/>
              </a:buClr>
              <a:buSzPts val="4450"/>
              <a:buFont typeface="Libre Baskerville"/>
              <a:buNone/>
            </a:pPr>
            <a:r>
              <a:rPr b="0" i="0" lang="en-US" sz="4450" u="none" cap="none" strike="noStrike">
                <a:solidFill>
                  <a:srgbClr val="5C4E3D"/>
                </a:solidFill>
                <a:latin typeface="Libre Baskerville"/>
                <a:ea typeface="Libre Baskerville"/>
                <a:cs typeface="Libre Baskerville"/>
                <a:sym typeface="Libre Baskerville"/>
              </a:rPr>
              <a:t>Our </a:t>
            </a:r>
            <a:r>
              <a:rPr lang="en-US" sz="4450">
                <a:solidFill>
                  <a:srgbClr val="5C4E3D"/>
                </a:solidFill>
                <a:latin typeface="Libre Baskerville"/>
                <a:ea typeface="Libre Baskerville"/>
                <a:cs typeface="Libre Baskerville"/>
                <a:sym typeface="Libre Baskerville"/>
              </a:rPr>
              <a:t>Solution—</a:t>
            </a:r>
            <a:r>
              <a:rPr b="0" i="0" lang="en-US" sz="4450" u="none" cap="none" strike="noStrike">
                <a:solidFill>
                  <a:srgbClr val="5C4E3D"/>
                </a:solidFill>
                <a:latin typeface="Libre Baskerville"/>
                <a:ea typeface="Libre Baskerville"/>
                <a:cs typeface="Libre Baskerville"/>
                <a:sym typeface="Libre Baskerville"/>
              </a:rPr>
              <a:t>ResQ</a:t>
            </a:r>
            <a:endParaRPr b="0" i="0" sz="4450" u="none" cap="none" strike="noStrike"/>
          </a:p>
        </p:txBody>
      </p:sp>
      <p:sp>
        <p:nvSpPr>
          <p:cNvPr id="77" name="Google Shape;77;p15"/>
          <p:cNvSpPr txBox="1"/>
          <p:nvPr/>
        </p:nvSpPr>
        <p:spPr>
          <a:xfrm>
            <a:off x="793800" y="2702500"/>
            <a:ext cx="12763500" cy="210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t>It is a manually controlled rover which would respond to emergencies and take medical supplies to the victim and report back data about the situation so human responders could be better prepared for it.</a:t>
            </a:r>
            <a:endParaRPr sz="2500"/>
          </a:p>
          <a:p>
            <a:pPr indent="0" lvl="0" marL="0" rtl="0" algn="l">
              <a:spcBef>
                <a:spcPts val="0"/>
              </a:spcBef>
              <a:spcAft>
                <a:spcPts val="0"/>
              </a:spcAft>
              <a:buNone/>
            </a:pPr>
            <a:r>
              <a:rPr lang="en-US" sz="2500"/>
              <a:t>It would also give victims hope as they would know that we are aware of the emergency and that help is on the way</a:t>
            </a:r>
            <a:endParaRPr sz="2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p:nvPr/>
        </p:nvSpPr>
        <p:spPr>
          <a:xfrm>
            <a:off x="625365" y="280083"/>
            <a:ext cx="5767200" cy="708900"/>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5C4E3D"/>
              </a:buClr>
              <a:buSzPts val="4450"/>
              <a:buFont typeface="Libre Baskerville"/>
              <a:buNone/>
            </a:pPr>
            <a:r>
              <a:rPr lang="en-US" sz="4450">
                <a:solidFill>
                  <a:srgbClr val="5C4E3D"/>
                </a:solidFill>
                <a:latin typeface="Libre Baskerville"/>
                <a:ea typeface="Libre Baskerville"/>
                <a:cs typeface="Libre Baskerville"/>
                <a:sym typeface="Libre Baskerville"/>
              </a:rPr>
              <a:t>Obstacles</a:t>
            </a:r>
            <a:endParaRPr b="0" i="0" sz="4450" u="none" cap="none" strike="noStrike"/>
          </a:p>
        </p:txBody>
      </p:sp>
      <p:sp>
        <p:nvSpPr>
          <p:cNvPr id="84" name="Google Shape;84;p16"/>
          <p:cNvSpPr/>
          <p:nvPr/>
        </p:nvSpPr>
        <p:spPr>
          <a:xfrm>
            <a:off x="529090" y="1490615"/>
            <a:ext cx="510300" cy="510300"/>
          </a:xfrm>
          <a:prstGeom prst="roundRect">
            <a:avLst>
              <a:gd fmla="val 18669" name="adj"/>
            </a:avLst>
          </a:prstGeom>
          <a:solidFill>
            <a:srgbClr val="F7EDD4"/>
          </a:solidFill>
          <a:ln cap="flat" cmpd="sng" w="9525">
            <a:solidFill>
              <a:srgbClr val="DDD3B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6"/>
          <p:cNvSpPr/>
          <p:nvPr/>
        </p:nvSpPr>
        <p:spPr>
          <a:xfrm>
            <a:off x="614160" y="1533120"/>
            <a:ext cx="340200" cy="425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454240"/>
              </a:buClr>
              <a:buSzPts val="2650"/>
              <a:buFont typeface="Libre Baskerville"/>
              <a:buNone/>
            </a:pPr>
            <a:r>
              <a:rPr b="0" i="0" lang="en-US" sz="2650" u="none" cap="none" strike="noStrike">
                <a:solidFill>
                  <a:srgbClr val="454240"/>
                </a:solidFill>
                <a:latin typeface="Libre Baskerville"/>
                <a:ea typeface="Libre Baskerville"/>
                <a:cs typeface="Libre Baskerville"/>
                <a:sym typeface="Libre Baskerville"/>
              </a:rPr>
              <a:t>1</a:t>
            </a:r>
            <a:endParaRPr b="0" i="0" sz="2650" u="none" cap="none" strike="noStrike"/>
          </a:p>
        </p:txBody>
      </p:sp>
      <p:sp>
        <p:nvSpPr>
          <p:cNvPr id="86" name="Google Shape;86;p16"/>
          <p:cNvSpPr/>
          <p:nvPr/>
        </p:nvSpPr>
        <p:spPr>
          <a:xfrm>
            <a:off x="1266206" y="1568482"/>
            <a:ext cx="2835300" cy="35430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454240"/>
              </a:buClr>
              <a:buSzPts val="2200"/>
              <a:buFont typeface="Libre Baskerville"/>
              <a:buNone/>
            </a:pPr>
            <a:r>
              <a:rPr b="1" lang="en-US" sz="2200">
                <a:solidFill>
                  <a:srgbClr val="454240"/>
                </a:solidFill>
                <a:latin typeface="Libre Baskerville"/>
                <a:ea typeface="Libre Baskerville"/>
                <a:cs typeface="Libre Baskerville"/>
                <a:sym typeface="Libre Baskerville"/>
              </a:rPr>
              <a:t>Battery Problem</a:t>
            </a:r>
            <a:endParaRPr b="1" i="0" sz="2200" u="none" cap="none" strike="noStrike"/>
          </a:p>
        </p:txBody>
      </p:sp>
      <p:sp>
        <p:nvSpPr>
          <p:cNvPr id="87" name="Google Shape;87;p16"/>
          <p:cNvSpPr/>
          <p:nvPr/>
        </p:nvSpPr>
        <p:spPr>
          <a:xfrm>
            <a:off x="1266206" y="2058900"/>
            <a:ext cx="3421500" cy="72570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454240"/>
              </a:buClr>
              <a:buSzPts val="1750"/>
              <a:buFont typeface="DM Sans"/>
              <a:buNone/>
            </a:pPr>
            <a:r>
              <a:rPr lang="en-US" sz="2500">
                <a:solidFill>
                  <a:srgbClr val="454240"/>
                </a:solidFill>
                <a:latin typeface="DM Sans"/>
                <a:ea typeface="DM Sans"/>
                <a:cs typeface="DM Sans"/>
                <a:sym typeface="DM Sans"/>
              </a:rPr>
              <a:t>We had a power problem since our rover was too heavy, which forced us to </a:t>
            </a:r>
            <a:r>
              <a:rPr lang="en-US" sz="2500">
                <a:solidFill>
                  <a:srgbClr val="454240"/>
                </a:solidFill>
                <a:latin typeface="DM Sans"/>
                <a:ea typeface="DM Sans"/>
                <a:cs typeface="DM Sans"/>
                <a:sym typeface="DM Sans"/>
              </a:rPr>
              <a:t>increase</a:t>
            </a:r>
            <a:r>
              <a:rPr lang="en-US" sz="2500">
                <a:solidFill>
                  <a:srgbClr val="454240"/>
                </a:solidFill>
                <a:latin typeface="DM Sans"/>
                <a:ea typeface="DM Sans"/>
                <a:cs typeface="DM Sans"/>
                <a:sym typeface="DM Sans"/>
              </a:rPr>
              <a:t> the power and decrease the weight of the rover.</a:t>
            </a:r>
            <a:endParaRPr b="0" i="0" sz="2500" u="none" cap="none" strike="noStrike"/>
          </a:p>
        </p:txBody>
      </p:sp>
      <p:sp>
        <p:nvSpPr>
          <p:cNvPr id="88" name="Google Shape;88;p16"/>
          <p:cNvSpPr/>
          <p:nvPr/>
        </p:nvSpPr>
        <p:spPr>
          <a:xfrm>
            <a:off x="9735693" y="1490615"/>
            <a:ext cx="510300" cy="510300"/>
          </a:xfrm>
          <a:prstGeom prst="roundRect">
            <a:avLst>
              <a:gd fmla="val 18669" name="adj"/>
            </a:avLst>
          </a:prstGeom>
          <a:solidFill>
            <a:srgbClr val="F7EDD4"/>
          </a:solidFill>
          <a:ln cap="flat" cmpd="sng" w="9525">
            <a:solidFill>
              <a:srgbClr val="DDD3B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p:nvPr/>
        </p:nvSpPr>
        <p:spPr>
          <a:xfrm>
            <a:off x="9820763" y="1533120"/>
            <a:ext cx="340200" cy="425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454240"/>
              </a:buClr>
              <a:buSzPts val="2650"/>
              <a:buFont typeface="Libre Baskerville"/>
              <a:buNone/>
            </a:pPr>
            <a:r>
              <a:rPr b="0" i="0" lang="en-US" sz="2650" u="none" cap="none" strike="noStrike">
                <a:solidFill>
                  <a:srgbClr val="454240"/>
                </a:solidFill>
                <a:latin typeface="Libre Baskerville"/>
                <a:ea typeface="Libre Baskerville"/>
                <a:cs typeface="Libre Baskerville"/>
                <a:sym typeface="Libre Baskerville"/>
              </a:rPr>
              <a:t>2</a:t>
            </a:r>
            <a:endParaRPr b="0" i="0" sz="2650" u="none" cap="none" strike="noStrike"/>
          </a:p>
        </p:txBody>
      </p:sp>
      <p:sp>
        <p:nvSpPr>
          <p:cNvPr id="90" name="Google Shape;90;p16"/>
          <p:cNvSpPr/>
          <p:nvPr/>
        </p:nvSpPr>
        <p:spPr>
          <a:xfrm>
            <a:off x="10472808" y="1568482"/>
            <a:ext cx="2835300" cy="35430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454240"/>
              </a:buClr>
              <a:buSzPts val="2200"/>
              <a:buFont typeface="Libre Baskerville"/>
              <a:buNone/>
            </a:pPr>
            <a:r>
              <a:rPr b="1" lang="en-US" sz="2200">
                <a:solidFill>
                  <a:srgbClr val="454240"/>
                </a:solidFill>
                <a:latin typeface="Libre Baskerville"/>
                <a:ea typeface="Libre Baskerville"/>
                <a:cs typeface="Libre Baskerville"/>
                <a:sym typeface="Libre Baskerville"/>
              </a:rPr>
              <a:t>Design Mistakes</a:t>
            </a:r>
            <a:endParaRPr b="1" i="0" sz="2200" u="none" cap="none" strike="noStrike"/>
          </a:p>
        </p:txBody>
      </p:sp>
      <p:sp>
        <p:nvSpPr>
          <p:cNvPr id="91" name="Google Shape;91;p16"/>
          <p:cNvSpPr/>
          <p:nvPr/>
        </p:nvSpPr>
        <p:spPr>
          <a:xfrm>
            <a:off x="10472808" y="2058900"/>
            <a:ext cx="3421500" cy="72570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454240"/>
              </a:buClr>
              <a:buSzPts val="1750"/>
              <a:buFont typeface="DM Sans"/>
              <a:buNone/>
            </a:pPr>
            <a:r>
              <a:rPr lang="en-US" sz="2500">
                <a:solidFill>
                  <a:srgbClr val="454240"/>
                </a:solidFill>
                <a:latin typeface="DM Sans"/>
                <a:ea typeface="DM Sans"/>
                <a:cs typeface="DM Sans"/>
                <a:sym typeface="DM Sans"/>
              </a:rPr>
              <a:t>The</a:t>
            </a:r>
            <a:r>
              <a:rPr lang="en-US" sz="2500">
                <a:solidFill>
                  <a:srgbClr val="454240"/>
                </a:solidFill>
                <a:latin typeface="DM Sans"/>
                <a:ea typeface="DM Sans"/>
                <a:cs typeface="DM Sans"/>
                <a:sym typeface="DM Sans"/>
              </a:rPr>
              <a:t> 3D CADs that we had designed to be laser cut out of foam had 3 design </a:t>
            </a:r>
            <a:r>
              <a:rPr lang="en-US" sz="2500">
                <a:solidFill>
                  <a:srgbClr val="454240"/>
                </a:solidFill>
                <a:latin typeface="DM Sans"/>
                <a:ea typeface="DM Sans"/>
                <a:cs typeface="DM Sans"/>
                <a:sym typeface="DM Sans"/>
              </a:rPr>
              <a:t>iterations</a:t>
            </a:r>
            <a:r>
              <a:rPr lang="en-US" sz="2500">
                <a:solidFill>
                  <a:srgbClr val="454240"/>
                </a:solidFill>
                <a:latin typeface="DM Sans"/>
                <a:ea typeface="DM Sans"/>
                <a:cs typeface="DM Sans"/>
                <a:sym typeface="DM Sans"/>
              </a:rPr>
              <a:t> to </a:t>
            </a:r>
            <a:r>
              <a:rPr lang="en-US" sz="2500">
                <a:solidFill>
                  <a:srgbClr val="454240"/>
                </a:solidFill>
                <a:latin typeface="DM Sans"/>
                <a:ea typeface="DM Sans"/>
                <a:cs typeface="DM Sans"/>
                <a:sym typeface="DM Sans"/>
              </a:rPr>
              <a:t>improve</a:t>
            </a:r>
            <a:r>
              <a:rPr lang="en-US" sz="2500">
                <a:solidFill>
                  <a:srgbClr val="454240"/>
                </a:solidFill>
                <a:latin typeface="DM Sans"/>
                <a:ea typeface="DM Sans"/>
                <a:cs typeface="DM Sans"/>
                <a:sym typeface="DM Sans"/>
              </a:rPr>
              <a:t> the fitting of all the components .</a:t>
            </a:r>
            <a:endParaRPr b="0" i="0" sz="2500" u="none" cap="none" strike="noStrike"/>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p:nvPr/>
        </p:nvSpPr>
        <p:spPr>
          <a:xfrm>
            <a:off x="451927" y="447950"/>
            <a:ext cx="6726900" cy="708900"/>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5C4E3D"/>
              </a:buClr>
              <a:buSzPts val="4450"/>
              <a:buFont typeface="Libre Baskerville"/>
              <a:buNone/>
            </a:pPr>
            <a:r>
              <a:rPr lang="en-US" sz="4450">
                <a:solidFill>
                  <a:srgbClr val="5C4E3D"/>
                </a:solidFill>
                <a:latin typeface="Libre Baskerville"/>
                <a:ea typeface="Libre Baskerville"/>
                <a:cs typeface="Libre Baskerville"/>
                <a:sym typeface="Libre Baskerville"/>
              </a:rPr>
              <a:t>Modifications for future</a:t>
            </a:r>
            <a:endParaRPr b="0" i="0" sz="4450" u="none" cap="none" strike="noStrike"/>
          </a:p>
        </p:txBody>
      </p:sp>
      <p:sp>
        <p:nvSpPr>
          <p:cNvPr id="98" name="Google Shape;98;p17"/>
          <p:cNvSpPr txBox="1"/>
          <p:nvPr/>
        </p:nvSpPr>
        <p:spPr>
          <a:xfrm>
            <a:off x="451925" y="2189675"/>
            <a:ext cx="13642800" cy="210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t>more power: so it reaches the victim faster and can give aid immediately</a:t>
            </a:r>
            <a:endParaRPr sz="2500"/>
          </a:p>
          <a:p>
            <a:pPr indent="0" lvl="0" marL="0" rtl="0" algn="l">
              <a:spcBef>
                <a:spcPts val="0"/>
              </a:spcBef>
              <a:spcAft>
                <a:spcPts val="0"/>
              </a:spcAft>
              <a:buNone/>
            </a:pPr>
            <a:r>
              <a:rPr lang="en-US" sz="2500"/>
              <a:t>lower center of mass: so it </a:t>
            </a:r>
            <a:r>
              <a:rPr lang="en-US" sz="2500"/>
              <a:t>doesn't</a:t>
            </a:r>
            <a:r>
              <a:rPr lang="en-US" sz="2500"/>
              <a:t> topple and gives more stability</a:t>
            </a:r>
            <a:endParaRPr sz="2500"/>
          </a:p>
          <a:p>
            <a:pPr indent="0" lvl="0" marL="0" rtl="0" algn="l">
              <a:spcBef>
                <a:spcPts val="0"/>
              </a:spcBef>
              <a:spcAft>
                <a:spcPts val="0"/>
              </a:spcAft>
              <a:buNone/>
            </a:pPr>
            <a:r>
              <a:rPr lang="en-US" sz="2500"/>
              <a:t>snow treads: give easier </a:t>
            </a:r>
            <a:r>
              <a:rPr lang="en-US" sz="2500"/>
              <a:t>maneuverability in snowy regions and helps with traction</a:t>
            </a:r>
            <a:r>
              <a:rPr lang="en-US" sz="2500"/>
              <a:t> </a:t>
            </a:r>
            <a:endParaRPr sz="2500"/>
          </a:p>
          <a:p>
            <a:pPr indent="0" lvl="0" marL="0" rtl="0" algn="l">
              <a:spcBef>
                <a:spcPts val="0"/>
              </a:spcBef>
              <a:spcAft>
                <a:spcPts val="0"/>
              </a:spcAft>
              <a:buNone/>
            </a:pPr>
            <a:r>
              <a:rPr lang="en-US" sz="2500"/>
              <a:t>camera to relay back information abt the victims so that it gives more </a:t>
            </a:r>
            <a:r>
              <a:rPr lang="en-US" sz="2500"/>
              <a:t>details</a:t>
            </a:r>
            <a:r>
              <a:rPr lang="en-US" sz="2500"/>
              <a:t> about the victim to give </a:t>
            </a:r>
            <a:r>
              <a:rPr lang="en-US" sz="2500"/>
              <a:t>more</a:t>
            </a:r>
            <a:r>
              <a:rPr lang="en-US" sz="2500"/>
              <a:t> specific medications</a:t>
            </a:r>
            <a:endParaRPr sz="2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18" title="WhatsApp Video 2025-05-31 at 1.59.18 PM.mp4">
            <a:hlinkClick r:id="rId3"/>
          </p:cNvPr>
          <p:cNvPicPr preferRelativeResize="0"/>
          <p:nvPr/>
        </p:nvPicPr>
        <p:blipFill>
          <a:blip r:embed="rId4">
            <a:alphaModFix/>
          </a:blip>
          <a:stretch>
            <a:fillRect/>
          </a:stretch>
        </p:blipFill>
        <p:spPr>
          <a:xfrm>
            <a:off x="3058350" y="1069238"/>
            <a:ext cx="3447798" cy="6091125"/>
          </a:xfrm>
          <a:prstGeom prst="rect">
            <a:avLst/>
          </a:prstGeom>
          <a:noFill/>
          <a:ln>
            <a:noFill/>
          </a:ln>
        </p:spPr>
      </p:pic>
      <p:pic>
        <p:nvPicPr>
          <p:cNvPr id="105" name="Google Shape;105;p18" title="WhatsApp Video 2025-05-31 at 1.59.18 PM (1).mp4">
            <a:hlinkClick r:id="rId5"/>
          </p:cNvPr>
          <p:cNvPicPr preferRelativeResize="0"/>
          <p:nvPr/>
        </p:nvPicPr>
        <p:blipFill>
          <a:blip r:embed="rId6">
            <a:alphaModFix/>
          </a:blip>
          <a:stretch>
            <a:fillRect/>
          </a:stretch>
        </p:blipFill>
        <p:spPr>
          <a:xfrm>
            <a:off x="7125999" y="2138469"/>
            <a:ext cx="6983026" cy="3952650"/>
          </a:xfrm>
          <a:prstGeom prst="rect">
            <a:avLst/>
          </a:prstGeom>
          <a:noFill/>
          <a:ln>
            <a:noFill/>
          </a:ln>
        </p:spPr>
      </p:pic>
      <p:sp>
        <p:nvSpPr>
          <p:cNvPr id="106" name="Google Shape;106;p18"/>
          <p:cNvSpPr txBox="1"/>
          <p:nvPr/>
        </p:nvSpPr>
        <p:spPr>
          <a:xfrm>
            <a:off x="3573475" y="577950"/>
            <a:ext cx="18288000" cy="9144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07" name="Google Shape;107;p18"/>
          <p:cNvSpPr txBox="1"/>
          <p:nvPr/>
        </p:nvSpPr>
        <p:spPr>
          <a:xfrm>
            <a:off x="21775" y="138375"/>
            <a:ext cx="146304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500"/>
              <a:t>Videos of working prototype</a:t>
            </a:r>
            <a:endParaRPr sz="2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p:nvPr/>
        </p:nvSpPr>
        <p:spPr>
          <a:xfrm>
            <a:off x="793790" y="2425065"/>
            <a:ext cx="5670590" cy="708779"/>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5C4E3D"/>
              </a:buClr>
              <a:buSzPts val="4450"/>
              <a:buFont typeface="Libre Baskerville"/>
              <a:buNone/>
            </a:pPr>
            <a:r>
              <a:rPr b="0" i="0" lang="en-US" sz="4450" u="none" cap="none" strike="noStrike">
                <a:solidFill>
                  <a:srgbClr val="5C4E3D"/>
                </a:solidFill>
                <a:latin typeface="Libre Baskerville"/>
                <a:ea typeface="Libre Baskerville"/>
                <a:cs typeface="Libre Baskerville"/>
                <a:sym typeface="Libre Baskerville"/>
              </a:rPr>
              <a:t>Thank you</a:t>
            </a:r>
            <a:endParaRPr b="0" i="0" sz="4450" u="none" cap="none" strike="noStrike"/>
          </a:p>
        </p:txBody>
      </p:sp>
      <p:sp>
        <p:nvSpPr>
          <p:cNvPr id="114" name="Google Shape;114;p19"/>
          <p:cNvSpPr/>
          <p:nvPr/>
        </p:nvSpPr>
        <p:spPr>
          <a:xfrm>
            <a:off x="793790" y="6025872"/>
            <a:ext cx="13042800" cy="36300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454240"/>
              </a:buClr>
              <a:buSzPts val="1750"/>
              <a:buFont typeface="DM Sans"/>
              <a:buNone/>
            </a:pPr>
            <a:r>
              <a:rPr b="0" i="0" lang="en-US" sz="1750" u="none" cap="none" strike="noStrike">
                <a:solidFill>
                  <a:srgbClr val="454240"/>
                </a:solidFill>
                <a:latin typeface="DM Sans"/>
                <a:ea typeface="DM Sans"/>
                <a:cs typeface="DM Sans"/>
                <a:sym typeface="DM Sans"/>
              </a:rPr>
              <a:t>Ariana Jalan</a:t>
            </a:r>
            <a:endParaRPr b="0" i="0" sz="1750" u="none" cap="none" strike="noStrike"/>
          </a:p>
        </p:txBody>
      </p:sp>
      <p:sp>
        <p:nvSpPr>
          <p:cNvPr id="115" name="Google Shape;115;p19"/>
          <p:cNvSpPr/>
          <p:nvPr/>
        </p:nvSpPr>
        <p:spPr>
          <a:xfrm>
            <a:off x="793790" y="4205526"/>
            <a:ext cx="13042821"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454240"/>
              </a:buClr>
              <a:buSzPts val="1750"/>
              <a:buFont typeface="DM Sans"/>
              <a:buNone/>
            </a:pPr>
            <a:r>
              <a:rPr b="0" i="0" lang="en-US" sz="1750" u="none" cap="none" strike="noStrike">
                <a:solidFill>
                  <a:srgbClr val="454240"/>
                </a:solidFill>
                <a:latin typeface="DM Sans"/>
                <a:ea typeface="DM Sans"/>
                <a:cs typeface="DM Sans"/>
                <a:sym typeface="DM Sans"/>
              </a:rPr>
              <a:t>Nithyam Moossaddee</a:t>
            </a:r>
            <a:endParaRPr b="0" i="0" sz="1750" u="none" cap="none" strike="noStrike"/>
          </a:p>
        </p:txBody>
      </p:sp>
      <p:sp>
        <p:nvSpPr>
          <p:cNvPr id="116" name="Google Shape;116;p19"/>
          <p:cNvSpPr/>
          <p:nvPr/>
        </p:nvSpPr>
        <p:spPr>
          <a:xfrm>
            <a:off x="793790" y="4823579"/>
            <a:ext cx="13042800" cy="36300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454240"/>
              </a:buClr>
              <a:buSzPts val="1750"/>
              <a:buFont typeface="DM Sans"/>
              <a:buNone/>
            </a:pPr>
            <a:r>
              <a:rPr b="0" i="0" lang="en-US" sz="1750" u="none" cap="none" strike="noStrike">
                <a:solidFill>
                  <a:srgbClr val="454240"/>
                </a:solidFill>
                <a:latin typeface="DM Sans"/>
                <a:ea typeface="DM Sans"/>
                <a:cs typeface="DM Sans"/>
                <a:sym typeface="DM Sans"/>
              </a:rPr>
              <a:t>Dhruv Agarwal</a:t>
            </a:r>
            <a:endParaRPr b="0" i="0" sz="1750" u="none" cap="none" strike="noStrike"/>
          </a:p>
        </p:txBody>
      </p:sp>
      <p:sp>
        <p:nvSpPr>
          <p:cNvPr id="117" name="Google Shape;117;p19"/>
          <p:cNvSpPr/>
          <p:nvPr/>
        </p:nvSpPr>
        <p:spPr>
          <a:xfrm>
            <a:off x="793790" y="5441633"/>
            <a:ext cx="13042800" cy="36300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454240"/>
              </a:buClr>
              <a:buSzPts val="1750"/>
              <a:buFont typeface="DM Sans"/>
              <a:buNone/>
            </a:pPr>
            <a:r>
              <a:rPr b="0" i="0" lang="en-US" sz="1750" u="none" cap="none" strike="noStrike">
                <a:solidFill>
                  <a:srgbClr val="454240"/>
                </a:solidFill>
                <a:latin typeface="DM Sans"/>
                <a:ea typeface="DM Sans"/>
                <a:cs typeface="DM Sans"/>
                <a:sym typeface="DM Sans"/>
              </a:rPr>
              <a:t>Nishant Gollagunta</a:t>
            </a:r>
            <a:endParaRPr b="0" i="0" sz="1750" u="none" cap="none" strike="noStrike"/>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