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7"/>
  </p:notesMasterIdLst>
  <p:sldIdLst>
    <p:sldId id="492" r:id="rId2"/>
    <p:sldId id="349" r:id="rId3"/>
    <p:sldId id="313" r:id="rId4"/>
    <p:sldId id="491" r:id="rId5"/>
    <p:sldId id="257" r:id="rId6"/>
    <p:sldId id="258" r:id="rId7"/>
    <p:sldId id="259" r:id="rId8"/>
    <p:sldId id="260" r:id="rId9"/>
    <p:sldId id="266" r:id="rId10"/>
    <p:sldId id="261" r:id="rId11"/>
    <p:sldId id="350" r:id="rId12"/>
    <p:sldId id="262" r:id="rId13"/>
    <p:sldId id="263" r:id="rId14"/>
    <p:sldId id="264" r:id="rId15"/>
    <p:sldId id="351" r:id="rId16"/>
    <p:sldId id="352" r:id="rId17"/>
    <p:sldId id="353" r:id="rId18"/>
    <p:sldId id="265" r:id="rId19"/>
    <p:sldId id="355" r:id="rId20"/>
    <p:sldId id="354" r:id="rId21"/>
    <p:sldId id="291" r:id="rId22"/>
    <p:sldId id="340" r:id="rId23"/>
    <p:sldId id="268" r:id="rId24"/>
    <p:sldId id="269" r:id="rId25"/>
    <p:sldId id="496" r:id="rId26"/>
    <p:sldId id="495" r:id="rId27"/>
    <p:sldId id="270" r:id="rId28"/>
    <p:sldId id="292" r:id="rId29"/>
    <p:sldId id="271" r:id="rId30"/>
    <p:sldId id="356" r:id="rId31"/>
    <p:sldId id="316" r:id="rId32"/>
    <p:sldId id="341" r:id="rId33"/>
    <p:sldId id="272" r:id="rId34"/>
    <p:sldId id="274" r:id="rId35"/>
    <p:sldId id="325" r:id="rId36"/>
    <p:sldId id="360" r:id="rId37"/>
    <p:sldId id="512" r:id="rId38"/>
    <p:sldId id="371" r:id="rId39"/>
    <p:sldId id="363" r:id="rId40"/>
    <p:sldId id="372" r:id="rId41"/>
    <p:sldId id="365" r:id="rId42"/>
    <p:sldId id="373" r:id="rId43"/>
    <p:sldId id="374" r:id="rId44"/>
    <p:sldId id="375" r:id="rId45"/>
    <p:sldId id="381" r:id="rId46"/>
    <p:sldId id="346" r:id="rId47"/>
    <p:sldId id="278" r:id="rId48"/>
    <p:sldId id="382" r:id="rId49"/>
    <p:sldId id="506" r:id="rId50"/>
    <p:sldId id="497" r:id="rId51"/>
    <p:sldId id="383" r:id="rId52"/>
    <p:sldId id="507" r:id="rId53"/>
    <p:sldId id="384" r:id="rId54"/>
    <p:sldId id="385" r:id="rId55"/>
    <p:sldId id="386" r:id="rId56"/>
    <p:sldId id="387" r:id="rId57"/>
    <p:sldId id="369" r:id="rId58"/>
    <p:sldId id="317" r:id="rId59"/>
    <p:sldId id="342" r:id="rId60"/>
    <p:sldId id="286" r:id="rId61"/>
    <p:sldId id="388" r:id="rId62"/>
    <p:sldId id="287" r:id="rId63"/>
    <p:sldId id="453" r:id="rId64"/>
    <p:sldId id="451" r:id="rId65"/>
    <p:sldId id="452" r:id="rId66"/>
    <p:sldId id="505" r:id="rId67"/>
    <p:sldId id="398" r:id="rId68"/>
    <p:sldId id="437" r:id="rId69"/>
    <p:sldId id="401" r:id="rId70"/>
    <p:sldId id="402" r:id="rId71"/>
    <p:sldId id="403" r:id="rId72"/>
    <p:sldId id="391" r:id="rId73"/>
    <p:sldId id="392" r:id="rId74"/>
    <p:sldId id="394" r:id="rId75"/>
    <p:sldId id="395" r:id="rId76"/>
    <p:sldId id="396" r:id="rId77"/>
    <p:sldId id="404" r:id="rId78"/>
    <p:sldId id="406" r:id="rId79"/>
    <p:sldId id="405" r:id="rId80"/>
    <p:sldId id="407" r:id="rId81"/>
    <p:sldId id="498" r:id="rId82"/>
    <p:sldId id="418" r:id="rId83"/>
    <p:sldId id="493" r:id="rId84"/>
    <p:sldId id="420" r:id="rId85"/>
    <p:sldId id="431" r:id="rId86"/>
    <p:sldId id="432" r:id="rId87"/>
    <p:sldId id="427" r:id="rId88"/>
    <p:sldId id="430" r:id="rId89"/>
    <p:sldId id="429" r:id="rId90"/>
    <p:sldId id="428" r:id="rId91"/>
    <p:sldId id="433" r:id="rId92"/>
    <p:sldId id="434" r:id="rId93"/>
    <p:sldId id="435" r:id="rId94"/>
    <p:sldId id="436" r:id="rId95"/>
    <p:sldId id="426" r:id="rId96"/>
    <p:sldId id="500" r:id="rId97"/>
    <p:sldId id="419" r:id="rId98"/>
    <p:sldId id="494" r:id="rId99"/>
    <p:sldId id="408" r:id="rId100"/>
    <p:sldId id="409" r:id="rId101"/>
    <p:sldId id="410" r:id="rId102"/>
    <p:sldId id="504" r:id="rId103"/>
    <p:sldId id="412" r:id="rId104"/>
    <p:sldId id="423" r:id="rId105"/>
    <p:sldId id="416" r:id="rId106"/>
    <p:sldId id="413" r:id="rId107"/>
    <p:sldId id="415" r:id="rId108"/>
    <p:sldId id="289" r:id="rId109"/>
    <p:sldId id="501" r:id="rId110"/>
    <p:sldId id="390" r:id="rId111"/>
    <p:sldId id="411" r:id="rId112"/>
    <p:sldId id="502" r:id="rId113"/>
    <p:sldId id="441" r:id="rId114"/>
    <p:sldId id="446" r:id="rId115"/>
    <p:sldId id="442" r:id="rId116"/>
    <p:sldId id="443" r:id="rId117"/>
    <p:sldId id="444" r:id="rId118"/>
    <p:sldId id="511" r:id="rId119"/>
    <p:sldId id="445" r:id="rId120"/>
    <p:sldId id="438" r:id="rId121"/>
    <p:sldId id="447" r:id="rId122"/>
    <p:sldId id="508" r:id="rId123"/>
    <p:sldId id="510" r:id="rId124"/>
    <p:sldId id="449" r:id="rId125"/>
    <p:sldId id="484" r:id="rId126"/>
    <p:sldId id="456" r:id="rId127"/>
    <p:sldId id="454" r:id="rId128"/>
    <p:sldId id="503" r:id="rId129"/>
    <p:sldId id="457" r:id="rId130"/>
    <p:sldId id="460" r:id="rId131"/>
    <p:sldId id="461" r:id="rId132"/>
    <p:sldId id="462" r:id="rId133"/>
    <p:sldId id="463" r:id="rId134"/>
    <p:sldId id="464" r:id="rId135"/>
    <p:sldId id="465" r:id="rId136"/>
    <p:sldId id="466" r:id="rId137"/>
    <p:sldId id="425" r:id="rId138"/>
    <p:sldId id="469" r:id="rId139"/>
    <p:sldId id="470" r:id="rId140"/>
    <p:sldId id="471" r:id="rId141"/>
    <p:sldId id="509" r:id="rId142"/>
    <p:sldId id="472" r:id="rId143"/>
    <p:sldId id="487" r:id="rId144"/>
    <p:sldId id="485" r:id="rId145"/>
    <p:sldId id="473" r:id="rId146"/>
    <p:sldId id="479" r:id="rId147"/>
    <p:sldId id="480" r:id="rId148"/>
    <p:sldId id="475" r:id="rId149"/>
    <p:sldId id="489" r:id="rId150"/>
    <p:sldId id="490" r:id="rId151"/>
    <p:sldId id="486" r:id="rId152"/>
    <p:sldId id="482" r:id="rId153"/>
    <p:sldId id="483" r:id="rId154"/>
    <p:sldId id="314" r:id="rId155"/>
    <p:sldId id="345" r:id="rId156"/>
  </p:sldIdLst>
  <p:sldSz cx="9144000" cy="5143500" type="screen16x9"/>
  <p:notesSz cx="6858000" cy="9144000"/>
  <p:embeddedFontLst>
    <p:embeddedFont>
      <p:font typeface="Roboto Mono" panose="020B0604020202020204" charset="0"/>
      <p:regular r:id="rId158"/>
      <p:bold r:id="rId159"/>
      <p:italic r:id="rId160"/>
      <p:boldItalic r:id="rId1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7EDA55-8D5D-42C7-BA2C-AE48CEBA4E87}">
          <p14:sldIdLst>
            <p14:sldId id="492"/>
            <p14:sldId id="349"/>
            <p14:sldId id="313"/>
            <p14:sldId id="491"/>
            <p14:sldId id="257"/>
            <p14:sldId id="258"/>
            <p14:sldId id="259"/>
            <p14:sldId id="260"/>
            <p14:sldId id="266"/>
            <p14:sldId id="261"/>
            <p14:sldId id="350"/>
            <p14:sldId id="262"/>
            <p14:sldId id="263"/>
            <p14:sldId id="264"/>
            <p14:sldId id="351"/>
            <p14:sldId id="352"/>
            <p14:sldId id="353"/>
            <p14:sldId id="265"/>
            <p14:sldId id="355"/>
            <p14:sldId id="354"/>
            <p14:sldId id="291"/>
            <p14:sldId id="340"/>
            <p14:sldId id="268"/>
            <p14:sldId id="269"/>
            <p14:sldId id="496"/>
            <p14:sldId id="495"/>
            <p14:sldId id="270"/>
            <p14:sldId id="292"/>
            <p14:sldId id="271"/>
            <p14:sldId id="356"/>
            <p14:sldId id="316"/>
            <p14:sldId id="341"/>
            <p14:sldId id="272"/>
            <p14:sldId id="274"/>
            <p14:sldId id="325"/>
            <p14:sldId id="360"/>
            <p14:sldId id="512"/>
            <p14:sldId id="371"/>
            <p14:sldId id="363"/>
            <p14:sldId id="372"/>
            <p14:sldId id="365"/>
            <p14:sldId id="373"/>
            <p14:sldId id="374"/>
            <p14:sldId id="375"/>
            <p14:sldId id="381"/>
            <p14:sldId id="346"/>
            <p14:sldId id="278"/>
            <p14:sldId id="382"/>
            <p14:sldId id="506"/>
            <p14:sldId id="497"/>
            <p14:sldId id="383"/>
            <p14:sldId id="507"/>
            <p14:sldId id="384"/>
            <p14:sldId id="385"/>
            <p14:sldId id="386"/>
            <p14:sldId id="387"/>
            <p14:sldId id="369"/>
            <p14:sldId id="317"/>
            <p14:sldId id="342"/>
            <p14:sldId id="286"/>
            <p14:sldId id="388"/>
            <p14:sldId id="287"/>
            <p14:sldId id="453"/>
            <p14:sldId id="451"/>
            <p14:sldId id="452"/>
            <p14:sldId id="505"/>
            <p14:sldId id="398"/>
            <p14:sldId id="437"/>
            <p14:sldId id="401"/>
            <p14:sldId id="402"/>
            <p14:sldId id="403"/>
            <p14:sldId id="391"/>
            <p14:sldId id="392"/>
            <p14:sldId id="394"/>
            <p14:sldId id="395"/>
            <p14:sldId id="396"/>
            <p14:sldId id="404"/>
            <p14:sldId id="406"/>
            <p14:sldId id="405"/>
            <p14:sldId id="407"/>
            <p14:sldId id="498"/>
            <p14:sldId id="418"/>
            <p14:sldId id="493"/>
            <p14:sldId id="420"/>
            <p14:sldId id="431"/>
            <p14:sldId id="432"/>
            <p14:sldId id="427"/>
            <p14:sldId id="430"/>
            <p14:sldId id="429"/>
            <p14:sldId id="428"/>
            <p14:sldId id="433"/>
            <p14:sldId id="434"/>
            <p14:sldId id="435"/>
            <p14:sldId id="436"/>
            <p14:sldId id="426"/>
            <p14:sldId id="500"/>
            <p14:sldId id="419"/>
            <p14:sldId id="494"/>
            <p14:sldId id="408"/>
            <p14:sldId id="409"/>
            <p14:sldId id="410"/>
            <p14:sldId id="504"/>
            <p14:sldId id="412"/>
            <p14:sldId id="423"/>
            <p14:sldId id="416"/>
            <p14:sldId id="413"/>
            <p14:sldId id="415"/>
            <p14:sldId id="289"/>
            <p14:sldId id="501"/>
            <p14:sldId id="390"/>
            <p14:sldId id="411"/>
            <p14:sldId id="502"/>
            <p14:sldId id="441"/>
            <p14:sldId id="446"/>
            <p14:sldId id="442"/>
            <p14:sldId id="443"/>
            <p14:sldId id="444"/>
            <p14:sldId id="511"/>
            <p14:sldId id="445"/>
            <p14:sldId id="438"/>
            <p14:sldId id="447"/>
            <p14:sldId id="508"/>
            <p14:sldId id="510"/>
            <p14:sldId id="449"/>
            <p14:sldId id="484"/>
            <p14:sldId id="456"/>
            <p14:sldId id="454"/>
            <p14:sldId id="503"/>
            <p14:sldId id="457"/>
            <p14:sldId id="460"/>
            <p14:sldId id="461"/>
            <p14:sldId id="462"/>
            <p14:sldId id="463"/>
            <p14:sldId id="464"/>
            <p14:sldId id="465"/>
            <p14:sldId id="466"/>
            <p14:sldId id="425"/>
            <p14:sldId id="469"/>
            <p14:sldId id="470"/>
            <p14:sldId id="471"/>
            <p14:sldId id="509"/>
            <p14:sldId id="472"/>
            <p14:sldId id="487"/>
            <p14:sldId id="485"/>
            <p14:sldId id="473"/>
            <p14:sldId id="479"/>
            <p14:sldId id="480"/>
            <p14:sldId id="475"/>
            <p14:sldId id="489"/>
            <p14:sldId id="490"/>
            <p14:sldId id="486"/>
            <p14:sldId id="482"/>
            <p14:sldId id="483"/>
            <p14:sldId id="31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9AA0A6"/>
          </p15:clr>
        </p15:guide>
        <p15:guide id="4" orient="horz" pos="3003" userDrawn="1">
          <p15:clr>
            <a:srgbClr val="9AA0A6"/>
          </p15:clr>
        </p15:guide>
        <p15:guide id="5" pos="249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orient="horz" pos="1144" userDrawn="1">
          <p15:clr>
            <a:srgbClr val="A4A3A4"/>
          </p15:clr>
        </p15:guide>
        <p15:guide id="9" orient="horz" pos="55" userDrawn="1">
          <p15:clr>
            <a:srgbClr val="A4A3A4"/>
          </p15:clr>
        </p15:guide>
        <p15:guide id="10" orient="horz" pos="2686" userDrawn="1">
          <p15:clr>
            <a:srgbClr val="A4A3A4"/>
          </p15:clr>
        </p15:guide>
        <p15:guide id="11" orient="horz" pos="2913" userDrawn="1">
          <p15:clr>
            <a:srgbClr val="A4A3A4"/>
          </p15:clr>
        </p15:guide>
        <p15:guide id="12" pos="55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Zoffoli" initials="FZ" lastIdx="2" clrIdx="0">
    <p:extLst>
      <p:ext uri="{19B8F6BF-5375-455C-9EA6-DF929625EA0E}">
        <p15:presenceInfo xmlns:p15="http://schemas.microsoft.com/office/powerpoint/2012/main" userId="0596884fd3395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333399"/>
    <a:srgbClr val="596294"/>
    <a:srgbClr val="C40000"/>
    <a:srgbClr val="7E0000"/>
    <a:srgbClr val="27B8C7"/>
    <a:srgbClr val="1B7F89"/>
    <a:srgbClr val="A13977"/>
    <a:srgbClr val="CD71A8"/>
    <a:srgbClr val="AD3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83522" autoAdjust="0"/>
  </p:normalViewPr>
  <p:slideViewPr>
    <p:cSldViewPr snapToGrid="0">
      <p:cViewPr>
        <p:scale>
          <a:sx n="150" d="100"/>
          <a:sy n="150" d="100"/>
        </p:scale>
        <p:origin x="918" y="522"/>
      </p:cViewPr>
      <p:guideLst>
        <p:guide orient="horz" pos="826"/>
        <p:guide pos="2880"/>
        <p:guide pos="181"/>
        <p:guide orient="horz" pos="3003"/>
        <p:guide pos="249"/>
        <p:guide pos="5465"/>
        <p:guide orient="horz" pos="1144"/>
        <p:guide orient="horz" pos="55"/>
        <p:guide orient="horz" pos="2686"/>
        <p:guide orient="horz" pos="2913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font" Target="fonts/font2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3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4.fntdata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joining me today.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Francesco Zoffoli, and today we are going to explore how to “Automatically Process Your Operations in Bulk with Coroutines”</a:t>
            </a:r>
          </a:p>
        </p:txBody>
      </p:sp>
    </p:spTree>
    <p:extLst>
      <p:ext uri="{BB962C8B-B14F-4D97-AF65-F5344CB8AC3E}">
        <p14:creationId xmlns:p14="http://schemas.microsoft.com/office/powerpoint/2010/main" val="3673651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0057e82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0057e82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rest of the presentation we’ll look at a use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to have a concrete problem to solve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9326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Typically, a condition on the maximum size of the vector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38187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6597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764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let’s loop at the API of Batcher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09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awaitable</a:t>
            </a:r>
            <a:r>
              <a:rPr lang="en-US" dirty="0"/>
              <a:t> represents a single item waiting to be processed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66566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7087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the </a:t>
            </a:r>
            <a:r>
              <a:rPr lang="en-US" dirty="0" err="1"/>
              <a:t>shared_ptr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batch contains the result, must remain alive as long as the last </a:t>
            </a:r>
            <a:r>
              <a:rPr lang="en-US" dirty="0" err="1"/>
              <a:t>Awaitable</a:t>
            </a:r>
            <a:r>
              <a:rPr lang="en-US" dirty="0"/>
              <a:t> is resumed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917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65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0057e82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0057e82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Batch operation: take a vector, return a vector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53196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94497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3672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2007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We are adding the coroutine to the ones waiting for the batch to execute.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But this can be made more efficient.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a coroutine is suspended, it can provide the next coroutine to execute.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compiler will call resume on it automatically.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coroutine is provided by returning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81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We ask the executor if there is any other coroutine that is ready to run.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so, we return that, otherwise, we return a </a:t>
            </a:r>
            <a:r>
              <a:rPr lang="en-US" dirty="0" err="1"/>
              <a:t>noop</a:t>
            </a:r>
            <a:r>
              <a:rPr lang="en-US" dirty="0"/>
              <a:t> coroutine.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you see why in the Executor, when calling resume() the deque could be modified.</a:t>
            </a:r>
          </a:p>
        </p:txBody>
      </p:sp>
    </p:spTree>
    <p:extLst>
      <p:ext uri="{BB962C8B-B14F-4D97-AF65-F5344CB8AC3E}">
        <p14:creationId xmlns:p14="http://schemas.microsoft.com/office/powerpoint/2010/main" val="53118156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GB" dirty="0"/>
              <a:t>Modifying the pending coroutines in the executor</a:t>
            </a:r>
          </a:p>
        </p:txBody>
      </p:sp>
    </p:spTree>
    <p:extLst>
      <p:ext uri="{BB962C8B-B14F-4D97-AF65-F5344CB8AC3E}">
        <p14:creationId xmlns:p14="http://schemas.microsoft.com/office/powerpoint/2010/main" val="46073809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Size_eq</a:t>
            </a:r>
            <a:r>
              <a:rPr lang="en-US" dirty="0"/>
              <a:t> is a lambda which returns true if the size is equal to 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54735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9432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91546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9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0057e8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0057e8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to 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not using batching!</a:t>
            </a:r>
            <a:endParaRPr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implemented everything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0076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23807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We can’t keep calling force, at one point we are going to have executed everything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6073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41285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We want to decrement the counter once the task has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2208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7468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keep forcing until all tasks are 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094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When we force execute one batch, it might unblock tasks which will wait on the next batcher, unblocking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18254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834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short circuiting to stop at the first execution.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best order to call them? It’s a scheduling problem.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51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0057e82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0057e82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rewrite the code to use it</a:t>
            </a:r>
            <a:endParaRPr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46643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Run_to_completion</a:t>
            </a:r>
            <a:r>
              <a:rPr lang="en-US" dirty="0"/>
              <a:t> does what we just implemented.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this, we completed our implementation!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60818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2203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0057e8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0057e8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1227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0057e8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0057e8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code maps almost 1:1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boilerplate, but it’s mostly fixed.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complexity grows, the advantage gets more clear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3463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Coro batching is faster?</a:t>
            </a:r>
          </a:p>
          <a:p>
            <a:pPr marL="158750" indent="0">
              <a:buNone/>
            </a:pPr>
            <a:r>
              <a:rPr lang="en-US" dirty="0"/>
              <a:t>Hand batching doesn’t use reserve. If you use reserve, it performs the same as </a:t>
            </a:r>
            <a:r>
              <a:rPr lang="en-US" dirty="0" err="1"/>
              <a:t>corobatching</a:t>
            </a:r>
            <a:r>
              <a:rPr lang="en-US" dirty="0"/>
              <a:t>. Same for the implementation using ranges</a:t>
            </a:r>
            <a:endParaRPr lang="en-GB" dirty="0"/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03978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3 times slower.</a:t>
            </a:r>
          </a:p>
          <a:p>
            <a:pPr marL="158750" indent="0">
              <a:buNone/>
            </a:pPr>
            <a:r>
              <a:rPr lang="en-US" dirty="0"/>
              <a:t>Wow it’s slow!</a:t>
            </a:r>
          </a:p>
          <a:p>
            <a:pPr marL="158750" indent="0">
              <a:buNone/>
            </a:pPr>
            <a:r>
              <a:rPr lang="en-US" dirty="0"/>
              <a:t>It’s 200ns extra per item.</a:t>
            </a:r>
          </a:p>
          <a:p>
            <a:pPr marL="158750" indent="0">
              <a:buNone/>
            </a:pPr>
            <a:r>
              <a:rPr lang="en-US" dirty="0"/>
              <a:t>Depends on your use case</a:t>
            </a:r>
          </a:p>
        </p:txBody>
      </p:sp>
    </p:spTree>
    <p:extLst>
      <p:ext uri="{BB962C8B-B14F-4D97-AF65-F5344CB8AC3E}">
        <p14:creationId xmlns:p14="http://schemas.microsoft.com/office/powerpoint/2010/main" val="5579730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Let’s an optimized version.</a:t>
            </a:r>
          </a:p>
          <a:p>
            <a:pPr marL="158750" indent="0">
              <a:buNone/>
            </a:pPr>
            <a:r>
              <a:rPr lang="en-GB" dirty="0"/>
              <a:t>Implementation has</a:t>
            </a:r>
          </a:p>
          <a:p>
            <a:pPr marL="457200" indent="-298450">
              <a:buFontTx/>
              <a:buChar char="-"/>
            </a:pPr>
            <a:r>
              <a:rPr lang="en-GB" dirty="0"/>
              <a:t>Indirections (</a:t>
            </a:r>
            <a:r>
              <a:rPr lang="en-GB" dirty="0" err="1"/>
              <a:t>shared_ptr</a:t>
            </a:r>
            <a:r>
              <a:rPr lang="en-GB" dirty="0"/>
              <a:t>)</a:t>
            </a:r>
          </a:p>
          <a:p>
            <a:pPr marL="457200" indent="-298450">
              <a:buFontTx/>
              <a:buChar char="-"/>
            </a:pPr>
            <a:r>
              <a:rPr lang="en-GB" dirty="0"/>
              <a:t>Allocations (coroutine)</a:t>
            </a:r>
          </a:p>
          <a:p>
            <a:pPr marL="457200" indent="-298450">
              <a:buFontTx/>
              <a:buChar char="-"/>
            </a:pPr>
            <a:endParaRPr lang="en-GB" dirty="0"/>
          </a:p>
          <a:p>
            <a:pPr marL="158750" indent="0">
              <a:buFontTx/>
              <a:buNone/>
            </a:pPr>
            <a:r>
              <a:rPr lang="en-GB" dirty="0"/>
              <a:t>We can reduce those</a:t>
            </a:r>
          </a:p>
          <a:p>
            <a:pPr marL="158750" indent="0">
              <a:buFontTx/>
              <a:buNone/>
            </a:pPr>
            <a:endParaRPr lang="en-GB" dirty="0"/>
          </a:p>
          <a:p>
            <a:pPr marL="158750" indent="0">
              <a:buFontTx/>
              <a:buNone/>
            </a:pPr>
            <a:r>
              <a:rPr lang="en-GB" dirty="0"/>
              <a:t>We can get quite close to the manually written approach</a:t>
            </a:r>
          </a:p>
        </p:txBody>
      </p:sp>
    </p:spTree>
    <p:extLst>
      <p:ext uri="{BB962C8B-B14F-4D97-AF65-F5344CB8AC3E}">
        <p14:creationId xmlns:p14="http://schemas.microsoft.com/office/powerpoint/2010/main" val="168402201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2530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r>
              <a:rPr lang="en-GB" dirty="0"/>
              <a:t>Although is not updated to the latest approach presented in this talk.</a:t>
            </a:r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r>
              <a:rPr lang="en-GB" dirty="0"/>
              <a:t>And this is all</a:t>
            </a:r>
          </a:p>
        </p:txBody>
      </p:sp>
    </p:spTree>
    <p:extLst>
      <p:ext uri="{BB962C8B-B14F-4D97-AF65-F5344CB8AC3E}">
        <p14:creationId xmlns:p14="http://schemas.microsoft.com/office/powerpoint/2010/main" val="240151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057e8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0057e8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r>
              <a:rPr lang="en-GB" dirty="0"/>
              <a:t>I can take questions now until the end of the session, and we can continue in gather town after the end</a:t>
            </a:r>
          </a:p>
        </p:txBody>
      </p:sp>
    </p:spTree>
    <p:extLst>
      <p:ext uri="{BB962C8B-B14F-4D97-AF65-F5344CB8AC3E}">
        <p14:creationId xmlns:p14="http://schemas.microsoft.com/office/powerpoint/2010/main" val="28497959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With bells and whistles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28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057e8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0057e8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057e8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0057e8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057e8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0057e8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50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057e8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057e8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But is this complexity actually needed?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057e8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057e8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17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Let me give you a brief introduction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But let's jump into the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11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057e8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057e8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result was obvious, since there is a very high cost to calling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is not different from many real-world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1346911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3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0057e82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0057e82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0057e8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0057e8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0057e8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0057e8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Imagine having 4 users</a:t>
            </a:r>
            <a:r>
              <a:rPr lang="en-US" dirty="0">
                <a:solidFill>
                  <a:srgbClr val="000000"/>
                </a:solidFill>
              </a:rPr>
              <a:t>: U1, U2, U3, U4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getUserPrefs</a:t>
            </a:r>
            <a:r>
              <a:rPr lang="en-US" dirty="0"/>
              <a:t> will be called 4 times, each time with the id of the user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want to gather these parameters before fully executing the rest of the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we do that?</a:t>
            </a:r>
          </a:p>
        </p:txBody>
      </p:sp>
    </p:spTree>
    <p:extLst>
      <p:ext uri="{BB962C8B-B14F-4D97-AF65-F5344CB8AC3E}">
        <p14:creationId xmlns:p14="http://schemas.microsoft.com/office/powerpoint/2010/main" val="1677804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0057e8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0057e8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Imagine body of for loop is a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user has its own, separate execution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imagine we could intercept the call to the function, and suspend execution.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that point, we could store the arguments to the call and then execute the function for the next user.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end, we would have gathered all the arguments passed to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see it more visually</a:t>
            </a:r>
          </a:p>
        </p:txBody>
      </p:sp>
    </p:spTree>
    <p:extLst>
      <p:ext uri="{BB962C8B-B14F-4D97-AF65-F5344CB8AC3E}">
        <p14:creationId xmlns:p14="http://schemas.microsoft.com/office/powerpoint/2010/main" val="3165051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0057e8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0057e8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arrow is the current execution and the blue is where we suspended.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0057e8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0057e8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76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0057e8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0057e8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0057e8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0057e8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4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Today we’ll look at </a:t>
            </a:r>
          </a:p>
          <a:p>
            <a:pPr marL="457200" indent="-298450"/>
            <a:r>
              <a:rPr lang="en-US" dirty="0"/>
              <a:t>The problem: bulk important, impacts read and maintainability</a:t>
            </a:r>
          </a:p>
          <a:p>
            <a:pPr marL="457200" indent="-298450"/>
            <a:r>
              <a:rPr lang="en-US" dirty="0"/>
              <a:t>We’ll see an Idea overcome drawbacks, keep benefits</a:t>
            </a:r>
          </a:p>
          <a:p>
            <a:pPr marL="457200" indent="-298450"/>
            <a:r>
              <a:rPr lang="en-US" dirty="0"/>
              <a:t>Introduction on coroutines, and then we’ll jump into the</a:t>
            </a:r>
          </a:p>
          <a:p>
            <a:pPr marL="457200" indent="-298450"/>
            <a:r>
              <a:rPr lang="en-US" dirty="0"/>
              <a:t>Implementation: use </a:t>
            </a:r>
            <a:r>
              <a:rPr lang="en-US" dirty="0" err="1"/>
              <a:t>coros</a:t>
            </a:r>
            <a:r>
              <a:rPr lang="en-US" dirty="0"/>
              <a:t> for problem we’ll implement the solution from scratch. There is going to be plenty of code here.</a:t>
            </a:r>
          </a:p>
          <a:p>
            <a:pPr marL="457200" indent="-298450"/>
            <a:r>
              <a:rPr lang="en-US" dirty="0"/>
              <a:t>We’ll then see how the implementation performs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Take away</a:t>
            </a:r>
          </a:p>
          <a:p>
            <a:r>
              <a:rPr lang="en-US" dirty="0"/>
              <a:t>If you know coroutines: a cool application</a:t>
            </a:r>
          </a:p>
          <a:p>
            <a:r>
              <a:rPr lang="en-US" dirty="0"/>
              <a:t>If you don’t know coroutines: intuition of how they work in </a:t>
            </a:r>
            <a:r>
              <a:rPr lang="en-US" dirty="0" err="1"/>
              <a:t>c++</a:t>
            </a:r>
            <a:r>
              <a:rPr lang="en-US" dirty="0"/>
              <a:t>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Feel free to leave questions in the Q&amp;A chat, and I’ll stop during the talk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981331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06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0057e82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0057e82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coroutine?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in C++20,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standard defines several customization points which are called by the compiler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Implementing these functions, the user defines the behavior of the coroutines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 we’ll see the customization points added by the standard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next section, we’ll implement them to achieve our goal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0057e82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0057e82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any normal function: has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 name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 return type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 body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, but it can use some special keywords and has some extra requirements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no requirement on the name of the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You’ll typically see task and </a:t>
            </a:r>
            <a:r>
              <a:rPr lang="en-US" dirty="0" err="1"/>
              <a:t>awaitable</a:t>
            </a:r>
            <a:r>
              <a:rPr lang="en-US" dirty="0"/>
              <a:t> being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implementation of the functions define how the coroutine behaves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compiler transforms the code to call these functions automatically. Similar to the for-range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99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suspend is also called before returning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095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86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return object returns the object that is going to be returned to the caller of the coroutine once control goes back to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210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38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9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If you prefer to follow along seeing the code on </a:t>
            </a:r>
            <a:r>
              <a:rPr lang="en-US" dirty="0" err="1"/>
              <a:t>github</a:t>
            </a:r>
            <a:r>
              <a:rPr lang="en-US" dirty="0"/>
              <a:t>, you can use this link to get all the source code presented today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Now, let’s get started</a:t>
            </a: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1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67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40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continues from where it left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493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42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0057e8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0057e8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67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0b2a722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0b2a722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0b2a722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0b2a722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let’s see all of this together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108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8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let’s go back to the promise type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9085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That’s how we left it earlier.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that the compiler calls await on this?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allows to suspend the coroutine before it starts executing.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resumed, it will start from the beginning of the function body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lazy coroutine.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is going to immediately be returned to the caller.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</a:t>
            </a:r>
            <a:r>
              <a:rPr lang="en-US" dirty="0" err="1"/>
              <a:t>awaitable</a:t>
            </a:r>
            <a:r>
              <a:rPr lang="en-US" dirty="0"/>
              <a:t> doesn’t suspend, the function body starts executing immediately in the current thread.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eager coroutine.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is going to be returned to the caller at the first suspension point, or when it terminates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6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68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8038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893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96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0871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956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682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0057e82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f0057e82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implement the idea</a:t>
            </a: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556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0057e8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0057e8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bulk operation?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specific definition, but bulk operation typically means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Also called batching. You’ll hear both in the talk, and they mean the same thing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969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is submitted to the executor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executor starts the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then waits on the batcher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the batcher is ready, it submits the task to the executor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Later, the executor resumes the task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7672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it translate to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68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going to be like a </a:t>
            </a:r>
            <a:r>
              <a:rPr lang="en-US" dirty="0" err="1"/>
              <a:t>unique_ptr</a:t>
            </a:r>
            <a:r>
              <a:rPr lang="en-US" dirty="0"/>
              <a:t> for the handle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659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48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5723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460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505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all our task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7487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We’ll implement all the special methods in a minimal way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057e8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0057e8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that the compiler calls await?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suspends, so the control goes back to the caller immediately.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a lazy coroutine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332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875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279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8282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538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0b2a722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0b2a722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Remember the additional methods in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928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2536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315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see what happens when the function is called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then call initial suspend, which will suspend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will be returned to the caller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34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2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0057e8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0057e8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field has different real case scenarios.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example from my background 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Producing many small events in a queue reduced it throughput compared to batches of many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some examples you saw that benefitted from batching?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them in the live chat!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7650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3195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215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9696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submit because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task is submitted there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batcher submits all the coroutines once it’s 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1307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247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945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802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5185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resume can change the pending coroutines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21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0057e8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0057e8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said batching is better? What is better?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optimize for depends on the context, but batching can help in many of them</a:t>
            </a:r>
            <a:endParaRPr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5135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see what happens when it’s called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666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890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87303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4620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8172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look at how it will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3060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 with some tasks already added to the executor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batcher has a batch to store </a:t>
            </a:r>
            <a:r>
              <a:rPr lang="en-US" dirty="0" err="1"/>
              <a:t>informations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124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57866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48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7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sbaker.github.io/" TargetMode="Externa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9tlJAqMV7U" TargetMode="External"/><Relationship Id="rId4" Type="http://schemas.openxmlformats.org/officeDocument/2006/relationships/hyperlink" Target="https://blog.panicsoftwar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rs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6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Use case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“Send a notification to a group of users, respecting their preferences”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61B1441-26BC-4411-8F94-B92494FA1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co_await</a:t>
            </a:r>
            <a:r>
              <a:rPr lang="en-US" dirty="0"/>
              <a:t> must be called on an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awaitable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getUserPrefs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(user.id)</a:t>
            </a:r>
            <a:r>
              <a:rPr lang="en-US" dirty="0"/>
              <a:t> must return an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awaitable</a:t>
            </a:r>
            <a:r>
              <a:rPr lang="en-US" dirty="0"/>
              <a:t>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1551577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User&amp; user)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=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CE1ACB-91F4-4673-A6A2-C80E6BD3C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create a wrapper type: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Batcher</a:t>
            </a:r>
            <a:r>
              <a:rPr lang="en-US" dirty="0"/>
              <a:t> 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intercepts the calls to 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getUserPrefs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(user.id)</a:t>
            </a:r>
            <a:r>
              <a:rPr lang="en-US" dirty="0"/>
              <a:t> </a:t>
            </a:r>
          </a:p>
          <a:p>
            <a:pPr marL="285750" indent="-285750"/>
            <a:r>
              <a:rPr lang="en-US" dirty="0"/>
              <a:t>stores the arguments</a:t>
            </a:r>
          </a:p>
          <a:p>
            <a:pPr marL="285750" indent="-285750"/>
            <a:r>
              <a:rPr lang="en-US" dirty="0"/>
              <a:t>executes the function</a:t>
            </a:r>
          </a:p>
          <a:p>
            <a:pPr marL="285750" indent="-285750"/>
            <a:r>
              <a:rPr lang="en-US" dirty="0"/>
              <a:t>resumes the coroutines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F0A662-0560-40BF-8683-259AE49304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4C7BD396-4D28-42A2-8BD4-BBD88662D8AE}"/>
              </a:ext>
            </a:extLst>
          </p:cNvPr>
          <p:cNvSpPr/>
          <p:nvPr/>
        </p:nvSpPr>
        <p:spPr>
          <a:xfrm>
            <a:off x="431800" y="1017725"/>
            <a:ext cx="2567986" cy="2195513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102</a:t>
            </a:fld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51461D9-AC79-4FED-A28E-9ADE16F96C5F}"/>
              </a:ext>
            </a:extLst>
          </p:cNvPr>
          <p:cNvSpPr/>
          <p:nvPr/>
        </p:nvSpPr>
        <p:spPr>
          <a:xfrm>
            <a:off x="4614514" y="3567376"/>
            <a:ext cx="2741913" cy="1036698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641865-4DD9-4B34-AAF8-04E63C107840}"/>
              </a:ext>
            </a:extLst>
          </p:cNvPr>
          <p:cNvSpPr/>
          <p:nvPr/>
        </p:nvSpPr>
        <p:spPr>
          <a:xfrm>
            <a:off x="1205068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4E03FCA-AFB9-44EF-A7BD-44D00E70897D}"/>
              </a:ext>
            </a:extLst>
          </p:cNvPr>
          <p:cNvSpPr/>
          <p:nvPr/>
        </p:nvSpPr>
        <p:spPr>
          <a:xfrm>
            <a:off x="1868356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B6D5BB-068F-4299-AC73-58FBADC949D6}"/>
              </a:ext>
            </a:extLst>
          </p:cNvPr>
          <p:cNvSpPr/>
          <p:nvPr/>
        </p:nvSpPr>
        <p:spPr>
          <a:xfrm>
            <a:off x="4911471" y="1188172"/>
            <a:ext cx="2118999" cy="13835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B7F8009-796C-4569-BCFF-3ED63165DA1E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5970971" y="2571750"/>
            <a:ext cx="14500" cy="99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9F668C-2334-4DC6-A3F6-C384A1D3053E}"/>
              </a:ext>
            </a:extLst>
          </p:cNvPr>
          <p:cNvSpPr/>
          <p:nvPr/>
        </p:nvSpPr>
        <p:spPr>
          <a:xfrm>
            <a:off x="395288" y="3503809"/>
            <a:ext cx="1368861" cy="141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FE6577-9FA3-4E40-AD97-08DE20D3097A}"/>
              </a:ext>
            </a:extLst>
          </p:cNvPr>
          <p:cNvSpPr txBox="1"/>
          <p:nvPr/>
        </p:nvSpPr>
        <p:spPr>
          <a:xfrm>
            <a:off x="540548" y="3478161"/>
            <a:ext cx="100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</a:t>
            </a:r>
            <a:endParaRPr lang="en-GB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0AA8056-2D80-4681-BB69-A79A05BB046D}"/>
              </a:ext>
            </a:extLst>
          </p:cNvPr>
          <p:cNvSpPr/>
          <p:nvPr/>
        </p:nvSpPr>
        <p:spPr>
          <a:xfrm>
            <a:off x="4756963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GB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7B21C72-E10F-442C-BB71-9C60DAF0F04F}"/>
              </a:ext>
            </a:extLst>
          </p:cNvPr>
          <p:cNvSpPr/>
          <p:nvPr/>
        </p:nvSpPr>
        <p:spPr>
          <a:xfrm>
            <a:off x="5545428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14402" y="2036938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9E37D-CC31-461E-A85F-47641EADF252}"/>
              </a:ext>
            </a:extLst>
          </p:cNvPr>
          <p:cNvSpPr txBox="1"/>
          <p:nvPr/>
        </p:nvSpPr>
        <p:spPr>
          <a:xfrm>
            <a:off x="6907417" y="3388490"/>
            <a:ext cx="61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effectLst/>
                <a:latin typeface="+mn-lt"/>
              </a:rPr>
              <a:t>🗸</a:t>
            </a:r>
            <a:endParaRPr lang="en-GB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65449EF-DF2C-45EA-9CFE-BF2489D3745E}"/>
              </a:ext>
            </a:extLst>
          </p:cNvPr>
          <p:cNvSpPr/>
          <p:nvPr/>
        </p:nvSpPr>
        <p:spPr>
          <a:xfrm>
            <a:off x="6380782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4273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6 L -0.12621 0.3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21 0.38611 L 0.31771 0.365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-0.05364 0.3861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38611 L 0.47448 0.3592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38611 L 0.64046 0.359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0" y="-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36543 L -1.94444E-6 -1.2345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-1827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8 0.35926 L -3.61111E-6 2.8395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-179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46 0.35926 L -1.66667E-6 -1.2345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79" y="-17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12621 0.3861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23457E-6 L -0.05364 0.3861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22" grpId="0" animBg="1"/>
      <p:bldP spid="22" grpId="1" animBg="1"/>
      <p:bldP spid="24" grpId="0" animBg="1"/>
      <p:bldP spid="24" grpId="1" animBg="1"/>
      <p:bldP spid="9" grpId="0" animBg="1"/>
      <p:bldP spid="9" grpId="1" animBg="1"/>
      <p:bldP spid="9" grpId="2" animBg="1"/>
      <p:bldP spid="9" grpId="3" animBg="1"/>
      <p:bldP spid="9" grpId="4" animBg="1"/>
      <p:bldP spid="27" grpId="0"/>
      <p:bldP spid="21" grpId="0" animBg="1"/>
      <p:bldP spid="21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Needs to know the input and return type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7" y="2577225"/>
            <a:ext cx="8520599" cy="2226550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template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&lt;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class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T,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class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Batcher {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1E227D0-5A9D-4963-A3E6-CC2177DCD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335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Stores</a:t>
            </a:r>
          </a:p>
          <a:p>
            <a:pPr marL="285750" indent="-285750"/>
            <a:r>
              <a:rPr lang="en-US" dirty="0"/>
              <a:t>the executor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7" y="2571750"/>
            <a:ext cx="8520599" cy="223202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template&lt;class T, class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Batcher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…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Executor&amp; ex_;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58636B-6B22-4BB2-B71C-7E7BBB2CB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5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Stores</a:t>
            </a:r>
          </a:p>
          <a:p>
            <a:pPr marL="285750" indent="-285750"/>
            <a:r>
              <a:rPr lang="en-US" dirty="0"/>
              <a:t>the executor</a:t>
            </a:r>
          </a:p>
          <a:p>
            <a:pPr marL="285750" indent="-285750"/>
            <a:r>
              <a:rPr lang="en-US" dirty="0"/>
              <a:t>the 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7" y="2571750"/>
            <a:ext cx="8520599" cy="223202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template&lt;class T, class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Batcher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…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Executor&amp; ex_;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function&lt;vector&lt;R&gt;(vector&lt;T&gt;)&gt; op_;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86AD3B5-D50A-422A-B606-47E73A243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62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Stores</a:t>
            </a:r>
          </a:p>
          <a:p>
            <a:pPr marL="285750" indent="-285750"/>
            <a:r>
              <a:rPr lang="en-US" dirty="0"/>
              <a:t>the executor</a:t>
            </a:r>
          </a:p>
          <a:p>
            <a:pPr marL="285750" indent="-285750"/>
            <a:r>
              <a:rPr lang="en-US" dirty="0"/>
              <a:t>the function and whether to execute it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223202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template&lt;class T, class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Batcher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…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Executor&amp; ex_;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function&lt;vector&lt;R&gt;(vector&lt;T&gt;)&gt; op_;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function&lt;bool(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vector&lt;T&gt;&amp;)&gt;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should_exec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F4E54CD-7FE9-4165-B54D-CB52CF21D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933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Stores</a:t>
            </a:r>
          </a:p>
          <a:p>
            <a:pPr marL="285750" indent="-285750"/>
            <a:r>
              <a:rPr lang="en-US" dirty="0"/>
              <a:t>the executor</a:t>
            </a:r>
          </a:p>
          <a:p>
            <a:pPr marL="285750" indent="-285750"/>
            <a:r>
              <a:rPr lang="en-US" dirty="0"/>
              <a:t>the function and whether to execute it</a:t>
            </a:r>
          </a:p>
          <a:p>
            <a:pPr marL="285750" indent="-285750"/>
            <a:r>
              <a:rPr lang="en-US" dirty="0"/>
              <a:t>the current batch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223202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template&lt;class T, class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Batcher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…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Executor&amp; ex_;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function&lt;vector&lt;R&gt;(vector&lt;T&gt;)&gt; op_;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function&lt;bool(const vector&lt;T&gt;&amp;)&gt;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should_exec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Batch { … };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shared_ptr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&lt;Batch&gt;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current_batch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_;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B1ED562-AA29-4232-AC06-D9FC495C9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238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look at the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578100"/>
            <a:ext cx="8520600" cy="12954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Batcher::Batch {</a:t>
            </a:r>
          </a:p>
          <a:p>
            <a:pPr marL="114300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</a:p>
          <a:p>
            <a:pPr marL="114300" lvl="0">
              <a:buSzPts val="1800"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8278D66-8881-4DFF-A0B7-374F950435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108</a:t>
            </a:fld>
            <a:endParaRPr lang="en-GB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2135A8F-3159-429A-A239-FBBB94E9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109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E5B42AD-7873-43CE-8E0F-9B843F8060D8}"/>
              </a:ext>
            </a:extLst>
          </p:cNvPr>
          <p:cNvSpPr/>
          <p:nvPr/>
        </p:nvSpPr>
        <p:spPr>
          <a:xfrm>
            <a:off x="2860542" y="1733969"/>
            <a:ext cx="3422916" cy="1921883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8AFF855-10CB-45EA-810F-7CAE0C9E5375}"/>
              </a:ext>
            </a:extLst>
          </p:cNvPr>
          <p:cNvSpPr/>
          <p:nvPr/>
        </p:nvSpPr>
        <p:spPr>
          <a:xfrm>
            <a:off x="3156975" y="2733195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GB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A4847F-8FAC-4EB9-B648-04A4A59B6B9E}"/>
              </a:ext>
            </a:extLst>
          </p:cNvPr>
          <p:cNvSpPr/>
          <p:nvPr/>
        </p:nvSpPr>
        <p:spPr>
          <a:xfrm>
            <a:off x="3156975" y="3199678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Pending</a:t>
            </a:r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4440D62-3B52-42C9-9BEA-4065E7C4BF83}"/>
              </a:ext>
            </a:extLst>
          </p:cNvPr>
          <p:cNvSpPr/>
          <p:nvPr/>
        </p:nvSpPr>
        <p:spPr>
          <a:xfrm>
            <a:off x="3156974" y="2255445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  <a:endParaRPr lang="en-GB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A866F25-7979-4797-88ED-7BEE8E0E57DD}"/>
              </a:ext>
            </a:extLst>
          </p:cNvPr>
          <p:cNvCxnSpPr/>
          <p:nvPr/>
        </p:nvCxnSpPr>
        <p:spPr>
          <a:xfrm>
            <a:off x="3595013" y="225544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8157078-941D-4048-9822-18AD6D6527B8}"/>
              </a:ext>
            </a:extLst>
          </p:cNvPr>
          <p:cNvCxnSpPr/>
          <p:nvPr/>
        </p:nvCxnSpPr>
        <p:spPr>
          <a:xfrm>
            <a:off x="3595013" y="273319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E4831CF-454F-440C-BE87-F8821306CE09}"/>
              </a:ext>
            </a:extLst>
          </p:cNvPr>
          <p:cNvCxnSpPr/>
          <p:nvPr/>
        </p:nvCxnSpPr>
        <p:spPr>
          <a:xfrm>
            <a:off x="3588625" y="3199678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0D7FE80-1901-4D37-ABE8-FFA0579E64B9}"/>
              </a:ext>
            </a:extLst>
          </p:cNvPr>
          <p:cNvCxnSpPr/>
          <p:nvPr/>
        </p:nvCxnSpPr>
        <p:spPr>
          <a:xfrm>
            <a:off x="4010234" y="2263731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2273D7A-1D1B-4287-A5F5-52E3F671EC42}"/>
              </a:ext>
            </a:extLst>
          </p:cNvPr>
          <p:cNvCxnSpPr/>
          <p:nvPr/>
        </p:nvCxnSpPr>
        <p:spPr>
          <a:xfrm>
            <a:off x="4010234" y="273319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E7FA676-C094-4ABF-98E3-EB0134B88966}"/>
              </a:ext>
            </a:extLst>
          </p:cNvPr>
          <p:cNvCxnSpPr/>
          <p:nvPr/>
        </p:nvCxnSpPr>
        <p:spPr>
          <a:xfrm>
            <a:off x="4010234" y="3199678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5BC8528-E8CD-4CAA-B910-06536009FA68}"/>
              </a:ext>
            </a:extLst>
          </p:cNvPr>
          <p:cNvCxnSpPr/>
          <p:nvPr/>
        </p:nvCxnSpPr>
        <p:spPr>
          <a:xfrm>
            <a:off x="5171030" y="2263731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7561FA4-EB59-461F-AAC1-E363F4E06B29}"/>
              </a:ext>
            </a:extLst>
          </p:cNvPr>
          <p:cNvCxnSpPr/>
          <p:nvPr/>
        </p:nvCxnSpPr>
        <p:spPr>
          <a:xfrm>
            <a:off x="5171030" y="273319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E3592C6-03D0-469B-A0A9-B4B1A87F31BE}"/>
              </a:ext>
            </a:extLst>
          </p:cNvPr>
          <p:cNvCxnSpPr/>
          <p:nvPr/>
        </p:nvCxnSpPr>
        <p:spPr>
          <a:xfrm>
            <a:off x="5171030" y="3199678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DCE1A55-BC5F-481F-956B-37A4BA050EC9}"/>
              </a:ext>
            </a:extLst>
          </p:cNvPr>
          <p:cNvCxnSpPr/>
          <p:nvPr/>
        </p:nvCxnSpPr>
        <p:spPr>
          <a:xfrm>
            <a:off x="5614541" y="225544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A953655-1069-4441-8BBA-BD79D7427F9F}"/>
              </a:ext>
            </a:extLst>
          </p:cNvPr>
          <p:cNvCxnSpPr/>
          <p:nvPr/>
        </p:nvCxnSpPr>
        <p:spPr>
          <a:xfrm>
            <a:off x="5614541" y="2733195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7D1F056-27A6-42A2-BFA8-B6CD09BB6069}"/>
              </a:ext>
            </a:extLst>
          </p:cNvPr>
          <p:cNvCxnSpPr/>
          <p:nvPr/>
        </p:nvCxnSpPr>
        <p:spPr>
          <a:xfrm>
            <a:off x="5613629" y="3199678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7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Bulk operations</a:t>
            </a:r>
            <a:endParaRPr lang="it" dirty="0"/>
          </a:p>
          <a:p>
            <a:r>
              <a:rPr lang="it" dirty="0"/>
              <a:t>fetching preferences</a:t>
            </a:r>
          </a:p>
          <a:p>
            <a:r>
              <a:rPr lang="it" dirty="0"/>
              <a:t>sending notifications</a:t>
            </a:r>
          </a:p>
          <a:p>
            <a:pPr marL="0" indent="0">
              <a:buNone/>
            </a:pPr>
            <a:endParaRPr lang="it" dirty="0"/>
          </a:p>
          <a:p>
            <a:pPr marL="0" indent="0">
              <a:buNone/>
            </a:pPr>
            <a:r>
              <a:rPr lang="it" dirty="0"/>
              <a:t>Signature</a:t>
            </a:r>
          </a:p>
        </p:txBody>
      </p:sp>
      <p:sp>
        <p:nvSpPr>
          <p:cNvPr id="4" name="Google Shape;91;p19">
            <a:extLst>
              <a:ext uri="{FF2B5EF4-FFF2-40B4-BE49-F238E27FC236}">
                <a16:creationId xmlns:a16="http://schemas.microsoft.com/office/drawing/2014/main" id="{AD0230D8-8E8B-4F02-B636-F50F14BAA9FC}"/>
              </a:ext>
            </a:extLst>
          </p:cNvPr>
          <p:cNvSpPr txBox="1">
            <a:spLocks/>
          </p:cNvSpPr>
          <p:nvPr/>
        </p:nvSpPr>
        <p:spPr>
          <a:xfrm>
            <a:off x="287338" y="3125931"/>
            <a:ext cx="8544961" cy="77720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(vector&lt;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vector&lt;bool&gt;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(vector&lt;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EmailAddress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addresses);</a:t>
            </a:r>
            <a:endParaRPr lang="it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D86B3A-D56A-4DF1-B160-3A87BE8D5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7" y="1822450"/>
            <a:ext cx="8520599" cy="12954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Batcher::Batch {</a:t>
            </a:r>
          </a:p>
          <a:p>
            <a:pPr marL="114300" lvl="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vector&lt;T&gt; arguments;</a:t>
            </a:r>
          </a:p>
          <a:p>
            <a:pPr marL="114300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vector&lt;R&gt; result;</a:t>
            </a:r>
          </a:p>
          <a:p>
            <a:pPr marL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vector&lt;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&lt;&gt;&gt; pending;</a:t>
            </a:r>
          </a:p>
          <a:p>
            <a:pPr marL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2135A8F-3159-429A-A239-FBBB94E9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838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Batcher</a:t>
            </a:r>
            <a:r>
              <a:rPr lang="en-US" dirty="0"/>
              <a:t> is callable</a:t>
            </a:r>
          </a:p>
          <a:p>
            <a:pPr marL="0" indent="0">
              <a:buNone/>
            </a:pPr>
            <a:r>
              <a:rPr lang="en-US" dirty="0"/>
              <a:t>and returns an </a:t>
            </a:r>
            <a:r>
              <a:rPr lang="en-US" dirty="0" err="1"/>
              <a:t>awaitable</a:t>
            </a:r>
            <a:r>
              <a:rPr lang="en-US" dirty="0"/>
              <a:t> object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223202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template&lt;class T, class R&gt;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Batcher {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{ … };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operator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()(T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arg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…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GB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0FD8E0F-E58E-4B8A-B73A-78E95A3B0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2135A8F-3159-429A-A239-FBBB94E9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112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E5B42AD-7873-43CE-8E0F-9B843F8060D8}"/>
              </a:ext>
            </a:extLst>
          </p:cNvPr>
          <p:cNvSpPr/>
          <p:nvPr/>
        </p:nvSpPr>
        <p:spPr>
          <a:xfrm>
            <a:off x="1023148" y="1361638"/>
            <a:ext cx="3422916" cy="1921883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8AFF855-10CB-45EA-810F-7CAE0C9E5375}"/>
              </a:ext>
            </a:extLst>
          </p:cNvPr>
          <p:cNvSpPr/>
          <p:nvPr/>
        </p:nvSpPr>
        <p:spPr>
          <a:xfrm>
            <a:off x="1319581" y="2360864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GB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A4847F-8FAC-4EB9-B648-04A4A59B6B9E}"/>
              </a:ext>
            </a:extLst>
          </p:cNvPr>
          <p:cNvSpPr/>
          <p:nvPr/>
        </p:nvSpPr>
        <p:spPr>
          <a:xfrm>
            <a:off x="1319581" y="2827347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Pending</a:t>
            </a:r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4440D62-3B52-42C9-9BEA-4065E7C4BF83}"/>
              </a:ext>
            </a:extLst>
          </p:cNvPr>
          <p:cNvSpPr/>
          <p:nvPr/>
        </p:nvSpPr>
        <p:spPr>
          <a:xfrm>
            <a:off x="1319580" y="1883114"/>
            <a:ext cx="2880090" cy="3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  <a:endParaRPr lang="en-GB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A866F25-7979-4797-88ED-7BEE8E0E57DD}"/>
              </a:ext>
            </a:extLst>
          </p:cNvPr>
          <p:cNvCxnSpPr/>
          <p:nvPr/>
        </p:nvCxnSpPr>
        <p:spPr>
          <a:xfrm>
            <a:off x="1757619" y="188311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8157078-941D-4048-9822-18AD6D6527B8}"/>
              </a:ext>
            </a:extLst>
          </p:cNvPr>
          <p:cNvCxnSpPr/>
          <p:nvPr/>
        </p:nvCxnSpPr>
        <p:spPr>
          <a:xfrm>
            <a:off x="1757619" y="236086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E4831CF-454F-440C-BE87-F8821306CE09}"/>
              </a:ext>
            </a:extLst>
          </p:cNvPr>
          <p:cNvCxnSpPr/>
          <p:nvPr/>
        </p:nvCxnSpPr>
        <p:spPr>
          <a:xfrm>
            <a:off x="1751231" y="2827347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0D7FE80-1901-4D37-ABE8-FFA0579E64B9}"/>
              </a:ext>
            </a:extLst>
          </p:cNvPr>
          <p:cNvCxnSpPr/>
          <p:nvPr/>
        </p:nvCxnSpPr>
        <p:spPr>
          <a:xfrm>
            <a:off x="2172840" y="1891400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2273D7A-1D1B-4287-A5F5-52E3F671EC42}"/>
              </a:ext>
            </a:extLst>
          </p:cNvPr>
          <p:cNvCxnSpPr/>
          <p:nvPr/>
        </p:nvCxnSpPr>
        <p:spPr>
          <a:xfrm>
            <a:off x="2172840" y="236086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E7FA676-C094-4ABF-98E3-EB0134B88966}"/>
              </a:ext>
            </a:extLst>
          </p:cNvPr>
          <p:cNvCxnSpPr/>
          <p:nvPr/>
        </p:nvCxnSpPr>
        <p:spPr>
          <a:xfrm>
            <a:off x="2172840" y="2827347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5BC8528-E8CD-4CAA-B910-06536009FA68}"/>
              </a:ext>
            </a:extLst>
          </p:cNvPr>
          <p:cNvCxnSpPr/>
          <p:nvPr/>
        </p:nvCxnSpPr>
        <p:spPr>
          <a:xfrm>
            <a:off x="3333636" y="1891400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7561FA4-EB59-461F-AAC1-E363F4E06B29}"/>
              </a:ext>
            </a:extLst>
          </p:cNvPr>
          <p:cNvCxnSpPr/>
          <p:nvPr/>
        </p:nvCxnSpPr>
        <p:spPr>
          <a:xfrm>
            <a:off x="3333636" y="236086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E3592C6-03D0-469B-A0A9-B4B1A87F31BE}"/>
              </a:ext>
            </a:extLst>
          </p:cNvPr>
          <p:cNvCxnSpPr/>
          <p:nvPr/>
        </p:nvCxnSpPr>
        <p:spPr>
          <a:xfrm>
            <a:off x="3333636" y="2827347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DCE1A55-BC5F-481F-956B-37A4BA050EC9}"/>
              </a:ext>
            </a:extLst>
          </p:cNvPr>
          <p:cNvCxnSpPr/>
          <p:nvPr/>
        </p:nvCxnSpPr>
        <p:spPr>
          <a:xfrm>
            <a:off x="3777147" y="188311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A953655-1069-4441-8BBA-BD79D7427F9F}"/>
              </a:ext>
            </a:extLst>
          </p:cNvPr>
          <p:cNvCxnSpPr/>
          <p:nvPr/>
        </p:nvCxnSpPr>
        <p:spPr>
          <a:xfrm>
            <a:off x="3777147" y="2360864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7D1F056-27A6-42A2-BFA8-B6CD09BB6069}"/>
              </a:ext>
            </a:extLst>
          </p:cNvPr>
          <p:cNvCxnSpPr/>
          <p:nvPr/>
        </p:nvCxnSpPr>
        <p:spPr>
          <a:xfrm>
            <a:off x="3776235" y="2827347"/>
            <a:ext cx="0" cy="3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135E51B9-C724-415D-AF19-27C0025C854C}"/>
              </a:ext>
            </a:extLst>
          </p:cNvPr>
          <p:cNvSpPr/>
          <p:nvPr/>
        </p:nvSpPr>
        <p:spPr>
          <a:xfrm>
            <a:off x="5712832" y="1682751"/>
            <a:ext cx="2759626" cy="16211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Awaitable</a:t>
            </a:r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80F24C-058C-479C-A25B-B87CAD02E07D}"/>
              </a:ext>
            </a:extLst>
          </p:cNvPr>
          <p:cNvSpPr/>
          <p:nvPr/>
        </p:nvSpPr>
        <p:spPr>
          <a:xfrm>
            <a:off x="5962764" y="2502280"/>
            <a:ext cx="2332541" cy="32506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endParaRPr lang="en-GB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F0483AF-F0C5-4902-8DE8-1BC0F3A63D45}"/>
              </a:ext>
            </a:extLst>
          </p:cNvPr>
          <p:cNvSpPr/>
          <p:nvPr/>
        </p:nvSpPr>
        <p:spPr>
          <a:xfrm>
            <a:off x="5962764" y="2927199"/>
            <a:ext cx="2332541" cy="32506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endParaRPr lang="en-GB" dirty="0"/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CF0D482E-EA3E-4F73-B42E-2C52A4C5D3AA}"/>
              </a:ext>
            </a:extLst>
          </p:cNvPr>
          <p:cNvCxnSpPr>
            <a:endCxn id="3" idx="3"/>
          </p:cNvCxnSpPr>
          <p:nvPr/>
        </p:nvCxnSpPr>
        <p:spPr>
          <a:xfrm rot="10800000">
            <a:off x="4446064" y="2322581"/>
            <a:ext cx="1461946" cy="342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E9C2288E-20E1-47F7-BFE0-C9452AC0B624}"/>
              </a:ext>
            </a:extLst>
          </p:cNvPr>
          <p:cNvSpPr/>
          <p:nvPr/>
        </p:nvSpPr>
        <p:spPr>
          <a:xfrm>
            <a:off x="1965222" y="3241469"/>
            <a:ext cx="5213089" cy="1435526"/>
          </a:xfrm>
          <a:custGeom>
            <a:avLst/>
            <a:gdLst>
              <a:gd name="connsiteX0" fmla="*/ 0 w 5119545"/>
              <a:gd name="connsiteY0" fmla="*/ 0 h 438251"/>
              <a:gd name="connsiteX1" fmla="*/ 2212081 w 5119545"/>
              <a:gd name="connsiteY1" fmla="*/ 438036 h 438251"/>
              <a:gd name="connsiteX2" fmla="*/ 5119545 w 5119545"/>
              <a:gd name="connsiteY2" fmla="*/ 54755 h 438251"/>
              <a:gd name="connsiteX0" fmla="*/ 3150803 w 3219878"/>
              <a:gd name="connsiteY0" fmla="*/ 0 h 1243142"/>
              <a:gd name="connsiteX1" fmla="*/ 106452 w 3219878"/>
              <a:gd name="connsiteY1" fmla="*/ 1242927 h 1243142"/>
              <a:gd name="connsiteX2" fmla="*/ 3013916 w 3219878"/>
              <a:gd name="connsiteY2" fmla="*/ 859646 h 1243142"/>
              <a:gd name="connsiteX0" fmla="*/ 3166028 w 3166082"/>
              <a:gd name="connsiteY0" fmla="*/ 0 h 1243142"/>
              <a:gd name="connsiteX1" fmla="*/ 121677 w 3166082"/>
              <a:gd name="connsiteY1" fmla="*/ 1242927 h 1243142"/>
              <a:gd name="connsiteX2" fmla="*/ 3029141 w 3166082"/>
              <a:gd name="connsiteY2" fmla="*/ 859646 h 1243142"/>
              <a:gd name="connsiteX0" fmla="*/ 5343573 w 5343627"/>
              <a:gd name="connsiteY0" fmla="*/ 0 h 1242982"/>
              <a:gd name="connsiteX1" fmla="*/ 2299222 w 5343627"/>
              <a:gd name="connsiteY1" fmla="*/ 1242927 h 1242982"/>
              <a:gd name="connsiteX2" fmla="*/ 65239 w 5343627"/>
              <a:gd name="connsiteY2" fmla="*/ 32853 h 1242982"/>
              <a:gd name="connsiteX0" fmla="*/ 5278334 w 5278388"/>
              <a:gd name="connsiteY0" fmla="*/ 0 h 1243001"/>
              <a:gd name="connsiteX1" fmla="*/ 2233983 w 5278388"/>
              <a:gd name="connsiteY1" fmla="*/ 1242927 h 1243001"/>
              <a:gd name="connsiteX2" fmla="*/ 0 w 5278388"/>
              <a:gd name="connsiteY2" fmla="*/ 32853 h 1243001"/>
              <a:gd name="connsiteX0" fmla="*/ 5278334 w 5278388"/>
              <a:gd name="connsiteY0" fmla="*/ 0 h 1247340"/>
              <a:gd name="connsiteX1" fmla="*/ 2233983 w 5278388"/>
              <a:gd name="connsiteY1" fmla="*/ 1242927 h 1247340"/>
              <a:gd name="connsiteX2" fmla="*/ 0 w 5278388"/>
              <a:gd name="connsiteY2" fmla="*/ 32853 h 1247340"/>
              <a:gd name="connsiteX0" fmla="*/ 5278334 w 5278433"/>
              <a:gd name="connsiteY0" fmla="*/ 0 h 1247340"/>
              <a:gd name="connsiteX1" fmla="*/ 2233983 w 5278433"/>
              <a:gd name="connsiteY1" fmla="*/ 1242927 h 1247340"/>
              <a:gd name="connsiteX2" fmla="*/ 0 w 5278433"/>
              <a:gd name="connsiteY2" fmla="*/ 32853 h 1247340"/>
              <a:gd name="connsiteX0" fmla="*/ 5278334 w 5278433"/>
              <a:gd name="connsiteY0" fmla="*/ 0 h 1247340"/>
              <a:gd name="connsiteX1" fmla="*/ 2233983 w 5278433"/>
              <a:gd name="connsiteY1" fmla="*/ 1242927 h 1247340"/>
              <a:gd name="connsiteX2" fmla="*/ 0 w 5278433"/>
              <a:gd name="connsiteY2" fmla="*/ 32853 h 1247340"/>
              <a:gd name="connsiteX0" fmla="*/ 5278334 w 5278334"/>
              <a:gd name="connsiteY0" fmla="*/ 0 h 1302618"/>
              <a:gd name="connsiteX1" fmla="*/ 3531665 w 5278334"/>
              <a:gd name="connsiteY1" fmla="*/ 1002006 h 1302618"/>
              <a:gd name="connsiteX2" fmla="*/ 2233983 w 5278334"/>
              <a:gd name="connsiteY2" fmla="*/ 1242927 h 1302618"/>
              <a:gd name="connsiteX3" fmla="*/ 0 w 5278334"/>
              <a:gd name="connsiteY3" fmla="*/ 32853 h 1302618"/>
              <a:gd name="connsiteX0" fmla="*/ 5278334 w 5278334"/>
              <a:gd name="connsiteY0" fmla="*/ 0 h 1247340"/>
              <a:gd name="connsiteX1" fmla="*/ 2233983 w 5278334"/>
              <a:gd name="connsiteY1" fmla="*/ 1242927 h 1247340"/>
              <a:gd name="connsiteX2" fmla="*/ 0 w 5278334"/>
              <a:gd name="connsiteY2" fmla="*/ 32853 h 1247340"/>
              <a:gd name="connsiteX0" fmla="*/ 5278334 w 5278334"/>
              <a:gd name="connsiteY0" fmla="*/ 0 h 32853"/>
              <a:gd name="connsiteX1" fmla="*/ 0 w 5278334"/>
              <a:gd name="connsiteY1" fmla="*/ 32853 h 32853"/>
              <a:gd name="connsiteX0" fmla="*/ 5278334 w 5278334"/>
              <a:gd name="connsiteY0" fmla="*/ 0 h 32853"/>
              <a:gd name="connsiteX1" fmla="*/ 3016973 w 5278334"/>
              <a:gd name="connsiteY1" fmla="*/ 10951 h 32853"/>
              <a:gd name="connsiteX2" fmla="*/ 0 w 5278334"/>
              <a:gd name="connsiteY2" fmla="*/ 32853 h 32853"/>
              <a:gd name="connsiteX0" fmla="*/ 5278334 w 5278334"/>
              <a:gd name="connsiteY0" fmla="*/ 0 h 1078664"/>
              <a:gd name="connsiteX1" fmla="*/ 2863661 w 5278334"/>
              <a:gd name="connsiteY1" fmla="*/ 1078664 h 1078664"/>
              <a:gd name="connsiteX2" fmla="*/ 0 w 5278334"/>
              <a:gd name="connsiteY2" fmla="*/ 32853 h 1078664"/>
              <a:gd name="connsiteX0" fmla="*/ 5278334 w 5278334"/>
              <a:gd name="connsiteY0" fmla="*/ 0 h 1078664"/>
              <a:gd name="connsiteX1" fmla="*/ 2863661 w 5278334"/>
              <a:gd name="connsiteY1" fmla="*/ 1078664 h 1078664"/>
              <a:gd name="connsiteX2" fmla="*/ 0 w 5278334"/>
              <a:gd name="connsiteY2" fmla="*/ 32853 h 1078664"/>
              <a:gd name="connsiteX0" fmla="*/ 5278334 w 5278334"/>
              <a:gd name="connsiteY0" fmla="*/ 0 h 1078664"/>
              <a:gd name="connsiteX1" fmla="*/ 2863661 w 5278334"/>
              <a:gd name="connsiteY1" fmla="*/ 1078664 h 1078664"/>
              <a:gd name="connsiteX2" fmla="*/ 0 w 5278334"/>
              <a:gd name="connsiteY2" fmla="*/ 32853 h 1078664"/>
              <a:gd name="connsiteX0" fmla="*/ 5278334 w 5278334"/>
              <a:gd name="connsiteY0" fmla="*/ 0 h 1078664"/>
              <a:gd name="connsiteX1" fmla="*/ 2863661 w 5278334"/>
              <a:gd name="connsiteY1" fmla="*/ 1078664 h 1078664"/>
              <a:gd name="connsiteX2" fmla="*/ 0 w 5278334"/>
              <a:gd name="connsiteY2" fmla="*/ 32853 h 1078664"/>
              <a:gd name="connsiteX0" fmla="*/ 5278334 w 5278334"/>
              <a:gd name="connsiteY0" fmla="*/ 0 h 1248403"/>
              <a:gd name="connsiteX1" fmla="*/ 3115531 w 5278334"/>
              <a:gd name="connsiteY1" fmla="*/ 1248403 h 1248403"/>
              <a:gd name="connsiteX2" fmla="*/ 0 w 5278334"/>
              <a:gd name="connsiteY2" fmla="*/ 32853 h 1248403"/>
              <a:gd name="connsiteX0" fmla="*/ 5278334 w 5278334"/>
              <a:gd name="connsiteY0" fmla="*/ 0 h 1268256"/>
              <a:gd name="connsiteX1" fmla="*/ 3115531 w 5278334"/>
              <a:gd name="connsiteY1" fmla="*/ 1248403 h 1268256"/>
              <a:gd name="connsiteX2" fmla="*/ 0 w 5278334"/>
              <a:gd name="connsiteY2" fmla="*/ 32853 h 1268256"/>
              <a:gd name="connsiteX0" fmla="*/ 5278334 w 5278334"/>
              <a:gd name="connsiteY0" fmla="*/ 0 h 1268256"/>
              <a:gd name="connsiteX1" fmla="*/ 3115531 w 5278334"/>
              <a:gd name="connsiteY1" fmla="*/ 1248403 h 1268256"/>
              <a:gd name="connsiteX2" fmla="*/ 0 w 5278334"/>
              <a:gd name="connsiteY2" fmla="*/ 32853 h 1268256"/>
              <a:gd name="connsiteX0" fmla="*/ 5278334 w 5278334"/>
              <a:gd name="connsiteY0" fmla="*/ 0 h 1326675"/>
              <a:gd name="connsiteX1" fmla="*/ 3476911 w 5278334"/>
              <a:gd name="connsiteY1" fmla="*/ 1308633 h 1326675"/>
              <a:gd name="connsiteX2" fmla="*/ 0 w 5278334"/>
              <a:gd name="connsiteY2" fmla="*/ 32853 h 1326675"/>
              <a:gd name="connsiteX0" fmla="*/ 5278334 w 5278334"/>
              <a:gd name="connsiteY0" fmla="*/ 0 h 1374690"/>
              <a:gd name="connsiteX1" fmla="*/ 2819857 w 5278334"/>
              <a:gd name="connsiteY1" fmla="*/ 1357912 h 1374690"/>
              <a:gd name="connsiteX2" fmla="*/ 0 w 5278334"/>
              <a:gd name="connsiteY2" fmla="*/ 32853 h 1374690"/>
              <a:gd name="connsiteX0" fmla="*/ 5278334 w 5278334"/>
              <a:gd name="connsiteY0" fmla="*/ 0 h 1374690"/>
              <a:gd name="connsiteX1" fmla="*/ 2819857 w 5278334"/>
              <a:gd name="connsiteY1" fmla="*/ 1357912 h 1374690"/>
              <a:gd name="connsiteX2" fmla="*/ 0 w 5278334"/>
              <a:gd name="connsiteY2" fmla="*/ 32853 h 1374690"/>
              <a:gd name="connsiteX0" fmla="*/ 5278334 w 5278334"/>
              <a:gd name="connsiteY0" fmla="*/ 0 h 1374690"/>
              <a:gd name="connsiteX1" fmla="*/ 2819857 w 5278334"/>
              <a:gd name="connsiteY1" fmla="*/ 1357912 h 1374690"/>
              <a:gd name="connsiteX2" fmla="*/ 0 w 5278334"/>
              <a:gd name="connsiteY2" fmla="*/ 32853 h 1374690"/>
              <a:gd name="connsiteX0" fmla="*/ 5278334 w 5278334"/>
              <a:gd name="connsiteY0" fmla="*/ 0 h 1422864"/>
              <a:gd name="connsiteX1" fmla="*/ 2595364 w 5278334"/>
              <a:gd name="connsiteY1" fmla="*/ 1407191 h 1422864"/>
              <a:gd name="connsiteX2" fmla="*/ 0 w 5278334"/>
              <a:gd name="connsiteY2" fmla="*/ 32853 h 1422864"/>
              <a:gd name="connsiteX0" fmla="*/ 5278334 w 5278334"/>
              <a:gd name="connsiteY0" fmla="*/ 0 h 1422864"/>
              <a:gd name="connsiteX1" fmla="*/ 2595364 w 5278334"/>
              <a:gd name="connsiteY1" fmla="*/ 1407191 h 1422864"/>
              <a:gd name="connsiteX2" fmla="*/ 0 w 5278334"/>
              <a:gd name="connsiteY2" fmla="*/ 32853 h 1422864"/>
              <a:gd name="connsiteX0" fmla="*/ 5278334 w 5278334"/>
              <a:gd name="connsiteY0" fmla="*/ 0 h 1407671"/>
              <a:gd name="connsiteX1" fmla="*/ 2595364 w 5278334"/>
              <a:gd name="connsiteY1" fmla="*/ 1407191 h 1407671"/>
              <a:gd name="connsiteX2" fmla="*/ 0 w 5278334"/>
              <a:gd name="connsiteY2" fmla="*/ 32853 h 1407671"/>
              <a:gd name="connsiteX0" fmla="*/ 5212628 w 5212628"/>
              <a:gd name="connsiteY0" fmla="*/ 10950 h 1418584"/>
              <a:gd name="connsiteX1" fmla="*/ 2529658 w 5212628"/>
              <a:gd name="connsiteY1" fmla="*/ 1418141 h 1418584"/>
              <a:gd name="connsiteX2" fmla="*/ 0 w 5212628"/>
              <a:gd name="connsiteY2" fmla="*/ 0 h 1418584"/>
              <a:gd name="connsiteX0" fmla="*/ 5213089 w 5213089"/>
              <a:gd name="connsiteY0" fmla="*/ 10950 h 1419161"/>
              <a:gd name="connsiteX1" fmla="*/ 2530119 w 5213089"/>
              <a:gd name="connsiteY1" fmla="*/ 1418141 h 1419161"/>
              <a:gd name="connsiteX2" fmla="*/ 461 w 5213089"/>
              <a:gd name="connsiteY2" fmla="*/ 0 h 1419161"/>
              <a:gd name="connsiteX0" fmla="*/ 5213089 w 5213089"/>
              <a:gd name="connsiteY0" fmla="*/ 27376 h 1435526"/>
              <a:gd name="connsiteX1" fmla="*/ 2530119 w 5213089"/>
              <a:gd name="connsiteY1" fmla="*/ 1434567 h 1435526"/>
              <a:gd name="connsiteX2" fmla="*/ 461 w 5213089"/>
              <a:gd name="connsiteY2" fmla="*/ 0 h 14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3089" h="1435526">
                <a:moveTo>
                  <a:pt x="5213089" y="27376"/>
                </a:moveTo>
                <a:cubicBezTo>
                  <a:pt x="5202138" y="748310"/>
                  <a:pt x="3411666" y="1414489"/>
                  <a:pt x="2530119" y="1434567"/>
                </a:cubicBezTo>
                <a:cubicBezTo>
                  <a:pt x="1509860" y="1452816"/>
                  <a:pt x="-30566" y="1219201"/>
                  <a:pt x="461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AD9ACA-7C72-4448-94BF-31AF173B27E8}"/>
              </a:ext>
            </a:extLst>
          </p:cNvPr>
          <p:cNvSpPr/>
          <p:nvPr/>
        </p:nvSpPr>
        <p:spPr>
          <a:xfrm>
            <a:off x="1712906" y="1757453"/>
            <a:ext cx="491878" cy="147822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F19A830-0024-41D8-B47C-DC2FDF9B67CB}"/>
              </a:ext>
            </a:extLst>
          </p:cNvPr>
          <p:cNvSpPr/>
          <p:nvPr/>
        </p:nvSpPr>
        <p:spPr>
          <a:xfrm>
            <a:off x="5962764" y="2051420"/>
            <a:ext cx="2332541" cy="32506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Batcher&amp;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946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93688" y="1825370"/>
            <a:ext cx="8520600" cy="197940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88900" lvl="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Batcher::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{</a:t>
            </a:r>
          </a:p>
          <a:p>
            <a:pPr marL="88900" lvl="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marL="88900" lvl="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marL="88900" lvl="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marL="88900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Batcher&amp; batcher_;</a:t>
            </a:r>
          </a:p>
          <a:p>
            <a:pPr marL="88900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shared_ptr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&lt;Batch&gt; batch_;</a:t>
            </a:r>
          </a:p>
          <a:p>
            <a:pPr marL="88900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size_t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index_ = -1;</a:t>
            </a: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cs typeface="Arial"/>
            </a:endParaRPr>
          </a:p>
          <a:p>
            <a:pPr marL="889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DC3607D-9294-4C83-BF01-08999577F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985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How is 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Awaitable</a:t>
            </a:r>
            <a:r>
              <a:rPr lang="en-US" dirty="0"/>
              <a:t> constructed?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D1F20B-E2CA-4E4E-B85A-01E148CDE33A}"/>
              </a:ext>
            </a:extLst>
          </p:cNvPr>
          <p:cNvSpPr/>
          <p:nvPr/>
        </p:nvSpPr>
        <p:spPr>
          <a:xfrm>
            <a:off x="287338" y="1816101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template&lt;class T, class R&gt;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 {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operator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()(T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current_batch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args.push_back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size_t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index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current_batch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_.size() - 1;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{*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this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current_batch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_, index};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810658-BD0C-4DD4-A610-BDE0437A2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982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Awaitable</a:t>
            </a:r>
            <a:r>
              <a:rPr lang="en-US" dirty="0"/>
              <a:t> needs to implement the special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do that!</a:t>
            </a:r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D78994F-C6E2-47A0-AD89-ED5E74EFA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092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Check if it’s ready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4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await_ready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 {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batcher_.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maybe_execute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();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B957F80-8544-4C23-92AE-4A5CA7A25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269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Get the result once ready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4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bool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await_ready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await_resume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 {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batch_-&gt;results.at(index_);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EF99F59-2989-4C8E-827C-FDF3B20C0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849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Suspend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4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87313" lvl="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bool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await_ready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R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await_resume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&lt;&gt; h) {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batch_-&gt;pending_.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push_back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(h);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4E8ED9C-B05A-4B59-8294-382DAF195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313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Suspend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4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87313" lvl="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bool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await_ready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R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await_resume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await_suspend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&lt;&gt; h) {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batch_-&gt;pending_.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push_back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(h);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batch_.executor_.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maybe_coro.value_or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(std::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noop_coroutine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());</a:t>
            </a:r>
          </a:p>
          <a:p>
            <a:pPr marL="87313" lvl="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marL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4E8ED9C-B05A-4B59-8294-382DAF195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0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No Batching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87338" y="1906725"/>
            <a:ext cx="8532812" cy="1852475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User&amp; user : users) {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UserPrefs prefs =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</a:t>
            </a: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if</a:t>
            </a: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(prefs.wantsEmailNotification) {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sendNotifs({prefs.notificationEmail});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5233206-EC45-4D65-9D74-85072B848C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Implementing the Idea - Batcher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Only thing left: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maybe_execute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()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2E2346-F319-42E3-B7C0-CF771F2CE67F}"/>
              </a:ext>
            </a:extLst>
          </p:cNvPr>
          <p:cNvSpPr/>
          <p:nvPr/>
        </p:nvSpPr>
        <p:spPr>
          <a:xfrm>
            <a:off x="287338" y="2176463"/>
            <a:ext cx="8520600" cy="244792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template&lt;class T, class R&gt;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maybe_execute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if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 !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should_exec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 )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false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batch_-&gt;results = op_(batch_-&gt;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executor_.submit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(batch_-&gt;pending);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make_shared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&lt;Batch&gt;();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true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3FB398-AD0A-4413-B231-B531FFB14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354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Batcher</a:t>
            </a:r>
            <a:r>
              <a:rPr lang="en-US" dirty="0"/>
              <a:t> is complete!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C285BEB-0D5F-439A-A4FD-D52AEA7A2652}"/>
              </a:ext>
            </a:extLst>
          </p:cNvPr>
          <p:cNvSpPr/>
          <p:nvPr/>
        </p:nvSpPr>
        <p:spPr>
          <a:xfrm>
            <a:off x="287338" y="2176463"/>
            <a:ext cx="8520600" cy="17439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Batcher&lt;User,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UserPref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{e,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size_eq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(10)};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 -&gt; task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</a:t>
            </a:r>
            <a:r>
              <a:rPr lang="en-US" sz="1600" dirty="0" err="1">
                <a:solidFill>
                  <a:srgbClr val="3F51B5"/>
                </a:solidFill>
                <a:latin typeface="Roboto Mono"/>
                <a:ea typeface="Roboto Mono"/>
              </a:rPr>
              <a:t>co_await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(user.id);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7FEE8DB-5740-4DD2-86C0-F26BB3C6B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69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4C7BD396-4D28-42A2-8BD4-BBD88662D8AE}"/>
              </a:ext>
            </a:extLst>
          </p:cNvPr>
          <p:cNvSpPr/>
          <p:nvPr/>
        </p:nvSpPr>
        <p:spPr>
          <a:xfrm>
            <a:off x="431800" y="1017725"/>
            <a:ext cx="2567986" cy="2195513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122</a:t>
            </a:fld>
            <a:endParaRPr lang="en-GB"/>
          </a:p>
        </p:txBody>
      </p:sp>
      <p:sp>
        <p:nvSpPr>
          <p:cNvPr id="16" name="batch">
            <a:extLst>
              <a:ext uri="{FF2B5EF4-FFF2-40B4-BE49-F238E27FC236}">
                <a16:creationId xmlns:a16="http://schemas.microsoft.com/office/drawing/2014/main" id="{551461D9-AC79-4FED-A28E-9ADE16F96C5F}"/>
              </a:ext>
            </a:extLst>
          </p:cNvPr>
          <p:cNvSpPr/>
          <p:nvPr/>
        </p:nvSpPr>
        <p:spPr>
          <a:xfrm>
            <a:off x="4614514" y="3031905"/>
            <a:ext cx="2741913" cy="1572169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B6D5BB-068F-4299-AC73-58FBADC949D6}"/>
              </a:ext>
            </a:extLst>
          </p:cNvPr>
          <p:cNvSpPr/>
          <p:nvPr/>
        </p:nvSpPr>
        <p:spPr>
          <a:xfrm>
            <a:off x="4925970" y="1188172"/>
            <a:ext cx="2118999" cy="13835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B7F8009-796C-4569-BCFF-3ED63165DA1E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5985470" y="2571750"/>
            <a:ext cx="1" cy="46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9F668C-2334-4DC6-A3F6-C384A1D3053E}"/>
              </a:ext>
            </a:extLst>
          </p:cNvPr>
          <p:cNvSpPr/>
          <p:nvPr/>
        </p:nvSpPr>
        <p:spPr>
          <a:xfrm>
            <a:off x="395288" y="3503809"/>
            <a:ext cx="1368861" cy="141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FE6577-9FA3-4E40-AD97-08DE20D3097A}"/>
              </a:ext>
            </a:extLst>
          </p:cNvPr>
          <p:cNvSpPr txBox="1"/>
          <p:nvPr/>
        </p:nvSpPr>
        <p:spPr>
          <a:xfrm>
            <a:off x="540548" y="3478161"/>
            <a:ext cx="100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</a:t>
            </a:r>
            <a:endParaRPr lang="en-GB" dirty="0"/>
          </a:p>
        </p:txBody>
      </p:sp>
      <p:sp>
        <p:nvSpPr>
          <p:cNvPr id="22" name="r1">
            <a:extLst>
              <a:ext uri="{FF2B5EF4-FFF2-40B4-BE49-F238E27FC236}">
                <a16:creationId xmlns:a16="http://schemas.microsoft.com/office/drawing/2014/main" id="{A0AA8056-2D80-4681-BB69-A79A05BB046D}"/>
              </a:ext>
            </a:extLst>
          </p:cNvPr>
          <p:cNvSpPr/>
          <p:nvPr/>
        </p:nvSpPr>
        <p:spPr>
          <a:xfrm>
            <a:off x="4756963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GB" dirty="0"/>
          </a:p>
        </p:txBody>
      </p:sp>
      <p:sp>
        <p:nvSpPr>
          <p:cNvPr id="24" name="r2">
            <a:extLst>
              <a:ext uri="{FF2B5EF4-FFF2-40B4-BE49-F238E27FC236}">
                <a16:creationId xmlns:a16="http://schemas.microsoft.com/office/drawing/2014/main" id="{A7B21C72-E10F-442C-BB71-9C60DAF0F04F}"/>
              </a:ext>
            </a:extLst>
          </p:cNvPr>
          <p:cNvSpPr/>
          <p:nvPr/>
        </p:nvSpPr>
        <p:spPr>
          <a:xfrm>
            <a:off x="5545428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F956190-FD64-456A-99DD-6A50010C86A5}"/>
              </a:ext>
            </a:extLst>
          </p:cNvPr>
          <p:cNvSpPr/>
          <p:nvPr/>
        </p:nvSpPr>
        <p:spPr>
          <a:xfrm>
            <a:off x="7572546" y="3031905"/>
            <a:ext cx="1247604" cy="1561515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27" name="Check">
            <a:extLst>
              <a:ext uri="{FF2B5EF4-FFF2-40B4-BE49-F238E27FC236}">
                <a16:creationId xmlns:a16="http://schemas.microsoft.com/office/drawing/2014/main" id="{C569E37D-CC31-461E-A85F-47641EADF252}"/>
              </a:ext>
            </a:extLst>
          </p:cNvPr>
          <p:cNvSpPr txBox="1"/>
          <p:nvPr/>
        </p:nvSpPr>
        <p:spPr>
          <a:xfrm>
            <a:off x="6948744" y="3031905"/>
            <a:ext cx="61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effectLst/>
                <a:latin typeface="+mn-lt"/>
              </a:rPr>
              <a:t>🗸</a:t>
            </a:r>
            <a:endParaRPr lang="en-GB" sz="32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DA54881-DA03-467E-BED8-23749F1965C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985470" y="2571750"/>
            <a:ext cx="2210878" cy="46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3">
            <a:extLst>
              <a:ext uri="{FF2B5EF4-FFF2-40B4-BE49-F238E27FC236}">
                <a16:creationId xmlns:a16="http://schemas.microsoft.com/office/drawing/2014/main" id="{B65449EF-DF2C-45EA-9CFE-BF2489D3745E}"/>
              </a:ext>
            </a:extLst>
          </p:cNvPr>
          <p:cNvSpPr/>
          <p:nvPr/>
        </p:nvSpPr>
        <p:spPr>
          <a:xfrm>
            <a:off x="6380782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10" name="A1">
            <a:extLst>
              <a:ext uri="{FF2B5EF4-FFF2-40B4-BE49-F238E27FC236}">
                <a16:creationId xmlns:a16="http://schemas.microsoft.com/office/drawing/2014/main" id="{CA1F6C03-8D06-4AD9-AF05-555F499DC745}"/>
              </a:ext>
            </a:extLst>
          </p:cNvPr>
          <p:cNvSpPr/>
          <p:nvPr/>
        </p:nvSpPr>
        <p:spPr>
          <a:xfrm>
            <a:off x="802008" y="4050861"/>
            <a:ext cx="432561" cy="37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A2">
            <a:extLst>
              <a:ext uri="{FF2B5EF4-FFF2-40B4-BE49-F238E27FC236}">
                <a16:creationId xmlns:a16="http://schemas.microsoft.com/office/drawing/2014/main" id="{0B677953-C6C6-402C-9959-271FE08ED844}"/>
              </a:ext>
            </a:extLst>
          </p:cNvPr>
          <p:cNvSpPr/>
          <p:nvPr/>
        </p:nvSpPr>
        <p:spPr>
          <a:xfrm>
            <a:off x="802007" y="4050861"/>
            <a:ext cx="432561" cy="37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3">
            <a:extLst>
              <a:ext uri="{FF2B5EF4-FFF2-40B4-BE49-F238E27FC236}">
                <a16:creationId xmlns:a16="http://schemas.microsoft.com/office/drawing/2014/main" id="{0628D3E8-CDF3-486F-A842-17C58BCB432B}"/>
              </a:ext>
            </a:extLst>
          </p:cNvPr>
          <p:cNvSpPr/>
          <p:nvPr/>
        </p:nvSpPr>
        <p:spPr>
          <a:xfrm>
            <a:off x="802007" y="4053120"/>
            <a:ext cx="432561" cy="37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8" name="h1">
            <a:extLst>
              <a:ext uri="{FF2B5EF4-FFF2-40B4-BE49-F238E27FC236}">
                <a16:creationId xmlns:a16="http://schemas.microsoft.com/office/drawing/2014/main" id="{B4E03FCA-AFB9-44EF-A7BD-44D00E70897D}"/>
              </a:ext>
            </a:extLst>
          </p:cNvPr>
          <p:cNvSpPr/>
          <p:nvPr/>
        </p:nvSpPr>
        <p:spPr>
          <a:xfrm>
            <a:off x="1868356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  <a:endParaRPr lang="en-GB" dirty="0"/>
          </a:p>
        </p:txBody>
      </p:sp>
      <p:sp>
        <p:nvSpPr>
          <p:cNvPr id="17" name="h2">
            <a:extLst>
              <a:ext uri="{FF2B5EF4-FFF2-40B4-BE49-F238E27FC236}">
                <a16:creationId xmlns:a16="http://schemas.microsoft.com/office/drawing/2014/main" id="{35641865-4DD9-4B34-AAF8-04E63C107840}"/>
              </a:ext>
            </a:extLst>
          </p:cNvPr>
          <p:cNvSpPr/>
          <p:nvPr/>
        </p:nvSpPr>
        <p:spPr>
          <a:xfrm>
            <a:off x="1205068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  <a:endParaRPr lang="en-GB" dirty="0"/>
          </a:p>
        </p:txBody>
      </p:sp>
      <p:sp>
        <p:nvSpPr>
          <p:cNvPr id="9" name="h3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14402" y="2036938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  <a:endParaRPr lang="en-GB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C998755-F554-41CD-B36A-1CC2B2D5ADDA}"/>
              </a:ext>
            </a:extLst>
          </p:cNvPr>
          <p:cNvSpPr/>
          <p:nvPr/>
        </p:nvSpPr>
        <p:spPr>
          <a:xfrm>
            <a:off x="7235553" y="445025"/>
            <a:ext cx="1584598" cy="2126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5F78131-2F30-4D3E-A671-5D8D5D83006B}"/>
              </a:ext>
            </a:extLst>
          </p:cNvPr>
          <p:cNvSpPr txBox="1"/>
          <p:nvPr/>
        </p:nvSpPr>
        <p:spPr>
          <a:xfrm>
            <a:off x="7450495" y="375228"/>
            <a:ext cx="108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  <a:endParaRPr lang="en-GB" dirty="0"/>
          </a:p>
        </p:txBody>
      </p:sp>
      <p:sp>
        <p:nvSpPr>
          <p:cNvPr id="34" name="run_available">
            <a:extLst>
              <a:ext uri="{FF2B5EF4-FFF2-40B4-BE49-F238E27FC236}">
                <a16:creationId xmlns:a16="http://schemas.microsoft.com/office/drawing/2014/main" id="{30CE2C2E-5784-4B3E-BBCA-BDF979D966BC}"/>
              </a:ext>
            </a:extLst>
          </p:cNvPr>
          <p:cNvSpPr txBox="1"/>
          <p:nvPr/>
        </p:nvSpPr>
        <p:spPr>
          <a:xfrm>
            <a:off x="7235549" y="2296487"/>
            <a:ext cx="15846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e.run_available</a:t>
            </a:r>
            <a:r>
              <a:rPr lang="en-US" sz="1200" dirty="0"/>
              <a:t>()</a:t>
            </a:r>
            <a:endParaRPr lang="en-GB" sz="1200" dirty="0"/>
          </a:p>
        </p:txBody>
      </p:sp>
      <p:sp>
        <p:nvSpPr>
          <p:cNvPr id="35" name="h1.resume">
            <a:extLst>
              <a:ext uri="{FF2B5EF4-FFF2-40B4-BE49-F238E27FC236}">
                <a16:creationId xmlns:a16="http://schemas.microsoft.com/office/drawing/2014/main" id="{7CF0AD79-2C09-4B11-AEB6-434F1FC96662}"/>
              </a:ext>
            </a:extLst>
          </p:cNvPr>
          <p:cNvSpPr txBox="1"/>
          <p:nvPr/>
        </p:nvSpPr>
        <p:spPr>
          <a:xfrm>
            <a:off x="7235550" y="2018204"/>
            <a:ext cx="158459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h1.resume()</a:t>
            </a:r>
            <a:endParaRPr lang="en-GB" sz="1200" dirty="0"/>
          </a:p>
        </p:txBody>
      </p:sp>
      <p:sp>
        <p:nvSpPr>
          <p:cNvPr id="36" name="batch.operator()">
            <a:extLst>
              <a:ext uri="{FF2B5EF4-FFF2-40B4-BE49-F238E27FC236}">
                <a16:creationId xmlns:a16="http://schemas.microsoft.com/office/drawing/2014/main" id="{1A15D825-548B-4041-89BF-63339833D677}"/>
              </a:ext>
            </a:extLst>
          </p:cNvPr>
          <p:cNvSpPr txBox="1"/>
          <p:nvPr/>
        </p:nvSpPr>
        <p:spPr>
          <a:xfrm>
            <a:off x="7237397" y="1740923"/>
            <a:ext cx="158275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batcher.operator</a:t>
            </a:r>
            <a:r>
              <a:rPr lang="en-US" sz="1200" dirty="0"/>
              <a:t>()</a:t>
            </a:r>
            <a:endParaRPr lang="en-GB" sz="1200" dirty="0"/>
          </a:p>
        </p:txBody>
      </p:sp>
      <p:sp>
        <p:nvSpPr>
          <p:cNvPr id="38" name="maybe_execute">
            <a:extLst>
              <a:ext uri="{FF2B5EF4-FFF2-40B4-BE49-F238E27FC236}">
                <a16:creationId xmlns:a16="http://schemas.microsoft.com/office/drawing/2014/main" id="{2BCE0819-75B2-46A9-A928-419B884DE6F8}"/>
              </a:ext>
            </a:extLst>
          </p:cNvPr>
          <p:cNvSpPr txBox="1"/>
          <p:nvPr/>
        </p:nvSpPr>
        <p:spPr>
          <a:xfrm>
            <a:off x="7238302" y="1467867"/>
            <a:ext cx="1584226" cy="2743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err="1"/>
              <a:t>batcher.maybe_execute</a:t>
            </a:r>
            <a:r>
              <a:rPr lang="en-US" sz="900" dirty="0"/>
              <a:t>()</a:t>
            </a:r>
            <a:endParaRPr lang="en-GB" sz="900" dirty="0"/>
          </a:p>
        </p:txBody>
      </p:sp>
      <p:sp>
        <p:nvSpPr>
          <p:cNvPr id="39" name="await_ready">
            <a:extLst>
              <a:ext uri="{FF2B5EF4-FFF2-40B4-BE49-F238E27FC236}">
                <a16:creationId xmlns:a16="http://schemas.microsoft.com/office/drawing/2014/main" id="{5FA8A006-3E29-48EC-892C-08FC47AE523E}"/>
              </a:ext>
            </a:extLst>
          </p:cNvPr>
          <p:cNvSpPr txBox="1"/>
          <p:nvPr/>
        </p:nvSpPr>
        <p:spPr>
          <a:xfrm>
            <a:off x="7230986" y="1742392"/>
            <a:ext cx="1593018" cy="2743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err="1"/>
              <a:t>awaitable.await_ready</a:t>
            </a:r>
            <a:r>
              <a:rPr lang="en-US" sz="900" dirty="0"/>
              <a:t>()</a:t>
            </a:r>
            <a:endParaRPr lang="en-GB" sz="900" dirty="0"/>
          </a:p>
        </p:txBody>
      </p:sp>
      <p:sp>
        <p:nvSpPr>
          <p:cNvPr id="40" name="await_suspend()">
            <a:extLst>
              <a:ext uri="{FF2B5EF4-FFF2-40B4-BE49-F238E27FC236}">
                <a16:creationId xmlns:a16="http://schemas.microsoft.com/office/drawing/2014/main" id="{203F3558-08E7-4E3C-A33F-BC05E4EB1295}"/>
              </a:ext>
            </a:extLst>
          </p:cNvPr>
          <p:cNvSpPr txBox="1"/>
          <p:nvPr/>
        </p:nvSpPr>
        <p:spPr>
          <a:xfrm>
            <a:off x="7239209" y="1742200"/>
            <a:ext cx="1584601" cy="2743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err="1"/>
              <a:t>awaitable.await_suspend</a:t>
            </a:r>
            <a:r>
              <a:rPr lang="en-US" sz="900" dirty="0"/>
              <a:t>()</a:t>
            </a:r>
            <a:endParaRPr lang="en-GB" sz="900" dirty="0"/>
          </a:p>
        </p:txBody>
      </p:sp>
      <p:sp>
        <p:nvSpPr>
          <p:cNvPr id="41" name="h2.resume">
            <a:extLst>
              <a:ext uri="{FF2B5EF4-FFF2-40B4-BE49-F238E27FC236}">
                <a16:creationId xmlns:a16="http://schemas.microsoft.com/office/drawing/2014/main" id="{E3F87E53-D010-4695-9B98-C59EFF23CD8D}"/>
              </a:ext>
            </a:extLst>
          </p:cNvPr>
          <p:cNvSpPr txBox="1"/>
          <p:nvPr/>
        </p:nvSpPr>
        <p:spPr>
          <a:xfrm>
            <a:off x="7234638" y="2019678"/>
            <a:ext cx="158459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h2.resume()</a:t>
            </a:r>
            <a:endParaRPr lang="en-GB" sz="1200" dirty="0"/>
          </a:p>
        </p:txBody>
      </p:sp>
      <p:sp>
        <p:nvSpPr>
          <p:cNvPr id="42" name="h3.resume">
            <a:extLst>
              <a:ext uri="{FF2B5EF4-FFF2-40B4-BE49-F238E27FC236}">
                <a16:creationId xmlns:a16="http://schemas.microsoft.com/office/drawing/2014/main" id="{EED07BEB-325F-4065-86D9-95241BB1CDC7}"/>
              </a:ext>
            </a:extLst>
          </p:cNvPr>
          <p:cNvSpPr txBox="1"/>
          <p:nvPr/>
        </p:nvSpPr>
        <p:spPr>
          <a:xfrm>
            <a:off x="7233737" y="2019488"/>
            <a:ext cx="158459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h3.resume()</a:t>
            </a:r>
            <a:endParaRPr lang="en-GB" sz="1200" dirty="0"/>
          </a:p>
        </p:txBody>
      </p:sp>
      <p:sp>
        <p:nvSpPr>
          <p:cNvPr id="43" name="pop_next_coro">
            <a:extLst>
              <a:ext uri="{FF2B5EF4-FFF2-40B4-BE49-F238E27FC236}">
                <a16:creationId xmlns:a16="http://schemas.microsoft.com/office/drawing/2014/main" id="{58CFAAFF-28EF-4C5D-BE69-9F4CFD30C90D}"/>
              </a:ext>
            </a:extLst>
          </p:cNvPr>
          <p:cNvSpPr txBox="1"/>
          <p:nvPr/>
        </p:nvSpPr>
        <p:spPr>
          <a:xfrm>
            <a:off x="7239209" y="1465295"/>
            <a:ext cx="158550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e.pop_next_coro</a:t>
            </a:r>
            <a:endParaRPr lang="en-GB" sz="1200" dirty="0"/>
          </a:p>
        </p:txBody>
      </p:sp>
      <p:sp>
        <p:nvSpPr>
          <p:cNvPr id="44" name="op()">
            <a:extLst>
              <a:ext uri="{FF2B5EF4-FFF2-40B4-BE49-F238E27FC236}">
                <a16:creationId xmlns:a16="http://schemas.microsoft.com/office/drawing/2014/main" id="{C6C1C354-7A16-465B-BCFD-D37AB2B77F68}"/>
              </a:ext>
            </a:extLst>
          </p:cNvPr>
          <p:cNvSpPr txBox="1"/>
          <p:nvPr/>
        </p:nvSpPr>
        <p:spPr>
          <a:xfrm>
            <a:off x="7234999" y="1190617"/>
            <a:ext cx="159047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op()</a:t>
            </a:r>
            <a:endParaRPr lang="en-GB" sz="1200" dirty="0"/>
          </a:p>
        </p:txBody>
      </p:sp>
      <p:sp>
        <p:nvSpPr>
          <p:cNvPr id="45" name="await_resume()">
            <a:extLst>
              <a:ext uri="{FF2B5EF4-FFF2-40B4-BE49-F238E27FC236}">
                <a16:creationId xmlns:a16="http://schemas.microsoft.com/office/drawing/2014/main" id="{CCCE32F8-A087-410F-A992-ED55560A2F0E}"/>
              </a:ext>
            </a:extLst>
          </p:cNvPr>
          <p:cNvSpPr txBox="1"/>
          <p:nvPr/>
        </p:nvSpPr>
        <p:spPr>
          <a:xfrm>
            <a:off x="7235145" y="1742300"/>
            <a:ext cx="1590477" cy="2743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err="1"/>
              <a:t>awaitable.await_resume</a:t>
            </a:r>
            <a:r>
              <a:rPr lang="en-US" sz="900" dirty="0"/>
              <a:t>()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8295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6 L -0.12621 0.386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5679E-6 L 0.43785 -0.1330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21 0.38611 L 0.31771 0.3654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-0.05364 0.38611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5679E-6 L 0.52344 -0.12624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63" y="-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38611 L 0.47448 0.3592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62049 -0.12191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36543 L -0.07257 -1.23457E-6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18" y="-1827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8 0.35926 L -0.07552 -1.23457E-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-1796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7 -1.23457E-6 L -0.12621 0.38611 " pathEditMode="relative" rAng="0" ptsTypes="AA">
                                      <p:cBhvr>
                                        <p:cTn id="2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-1.23457E-6 L -0.05365 0.38611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7" grpId="0"/>
      <p:bldP spid="27" grpId="1"/>
      <p:bldP spid="21" grpId="0" animBg="1"/>
      <p:bldP spid="21" grpId="1" animBg="1"/>
      <p:bldP spid="10" grpId="0" animBg="1"/>
      <p:bldP spid="10" grpId="1" animBg="1"/>
      <p:bldP spid="10" grpId="2" animBg="1"/>
      <p:bldP spid="26" grpId="0" animBg="1"/>
      <p:bldP spid="26" grpId="1" animBg="1"/>
      <p:bldP spid="26" grpId="2" animBg="1"/>
      <p:bldP spid="28" grpId="0" animBg="1"/>
      <p:bldP spid="28" grpId="1" animBg="1"/>
      <p:bldP spid="28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9" grpId="0" animBg="1"/>
      <p:bldP spid="9" grpId="1" animBg="1"/>
      <p:bldP spid="34" grpId="0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8AB170-E1A1-4A34-9EB0-BAC7F56FA131}"/>
              </a:ext>
            </a:extLst>
          </p:cNvPr>
          <p:cNvSpPr/>
          <p:nvPr/>
        </p:nvSpPr>
        <p:spPr>
          <a:xfrm>
            <a:off x="5338971" y="719313"/>
            <a:ext cx="1193648" cy="1193648"/>
          </a:xfrm>
          <a:prstGeom prst="ellipse">
            <a:avLst/>
          </a:prstGeom>
          <a:solidFill>
            <a:srgbClr val="34903D"/>
          </a:solidFill>
          <a:ln>
            <a:solidFill>
              <a:srgbClr val="2668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Executor</a:t>
            </a:r>
            <a:endParaRPr lang="en-GB" sz="12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56ADE0-A551-454A-984C-F990622F3755}"/>
              </a:ext>
            </a:extLst>
          </p:cNvPr>
          <p:cNvSpPr/>
          <p:nvPr/>
        </p:nvSpPr>
        <p:spPr>
          <a:xfrm>
            <a:off x="1685525" y="1888117"/>
            <a:ext cx="1193648" cy="1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  <a:endParaRPr lang="en-GB" sz="1200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F4E4BC-7462-435A-BA82-091CE9321F7C}"/>
              </a:ext>
            </a:extLst>
          </p:cNvPr>
          <p:cNvSpPr/>
          <p:nvPr/>
        </p:nvSpPr>
        <p:spPr>
          <a:xfrm>
            <a:off x="4269937" y="3356782"/>
            <a:ext cx="1193648" cy="11936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57AC6A61-3D56-4D6C-B113-D11BFCADD1C0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rot="5400000" flipH="1" flipV="1">
            <a:off x="3648276" y="372228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6CB1B769-F8CD-4734-BA84-F165BE4149A9}"/>
              </a:ext>
            </a:extLst>
          </p:cNvPr>
          <p:cNvCxnSpPr>
            <a:stCxn id="6" idx="3"/>
            <a:endCxn id="8" idx="6"/>
          </p:cNvCxnSpPr>
          <p:nvPr/>
        </p:nvCxnSpPr>
        <p:spPr>
          <a:xfrm rot="5400000">
            <a:off x="3823082" y="794246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B74F2C6-332B-454B-9F55-117092E0813C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2840223" y="2523891"/>
            <a:ext cx="871841" cy="19875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80CCA3F9-2B46-415C-A735-912B470D5E56}"/>
              </a:ext>
            </a:extLst>
          </p:cNvPr>
          <p:cNvSpPr/>
          <p:nvPr/>
        </p:nvSpPr>
        <p:spPr>
          <a:xfrm>
            <a:off x="5463586" y="1801423"/>
            <a:ext cx="862186" cy="1977378"/>
          </a:xfrm>
          <a:custGeom>
            <a:avLst/>
            <a:gdLst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741193 w 1976637"/>
              <a:gd name="connsiteY3" fmla="*/ 766563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817849 w 1976637"/>
              <a:gd name="connsiteY3" fmla="*/ 240920 h 804891"/>
              <a:gd name="connsiteX4" fmla="*/ 1965686 w 1976637"/>
              <a:gd name="connsiteY4" fmla="*/ 32853 h 804891"/>
              <a:gd name="connsiteX5" fmla="*/ 1976637 w 1976637"/>
              <a:gd name="connsiteY5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65686 w 1976637"/>
              <a:gd name="connsiteY3" fmla="*/ 32853 h 804891"/>
              <a:gd name="connsiteX4" fmla="*/ 1976637 w 1976637"/>
              <a:gd name="connsiteY4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76637 w 1976637"/>
              <a:gd name="connsiteY3" fmla="*/ 0 h 804891"/>
              <a:gd name="connsiteX0" fmla="*/ 0 w 2888178"/>
              <a:gd name="connsiteY0" fmla="*/ 804891 h 804891"/>
              <a:gd name="connsiteX1" fmla="*/ 0 w 2888178"/>
              <a:gd name="connsiteY1" fmla="*/ 804891 h 804891"/>
              <a:gd name="connsiteX2" fmla="*/ 2835445 w 2888178"/>
              <a:gd name="connsiteY2" fmla="*/ 473282 h 804891"/>
              <a:gd name="connsiteX3" fmla="*/ 1976637 w 2888178"/>
              <a:gd name="connsiteY3" fmla="*/ 0 h 804891"/>
              <a:gd name="connsiteX0" fmla="*/ 0 w 2924749"/>
              <a:gd name="connsiteY0" fmla="*/ 804891 h 804891"/>
              <a:gd name="connsiteX1" fmla="*/ 0 w 2924749"/>
              <a:gd name="connsiteY1" fmla="*/ 804891 h 804891"/>
              <a:gd name="connsiteX2" fmla="*/ 2835445 w 2924749"/>
              <a:gd name="connsiteY2" fmla="*/ 473282 h 804891"/>
              <a:gd name="connsiteX3" fmla="*/ 1976637 w 2924749"/>
              <a:gd name="connsiteY3" fmla="*/ 0 h 804891"/>
              <a:gd name="connsiteX0" fmla="*/ 0 w 2281237"/>
              <a:gd name="connsiteY0" fmla="*/ 804891 h 804891"/>
              <a:gd name="connsiteX1" fmla="*/ 0 w 2281237"/>
              <a:gd name="connsiteY1" fmla="*/ 804891 h 804891"/>
              <a:gd name="connsiteX2" fmla="*/ 1910102 w 2281237"/>
              <a:gd name="connsiteY2" fmla="*/ 496592 h 804891"/>
              <a:gd name="connsiteX3" fmla="*/ 1976637 w 2281237"/>
              <a:gd name="connsiteY3" fmla="*/ 0 h 804891"/>
              <a:gd name="connsiteX0" fmla="*/ 0 w 2884826"/>
              <a:gd name="connsiteY0" fmla="*/ 884144 h 884144"/>
              <a:gd name="connsiteX1" fmla="*/ 0 w 2884826"/>
              <a:gd name="connsiteY1" fmla="*/ 884144 h 884144"/>
              <a:gd name="connsiteX2" fmla="*/ 1910102 w 2884826"/>
              <a:gd name="connsiteY2" fmla="*/ 575845 h 884144"/>
              <a:gd name="connsiteX3" fmla="*/ 2716909 w 2884826"/>
              <a:gd name="connsiteY3" fmla="*/ 0 h 884144"/>
              <a:gd name="connsiteX0" fmla="*/ 0 w 2754173"/>
              <a:gd name="connsiteY0" fmla="*/ 884144 h 884144"/>
              <a:gd name="connsiteX1" fmla="*/ 0 w 2754173"/>
              <a:gd name="connsiteY1" fmla="*/ 884144 h 884144"/>
              <a:gd name="connsiteX2" fmla="*/ 1910102 w 2754173"/>
              <a:gd name="connsiteY2" fmla="*/ 575845 h 884144"/>
              <a:gd name="connsiteX3" fmla="*/ 2716909 w 2754173"/>
              <a:gd name="connsiteY3" fmla="*/ 0 h 884144"/>
              <a:gd name="connsiteX0" fmla="*/ 0 w 2384737"/>
              <a:gd name="connsiteY0" fmla="*/ 816546 h 816546"/>
              <a:gd name="connsiteX1" fmla="*/ 0 w 2384737"/>
              <a:gd name="connsiteY1" fmla="*/ 816546 h 816546"/>
              <a:gd name="connsiteX2" fmla="*/ 1910102 w 2384737"/>
              <a:gd name="connsiteY2" fmla="*/ 508247 h 816546"/>
              <a:gd name="connsiteX3" fmla="*/ 2315926 w 2384737"/>
              <a:gd name="connsiteY3" fmla="*/ 0 h 8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737" h="816546">
                <a:moveTo>
                  <a:pt x="0" y="816546"/>
                </a:moveTo>
                <a:lnTo>
                  <a:pt x="0" y="816546"/>
                </a:lnTo>
                <a:cubicBezTo>
                  <a:pt x="589292" y="767063"/>
                  <a:pt x="1524114" y="644338"/>
                  <a:pt x="1910102" y="508247"/>
                </a:cubicBezTo>
                <a:cubicBezTo>
                  <a:pt x="2296090" y="372156"/>
                  <a:pt x="2500630" y="142986"/>
                  <a:pt x="2315926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141062-1E29-467C-8A73-94A63A3BCDE2}"/>
              </a:ext>
            </a:extLst>
          </p:cNvPr>
          <p:cNvSpPr txBox="1"/>
          <p:nvPr/>
        </p:nvSpPr>
        <p:spPr>
          <a:xfrm>
            <a:off x="6158607" y="2838773"/>
            <a:ext cx="9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35F4AB-749F-44E3-A5D9-8B58630DDDB2}"/>
              </a:ext>
            </a:extLst>
          </p:cNvPr>
          <p:cNvSpPr txBox="1"/>
          <p:nvPr/>
        </p:nvSpPr>
        <p:spPr>
          <a:xfrm>
            <a:off x="2282349" y="3706879"/>
            <a:ext cx="82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awaits</a:t>
            </a:r>
            <a:endParaRPr lang="en-GB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D466D65-B065-4005-8159-470E57CE274C}"/>
              </a:ext>
            </a:extLst>
          </p:cNvPr>
          <p:cNvSpPr txBox="1"/>
          <p:nvPr/>
        </p:nvSpPr>
        <p:spPr>
          <a:xfrm>
            <a:off x="4276633" y="2311914"/>
            <a:ext cx="89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resumes</a:t>
            </a:r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8EF2BE6-BE8D-40A4-B750-A5C36FD18F89}"/>
              </a:ext>
            </a:extLst>
          </p:cNvPr>
          <p:cNvSpPr txBox="1"/>
          <p:nvPr/>
        </p:nvSpPr>
        <p:spPr>
          <a:xfrm>
            <a:off x="3433107" y="1148346"/>
            <a:ext cx="7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6713A3-4CF7-44A8-B5DA-DEB1F2816F80}"/>
              </a:ext>
            </a:extLst>
          </p:cNvPr>
          <p:cNvSpPr txBox="1"/>
          <p:nvPr/>
        </p:nvSpPr>
        <p:spPr>
          <a:xfrm>
            <a:off x="955214" y="1524964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5B5E29-9B27-49D9-8404-194B56423110}"/>
              </a:ext>
            </a:extLst>
          </p:cNvPr>
          <p:cNvSpPr txBox="1"/>
          <p:nvPr/>
        </p:nvSpPr>
        <p:spPr>
          <a:xfrm>
            <a:off x="6532619" y="739484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560F87-A5FB-4298-B708-3C8170F0D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123</a:t>
            </a:fld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A8E9C83-A566-4FF7-983D-1663432DF831}"/>
              </a:ext>
            </a:extLst>
          </p:cNvPr>
          <p:cNvSpPr txBox="1"/>
          <p:nvPr/>
        </p:nvSpPr>
        <p:spPr>
          <a:xfrm>
            <a:off x="5319554" y="3602305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8910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C161F29-247E-439C-ABBD-AB49A3A7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688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Putting all together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FA7F2A7-3802-4B66-B086-4F1534BEE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5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Putting all together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AC3257-0902-4EFC-856C-EE1B6FB98C45}"/>
              </a:ext>
            </a:extLst>
          </p:cNvPr>
          <p:cNvSpPr/>
          <p:nvPr/>
        </p:nvSpPr>
        <p:spPr>
          <a:xfrm>
            <a:off x="287338" y="1017725"/>
            <a:ext cx="8520600" cy="39727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 -&gt; task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=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if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prefs.wantsEmailNotification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sendNotifs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prefs.notificationEmail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}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&amp; user : users)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(user));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();</a:t>
            </a: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8B67539-7CE7-41AC-AC0C-DF41770FF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550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finish the available coroutines before completing?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285750" indent="-285750"/>
            <a:r>
              <a:rPr lang="en-US" dirty="0"/>
              <a:t>Batching with no limit</a:t>
            </a:r>
          </a:p>
          <a:p>
            <a:pPr marL="285750" indent="-285750"/>
            <a:r>
              <a:rPr lang="en-US" dirty="0"/>
              <a:t>Batching limit not a perfect divisor of the initial vector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B653C6-693C-42B0-8D00-F395C1748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036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4C7BD396-4D28-42A2-8BD4-BBD88662D8AE}"/>
              </a:ext>
            </a:extLst>
          </p:cNvPr>
          <p:cNvSpPr/>
          <p:nvPr/>
        </p:nvSpPr>
        <p:spPr>
          <a:xfrm>
            <a:off x="431800" y="1017725"/>
            <a:ext cx="2567986" cy="2195513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Problem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128</a:t>
            </a:fld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51461D9-AC79-4FED-A28E-9ADE16F96C5F}"/>
              </a:ext>
            </a:extLst>
          </p:cNvPr>
          <p:cNvSpPr/>
          <p:nvPr/>
        </p:nvSpPr>
        <p:spPr>
          <a:xfrm>
            <a:off x="4614515" y="3567376"/>
            <a:ext cx="2033968" cy="1036698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641865-4DD9-4B34-AAF8-04E63C107840}"/>
              </a:ext>
            </a:extLst>
          </p:cNvPr>
          <p:cNvSpPr/>
          <p:nvPr/>
        </p:nvSpPr>
        <p:spPr>
          <a:xfrm>
            <a:off x="1205068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4E03FCA-AFB9-44EF-A7BD-44D00E70897D}"/>
              </a:ext>
            </a:extLst>
          </p:cNvPr>
          <p:cNvSpPr/>
          <p:nvPr/>
        </p:nvSpPr>
        <p:spPr>
          <a:xfrm>
            <a:off x="1868356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B6D5BB-068F-4299-AC73-58FBADC949D6}"/>
              </a:ext>
            </a:extLst>
          </p:cNvPr>
          <p:cNvSpPr/>
          <p:nvPr/>
        </p:nvSpPr>
        <p:spPr>
          <a:xfrm>
            <a:off x="4572000" y="1188172"/>
            <a:ext cx="2118999" cy="13835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B7F8009-796C-4569-BCFF-3ED63165DA1E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5631499" y="2571750"/>
            <a:ext cx="1" cy="99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9F668C-2334-4DC6-A3F6-C384A1D3053E}"/>
              </a:ext>
            </a:extLst>
          </p:cNvPr>
          <p:cNvSpPr/>
          <p:nvPr/>
        </p:nvSpPr>
        <p:spPr>
          <a:xfrm>
            <a:off x="395288" y="3503809"/>
            <a:ext cx="1368861" cy="141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FE6577-9FA3-4E40-AD97-08DE20D3097A}"/>
              </a:ext>
            </a:extLst>
          </p:cNvPr>
          <p:cNvSpPr txBox="1"/>
          <p:nvPr/>
        </p:nvSpPr>
        <p:spPr>
          <a:xfrm>
            <a:off x="540548" y="3478161"/>
            <a:ext cx="100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</a:t>
            </a:r>
            <a:endParaRPr lang="en-GB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0AA8056-2D80-4681-BB69-A79A05BB046D}"/>
              </a:ext>
            </a:extLst>
          </p:cNvPr>
          <p:cNvSpPr/>
          <p:nvPr/>
        </p:nvSpPr>
        <p:spPr>
          <a:xfrm>
            <a:off x="4756963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GB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7B21C72-E10F-442C-BB71-9C60DAF0F04F}"/>
              </a:ext>
            </a:extLst>
          </p:cNvPr>
          <p:cNvSpPr/>
          <p:nvPr/>
        </p:nvSpPr>
        <p:spPr>
          <a:xfrm>
            <a:off x="5545428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F956190-FD64-456A-99DD-6A50010C86A5}"/>
              </a:ext>
            </a:extLst>
          </p:cNvPr>
          <p:cNvSpPr/>
          <p:nvPr/>
        </p:nvSpPr>
        <p:spPr>
          <a:xfrm>
            <a:off x="6786182" y="3556722"/>
            <a:ext cx="2033968" cy="1036698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14402" y="2036938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9E37D-CC31-461E-A85F-47641EADF252}"/>
              </a:ext>
            </a:extLst>
          </p:cNvPr>
          <p:cNvSpPr txBox="1"/>
          <p:nvPr/>
        </p:nvSpPr>
        <p:spPr>
          <a:xfrm>
            <a:off x="6168745" y="3500950"/>
            <a:ext cx="61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effectLst/>
                <a:latin typeface="+mn-lt"/>
              </a:rPr>
              <a:t>🗸</a:t>
            </a:r>
            <a:endParaRPr lang="en-GB" sz="32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DA54881-DA03-467E-BED8-23749F1965C2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5631500" y="2571750"/>
            <a:ext cx="2171666" cy="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6 L -0.12621 0.3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21 0.38611 L 0.31771 0.365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-0.05364 0.3861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36543 L -0.15017 -0.1129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239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38611 L 0.70087 0.3592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1" y="-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17 -0.11296 L -0.12621 0.3861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2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8" grpId="4" animBg="1"/>
      <p:bldP spid="22" grpId="0" animBg="1"/>
      <p:bldP spid="22" grpId="1" animBg="1"/>
      <p:bldP spid="24" grpId="0" animBg="1"/>
      <p:bldP spid="24" grpId="1" animBg="1"/>
      <p:bldP spid="25" grpId="0" animBg="1"/>
      <p:bldP spid="9" grpId="0" animBg="1"/>
      <p:bldP spid="9" grpId="1" animBg="1"/>
      <p:bldP spid="27" grpId="0"/>
      <p:bldP spid="27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</a:t>
            </a:r>
          </a:p>
          <a:p>
            <a:pPr marL="285750" indent="-285750"/>
            <a:r>
              <a:rPr lang="en-US" dirty="0"/>
              <a:t>the executor has no pending coroutines</a:t>
            </a:r>
          </a:p>
          <a:p>
            <a:pPr marL="285750" indent="-285750"/>
            <a:r>
              <a:rPr lang="en-US" dirty="0"/>
              <a:t>the batch has pending coroutines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Some tasks do not complete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82AC4E-80E8-4215-B218-6EA6CCDFE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But batching is important!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B10EB3-48B9-433A-8270-169E77651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Force the batch execution</a:t>
            </a:r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52A9E0-50DC-4806-8F31-F5E286A3A02E}"/>
              </a:ext>
            </a:extLst>
          </p:cNvPr>
          <p:cNvSpPr/>
          <p:nvPr/>
        </p:nvSpPr>
        <p:spPr>
          <a:xfrm>
            <a:off x="287338" y="2176462"/>
            <a:ext cx="8520600" cy="2696687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template&lt;class T, class R&gt;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maybe_execute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bool force = false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bool exec = force ||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should_exec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if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!exec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)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false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batch_-&gt;results = op_(batch_-&gt;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executor_.submit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(batch_-&gt;pending);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make_shared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&lt;Batch&gt;();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true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46B715-6792-4706-A36D-FCCCBAE4F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454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do we stop calling force?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BC6386-6B81-4917-962C-148B4FAC71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253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do we stop calling force?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all tasks completed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B1CDD6-13C1-491D-8060-10C3F12F22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834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keep track of the tasks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9B24BF-93C4-49D0-807B-D50F649B463B}"/>
              </a:ext>
            </a:extLst>
          </p:cNvPr>
          <p:cNvSpPr/>
          <p:nvPr/>
        </p:nvSpPr>
        <p:spPr>
          <a:xfrm>
            <a:off x="287338" y="1924052"/>
            <a:ext cx="8520600" cy="248368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submit(task t)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counter_++;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handle = move(t).release();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handle.promise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().counter_ = &amp;counter_;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pending_.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push_back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(handle);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size_t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 counter_ = 0;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19447-CB51-4F60-AA03-7E5BB2A67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2207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Decrease the counter when a task completes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B48B767-17B1-45F3-B871-5525CC7AA619}"/>
              </a:ext>
            </a:extLst>
          </p:cNvPr>
          <p:cNvSpPr/>
          <p:nvPr/>
        </p:nvSpPr>
        <p:spPr>
          <a:xfrm>
            <a:off x="287338" y="1937711"/>
            <a:ext cx="8520600" cy="1481137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return_void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*counter -= 1;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size_t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* counter_;  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FA7AE-E5C3-4330-921B-7577B954C6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679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Solution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Return whether all tasks completed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8" y="1924050"/>
            <a:ext cx="8520600" cy="201225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next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 next; next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next.resume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Arial"/>
              </a:rPr>
              <a:t>return counter_ == 0;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F7B58E8-F0E2-4613-A4A8-182892342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832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Solution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FF2236-C044-49BA-9CC7-8CC9BD4AA849}"/>
              </a:ext>
            </a:extLst>
          </p:cNvPr>
          <p:cNvSpPr/>
          <p:nvPr/>
        </p:nvSpPr>
        <p:spPr>
          <a:xfrm>
            <a:off x="311700" y="1313917"/>
            <a:ext cx="8520600" cy="345334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 -&gt; task {…};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&amp; user : users)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(user));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while(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getUserPrefs.maybe_execute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(true);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sendNotifs.maybe_execute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(true);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}</a:t>
            </a: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DD230A2-5386-480B-9DF0-6212F35F34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337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calling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maybe_execute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()</a:t>
            </a:r>
            <a:r>
              <a:rPr lang="en-US" dirty="0"/>
              <a:t> on every batcher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unnecessary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C0509-C4B5-446C-B901-6FA642E1AE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3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Execute only the first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maybe_execute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23467A-3B6A-4A79-9CB8-02FC3E16B4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686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Solution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Skip the execution if no </a:t>
            </a:r>
            <a:r>
              <a:rPr lang="en-US" dirty="0" err="1"/>
              <a:t>args</a:t>
            </a:r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52A9E0-50DC-4806-8F31-F5E286A3A02E}"/>
              </a:ext>
            </a:extLst>
          </p:cNvPr>
          <p:cNvSpPr/>
          <p:nvPr/>
        </p:nvSpPr>
        <p:spPr>
          <a:xfrm>
            <a:off x="287338" y="2032648"/>
            <a:ext cx="8520600" cy="273461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template&lt;class T, class R&gt;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Batcher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maybe_execute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(bool force = false)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exec = force ||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should_exec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if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 !exec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|| batch_-&gt;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args.empty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()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false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batch_-&gt;results = op_(batch_-&gt;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args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executor_.submit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(batch_-&gt;pending);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batch_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make_shared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&lt;Batch&gt;();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true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}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573720-864D-4F39-A4AB-5FF1FB074C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Batching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87338" y="1321800"/>
            <a:ext cx="8544962" cy="1429866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vector&lt;UserId&gt; userIds;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transform(users.begin(), users.end(),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back_inserter(userIds),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user) { return user.id;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preferences 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4C787DE-23A9-4086-BC2A-389FB79E0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Solution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Execute only the first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FF2236-C044-49BA-9CC7-8CC9BD4AA849}"/>
              </a:ext>
            </a:extLst>
          </p:cNvPr>
          <p:cNvSpPr/>
          <p:nvPr/>
        </p:nvSpPr>
        <p:spPr>
          <a:xfrm>
            <a:off x="287338" y="2032001"/>
            <a:ext cx="8520600" cy="124779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…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while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getUserPrefs.maybe_execute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(true) ||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sendNotifs.maybe_execute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(true);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14FCC3E-FE9A-4256-BA58-C392CE090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6268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4C7BD396-4D28-42A2-8BD4-BBD88662D8AE}"/>
              </a:ext>
            </a:extLst>
          </p:cNvPr>
          <p:cNvSpPr/>
          <p:nvPr/>
        </p:nvSpPr>
        <p:spPr>
          <a:xfrm>
            <a:off x="431800" y="1017725"/>
            <a:ext cx="2567986" cy="2195513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Problem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141</a:t>
            </a:fld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51461D9-AC79-4FED-A28E-9ADE16F96C5F}"/>
              </a:ext>
            </a:extLst>
          </p:cNvPr>
          <p:cNvSpPr/>
          <p:nvPr/>
        </p:nvSpPr>
        <p:spPr>
          <a:xfrm>
            <a:off x="4614515" y="3567376"/>
            <a:ext cx="2033968" cy="1036698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641865-4DD9-4B34-AAF8-04E63C107840}"/>
              </a:ext>
            </a:extLst>
          </p:cNvPr>
          <p:cNvSpPr/>
          <p:nvPr/>
        </p:nvSpPr>
        <p:spPr>
          <a:xfrm>
            <a:off x="1205068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  <a:endParaRPr lang="en-GB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4E03FCA-AFB9-44EF-A7BD-44D00E70897D}"/>
              </a:ext>
            </a:extLst>
          </p:cNvPr>
          <p:cNvSpPr/>
          <p:nvPr/>
        </p:nvSpPr>
        <p:spPr>
          <a:xfrm>
            <a:off x="1868356" y="2036096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B6D5BB-068F-4299-AC73-58FBADC949D6}"/>
              </a:ext>
            </a:extLst>
          </p:cNvPr>
          <p:cNvSpPr/>
          <p:nvPr/>
        </p:nvSpPr>
        <p:spPr>
          <a:xfrm>
            <a:off x="4572000" y="1188172"/>
            <a:ext cx="2118999" cy="13835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B7F8009-796C-4569-BCFF-3ED63165DA1E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5631499" y="2571750"/>
            <a:ext cx="1" cy="99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9F668C-2334-4DC6-A3F6-C384A1D3053E}"/>
              </a:ext>
            </a:extLst>
          </p:cNvPr>
          <p:cNvSpPr/>
          <p:nvPr/>
        </p:nvSpPr>
        <p:spPr>
          <a:xfrm>
            <a:off x="395288" y="3503809"/>
            <a:ext cx="1368861" cy="141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FE6577-9FA3-4E40-AD97-08DE20D3097A}"/>
              </a:ext>
            </a:extLst>
          </p:cNvPr>
          <p:cNvSpPr txBox="1"/>
          <p:nvPr/>
        </p:nvSpPr>
        <p:spPr>
          <a:xfrm>
            <a:off x="540548" y="3478161"/>
            <a:ext cx="100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</a:t>
            </a:r>
            <a:endParaRPr lang="en-GB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0AA8056-2D80-4681-BB69-A79A05BB046D}"/>
              </a:ext>
            </a:extLst>
          </p:cNvPr>
          <p:cNvSpPr/>
          <p:nvPr/>
        </p:nvSpPr>
        <p:spPr>
          <a:xfrm>
            <a:off x="4756963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GB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7B21C72-E10F-442C-BB71-9C60DAF0F04F}"/>
              </a:ext>
            </a:extLst>
          </p:cNvPr>
          <p:cNvSpPr/>
          <p:nvPr/>
        </p:nvSpPr>
        <p:spPr>
          <a:xfrm>
            <a:off x="5545428" y="3892203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F956190-FD64-456A-99DD-6A50010C86A5}"/>
              </a:ext>
            </a:extLst>
          </p:cNvPr>
          <p:cNvSpPr/>
          <p:nvPr/>
        </p:nvSpPr>
        <p:spPr>
          <a:xfrm>
            <a:off x="6786182" y="3556722"/>
            <a:ext cx="2033968" cy="1036698"/>
          </a:xfrm>
          <a:prstGeom prst="rect">
            <a:avLst/>
          </a:prstGeom>
          <a:solidFill>
            <a:srgbClr val="27B8C7"/>
          </a:solidFill>
          <a:ln>
            <a:solidFill>
              <a:srgbClr val="1B7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Batch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14402" y="2036938"/>
            <a:ext cx="575212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9E37D-CC31-461E-A85F-47641EADF252}"/>
              </a:ext>
            </a:extLst>
          </p:cNvPr>
          <p:cNvSpPr txBox="1"/>
          <p:nvPr/>
        </p:nvSpPr>
        <p:spPr>
          <a:xfrm>
            <a:off x="6168745" y="3500950"/>
            <a:ext cx="61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effectLst/>
                <a:latin typeface="+mn-lt"/>
              </a:rPr>
              <a:t>🗸</a:t>
            </a:r>
            <a:endParaRPr lang="en-GB" sz="32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DA54881-DA03-467E-BED8-23749F1965C2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5631500" y="2571750"/>
            <a:ext cx="2171666" cy="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9A8507A-55F7-4440-9745-2955FE1D0895}"/>
              </a:ext>
            </a:extLst>
          </p:cNvPr>
          <p:cNvSpPr txBox="1"/>
          <p:nvPr/>
        </p:nvSpPr>
        <p:spPr>
          <a:xfrm>
            <a:off x="8366969" y="3478161"/>
            <a:ext cx="61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effectLst/>
                <a:latin typeface="+mn-lt"/>
              </a:rPr>
              <a:t>🗸</a:t>
            </a:r>
            <a:endParaRPr lang="en-GB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BD15E34-3808-4683-9C5F-D5556CE6FFDD}"/>
              </a:ext>
            </a:extLst>
          </p:cNvPr>
          <p:cNvSpPr/>
          <p:nvPr/>
        </p:nvSpPr>
        <p:spPr>
          <a:xfrm>
            <a:off x="6912962" y="3886315"/>
            <a:ext cx="575212" cy="482970"/>
          </a:xfrm>
          <a:prstGeom prst="rect">
            <a:avLst/>
          </a:prstGeom>
          <a:solidFill>
            <a:srgbClr val="C4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096D7C-75F3-4E77-B339-9063C53AAE33}"/>
              </a:ext>
            </a:extLst>
          </p:cNvPr>
          <p:cNvSpPr txBox="1"/>
          <p:nvPr/>
        </p:nvSpPr>
        <p:spPr>
          <a:xfrm>
            <a:off x="8205121" y="3138911"/>
            <a:ext cx="725336" cy="3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0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6 L -0.12621 0.3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21 0.38611 L 0.31771 0.365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-0.05364 0.3861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36543 L -0.15017 -0.1129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239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38611 L 0.70087 0.3592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1" y="-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17 -0.11296 L -0.12621 0.3861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2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87 0.35926 L 1.45012E-17 -1.2345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1796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0.02188 0.38611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8" grpId="4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9" grpId="0" animBg="1"/>
      <p:bldP spid="9" grpId="1" animBg="1"/>
      <p:bldP spid="9" grpId="2" animBg="1"/>
      <p:bldP spid="9" grpId="3" animBg="1"/>
      <p:bldP spid="9" grpId="4" animBg="1"/>
      <p:bldP spid="27" grpId="0"/>
      <p:bldP spid="27" grpId="1"/>
      <p:bldP spid="19" grpId="0"/>
      <p:bldP spid="19" grpId="2"/>
      <p:bldP spid="21" grpId="0" animBg="1"/>
      <p:bldP spid="21" grpId="1" animBg="1"/>
      <p:bldP spid="3" grpId="0"/>
      <p:bldP spid="3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Final Solution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FF2236-C044-49BA-9CC7-8CC9BD4AA849}"/>
              </a:ext>
            </a:extLst>
          </p:cNvPr>
          <p:cNvSpPr/>
          <p:nvPr/>
        </p:nvSpPr>
        <p:spPr>
          <a:xfrm>
            <a:off x="311700" y="1313917"/>
            <a:ext cx="8520600" cy="345334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 -&gt; task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=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if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prefs.wantsEmailNotification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sendNotifs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prefs.notificationEmail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}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&amp; user : users) {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(user)); 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</a:rPr>
              <a:t>run_to_completion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(e,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7A40D13-14C7-4083-BD27-BB9EA80BC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006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F5A29E-C7D0-4AC5-908D-FCA0595095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712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Benchmark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FEB6BA-B926-4CE9-88F0-DF9BECA34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6412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implemented the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task</a:t>
            </a:r>
            <a:r>
              <a:rPr lang="en-US" dirty="0"/>
              <a:t>, an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executor</a:t>
            </a:r>
            <a:r>
              <a:rPr lang="en-US" dirty="0"/>
              <a:t> and a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Batcher</a:t>
            </a:r>
            <a:r>
              <a:rPr lang="en-US" dirty="0"/>
              <a:t> with coroutines</a:t>
            </a:r>
          </a:p>
          <a:p>
            <a:pPr marL="0" indent="0">
              <a:buNone/>
            </a:pPr>
            <a:r>
              <a:rPr lang="en-US" dirty="0"/>
              <a:t>We can now automatically batch our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it compare to manual batching?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A74375-61E2-4A6C-B36C-CAED3F1C3C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2007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Manual Batching</a:t>
            </a:r>
            <a:endParaRPr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CAF27-9E9C-447F-85B6-D40339376EB8}"/>
              </a:ext>
            </a:extLst>
          </p:cNvPr>
          <p:cNvSpPr/>
          <p:nvPr/>
        </p:nvSpPr>
        <p:spPr>
          <a:xfrm>
            <a:off x="287338" y="1635125"/>
            <a:ext cx="4021840" cy="136277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User&amp; user : users)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prefs.wantsEmailNotification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prefs.notificationEmail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7B10391-8970-4D85-AC4B-3CE285751D89}"/>
              </a:ext>
            </a:extLst>
          </p:cNvPr>
          <p:cNvSpPr/>
          <p:nvPr/>
        </p:nvSpPr>
        <p:spPr>
          <a:xfrm>
            <a:off x="4572000" y="915987"/>
            <a:ext cx="4248150" cy="385127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users.begin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users.end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back_inserter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[](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user) {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user.id; });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preferences =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remove_if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preferences.begin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preference.end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[](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!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pref.wantsEmailNotification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;});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EmailAddress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emails;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preferences.begin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preference.end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back_inserter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(emails),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[](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pref.notificationEmail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 });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(emails);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DE61472-734F-46FB-98D4-E3F8E338B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082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 Batching</a:t>
            </a:r>
            <a:endParaRPr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CAF27-9E9C-447F-85B6-D40339376EB8}"/>
              </a:ext>
            </a:extLst>
          </p:cNvPr>
          <p:cNvSpPr/>
          <p:nvPr/>
        </p:nvSpPr>
        <p:spPr>
          <a:xfrm>
            <a:off x="287338" y="1635125"/>
            <a:ext cx="4021840" cy="136277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User&amp; user : users)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prefs.wantsEmailNotification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prefs.notificationEmail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7B10391-8970-4D85-AC4B-3CE285751D89}"/>
              </a:ext>
            </a:extLst>
          </p:cNvPr>
          <p:cNvSpPr/>
          <p:nvPr/>
        </p:nvSpPr>
        <p:spPr>
          <a:xfrm>
            <a:off x="4572000" y="915987"/>
            <a:ext cx="4248150" cy="33931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>
              <a:buSzPts val="1800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>
              <a:buSzPts val="1800"/>
            </a:pPr>
            <a:r>
              <a:rPr lang="en-US" sz="12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2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user)-&gt;task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=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GB" sz="1200" dirty="0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if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prefs.wantsEmailNotification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</a:t>
            </a:r>
            <a:r>
              <a:rPr lang="en-GB" sz="12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sendNotifs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prefs.notificationEmail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}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  <a:p>
            <a:pPr lvl="0">
              <a:buSzPts val="1800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>
              <a:buSzPts val="1800"/>
            </a:pPr>
            <a:r>
              <a:rPr lang="en-US" sz="1200" dirty="0">
                <a:solidFill>
                  <a:srgbClr val="3F51B5"/>
                </a:solidFill>
                <a:latin typeface="Roboto Mono"/>
                <a:ea typeface="Roboto Mono"/>
              </a:rPr>
              <a:t>for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2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&amp; user : users) {</a:t>
            </a:r>
          </a:p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e.submit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(user));</a:t>
            </a:r>
          </a:p>
          <a:p>
            <a:pPr lvl="0">
              <a:buSzPts val="1800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</a:t>
            </a:r>
          </a:p>
          <a:p>
            <a:pPr lvl="0">
              <a:buSzPts val="1800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>
              <a:buSzPts val="1800"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run_to_completion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e,getUserPrefs,sendNotifs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);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E16B99F-E7FB-4C35-97F0-C0CFB80C0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7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performance comparable?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</a:t>
            </a:r>
          </a:p>
          <a:p>
            <a:pPr marL="285750" indent="-285750"/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delay per call</a:t>
            </a:r>
          </a:p>
          <a:p>
            <a:pPr marL="285750" indent="-285750"/>
            <a:r>
              <a:rPr lang="en-US" dirty="0"/>
              <a:t>50 us delay per item processed (100 users, 50 email sent)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ella 2">
            <a:extLst>
              <a:ext uri="{FF2B5EF4-FFF2-40B4-BE49-F238E27FC236}">
                <a16:creationId xmlns:a16="http://schemas.microsoft.com/office/drawing/2014/main" id="{ECD82EFD-D3F3-4319-B55B-F8FC91F2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5023"/>
              </p:ext>
            </p:extLst>
          </p:nvPr>
        </p:nvGraphicFramePr>
        <p:xfrm>
          <a:off x="275190" y="3141028"/>
          <a:ext cx="854496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136240">
                  <a:extLst>
                    <a:ext uri="{9D8B030D-6E8A-4147-A177-3AD203B41FA5}">
                      <a16:colId xmlns:a16="http://schemas.microsoft.com/office/drawing/2014/main" val="2659191255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107765149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397325961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92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(us)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1’552’542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31’055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27’748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6758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486-3CD6-49A6-8C6E-D224448ED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4358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Overhead?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 without delays</a:t>
            </a:r>
          </a:p>
        </p:txBody>
      </p:sp>
      <p:graphicFrame>
        <p:nvGraphicFramePr>
          <p:cNvPr id="5" name="Tabella 2">
            <a:extLst>
              <a:ext uri="{FF2B5EF4-FFF2-40B4-BE49-F238E27FC236}">
                <a16:creationId xmlns:a16="http://schemas.microsoft.com/office/drawing/2014/main" id="{ECD82EFD-D3F3-4319-B55B-F8FC91F2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01440"/>
              </p:ext>
            </p:extLst>
          </p:nvPr>
        </p:nvGraphicFramePr>
        <p:xfrm>
          <a:off x="275190" y="2571750"/>
          <a:ext cx="854496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136240">
                  <a:extLst>
                    <a:ext uri="{9D8B030D-6E8A-4147-A177-3AD203B41FA5}">
                      <a16:colId xmlns:a16="http://schemas.microsoft.com/office/drawing/2014/main" val="2659191255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107765149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397325961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92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(ns)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17’004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446’422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10’586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655’351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30’490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224’300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6758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16EF65-5AB3-447C-B045-22CAF063AB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9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87338" y="1321811"/>
            <a:ext cx="8544962" cy="687679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remove_if(preferences.begin(), preference.end(),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pref) {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!pref.wantsEmailNotification;});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Batching</a:t>
            </a:r>
            <a:endParaRPr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4C6CEC-DA9F-40D5-A8EF-4C10ACE4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633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Overhead?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 without delays</a:t>
            </a:r>
          </a:p>
        </p:txBody>
      </p:sp>
      <p:graphicFrame>
        <p:nvGraphicFramePr>
          <p:cNvPr id="5" name="Tabella 2">
            <a:extLst>
              <a:ext uri="{FF2B5EF4-FFF2-40B4-BE49-F238E27FC236}">
                <a16:creationId xmlns:a16="http://schemas.microsoft.com/office/drawing/2014/main" id="{ECD82EFD-D3F3-4319-B55B-F8FC91F2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7738"/>
              </p:ext>
            </p:extLst>
          </p:nvPr>
        </p:nvGraphicFramePr>
        <p:xfrm>
          <a:off x="275190" y="2571750"/>
          <a:ext cx="854496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136240">
                  <a:extLst>
                    <a:ext uri="{9D8B030D-6E8A-4147-A177-3AD203B41FA5}">
                      <a16:colId xmlns:a16="http://schemas.microsoft.com/office/drawing/2014/main" val="2659191255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107765149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397325961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92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(ns)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17’004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446’422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10’586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655’351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30’490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224’300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6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 Batching (</a:t>
                      </a:r>
                      <a:r>
                        <a:rPr lang="en-US" dirty="0" err="1"/>
                        <a:t>Opt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12’546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548’914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82016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9D12A-0BD0-48EE-856D-E10CEB8EB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277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Conclusion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0B6615E-D135-4666-82C1-29AF12CD7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748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new point on the performance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⟷</a:t>
            </a:r>
            <a:r>
              <a:rPr lang="en-GB" dirty="0"/>
              <a:t> readability trade-off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Learned</a:t>
            </a:r>
          </a:p>
          <a:p>
            <a:pPr marL="285750" indent="-285750"/>
            <a:r>
              <a:rPr lang="en-GB" dirty="0"/>
              <a:t>Main customization points of coroutines</a:t>
            </a:r>
          </a:p>
          <a:p>
            <a:pPr marL="285750" indent="-285750"/>
            <a:r>
              <a:rPr lang="en-GB" dirty="0"/>
              <a:t>Coroutines can be used for more than just async programming</a:t>
            </a:r>
          </a:p>
          <a:p>
            <a:pPr marL="285750" indent="-285750"/>
            <a:r>
              <a:rPr lang="en-GB" dirty="0"/>
              <a:t>Coroutines are powerful, but at times complicated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F2A1A2-91E2-4B61-8BC2-D3E353A49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5313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9EB91-C4DC-4EC1-A797-E417E9C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AA6B0-177F-4FBB-9F64-172D406BD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Find the full implementation at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rgbClr val="3F51B5"/>
                </a:solidFill>
              </a:rPr>
              <a:t>github.com/</a:t>
            </a:r>
            <a:r>
              <a:rPr lang="en-GB" u="sng" dirty="0" err="1">
                <a:solidFill>
                  <a:srgbClr val="3F51B5"/>
                </a:solidFill>
              </a:rPr>
              <a:t>MakersF</a:t>
            </a:r>
            <a:r>
              <a:rPr lang="en-GB" u="sng" dirty="0">
                <a:solidFill>
                  <a:srgbClr val="3F51B5"/>
                </a:solidFill>
              </a:rPr>
              <a:t>/cppcon-2021-corobatch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Library exploring the concept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rgbClr val="3F51B5"/>
                </a:solidFill>
              </a:rPr>
              <a:t>github.com/</a:t>
            </a:r>
            <a:r>
              <a:rPr lang="en-GB" u="sng" dirty="0" err="1">
                <a:solidFill>
                  <a:srgbClr val="3F51B5"/>
                </a:solidFill>
              </a:rPr>
              <a:t>MakersF</a:t>
            </a:r>
            <a:r>
              <a:rPr lang="en-GB" u="sng" dirty="0">
                <a:solidFill>
                  <a:srgbClr val="3F51B5"/>
                </a:solidFill>
              </a:rPr>
              <a:t>/</a:t>
            </a:r>
            <a:r>
              <a:rPr lang="en-GB" u="sng" dirty="0" err="1">
                <a:solidFill>
                  <a:srgbClr val="3F51B5"/>
                </a:solidFill>
              </a:rPr>
              <a:t>corobatch</a:t>
            </a:r>
            <a:endParaRPr lang="en-GB" u="sng" dirty="0">
              <a:solidFill>
                <a:srgbClr val="3F51B5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68E9E4-54D4-420B-A2F4-AF5B3778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06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962477-EF1D-4671-B333-DCD81E10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  <a:endParaRPr lang="en-GB" sz="60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F79EFE-EE6C-4CBC-9323-81FDBB4C2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0B23127-6201-4BD3-BC01-B7F7F7930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333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194A-2416-4658-AECE-32E8F4A9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Material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9A0CF-DF88-498C-9462-8ED63827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000"/>
            <a:r>
              <a:rPr lang="en-US" dirty="0"/>
              <a:t>Lewis Baker – </a:t>
            </a:r>
            <a:r>
              <a:rPr lang="en-US" dirty="0">
                <a:hlinkClick r:id="rId3"/>
              </a:rPr>
              <a:t>lewissbaker.github.io/</a:t>
            </a:r>
            <a:endParaRPr lang="en-US" dirty="0"/>
          </a:p>
          <a:p>
            <a:pPr indent="-342000"/>
            <a:r>
              <a:rPr lang="en-US" dirty="0" err="1"/>
              <a:t>Dawid</a:t>
            </a:r>
            <a:r>
              <a:rPr lang="en-US" dirty="0"/>
              <a:t> </a:t>
            </a:r>
            <a:r>
              <a:rPr lang="en-US" dirty="0" err="1"/>
              <a:t>Pilarski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blog.panicsoftware.com</a:t>
            </a:r>
            <a:endParaRPr lang="en-US" dirty="0"/>
          </a:p>
          <a:p>
            <a:pPr indent="-342000"/>
            <a:r>
              <a:rPr lang="en-US" dirty="0" err="1"/>
              <a:t>Gor</a:t>
            </a:r>
            <a:r>
              <a:rPr lang="en-US" dirty="0"/>
              <a:t> </a:t>
            </a:r>
            <a:r>
              <a:rPr lang="en-US" dirty="0" err="1"/>
              <a:t>Nishanov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“</a:t>
            </a:r>
            <a:r>
              <a:rPr lang="en-GB" dirty="0">
                <a:hlinkClick r:id="rId5"/>
              </a:rPr>
              <a:t>Nano-coroutines to the Rescue!”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697CE7-CBFB-4B6A-ABBD-5A380D1D8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Batching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87338" y="1321811"/>
            <a:ext cx="8544962" cy="1404964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vector&lt;EmailAddress&gt; emails;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transform(preferences.begin(), preference.end(),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back_inserter(emails),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pref) {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pref.notificationEmail; });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sendNotification(emails);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FA2E06A-C71A-4896-8658-C4943DACC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Batching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87338" y="1321810"/>
            <a:ext cx="8520600" cy="3538057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users.begin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users.end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back_inserter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user) {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user.id;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&gt; preferences 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userIds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remove_if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preferences.begin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preference.end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!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pref.wantsEmailNotification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;});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vector&lt;EmailAddress&gt; emails;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transform(preferences.begin(), preference.end(),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back_inserter(emails),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&amp; pref) {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pref.notificationEmail; });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sendNotification(emails);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EB9173E-4288-44B0-AA51-A33838B1A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8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Readability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Code is </a:t>
            </a:r>
            <a:r>
              <a:rPr lang="en-GB" dirty="0"/>
              <a:t>different</a:t>
            </a:r>
            <a:endParaRPr dirty="0"/>
          </a:p>
          <a:p>
            <a:pPr indent="-342000">
              <a:lnSpc>
                <a:spcPct val="114000"/>
              </a:lnSpc>
            </a:pPr>
            <a:r>
              <a:rPr lang="it" dirty="0"/>
              <a:t>requires effort</a:t>
            </a:r>
          </a:p>
          <a:p>
            <a:pPr indent="-342000">
              <a:lnSpc>
                <a:spcPct val="114000"/>
              </a:lnSpc>
            </a:pPr>
            <a:r>
              <a:rPr lang="it" dirty="0"/>
              <a:t>extra memory</a:t>
            </a:r>
          </a:p>
          <a:p>
            <a:pPr indent="-342000">
              <a:lnSpc>
                <a:spcPct val="114000"/>
              </a:lnSpc>
            </a:pPr>
            <a:r>
              <a:rPr lang="it" dirty="0"/>
              <a:t>cannot use const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ED85E8-9797-4023-8B75-CA109EA0C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Benchmark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Simulation</a:t>
            </a:r>
          </a:p>
          <a:p>
            <a:pPr indent="-342000">
              <a:lnSpc>
                <a:spcPct val="114000"/>
              </a:lnSpc>
            </a:pPr>
            <a:r>
              <a:rPr lang="en-US" dirty="0"/>
              <a:t>10ms delay per call</a:t>
            </a:r>
          </a:p>
          <a:p>
            <a:pPr indent="-342000">
              <a:lnSpc>
                <a:spcPct val="114000"/>
              </a:lnSpc>
            </a:pPr>
            <a:r>
              <a:rPr lang="en-US" dirty="0"/>
              <a:t>50us delay per item </a:t>
            </a:r>
          </a:p>
          <a:p>
            <a:pPr indent="-342000">
              <a:lnSpc>
                <a:spcPct val="114000"/>
              </a:lnSpc>
            </a:pPr>
            <a:r>
              <a:rPr lang="en-US" dirty="0"/>
              <a:t>100 users</a:t>
            </a:r>
          </a:p>
          <a:p>
            <a:pPr indent="-342000">
              <a:lnSpc>
                <a:spcPct val="114000"/>
              </a:lnSpc>
            </a:pPr>
            <a:r>
              <a:rPr lang="en-US" dirty="0"/>
              <a:t>50 emails to send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440EC5-63FC-4EE8-A1FA-29E6E5417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788B9-98DE-47AC-9FCF-960888D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6D80E7-FFAB-4307-A8C7-C2BDA019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 software engineer</a:t>
            </a:r>
          </a:p>
          <a:p>
            <a:r>
              <a:rPr lang="en-US" dirty="0"/>
              <a:t>Passionate about C++, used throughout career</a:t>
            </a:r>
          </a:p>
          <a:p>
            <a:r>
              <a:rPr lang="en-GB" dirty="0"/>
              <a:t>Currently building monitoring systems at Facebook</a:t>
            </a:r>
          </a:p>
          <a:p>
            <a:r>
              <a:rPr lang="en-GB" dirty="0"/>
              <a:t>Author of the book “C++ Fundamentals” - </a:t>
            </a:r>
            <a:r>
              <a:rPr lang="en-GB" dirty="0" err="1"/>
              <a:t>Packt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EB5719-027D-4FD4-8EF8-018D5DFA0FB7}"/>
              </a:ext>
            </a:extLst>
          </p:cNvPr>
          <p:cNvSpPr txBox="1"/>
          <p:nvPr/>
        </p:nvSpPr>
        <p:spPr>
          <a:xfrm>
            <a:off x="311700" y="4199543"/>
            <a:ext cx="359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makers.f.dev@gmail.com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492EC5-5F17-483C-B1B7-3CB18FA608B6}"/>
              </a:ext>
            </a:extLst>
          </p:cNvPr>
          <p:cNvSpPr txBox="1"/>
          <p:nvPr/>
        </p:nvSpPr>
        <p:spPr>
          <a:xfrm>
            <a:off x="6381336" y="4199543"/>
            <a:ext cx="245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hlinkClick r:id="rId3"/>
              </a:rPr>
              <a:t>github.com/</a:t>
            </a:r>
            <a:r>
              <a:rPr lang="en-US" sz="1800" dirty="0" err="1">
                <a:hlinkClick r:id="rId3"/>
              </a:rPr>
              <a:t>MakersF</a:t>
            </a:r>
            <a:endParaRPr lang="en-GB" sz="18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976C97-969D-4A36-90C7-F761B59C2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89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Benchmark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E928717B-A640-498D-A3BB-0F4F9913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30520"/>
              </p:ext>
            </p:extLst>
          </p:nvPr>
        </p:nvGraphicFramePr>
        <p:xfrm>
          <a:off x="287338" y="1318680"/>
          <a:ext cx="854496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136240">
                  <a:extLst>
                    <a:ext uri="{9D8B030D-6E8A-4147-A177-3AD203B41FA5}">
                      <a16:colId xmlns:a16="http://schemas.microsoft.com/office/drawing/2014/main" val="2659191255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107765149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3973259619"/>
                    </a:ext>
                  </a:extLst>
                </a:gridCol>
                <a:gridCol w="2136240">
                  <a:extLst>
                    <a:ext uri="{9D8B030D-6E8A-4147-A177-3AD203B41FA5}">
                      <a16:colId xmlns:a16="http://schemas.microsoft.com/office/drawing/2014/main" val="92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(us)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1’552’542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Batching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31’055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301"/>
                  </a:ext>
                </a:extLst>
              </a:tr>
            </a:tbl>
          </a:graphicData>
        </a:graphic>
      </p:graphicFrame>
      <p:sp>
        <p:nvSpPr>
          <p:cNvPr id="5" name="Google Shape;109;p22">
            <a:extLst>
              <a:ext uri="{FF2B5EF4-FFF2-40B4-BE49-F238E27FC236}">
                <a16:creationId xmlns:a16="http://schemas.microsoft.com/office/drawing/2014/main" id="{6317477D-A3F3-4242-8963-53DF89A4BB83}"/>
              </a:ext>
            </a:extLst>
          </p:cNvPr>
          <p:cNvSpPr txBox="1">
            <a:spLocks/>
          </p:cNvSpPr>
          <p:nvPr/>
        </p:nvSpPr>
        <p:spPr>
          <a:xfrm>
            <a:off x="311694" y="2583343"/>
            <a:ext cx="8520600" cy="16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A 50x difference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BD6AC2-7074-41AD-A61E-8751CBA59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5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B99D9C5-7C64-4808-9396-C814758E1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7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The </a:t>
            </a:r>
            <a:r>
              <a:rPr lang="en-GB" sz="3600" dirty="0"/>
              <a:t>Idea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B2D683C-8B63-4A07-977A-5614C6F58F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3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Can we keep</a:t>
            </a:r>
          </a:p>
          <a:p>
            <a:pPr indent="-342000"/>
            <a:r>
              <a:rPr lang="it" dirty="0"/>
              <a:t>the readability of the first version, and</a:t>
            </a:r>
          </a:p>
          <a:p>
            <a:pPr indent="-342000"/>
            <a:r>
              <a:rPr lang="it" dirty="0"/>
              <a:t>the </a:t>
            </a:r>
            <a:r>
              <a:rPr lang="en-GB" dirty="0"/>
              <a:t>batching behaviour</a:t>
            </a:r>
            <a:r>
              <a:rPr lang="it" dirty="0"/>
              <a:t> of the second?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8EA61A9-1AF7-45D9-8520-EA698DF5C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7;p25">
            <a:extLst>
              <a:ext uri="{FF2B5EF4-FFF2-40B4-BE49-F238E27FC236}">
                <a16:creationId xmlns:a16="http://schemas.microsoft.com/office/drawing/2014/main" id="{43FA58AC-4200-4C34-A9D0-1CC868FDC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8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What if we could gather all the parameters passed to the function? </a:t>
            </a:r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9" name="Google Shape;91;p19">
            <a:extLst>
              <a:ext uri="{FF2B5EF4-FFF2-40B4-BE49-F238E27FC236}">
                <a16:creationId xmlns:a16="http://schemas.microsoft.com/office/drawing/2014/main" id="{06E2261F-D7FD-4D0E-8828-1341A08B4467}"/>
              </a:ext>
            </a:extLst>
          </p:cNvPr>
          <p:cNvSpPr txBox="1">
            <a:spLocks/>
          </p:cNvSpPr>
          <p:nvPr/>
        </p:nvSpPr>
        <p:spPr>
          <a:xfrm>
            <a:off x="287338" y="1816100"/>
            <a:ext cx="8532812" cy="185247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User&amp; user : users)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prefs.wantsEmailNotification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prefs.notificationEmail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F485CDC-D245-4AFB-AB9C-3B8AEAD9D0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7;p25">
            <a:extLst>
              <a:ext uri="{FF2B5EF4-FFF2-40B4-BE49-F238E27FC236}">
                <a16:creationId xmlns:a16="http://schemas.microsoft.com/office/drawing/2014/main" id="{43FA58AC-4200-4C34-A9D0-1CC868FDC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8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Imagine we have 4 users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9" name="Google Shape;91;p19">
            <a:extLst>
              <a:ext uri="{FF2B5EF4-FFF2-40B4-BE49-F238E27FC236}">
                <a16:creationId xmlns:a16="http://schemas.microsoft.com/office/drawing/2014/main" id="{06E2261F-D7FD-4D0E-8828-1341A08B4467}"/>
              </a:ext>
            </a:extLst>
          </p:cNvPr>
          <p:cNvSpPr txBox="1">
            <a:spLocks/>
          </p:cNvSpPr>
          <p:nvPr/>
        </p:nvSpPr>
        <p:spPr>
          <a:xfrm>
            <a:off x="287338" y="1816100"/>
            <a:ext cx="8532812" cy="185247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User&amp; user : users)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prefs.wantsEmailNotification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prefs.notificationEmail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6A07EA-34B9-46F2-835A-A8E9C2734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5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287589" y="2132013"/>
            <a:ext cx="3343500" cy="12633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 : users)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4" name="Google Shape;134;p26"/>
          <p:cNvSpPr txBox="1"/>
          <p:nvPr/>
        </p:nvSpPr>
        <p:spPr>
          <a:xfrm>
            <a:off x="5437160" y="589247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848327" y="783625"/>
            <a:ext cx="498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705802" y="3343525"/>
            <a:ext cx="522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 dirty="0"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endParaRPr sz="2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01027" y="848147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1</a:t>
            </a:r>
            <a:endParaRPr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4701027" y="1873438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2</a:t>
            </a:r>
            <a:endParaRPr dirty="0"/>
          </a:p>
        </p:txBody>
      </p:sp>
      <p:sp>
        <p:nvSpPr>
          <p:cNvPr id="142" name="Google Shape;142;p26"/>
          <p:cNvSpPr txBox="1"/>
          <p:nvPr/>
        </p:nvSpPr>
        <p:spPr>
          <a:xfrm>
            <a:off x="4701027" y="2898729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3</a:t>
            </a:r>
            <a:endParaRPr dirty="0"/>
          </a:p>
        </p:txBody>
      </p:sp>
      <p:sp>
        <p:nvSpPr>
          <p:cNvPr id="143" name="Google Shape;143;p26"/>
          <p:cNvSpPr txBox="1"/>
          <p:nvPr/>
        </p:nvSpPr>
        <p:spPr>
          <a:xfrm>
            <a:off x="4701027" y="4327050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n</a:t>
            </a:r>
            <a:endParaRPr dirty="0"/>
          </a:p>
        </p:txBody>
      </p:sp>
      <p:cxnSp>
        <p:nvCxnSpPr>
          <p:cNvPr id="144" name="Google Shape;144;p26"/>
          <p:cNvCxnSpPr>
            <a:cxnSpLocks/>
            <a:stCxn id="133" idx="3"/>
            <a:endCxn id="140" idx="1"/>
          </p:cNvCxnSpPr>
          <p:nvPr/>
        </p:nvCxnSpPr>
        <p:spPr>
          <a:xfrm flipV="1">
            <a:off x="3631089" y="1045247"/>
            <a:ext cx="1069938" cy="17184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6"/>
          <p:cNvCxnSpPr>
            <a:cxnSpLocks/>
            <a:stCxn id="133" idx="3"/>
            <a:endCxn id="141" idx="1"/>
          </p:cNvCxnSpPr>
          <p:nvPr/>
        </p:nvCxnSpPr>
        <p:spPr>
          <a:xfrm flipV="1">
            <a:off x="3631089" y="2070538"/>
            <a:ext cx="1069938" cy="693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6"/>
          <p:cNvCxnSpPr>
            <a:cxnSpLocks/>
            <a:stCxn id="133" idx="3"/>
            <a:endCxn id="142" idx="1"/>
          </p:cNvCxnSpPr>
          <p:nvPr/>
        </p:nvCxnSpPr>
        <p:spPr>
          <a:xfrm>
            <a:off x="3631089" y="2763663"/>
            <a:ext cx="1069938" cy="3321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6"/>
          <p:cNvCxnSpPr>
            <a:cxnSpLocks/>
            <a:stCxn id="133" idx="3"/>
            <a:endCxn id="143" idx="1"/>
          </p:cNvCxnSpPr>
          <p:nvPr/>
        </p:nvCxnSpPr>
        <p:spPr>
          <a:xfrm>
            <a:off x="3631089" y="2763663"/>
            <a:ext cx="1069938" cy="17604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134;p26">
            <a:extLst>
              <a:ext uri="{FF2B5EF4-FFF2-40B4-BE49-F238E27FC236}">
                <a16:creationId xmlns:a16="http://schemas.microsoft.com/office/drawing/2014/main" id="{A56516C1-AEEB-41B2-996C-652B06CB0FED}"/>
              </a:ext>
            </a:extLst>
          </p:cNvPr>
          <p:cNvSpPr txBox="1"/>
          <p:nvPr/>
        </p:nvSpPr>
        <p:spPr>
          <a:xfrm>
            <a:off x="5437160" y="4068150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134;p26">
            <a:extLst>
              <a:ext uri="{FF2B5EF4-FFF2-40B4-BE49-F238E27FC236}">
                <a16:creationId xmlns:a16="http://schemas.microsoft.com/office/drawing/2014/main" id="{BB03FCC7-E358-4E7A-873D-8D515D3ED5E3}"/>
              </a:ext>
            </a:extLst>
          </p:cNvPr>
          <p:cNvSpPr txBox="1"/>
          <p:nvPr/>
        </p:nvSpPr>
        <p:spPr>
          <a:xfrm>
            <a:off x="5437160" y="1614538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134;p26">
            <a:extLst>
              <a:ext uri="{FF2B5EF4-FFF2-40B4-BE49-F238E27FC236}">
                <a16:creationId xmlns:a16="http://schemas.microsoft.com/office/drawing/2014/main" id="{62DC8163-987E-40A2-BD3A-D6812027BFB4}"/>
              </a:ext>
            </a:extLst>
          </p:cNvPr>
          <p:cNvSpPr txBox="1"/>
          <p:nvPr/>
        </p:nvSpPr>
        <p:spPr>
          <a:xfrm>
            <a:off x="5437160" y="2639829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6B6EE2D-208F-4C27-84CC-C3C39A12DB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8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Batc">
            <a:extLst>
              <a:ext uri="{FF2B5EF4-FFF2-40B4-BE49-F238E27FC236}">
                <a16:creationId xmlns:a16="http://schemas.microsoft.com/office/drawing/2014/main" id="{1468C91D-D090-4C03-9B82-1609E065B742}"/>
              </a:ext>
            </a:extLst>
          </p:cNvPr>
          <p:cNvGrpSpPr/>
          <p:nvPr/>
        </p:nvGrpSpPr>
        <p:grpSpPr>
          <a:xfrm>
            <a:off x="5494137" y="1017725"/>
            <a:ext cx="1396300" cy="1322320"/>
            <a:chOff x="5566175" y="740875"/>
            <a:chExt cx="1396300" cy="1322320"/>
          </a:xfrm>
        </p:grpSpPr>
        <p:sp>
          <p:nvSpPr>
            <p:cNvPr id="162" name="Batch"/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BatchName">
              <a:extLst>
                <a:ext uri="{FF2B5EF4-FFF2-40B4-BE49-F238E27FC236}">
                  <a16:creationId xmlns:a16="http://schemas.microsoft.com/office/drawing/2014/main" id="{D0B87204-8B76-441D-886A-086FC6690B7E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GB" dirty="0"/>
            </a:p>
          </p:txBody>
        </p:sp>
      </p:grpSp>
      <p:sp>
        <p:nvSpPr>
          <p:cNvPr id="153" name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Idea</a:t>
            </a:r>
            <a:endParaRPr dirty="0"/>
          </a:p>
        </p:txBody>
      </p:sp>
      <p:sp>
        <p:nvSpPr>
          <p:cNvPr id="154" name="Code 1"/>
          <p:cNvSpPr txBox="1"/>
          <p:nvPr/>
        </p:nvSpPr>
        <p:spPr>
          <a:xfrm>
            <a:off x="1588137" y="14280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Code 2"/>
          <p:cNvSpPr txBox="1"/>
          <p:nvPr/>
        </p:nvSpPr>
        <p:spPr>
          <a:xfrm>
            <a:off x="1588137" y="24608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Code 3"/>
          <p:cNvSpPr txBox="1"/>
          <p:nvPr/>
        </p:nvSpPr>
        <p:spPr>
          <a:xfrm>
            <a:off x="1588137" y="34936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User 1"/>
          <p:cNvSpPr txBox="1"/>
          <p:nvPr/>
        </p:nvSpPr>
        <p:spPr>
          <a:xfrm>
            <a:off x="334618" y="16869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>
                    <a:lumMod val="75000"/>
                  </a:schemeClr>
                </a:solidFill>
              </a:rPr>
              <a:t>User 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User 2"/>
          <p:cNvSpPr txBox="1"/>
          <p:nvPr/>
        </p:nvSpPr>
        <p:spPr>
          <a:xfrm>
            <a:off x="334618" y="27197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6">
                    <a:lumMod val="50000"/>
                  </a:schemeClr>
                </a:solidFill>
              </a:rPr>
              <a:t>User 2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User 3"/>
          <p:cNvSpPr txBox="1"/>
          <p:nvPr/>
        </p:nvSpPr>
        <p:spPr>
          <a:xfrm>
            <a:off x="334618" y="37525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70C0"/>
                </a:solidFill>
              </a:rPr>
              <a:t>User 3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1" name="Freccia Rossa"/>
          <p:cNvSpPr/>
          <p:nvPr/>
        </p:nvSpPr>
        <p:spPr>
          <a:xfrm>
            <a:off x="1122802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60" name="Freccia Blu 2"/>
          <p:cNvSpPr/>
          <p:nvPr/>
        </p:nvSpPr>
        <p:spPr>
          <a:xfrm>
            <a:off x="1122802" y="2558488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2" name="Freccia Blu 1">
            <a:extLst>
              <a:ext uri="{FF2B5EF4-FFF2-40B4-BE49-F238E27FC236}">
                <a16:creationId xmlns:a16="http://schemas.microsoft.com/office/drawing/2014/main" id="{B09155AF-0FA0-4F1E-A6B8-74616525F9DE}"/>
              </a:ext>
            </a:extLst>
          </p:cNvPr>
          <p:cNvSpPr/>
          <p:nvPr/>
        </p:nvSpPr>
        <p:spPr>
          <a:xfrm>
            <a:off x="1126852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4" name="User Id 1">
            <a:extLst>
              <a:ext uri="{FF2B5EF4-FFF2-40B4-BE49-F238E27FC236}">
                <a16:creationId xmlns:a16="http://schemas.microsoft.com/office/drawing/2014/main" id="{3C295EDF-CFC1-4B64-87AA-E949B28FFF3F}"/>
              </a:ext>
            </a:extLst>
          </p:cNvPr>
          <p:cNvSpPr txBox="1"/>
          <p:nvPr/>
        </p:nvSpPr>
        <p:spPr>
          <a:xfrm>
            <a:off x="3520249" y="1474087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User Id 2">
            <a:extLst>
              <a:ext uri="{FF2B5EF4-FFF2-40B4-BE49-F238E27FC236}">
                <a16:creationId xmlns:a16="http://schemas.microsoft.com/office/drawing/2014/main" id="{84EDCCFF-7FAD-4FD0-8836-B15FF8937ACD}"/>
              </a:ext>
            </a:extLst>
          </p:cNvPr>
          <p:cNvSpPr txBox="1"/>
          <p:nvPr/>
        </p:nvSpPr>
        <p:spPr>
          <a:xfrm>
            <a:off x="3522398" y="2505426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User Id 3">
            <a:extLst>
              <a:ext uri="{FF2B5EF4-FFF2-40B4-BE49-F238E27FC236}">
                <a16:creationId xmlns:a16="http://schemas.microsoft.com/office/drawing/2014/main" id="{B46443A7-4D9E-4ED8-B7DF-49A89F788AB0}"/>
              </a:ext>
            </a:extLst>
          </p:cNvPr>
          <p:cNvSpPr txBox="1"/>
          <p:nvPr/>
        </p:nvSpPr>
        <p:spPr>
          <a:xfrm>
            <a:off x="3520249" y="353561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20" name="Freccia Blu 3">
            <a:extLst>
              <a:ext uri="{FF2B5EF4-FFF2-40B4-BE49-F238E27FC236}">
                <a16:creationId xmlns:a16="http://schemas.microsoft.com/office/drawing/2014/main" id="{59513411-A5FE-4564-8137-19EF72FF3610}"/>
              </a:ext>
            </a:extLst>
          </p:cNvPr>
          <p:cNvSpPr/>
          <p:nvPr/>
        </p:nvSpPr>
        <p:spPr>
          <a:xfrm>
            <a:off x="1122802" y="3580231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23" name="Gruppo Result">
            <a:extLst>
              <a:ext uri="{FF2B5EF4-FFF2-40B4-BE49-F238E27FC236}">
                <a16:creationId xmlns:a16="http://schemas.microsoft.com/office/drawing/2014/main" id="{7C7E3231-B6B8-402E-BBFF-11FD3F669664}"/>
              </a:ext>
            </a:extLst>
          </p:cNvPr>
          <p:cNvGrpSpPr/>
          <p:nvPr/>
        </p:nvGrpSpPr>
        <p:grpSpPr>
          <a:xfrm>
            <a:off x="5494137" y="3001000"/>
            <a:ext cx="1396300" cy="1322320"/>
            <a:chOff x="5566175" y="740875"/>
            <a:chExt cx="1396300" cy="1322320"/>
          </a:xfrm>
        </p:grpSpPr>
        <p:sp>
          <p:nvSpPr>
            <p:cNvPr id="24" name="Result shape">
              <a:extLst>
                <a:ext uri="{FF2B5EF4-FFF2-40B4-BE49-F238E27FC236}">
                  <a16:creationId xmlns:a16="http://schemas.microsoft.com/office/drawing/2014/main" id="{81C7D5E8-4F0E-4442-9994-1950AEC9A3E8}"/>
                </a:ext>
              </a:extLst>
            </p:cNvPr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Result text">
              <a:extLst>
                <a:ext uri="{FF2B5EF4-FFF2-40B4-BE49-F238E27FC236}">
                  <a16:creationId xmlns:a16="http://schemas.microsoft.com/office/drawing/2014/main" id="{CCFED36F-4C6A-4AF9-8EFC-FD4DE9BE12BB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</a:t>
              </a:r>
            </a:p>
          </p:txBody>
        </p:sp>
      </p:grpSp>
      <p:sp>
        <p:nvSpPr>
          <p:cNvPr id="26" name="prefs 1">
            <a:extLst>
              <a:ext uri="{FF2B5EF4-FFF2-40B4-BE49-F238E27FC236}">
                <a16:creationId xmlns:a16="http://schemas.microsoft.com/office/drawing/2014/main" id="{C9160691-0545-4E09-AAA7-20FE2CB4913D}"/>
              </a:ext>
            </a:extLst>
          </p:cNvPr>
          <p:cNvSpPr txBox="1"/>
          <p:nvPr/>
        </p:nvSpPr>
        <p:spPr>
          <a:xfrm>
            <a:off x="5936950" y="3186390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refs 2">
            <a:extLst>
              <a:ext uri="{FF2B5EF4-FFF2-40B4-BE49-F238E27FC236}">
                <a16:creationId xmlns:a16="http://schemas.microsoft.com/office/drawing/2014/main" id="{8605B45B-06EA-467C-9599-21B115B5BA3C}"/>
              </a:ext>
            </a:extLst>
          </p:cNvPr>
          <p:cNvSpPr txBox="1"/>
          <p:nvPr/>
        </p:nvSpPr>
        <p:spPr>
          <a:xfrm>
            <a:off x="5646785" y="3419873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prefs 3">
            <a:extLst>
              <a:ext uri="{FF2B5EF4-FFF2-40B4-BE49-F238E27FC236}">
                <a16:creationId xmlns:a16="http://schemas.microsoft.com/office/drawing/2014/main" id="{761E28EA-26A0-42BE-B8CB-E947976C8009}"/>
              </a:ext>
            </a:extLst>
          </p:cNvPr>
          <p:cNvSpPr txBox="1"/>
          <p:nvPr/>
        </p:nvSpPr>
        <p:spPr>
          <a:xfrm>
            <a:off x="5975052" y="371220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refs</a:t>
            </a:r>
          </a:p>
        </p:txBody>
      </p:sp>
      <p:grpSp>
        <p:nvGrpSpPr>
          <p:cNvPr id="17" name="Group Operation">
            <a:extLst>
              <a:ext uri="{FF2B5EF4-FFF2-40B4-BE49-F238E27FC236}">
                <a16:creationId xmlns:a16="http://schemas.microsoft.com/office/drawing/2014/main" id="{A055C954-0F0C-43A9-B6C3-4E4E251C2ACC}"/>
              </a:ext>
            </a:extLst>
          </p:cNvPr>
          <p:cNvGrpSpPr/>
          <p:nvPr/>
        </p:nvGrpSpPr>
        <p:grpSpPr>
          <a:xfrm>
            <a:off x="6750807" y="1540150"/>
            <a:ext cx="2126156" cy="1983275"/>
            <a:chOff x="6750807" y="1540150"/>
            <a:chExt cx="2126156" cy="1983275"/>
          </a:xfrm>
        </p:grpSpPr>
        <p:cxnSp>
          <p:nvCxnSpPr>
            <p:cNvPr id="8" name="Operation">
              <a:extLst>
                <a:ext uri="{FF2B5EF4-FFF2-40B4-BE49-F238E27FC236}">
                  <a16:creationId xmlns:a16="http://schemas.microsoft.com/office/drawing/2014/main" id="{D8755E27-C4BE-429D-BE77-E8C36ED2DD73}"/>
                </a:ext>
              </a:extLst>
            </p:cNvPr>
            <p:cNvCxnSpPr>
              <a:cxnSpLocks/>
              <a:stCxn id="162" idx="3"/>
              <a:endCxn id="24" idx="3"/>
            </p:cNvCxnSpPr>
            <p:nvPr/>
          </p:nvCxnSpPr>
          <p:spPr>
            <a:xfrm>
              <a:off x="6750807" y="1540150"/>
              <a:ext cx="12700" cy="1983275"/>
            </a:xfrm>
            <a:prstGeom prst="curvedConnector3">
              <a:avLst>
                <a:gd name="adj1" fmla="val 92371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peration text">
              <a:extLst>
                <a:ext uri="{FF2B5EF4-FFF2-40B4-BE49-F238E27FC236}">
                  <a16:creationId xmlns:a16="http://schemas.microsoft.com/office/drawing/2014/main" id="{3F7CE248-ED90-4684-9E47-11B7B9FFDF7F}"/>
                </a:ext>
              </a:extLst>
            </p:cNvPr>
            <p:cNvSpPr txBox="1"/>
            <p:nvPr/>
          </p:nvSpPr>
          <p:spPr>
            <a:xfrm>
              <a:off x="7848095" y="2101048"/>
              <a:ext cx="1028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</a:t>
              </a:r>
              <a:endParaRPr lang="en-GB" dirty="0"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48392D-09D1-4687-8C25-66991E44C5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7 L 0.0092 -0.11173 L 0.04966 -0.18488 L 0.12448 -0.22346 L 0.2092 -0.20123 L 0.24097 -0.11173 L 0.25834 0.04846 " pathEditMode="relative" rAng="0" ptsTypes="AA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19753E-6 L 0.00017 0.1996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7 1.11111E-6 L 0.01615 -0.16729 L 0.05208 -0.27932 L 0.10816 -0.36049 L 0.17031 -0.37408 L 0.20556 -0.33087 L 0.22118 -0.2534 L 0.22726 -0.19198 " pathEditMode="relative" rAng="0" ptsTypes="AAAAAAAA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9969 L 0.00017 0.3987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3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2.46914E-6 L 0.00782 -0.32963 L 0.04584 -0.50772 L 0.12726 -0.60432 L 0.21667 -0.60525 L 0.24202 -0.54414 L 0.25157 -0.47222 " pathEditMode="relative" rAng="0" ptsTypes="AAAAAAA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30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1" grpId="2" animBg="1"/>
      <p:bldP spid="160" grpId="0" animBg="1"/>
      <p:bldP spid="12" grpId="0" animBg="1"/>
      <p:bldP spid="4" grpId="0"/>
      <p:bldP spid="4" grpId="1"/>
      <p:bldP spid="4" grpId="2"/>
      <p:bldP spid="18" grpId="0"/>
      <p:bldP spid="18" grpId="1"/>
      <p:bldP spid="18" grpId="2"/>
      <p:bldP spid="19" grpId="0"/>
      <p:bldP spid="19" grpId="1"/>
      <p:bldP spid="19" grpId="2"/>
      <p:bldP spid="20" grpId="0" animBg="1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Batc">
            <a:extLst>
              <a:ext uri="{FF2B5EF4-FFF2-40B4-BE49-F238E27FC236}">
                <a16:creationId xmlns:a16="http://schemas.microsoft.com/office/drawing/2014/main" id="{1468C91D-D090-4C03-9B82-1609E065B742}"/>
              </a:ext>
            </a:extLst>
          </p:cNvPr>
          <p:cNvGrpSpPr/>
          <p:nvPr/>
        </p:nvGrpSpPr>
        <p:grpSpPr>
          <a:xfrm>
            <a:off x="5493119" y="1017725"/>
            <a:ext cx="1396300" cy="1322320"/>
            <a:chOff x="5566175" y="740875"/>
            <a:chExt cx="1396300" cy="1322320"/>
          </a:xfrm>
        </p:grpSpPr>
        <p:sp>
          <p:nvSpPr>
            <p:cNvPr id="162" name="Batch"/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BatchName">
              <a:extLst>
                <a:ext uri="{FF2B5EF4-FFF2-40B4-BE49-F238E27FC236}">
                  <a16:creationId xmlns:a16="http://schemas.microsoft.com/office/drawing/2014/main" id="{D0B87204-8B76-441D-886A-086FC6690B7E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GB" dirty="0"/>
            </a:p>
          </p:txBody>
        </p:sp>
      </p:grpSp>
      <p:sp>
        <p:nvSpPr>
          <p:cNvPr id="153" name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Idea</a:t>
            </a:r>
            <a:endParaRPr dirty="0"/>
          </a:p>
        </p:txBody>
      </p:sp>
      <p:sp>
        <p:nvSpPr>
          <p:cNvPr id="154" name="Code 1"/>
          <p:cNvSpPr txBox="1"/>
          <p:nvPr/>
        </p:nvSpPr>
        <p:spPr>
          <a:xfrm>
            <a:off x="1587119" y="1428045"/>
            <a:ext cx="3164269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Code 2"/>
          <p:cNvSpPr txBox="1"/>
          <p:nvPr/>
        </p:nvSpPr>
        <p:spPr>
          <a:xfrm>
            <a:off x="1587119" y="2460845"/>
            <a:ext cx="3175325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Code 3"/>
          <p:cNvSpPr txBox="1"/>
          <p:nvPr/>
        </p:nvSpPr>
        <p:spPr>
          <a:xfrm>
            <a:off x="1587119" y="3493645"/>
            <a:ext cx="3175325" cy="912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User 1"/>
          <p:cNvSpPr txBox="1"/>
          <p:nvPr/>
        </p:nvSpPr>
        <p:spPr>
          <a:xfrm>
            <a:off x="333600" y="16869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>
                    <a:lumMod val="75000"/>
                  </a:schemeClr>
                </a:solidFill>
              </a:rPr>
              <a:t>User 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User 2"/>
          <p:cNvSpPr txBox="1"/>
          <p:nvPr/>
        </p:nvSpPr>
        <p:spPr>
          <a:xfrm>
            <a:off x="333600" y="27197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6">
                    <a:lumMod val="50000"/>
                  </a:schemeClr>
                </a:solidFill>
              </a:rPr>
              <a:t>User 2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User 3"/>
          <p:cNvSpPr txBox="1"/>
          <p:nvPr/>
        </p:nvSpPr>
        <p:spPr>
          <a:xfrm>
            <a:off x="333600" y="37525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70C0"/>
                </a:solidFill>
              </a:rPr>
              <a:t>User 3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0" name="Freccia Blu 2.2"/>
          <p:cNvSpPr/>
          <p:nvPr/>
        </p:nvSpPr>
        <p:spPr>
          <a:xfrm>
            <a:off x="1125834" y="291684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2" name="Freccia Blu 1.2">
            <a:extLst>
              <a:ext uri="{FF2B5EF4-FFF2-40B4-BE49-F238E27FC236}">
                <a16:creationId xmlns:a16="http://schemas.microsoft.com/office/drawing/2014/main" id="{B09155AF-0FA0-4F1E-A6B8-74616525F9DE}"/>
              </a:ext>
            </a:extLst>
          </p:cNvPr>
          <p:cNvSpPr/>
          <p:nvPr/>
        </p:nvSpPr>
        <p:spPr>
          <a:xfrm>
            <a:off x="1125834" y="18762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20" name="Freccia Blu 3.2">
            <a:extLst>
              <a:ext uri="{FF2B5EF4-FFF2-40B4-BE49-F238E27FC236}">
                <a16:creationId xmlns:a16="http://schemas.microsoft.com/office/drawing/2014/main" id="{59513411-A5FE-4564-8137-19EF72FF3610}"/>
              </a:ext>
            </a:extLst>
          </p:cNvPr>
          <p:cNvSpPr/>
          <p:nvPr/>
        </p:nvSpPr>
        <p:spPr>
          <a:xfrm>
            <a:off x="1125834" y="393774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23" name="Gruppo Result">
            <a:extLst>
              <a:ext uri="{FF2B5EF4-FFF2-40B4-BE49-F238E27FC236}">
                <a16:creationId xmlns:a16="http://schemas.microsoft.com/office/drawing/2014/main" id="{7C7E3231-B6B8-402E-BBFF-11FD3F669664}"/>
              </a:ext>
            </a:extLst>
          </p:cNvPr>
          <p:cNvGrpSpPr/>
          <p:nvPr/>
        </p:nvGrpSpPr>
        <p:grpSpPr>
          <a:xfrm>
            <a:off x="5493119" y="3001000"/>
            <a:ext cx="1396300" cy="1322320"/>
            <a:chOff x="5566175" y="740875"/>
            <a:chExt cx="1396300" cy="1322320"/>
          </a:xfrm>
        </p:grpSpPr>
        <p:sp>
          <p:nvSpPr>
            <p:cNvPr id="24" name="Result shape">
              <a:extLst>
                <a:ext uri="{FF2B5EF4-FFF2-40B4-BE49-F238E27FC236}">
                  <a16:creationId xmlns:a16="http://schemas.microsoft.com/office/drawing/2014/main" id="{81C7D5E8-4F0E-4442-9994-1950AEC9A3E8}"/>
                </a:ext>
              </a:extLst>
            </p:cNvPr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Result text">
              <a:extLst>
                <a:ext uri="{FF2B5EF4-FFF2-40B4-BE49-F238E27FC236}">
                  <a16:creationId xmlns:a16="http://schemas.microsoft.com/office/drawing/2014/main" id="{CCFED36F-4C6A-4AF9-8EFC-FD4DE9BE12BB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</a:t>
              </a:r>
            </a:p>
          </p:txBody>
        </p:sp>
      </p:grpSp>
      <p:sp>
        <p:nvSpPr>
          <p:cNvPr id="26" name="prefs 1">
            <a:extLst>
              <a:ext uri="{FF2B5EF4-FFF2-40B4-BE49-F238E27FC236}">
                <a16:creationId xmlns:a16="http://schemas.microsoft.com/office/drawing/2014/main" id="{C9160691-0545-4E09-AAA7-20FE2CB4913D}"/>
              </a:ext>
            </a:extLst>
          </p:cNvPr>
          <p:cNvSpPr txBox="1"/>
          <p:nvPr/>
        </p:nvSpPr>
        <p:spPr>
          <a:xfrm>
            <a:off x="5935932" y="3186390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refs 2">
            <a:extLst>
              <a:ext uri="{FF2B5EF4-FFF2-40B4-BE49-F238E27FC236}">
                <a16:creationId xmlns:a16="http://schemas.microsoft.com/office/drawing/2014/main" id="{8605B45B-06EA-467C-9599-21B115B5BA3C}"/>
              </a:ext>
            </a:extLst>
          </p:cNvPr>
          <p:cNvSpPr txBox="1"/>
          <p:nvPr/>
        </p:nvSpPr>
        <p:spPr>
          <a:xfrm>
            <a:off x="5645767" y="3419873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prefs 3">
            <a:extLst>
              <a:ext uri="{FF2B5EF4-FFF2-40B4-BE49-F238E27FC236}">
                <a16:creationId xmlns:a16="http://schemas.microsoft.com/office/drawing/2014/main" id="{761E28EA-26A0-42BE-B8CB-E947976C8009}"/>
              </a:ext>
            </a:extLst>
          </p:cNvPr>
          <p:cNvSpPr txBox="1"/>
          <p:nvPr/>
        </p:nvSpPr>
        <p:spPr>
          <a:xfrm>
            <a:off x="5974034" y="371220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refs</a:t>
            </a:r>
          </a:p>
        </p:txBody>
      </p:sp>
      <p:sp>
        <p:nvSpPr>
          <p:cNvPr id="29" name="Freccia Blu 1.1">
            <a:extLst>
              <a:ext uri="{FF2B5EF4-FFF2-40B4-BE49-F238E27FC236}">
                <a16:creationId xmlns:a16="http://schemas.microsoft.com/office/drawing/2014/main" id="{00B5FEB5-8E31-46EB-A99E-3DCC1F001999}"/>
              </a:ext>
            </a:extLst>
          </p:cNvPr>
          <p:cNvSpPr/>
          <p:nvPr/>
        </p:nvSpPr>
        <p:spPr>
          <a:xfrm>
            <a:off x="1121784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30" name="Freccia Blu 2.1">
            <a:extLst>
              <a:ext uri="{FF2B5EF4-FFF2-40B4-BE49-F238E27FC236}">
                <a16:creationId xmlns:a16="http://schemas.microsoft.com/office/drawing/2014/main" id="{9188F2EA-3C78-4400-8869-6AE87C933EE4}"/>
              </a:ext>
            </a:extLst>
          </p:cNvPr>
          <p:cNvSpPr/>
          <p:nvPr/>
        </p:nvSpPr>
        <p:spPr>
          <a:xfrm>
            <a:off x="1121784" y="256435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31" name="Freccia Blu 3.2">
            <a:extLst>
              <a:ext uri="{FF2B5EF4-FFF2-40B4-BE49-F238E27FC236}">
                <a16:creationId xmlns:a16="http://schemas.microsoft.com/office/drawing/2014/main" id="{754336C6-D3FB-43EA-A477-04A158AE872A}"/>
              </a:ext>
            </a:extLst>
          </p:cNvPr>
          <p:cNvSpPr/>
          <p:nvPr/>
        </p:nvSpPr>
        <p:spPr>
          <a:xfrm>
            <a:off x="1124609" y="359715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61" name="Freccia Rossa"/>
          <p:cNvSpPr/>
          <p:nvPr/>
        </p:nvSpPr>
        <p:spPr>
          <a:xfrm>
            <a:off x="1121784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33" name="Group Operation">
            <a:extLst>
              <a:ext uri="{FF2B5EF4-FFF2-40B4-BE49-F238E27FC236}">
                <a16:creationId xmlns:a16="http://schemas.microsoft.com/office/drawing/2014/main" id="{A5100FAB-95C9-4057-9A1F-A2FDB294A403}"/>
              </a:ext>
            </a:extLst>
          </p:cNvPr>
          <p:cNvGrpSpPr/>
          <p:nvPr/>
        </p:nvGrpSpPr>
        <p:grpSpPr>
          <a:xfrm>
            <a:off x="6750807" y="1540150"/>
            <a:ext cx="2126156" cy="1983275"/>
            <a:chOff x="6750807" y="1540150"/>
            <a:chExt cx="2126156" cy="1983275"/>
          </a:xfrm>
        </p:grpSpPr>
        <p:cxnSp>
          <p:nvCxnSpPr>
            <p:cNvPr id="34" name="Operation">
              <a:extLst>
                <a:ext uri="{FF2B5EF4-FFF2-40B4-BE49-F238E27FC236}">
                  <a16:creationId xmlns:a16="http://schemas.microsoft.com/office/drawing/2014/main" id="{5EB519EC-4626-4437-9557-D702FF3EF6C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07" y="1540150"/>
              <a:ext cx="12700" cy="1983275"/>
            </a:xfrm>
            <a:prstGeom prst="curvedConnector3">
              <a:avLst>
                <a:gd name="adj1" fmla="val 92371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peration text">
              <a:extLst>
                <a:ext uri="{FF2B5EF4-FFF2-40B4-BE49-F238E27FC236}">
                  <a16:creationId xmlns:a16="http://schemas.microsoft.com/office/drawing/2014/main" id="{B0549EEF-E70B-4980-9621-0722851C26A5}"/>
                </a:ext>
              </a:extLst>
            </p:cNvPr>
            <p:cNvSpPr txBox="1"/>
            <p:nvPr/>
          </p:nvSpPr>
          <p:spPr>
            <a:xfrm>
              <a:off x="7848095" y="2101048"/>
              <a:ext cx="1028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GB" dirty="0"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274797-B20A-4D54-8703-6975474AE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185 L -0.03837 -0.18858 L -0.09861 -0.36544 L -0.22604 -0.46698 L -0.33056 -0.50432 L -0.43854 -0.45957 L -0.47031 -0.39877 L -0.47517 -0.33365 " pathEditMode="relative" rAng="0" ptsTypes="AAAAAAAA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7" y="-25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19753E-6 L -3.61111E-6 0.033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3333 L -3.61111E-6 0.0675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6759 L -3.61111E-6 0.1996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01337 -0.17315 L -0.07222 -0.31667 L -0.1809 -0.4179 L -0.279 -0.4426 L -0.3849 -0.37223 L -0.42986 -0.26266 L -0.44375 -0.17778 " pathEditMode="relative" rAng="0" ptsTypes="AAAAAAAA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9969 L -3.61111E-6 0.234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23487 L 0.00035 0.2691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6913 L 0.00018 0.399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5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0988E-6 L -0.01598 -0.18395 L -0.07691 -0.28272 L -0.16754 -0.31667 L -0.28282 -0.30988 L -0.35434 -0.25926 L -0.44966 -0.13426 L -0.48073 -0.03426 " pathEditMode="relative" rAng="0" ptsTypes="AAAAAAAA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39969 L 0.00018 0.435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4358 L -3.61111E-6 0.4675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2" grpId="0" animBg="1"/>
      <p:bldP spid="20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161" grpId="0" animBg="1"/>
      <p:bldP spid="161" grpId="1" animBg="1"/>
      <p:bldP spid="161" grpId="2" animBg="1"/>
      <p:bldP spid="161" grpId="3" animBg="1"/>
      <p:bldP spid="161" grpId="4" animBg="1"/>
      <p:bldP spid="161" grpId="5" animBg="1"/>
      <p:bldP spid="161" grpId="6" animBg="1"/>
      <p:bldP spid="161" grpId="7" animBg="1"/>
      <p:bldP spid="161" grpId="8" animBg="1"/>
      <p:bldP spid="161" grpId="9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Execute until a batch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Record the argument, and stop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If not enough arguments, go to point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Execute the batch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Resume the stopped executions with the results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526E61-9919-435D-AE6B-6932C413A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6D336-F7B2-4F04-ABEA-B2C32095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273AEB-A547-474B-A242-8B33DD802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GB" dirty="0"/>
              <a:t>The Idea</a:t>
            </a:r>
          </a:p>
          <a:p>
            <a:r>
              <a:rPr lang="en-GB" dirty="0"/>
              <a:t>Coroutines in C++20</a:t>
            </a:r>
          </a:p>
          <a:p>
            <a:r>
              <a:rPr lang="en-GB" dirty="0"/>
              <a:t>The Implementation</a:t>
            </a:r>
          </a:p>
          <a:p>
            <a:r>
              <a:rPr lang="en-GB" dirty="0"/>
              <a:t>Benchmark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CC03C2-F8DC-4D4F-9F51-6799B39DF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00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What do we need?</a:t>
            </a:r>
          </a:p>
          <a:p>
            <a:pPr marL="449263" indent="-355600"/>
            <a:r>
              <a:rPr lang="en-US" dirty="0"/>
              <a:t>Suspend execution</a:t>
            </a:r>
          </a:p>
          <a:p>
            <a:pPr marL="449263" indent="-355600"/>
            <a:r>
              <a:rPr lang="en-US" dirty="0"/>
              <a:t>Resume execution</a:t>
            </a:r>
          </a:p>
          <a:p>
            <a:pPr marL="93663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Coroutines allow us to do exactly that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D6AFB2-EDFC-4186-9300-498FDF46B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F38B22-C137-43EE-A606-9E0C5FBC1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66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Coroutines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79D5FF2-B94F-459F-97D5-7B4EEB3A9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53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Resumable functions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042F79A-DBFF-4431-B321-CA2D088F2C10}"/>
              </a:ext>
            </a:extLst>
          </p:cNvPr>
          <p:cNvGrpSpPr/>
          <p:nvPr/>
        </p:nvGrpSpPr>
        <p:grpSpPr>
          <a:xfrm>
            <a:off x="1991331" y="2194534"/>
            <a:ext cx="4427538" cy="2133976"/>
            <a:chOff x="4392483" y="917316"/>
            <a:chExt cx="4427538" cy="2133976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F3ABB121-521A-44CF-AA35-94B06E90B590}"/>
                </a:ext>
              </a:extLst>
            </p:cNvPr>
            <p:cNvSpPr/>
            <p:nvPr/>
          </p:nvSpPr>
          <p:spPr>
            <a:xfrm>
              <a:off x="7331613" y="1419644"/>
              <a:ext cx="1488408" cy="11224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suspended</a:t>
              </a:r>
              <a:endParaRPr lang="en-GB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AED23A3-E297-44BC-BDF1-6888B3EAA6C3}"/>
                </a:ext>
              </a:extLst>
            </p:cNvPr>
            <p:cNvSpPr/>
            <p:nvPr/>
          </p:nvSpPr>
          <p:spPr>
            <a:xfrm>
              <a:off x="5255505" y="1419644"/>
              <a:ext cx="1488408" cy="11224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executing</a:t>
              </a:r>
              <a:endParaRPr lang="en-GB" dirty="0"/>
            </a:p>
          </p:txBody>
        </p:sp>
        <p:sp>
          <p:nvSpPr>
            <p:cNvPr id="4" name="Figura a mano libera: forma 3">
              <a:extLst>
                <a:ext uri="{FF2B5EF4-FFF2-40B4-BE49-F238E27FC236}">
                  <a16:creationId xmlns:a16="http://schemas.microsoft.com/office/drawing/2014/main" id="{185FB5EE-8AF7-43D9-B8B5-4313221DADC6}"/>
                </a:ext>
              </a:extLst>
            </p:cNvPr>
            <p:cNvSpPr/>
            <p:nvPr/>
          </p:nvSpPr>
          <p:spPr>
            <a:xfrm>
              <a:off x="6411735" y="1250615"/>
              <a:ext cx="1188174" cy="303779"/>
            </a:xfrm>
            <a:custGeom>
              <a:avLst/>
              <a:gdLst>
                <a:gd name="connsiteX0" fmla="*/ 0 w 1221026"/>
                <a:gd name="connsiteY0" fmla="*/ 367116 h 416395"/>
                <a:gd name="connsiteX1" fmla="*/ 585873 w 1221026"/>
                <a:gd name="connsiteY1" fmla="*/ 260 h 416395"/>
                <a:gd name="connsiteX2" fmla="*/ 1221026 w 1221026"/>
                <a:gd name="connsiteY2" fmla="*/ 416395 h 41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026" h="416395">
                  <a:moveTo>
                    <a:pt x="0" y="367116"/>
                  </a:moveTo>
                  <a:cubicBezTo>
                    <a:pt x="191184" y="179581"/>
                    <a:pt x="382369" y="-7953"/>
                    <a:pt x="585873" y="260"/>
                  </a:cubicBezTo>
                  <a:cubicBezTo>
                    <a:pt x="789377" y="8473"/>
                    <a:pt x="1005201" y="212434"/>
                    <a:pt x="1221026" y="416395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A8569690-39C6-4A4F-A593-7B87234537E0}"/>
                </a:ext>
              </a:extLst>
            </p:cNvPr>
            <p:cNvSpPr/>
            <p:nvPr/>
          </p:nvSpPr>
          <p:spPr>
            <a:xfrm rot="10800000">
              <a:off x="6487082" y="2412835"/>
              <a:ext cx="1188174" cy="303779"/>
            </a:xfrm>
            <a:custGeom>
              <a:avLst/>
              <a:gdLst>
                <a:gd name="connsiteX0" fmla="*/ 0 w 1221026"/>
                <a:gd name="connsiteY0" fmla="*/ 367116 h 416395"/>
                <a:gd name="connsiteX1" fmla="*/ 585873 w 1221026"/>
                <a:gd name="connsiteY1" fmla="*/ 260 h 416395"/>
                <a:gd name="connsiteX2" fmla="*/ 1221026 w 1221026"/>
                <a:gd name="connsiteY2" fmla="*/ 416395 h 41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026" h="416395">
                  <a:moveTo>
                    <a:pt x="0" y="367116"/>
                  </a:moveTo>
                  <a:cubicBezTo>
                    <a:pt x="191184" y="179581"/>
                    <a:pt x="382369" y="-7953"/>
                    <a:pt x="585873" y="260"/>
                  </a:cubicBezTo>
                  <a:cubicBezTo>
                    <a:pt x="789377" y="8473"/>
                    <a:pt x="1005201" y="212434"/>
                    <a:pt x="1221026" y="416395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9482C67E-33F1-4A9C-8FC9-E219EB720B3E}"/>
                </a:ext>
              </a:extLst>
            </p:cNvPr>
            <p:cNvSpPr/>
            <p:nvPr/>
          </p:nvSpPr>
          <p:spPr>
            <a:xfrm>
              <a:off x="4484378" y="1355211"/>
              <a:ext cx="914400" cy="263616"/>
            </a:xfrm>
            <a:custGeom>
              <a:avLst/>
              <a:gdLst>
                <a:gd name="connsiteX0" fmla="*/ 0 w 914400"/>
                <a:gd name="connsiteY0" fmla="*/ 197911 h 263616"/>
                <a:gd name="connsiteX1" fmla="*/ 454463 w 914400"/>
                <a:gd name="connsiteY1" fmla="*/ 795 h 263616"/>
                <a:gd name="connsiteX2" fmla="*/ 914400 w 914400"/>
                <a:gd name="connsiteY2" fmla="*/ 263616 h 2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63616">
                  <a:moveTo>
                    <a:pt x="0" y="197911"/>
                  </a:moveTo>
                  <a:cubicBezTo>
                    <a:pt x="151031" y="93877"/>
                    <a:pt x="302063" y="-10156"/>
                    <a:pt x="454463" y="795"/>
                  </a:cubicBezTo>
                  <a:cubicBezTo>
                    <a:pt x="606863" y="11746"/>
                    <a:pt x="819492" y="213425"/>
                    <a:pt x="914400" y="26361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1E151E40-44BF-46DA-B678-8B90F7F18E31}"/>
                </a:ext>
              </a:extLst>
            </p:cNvPr>
            <p:cNvSpPr/>
            <p:nvPr/>
          </p:nvSpPr>
          <p:spPr>
            <a:xfrm rot="10800000">
              <a:off x="4427917" y="2194006"/>
              <a:ext cx="914400" cy="263616"/>
            </a:xfrm>
            <a:custGeom>
              <a:avLst/>
              <a:gdLst>
                <a:gd name="connsiteX0" fmla="*/ 0 w 914400"/>
                <a:gd name="connsiteY0" fmla="*/ 197911 h 263616"/>
                <a:gd name="connsiteX1" fmla="*/ 454463 w 914400"/>
                <a:gd name="connsiteY1" fmla="*/ 795 h 263616"/>
                <a:gd name="connsiteX2" fmla="*/ 914400 w 914400"/>
                <a:gd name="connsiteY2" fmla="*/ 263616 h 2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63616">
                  <a:moveTo>
                    <a:pt x="0" y="197911"/>
                  </a:moveTo>
                  <a:cubicBezTo>
                    <a:pt x="151031" y="93877"/>
                    <a:pt x="302063" y="-10156"/>
                    <a:pt x="454463" y="795"/>
                  </a:cubicBezTo>
                  <a:cubicBezTo>
                    <a:pt x="606863" y="11746"/>
                    <a:pt x="819492" y="213425"/>
                    <a:pt x="914400" y="26361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D670600-B288-46DD-9F6A-74DCB52E2E38}"/>
                </a:ext>
              </a:extLst>
            </p:cNvPr>
            <p:cNvSpPr txBox="1"/>
            <p:nvPr/>
          </p:nvSpPr>
          <p:spPr>
            <a:xfrm>
              <a:off x="7675256" y="2736661"/>
              <a:ext cx="1037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resume</a:t>
              </a:r>
              <a:endParaRPr lang="en-GB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038977C-DD48-40A6-8DBF-1EE08B8A9930}"/>
                </a:ext>
              </a:extLst>
            </p:cNvPr>
            <p:cNvSpPr txBox="1"/>
            <p:nvPr/>
          </p:nvSpPr>
          <p:spPr>
            <a:xfrm>
              <a:off x="7637582" y="917316"/>
              <a:ext cx="1113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suspend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C559180-FC30-41E4-9433-57DC44593D89}"/>
                </a:ext>
              </a:extLst>
            </p:cNvPr>
            <p:cNvSpPr txBox="1"/>
            <p:nvPr/>
          </p:nvSpPr>
          <p:spPr>
            <a:xfrm>
              <a:off x="4392483" y="920560"/>
              <a:ext cx="739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start</a:t>
              </a:r>
              <a:endParaRPr lang="en-GB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F98FF2A-5465-40F8-AFA7-50561151A4B4}"/>
                </a:ext>
              </a:extLst>
            </p:cNvPr>
            <p:cNvSpPr txBox="1"/>
            <p:nvPr/>
          </p:nvSpPr>
          <p:spPr>
            <a:xfrm>
              <a:off x="4392483" y="2743515"/>
              <a:ext cx="1137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terminate</a:t>
              </a:r>
              <a:endParaRPr lang="en-GB" dirty="0"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A95553-7B50-44E7-816A-7BAE249E3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How does a coroutine look like?</a:t>
            </a:r>
            <a:endParaRPr sz="1700" dirty="0"/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CDF4C983-3700-4882-9B5E-04C054662E52}"/>
              </a:ext>
            </a:extLst>
          </p:cNvPr>
          <p:cNvSpPr txBox="1"/>
          <p:nvPr/>
        </p:nvSpPr>
        <p:spPr>
          <a:xfrm>
            <a:off x="287338" y="1650998"/>
            <a:ext cx="8520600" cy="132217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task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my_coro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cout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 &lt;&lt; "foo begin\n";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   </a:t>
            </a:r>
            <a:r>
              <a:rPr lang="en-US" sz="1600" dirty="0" err="1">
                <a:solidFill>
                  <a:srgbClr val="3F51B5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co_await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async_operation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   </a:t>
            </a:r>
            <a:r>
              <a:rPr lang="en-US" sz="1600" dirty="0" err="1">
                <a:solidFill>
                  <a:srgbClr val="3F51B5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co_return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Mono" panose="020B0604020202020204" charset="0"/>
                <a:ea typeface="Roboto Mono" panose="020B0604020202020204" charset="0"/>
              </a:rPr>
              <a:t>}</a:t>
            </a:r>
            <a:endParaRPr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65E537-455E-44D0-B3DF-9B10C1DDA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95773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it" dirty="0"/>
              <a:t>To be a coroutine a function must</a:t>
            </a:r>
            <a:endParaRPr dirty="0"/>
          </a:p>
          <a:p>
            <a:pPr marL="425450" indent="-285750">
              <a:buSzPts val="1400"/>
            </a:pPr>
            <a:r>
              <a:rPr lang="en-GB" dirty="0"/>
              <a:t>use o</a:t>
            </a:r>
            <a:r>
              <a:rPr lang="it" dirty="0"/>
              <a:t>ne of: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co_await</a:t>
            </a:r>
            <a:r>
              <a:rPr lang="it" dirty="0"/>
              <a:t> ,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co_yield</a:t>
            </a:r>
            <a:r>
              <a:rPr lang="it" dirty="0"/>
              <a:t> and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co_return</a:t>
            </a:r>
          </a:p>
          <a:p>
            <a:pPr marL="425450" indent="-285750">
              <a:buSzPts val="1400"/>
            </a:pPr>
            <a:r>
              <a:rPr lang="it" dirty="0"/>
              <a:t>return a type which satifies the requirements for coroutines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B9F733C-DCB9-4EDA-8A96-C607D207F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Requirements for the return type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Must contain a nested type called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promise_type</a:t>
            </a:r>
            <a:endParaRPr lang="en-US" dirty="0"/>
          </a:p>
          <a:p>
            <a:pPr marL="285750" indent="-285750">
              <a:lnSpc>
                <a:spcPct val="100000"/>
              </a:lnSpc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return_type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promise_type</a:t>
            </a:r>
            <a:r>
              <a:rPr lang="en-US" dirty="0"/>
              <a:t> must implement several functions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79BDA9-24A5-402F-A621-2902786D33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body is rewritten</a:t>
            </a:r>
          </a:p>
          <a:p>
            <a:pPr marL="285750" indent="-285750">
              <a:lnSpc>
                <a:spcPct val="100000"/>
              </a:lnSpc>
            </a:pP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63EB057A-6143-48ED-8C78-6778F93D2626}"/>
              </a:ext>
            </a:extLst>
          </p:cNvPr>
          <p:cNvSpPr txBox="1"/>
          <p:nvPr/>
        </p:nvSpPr>
        <p:spPr>
          <a:xfrm>
            <a:off x="299551" y="1816100"/>
            <a:ext cx="8520599" cy="280828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</a:defRPr>
            </a:lvl1pPr>
          </a:lstStyle>
          <a:p>
            <a:r>
              <a:rPr lang="en-US" dirty="0">
                <a:sym typeface="Roboto Mono"/>
              </a:rPr>
              <a:t>{</a:t>
            </a:r>
          </a:p>
          <a:p>
            <a:r>
              <a:rPr lang="en-US" dirty="0">
                <a:sym typeface="Roboto Mono"/>
              </a:rPr>
              <a:t>  </a:t>
            </a:r>
            <a:r>
              <a:rPr lang="en-US" dirty="0" err="1">
                <a:sym typeface="Roboto Mono"/>
              </a:rPr>
              <a:t>promise_type</a:t>
            </a:r>
            <a:r>
              <a:rPr lang="en-US" dirty="0">
                <a:sym typeface="Roboto Mono"/>
              </a:rPr>
              <a:t> promise;</a:t>
            </a:r>
          </a:p>
          <a:p>
            <a:r>
              <a:rPr lang="en-US" dirty="0">
                <a:sym typeface="Roboto Mono"/>
              </a:rPr>
              <a:t>  </a:t>
            </a:r>
            <a:r>
              <a:rPr lang="en-US" dirty="0" err="1">
                <a:solidFill>
                  <a:srgbClr val="3F51B5"/>
                </a:solidFill>
                <a:sym typeface="Roboto Mono"/>
              </a:rPr>
              <a:t>co_await</a:t>
            </a:r>
            <a:r>
              <a:rPr lang="en-US" dirty="0">
                <a:sym typeface="Roboto Mono"/>
              </a:rPr>
              <a:t> </a:t>
            </a:r>
            <a:r>
              <a:rPr lang="en-US" dirty="0" err="1">
                <a:sym typeface="Roboto Mono"/>
              </a:rPr>
              <a:t>promise.initial_suspend</a:t>
            </a:r>
            <a:r>
              <a:rPr lang="en-US" dirty="0">
                <a:sym typeface="Roboto Mono"/>
              </a:rPr>
              <a:t>();</a:t>
            </a:r>
          </a:p>
          <a:p>
            <a:r>
              <a:rPr lang="en-US" dirty="0">
                <a:solidFill>
                  <a:srgbClr val="3F51B5"/>
                </a:solidFill>
                <a:sym typeface="Roboto Mono"/>
              </a:rPr>
              <a:t>  try</a:t>
            </a:r>
            <a:r>
              <a:rPr lang="en-US" dirty="0">
                <a:sym typeface="Roboto Mono"/>
              </a:rPr>
              <a:t> {</a:t>
            </a:r>
          </a:p>
          <a:p>
            <a:r>
              <a:rPr lang="en-US" dirty="0">
                <a:sym typeface="Roboto Mono"/>
              </a:rPr>
              <a:t>    [function-body]</a:t>
            </a:r>
          </a:p>
          <a:p>
            <a:r>
              <a:rPr lang="en-US" dirty="0">
                <a:sym typeface="Roboto Mono"/>
              </a:rPr>
              <a:t>  } </a:t>
            </a:r>
            <a:r>
              <a:rPr lang="en-US" dirty="0">
                <a:solidFill>
                  <a:srgbClr val="3F51B5"/>
                </a:solidFill>
                <a:sym typeface="Roboto Mono"/>
              </a:rPr>
              <a:t>catch</a:t>
            </a:r>
            <a:r>
              <a:rPr lang="en-US" dirty="0">
                <a:sym typeface="Roboto Mono"/>
              </a:rPr>
              <a:t> (...) {</a:t>
            </a:r>
          </a:p>
          <a:p>
            <a:r>
              <a:rPr lang="en-US" dirty="0">
                <a:sym typeface="Roboto Mono"/>
              </a:rPr>
              <a:t>    </a:t>
            </a:r>
            <a:r>
              <a:rPr lang="en-US" dirty="0" err="1">
                <a:sym typeface="Roboto Mono"/>
              </a:rPr>
              <a:t>promise.unhandled_exception</a:t>
            </a:r>
            <a:r>
              <a:rPr lang="en-US" dirty="0">
                <a:sym typeface="Roboto Mono"/>
              </a:rPr>
              <a:t>();</a:t>
            </a:r>
          </a:p>
          <a:p>
            <a:r>
              <a:rPr lang="en-US" dirty="0">
                <a:sym typeface="Roboto Mono"/>
              </a:rPr>
              <a:t>  }</a:t>
            </a:r>
          </a:p>
          <a:p>
            <a:r>
              <a:rPr lang="en-US" dirty="0" err="1">
                <a:sym typeface="Roboto Mono"/>
              </a:rPr>
              <a:t>final_suspend</a:t>
            </a:r>
            <a:r>
              <a:rPr lang="en-US" dirty="0">
                <a:sym typeface="Roboto Mono"/>
              </a:rPr>
              <a:t>:</a:t>
            </a:r>
          </a:p>
          <a:p>
            <a:r>
              <a:rPr lang="en-US" dirty="0">
                <a:sym typeface="Roboto Mono"/>
              </a:rPr>
              <a:t>  </a:t>
            </a:r>
            <a:r>
              <a:rPr lang="en-US" dirty="0" err="1">
                <a:solidFill>
                  <a:srgbClr val="3F51B5"/>
                </a:solidFill>
                <a:sym typeface="Roboto Mono"/>
              </a:rPr>
              <a:t>co_await</a:t>
            </a:r>
            <a:r>
              <a:rPr lang="en-US" dirty="0">
                <a:sym typeface="Roboto Mono"/>
              </a:rPr>
              <a:t> </a:t>
            </a:r>
            <a:r>
              <a:rPr lang="en-US" dirty="0" err="1">
                <a:sym typeface="Roboto Mono"/>
              </a:rPr>
              <a:t>promise.final_suspend</a:t>
            </a:r>
            <a:r>
              <a:rPr lang="en-US" dirty="0">
                <a:sym typeface="Roboto Mono"/>
              </a:rPr>
              <a:t>();</a:t>
            </a:r>
          </a:p>
          <a:p>
            <a:r>
              <a:rPr lang="en-US" dirty="0">
                <a:sym typeface="Roboto Mono"/>
              </a:rPr>
              <a:t>}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781EA18-DDB0-4D05-8183-59EEFE86A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739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Let’s build a valid coroutine return type</a:t>
            </a:r>
          </a:p>
          <a:p>
            <a:pPr marL="285750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63EB057A-6143-48ED-8C78-6778F93D2626}"/>
              </a:ext>
            </a:extLst>
          </p:cNvPr>
          <p:cNvSpPr txBox="1"/>
          <p:nvPr/>
        </p:nvSpPr>
        <p:spPr>
          <a:xfrm>
            <a:off x="287337" y="2463799"/>
            <a:ext cx="8520599" cy="23034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  <a:cs typeface="Roboto Mono"/>
              </a:defRPr>
            </a:lvl1pPr>
          </a:lstStyle>
          <a:p>
            <a:r>
              <a:rPr lang="en-US" dirty="0">
                <a:solidFill>
                  <a:srgbClr val="3F51B5"/>
                </a:solidFill>
                <a:sym typeface="Roboto Mono"/>
              </a:rPr>
              <a:t>struct</a:t>
            </a:r>
            <a:r>
              <a:rPr lang="en-US" dirty="0">
                <a:sym typeface="Roboto Mono"/>
              </a:rPr>
              <a:t> task {</a:t>
            </a:r>
          </a:p>
          <a:p>
            <a:r>
              <a:rPr lang="en-US" dirty="0">
                <a:sym typeface="Roboto Mono"/>
              </a:rPr>
              <a:t>  </a:t>
            </a:r>
            <a:r>
              <a:rPr lang="en-US" dirty="0">
                <a:solidFill>
                  <a:srgbClr val="3F51B5"/>
                </a:solidFill>
                <a:sym typeface="Roboto Mono"/>
              </a:rPr>
              <a:t>struct</a:t>
            </a:r>
            <a:r>
              <a:rPr lang="en-US" dirty="0">
                <a:sym typeface="Roboto Mono"/>
              </a:rPr>
              <a:t> </a:t>
            </a:r>
            <a:r>
              <a:rPr lang="en-US" dirty="0" err="1">
                <a:sym typeface="Roboto Mono"/>
              </a:rPr>
              <a:t>promise_type</a:t>
            </a:r>
            <a:r>
              <a:rPr lang="en-US" dirty="0">
                <a:sym typeface="Roboto Mono"/>
              </a:rPr>
              <a:t> {</a:t>
            </a:r>
          </a:p>
          <a:p>
            <a:endParaRPr lang="en-US" dirty="0">
              <a:sym typeface="Roboto Mono"/>
            </a:endParaRPr>
          </a:p>
          <a:p>
            <a:endParaRPr lang="en-US" dirty="0">
              <a:sym typeface="Roboto Mono"/>
            </a:endParaRPr>
          </a:p>
          <a:p>
            <a:endParaRPr lang="en-US" dirty="0">
              <a:sym typeface="Roboto Mono"/>
            </a:endParaRPr>
          </a:p>
          <a:p>
            <a:endParaRPr lang="en-US" dirty="0">
              <a:sym typeface="Roboto Mono"/>
            </a:endParaRPr>
          </a:p>
          <a:p>
            <a:endParaRPr lang="en-US" dirty="0">
              <a:sym typeface="Roboto Mono"/>
            </a:endParaRPr>
          </a:p>
          <a:p>
            <a:r>
              <a:rPr lang="en-US" dirty="0">
                <a:sym typeface="Roboto Mono"/>
              </a:rPr>
              <a:t>  };</a:t>
            </a:r>
          </a:p>
          <a:p>
            <a:r>
              <a:rPr lang="en-US" dirty="0">
                <a:sym typeface="Roboto Mono"/>
              </a:rPr>
              <a:t>};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781EA18-DDB0-4D05-8183-59EEFE86A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0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When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my_coro</a:t>
            </a:r>
            <a:r>
              <a:rPr lang="en-US" dirty="0"/>
              <a:t> is invoked, the compiler</a:t>
            </a:r>
          </a:p>
          <a:p>
            <a:pPr marL="342900" lvl="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creates the coroutine state</a:t>
            </a:r>
          </a:p>
          <a:p>
            <a:pPr marL="342900" lvl="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instantiates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task::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promise_type</a:t>
            </a:r>
            <a:r>
              <a:rPr lang="en-US" dirty="0"/>
              <a:t> </a:t>
            </a:r>
          </a:p>
          <a:p>
            <a:pPr marL="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calls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get_return_object</a:t>
            </a:r>
            <a:r>
              <a:rPr lang="en-US" dirty="0"/>
              <a:t> 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2463800"/>
            <a:ext cx="8520600" cy="23034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A45D3DC-80DF-4E53-AF65-DC551CA298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788B9-98DE-47AC-9FCF-960888D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6D80E7-FFAB-4307-A8C7-C2BDA019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solidFill>
                  <a:srgbClr val="3F51B5"/>
                </a:solidFill>
              </a:rPr>
              <a:t>github.com/MakersF/cppcon-2021-corobatch</a:t>
            </a:r>
            <a:endParaRPr lang="en-GB" u="sng" dirty="0">
              <a:solidFill>
                <a:srgbClr val="3F51B5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24BD47-5EDB-4312-9818-41717AFD5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16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It calls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initial_suspend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co_await</a:t>
            </a:r>
            <a:r>
              <a:rPr lang="en-US" dirty="0" err="1"/>
              <a:t>s</a:t>
            </a:r>
            <a:r>
              <a:rPr lang="en-US" dirty="0"/>
              <a:t> the result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7" y="2463800"/>
            <a:ext cx="8520599" cy="23034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0AECD3-E2CD-463C-B1DD-844AC7985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89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What happens in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co_await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awaitable</a:t>
            </a:r>
            <a:r>
              <a:rPr lang="en-US" dirty="0"/>
              <a:t>?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The compiler inserts calls to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awaitable</a:t>
            </a:r>
            <a:r>
              <a:rPr lang="en-US" dirty="0"/>
              <a:t> methods</a:t>
            </a: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AA2C935D-A357-4779-818B-1844B6D7B702}"/>
              </a:ext>
            </a:extLst>
          </p:cNvPr>
          <p:cNvSpPr txBox="1"/>
          <p:nvPr/>
        </p:nvSpPr>
        <p:spPr>
          <a:xfrm>
            <a:off x="281863" y="2577238"/>
            <a:ext cx="8520600" cy="13264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A7DD52B-B1CE-4B8C-94AB-B4233258B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First, it calls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await_ready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true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immediately resumes the coroutine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false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suspends the coroutine</a:t>
            </a: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AA2C935D-A357-4779-818B-1844B6D7B702}"/>
              </a:ext>
            </a:extLst>
          </p:cNvPr>
          <p:cNvSpPr txBox="1"/>
          <p:nvPr/>
        </p:nvSpPr>
        <p:spPr>
          <a:xfrm>
            <a:off x="281863" y="2577238"/>
            <a:ext cx="8520600" cy="13264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bool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await_ready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334462-7D13-424F-8CEE-803BCD7F0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After suspending the coroutine, it calls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Should schedule the coroutine to be resumed</a:t>
            </a: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AA2C935D-A357-4779-818B-1844B6D7B702}"/>
              </a:ext>
            </a:extLst>
          </p:cNvPr>
          <p:cNvSpPr txBox="1"/>
          <p:nvPr/>
        </p:nvSpPr>
        <p:spPr>
          <a:xfrm>
            <a:off x="281863" y="2577238"/>
            <a:ext cx="8520600" cy="13264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bool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await_ready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(std::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&lt;&gt;);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6186FBA-8022-417B-87C8-43EBE27570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2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Once resumed, it calls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await_resume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co_await</a:t>
            </a:r>
            <a:r>
              <a:rPr lang="en-US" dirty="0"/>
              <a:t> expression evaluates to the returned object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AA2C935D-A357-4779-818B-1844B6D7B702}"/>
              </a:ext>
            </a:extLst>
          </p:cNvPr>
          <p:cNvSpPr txBox="1"/>
          <p:nvPr/>
        </p:nvSpPr>
        <p:spPr>
          <a:xfrm>
            <a:off x="281863" y="2577238"/>
            <a:ext cx="8520600" cy="13264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bool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await_ready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auto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(std::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&lt;&gt;);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await_resume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7C4FE0-B907-4FEE-88B2-72122673E9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handle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603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std::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coroutine_handle</a:t>
            </a:r>
            <a:r>
              <a:rPr lang="en-US" dirty="0"/>
              <a:t> we saw a few times?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AA5C0F1-3E45-497B-8EC7-88F49AD361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11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handle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it" dirty="0"/>
              <a:t>A handle</a:t>
            </a:r>
            <a:endParaRPr lang="en-GB" dirty="0"/>
          </a:p>
          <a:p>
            <a:pPr indent="-342000"/>
            <a:r>
              <a:rPr lang="en-GB" dirty="0"/>
              <a:t>a n</a:t>
            </a:r>
            <a:r>
              <a:rPr lang="it" dirty="0"/>
              <a:t>ot owning </a:t>
            </a:r>
            <a:r>
              <a:rPr lang="en-GB" dirty="0"/>
              <a:t>pointer </a:t>
            </a:r>
          </a:p>
          <a:p>
            <a:pPr indent="-342000"/>
            <a:r>
              <a:rPr lang="en-US" dirty="0"/>
              <a:t>controls the coroutine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96F9742-C97A-4FF0-9796-5D6059575E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7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handle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lang="en-US" dirty="0"/>
              <a:t> methods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resume()</a:t>
            </a:r>
            <a:r>
              <a:rPr lang="it" dirty="0"/>
              <a:t>: resume the associated coroutine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destroy()</a:t>
            </a:r>
            <a:r>
              <a:rPr lang="it" dirty="0"/>
              <a:t>: destroy the associated coroutine</a:t>
            </a:r>
          </a:p>
          <a:p>
            <a:pPr marL="114300" indent="0">
              <a:buNone/>
            </a:pPr>
            <a:endParaRPr lang="it" dirty="0"/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A0A456D2-64EB-4EE1-8134-69BD74E37FBE}"/>
              </a:ext>
            </a:extLst>
          </p:cNvPr>
          <p:cNvSpPr txBox="1"/>
          <p:nvPr/>
        </p:nvSpPr>
        <p:spPr>
          <a:xfrm>
            <a:off x="281862" y="2736019"/>
            <a:ext cx="8550437" cy="181534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&lt;&gt;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resume();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destroy();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350406-E593-4AF7-9DAA-FC9F81993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handle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dirty="0"/>
              <a:t> additional methods</a:t>
            </a:r>
          </a:p>
          <a:p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promise()</a:t>
            </a:r>
            <a:r>
              <a:rPr lang="en-US" dirty="0"/>
              <a:t>: returns the associated promise</a:t>
            </a:r>
          </a:p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from_promise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dirty="0"/>
              <a:t>: creates a handle from the promise</a:t>
            </a: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E990ED17-1F03-4FB6-9AEC-461514C22872}"/>
              </a:ext>
            </a:extLst>
          </p:cNvPr>
          <p:cNvSpPr txBox="1"/>
          <p:nvPr/>
        </p:nvSpPr>
        <p:spPr>
          <a:xfrm>
            <a:off x="281862" y="2736019"/>
            <a:ext cx="8550438" cy="181534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&gt; {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void resume();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void destroy();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&amp; promise();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static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from_promise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&amp;);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DB556FB-44D9-42FC-A2B0-387373D69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3FECDF-A96C-4CCA-BBCF-F95517E52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2F56C2-0F9B-4A5B-BD32-48FED280B030}"/>
              </a:ext>
            </a:extLst>
          </p:cNvPr>
          <p:cNvSpPr/>
          <p:nvPr/>
        </p:nvSpPr>
        <p:spPr>
          <a:xfrm>
            <a:off x="651579" y="1203325"/>
            <a:ext cx="1056761" cy="38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F6AF22-5B32-4C02-ABDB-C007990FE3CC}"/>
              </a:ext>
            </a:extLst>
          </p:cNvPr>
          <p:cNvSpPr/>
          <p:nvPr/>
        </p:nvSpPr>
        <p:spPr>
          <a:xfrm>
            <a:off x="3842854" y="1203323"/>
            <a:ext cx="1056761" cy="3832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Awaitable</a:t>
            </a:r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1A0D73A-F5BD-4B2B-81C8-88684AD2D4D3}"/>
              </a:ext>
            </a:extLst>
          </p:cNvPr>
          <p:cNvSpPr/>
          <p:nvPr/>
        </p:nvSpPr>
        <p:spPr>
          <a:xfrm>
            <a:off x="7034127" y="1203323"/>
            <a:ext cx="1056761" cy="383281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9708C4C-5758-42A7-BABD-331F2AB90054}"/>
              </a:ext>
            </a:extLst>
          </p:cNvPr>
          <p:cNvCxnSpPr>
            <a:stCxn id="3" idx="2"/>
          </p:cNvCxnSpPr>
          <p:nvPr/>
        </p:nvCxnSpPr>
        <p:spPr>
          <a:xfrm flipH="1">
            <a:off x="1179959" y="1586606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6D62554-C4B4-4458-89EF-E901FC2544BA}"/>
              </a:ext>
            </a:extLst>
          </p:cNvPr>
          <p:cNvCxnSpPr/>
          <p:nvPr/>
        </p:nvCxnSpPr>
        <p:spPr>
          <a:xfrm flipH="1">
            <a:off x="4371233" y="1586604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D931849-22BE-43F3-A17A-2303206C9620}"/>
              </a:ext>
            </a:extLst>
          </p:cNvPr>
          <p:cNvCxnSpPr/>
          <p:nvPr/>
        </p:nvCxnSpPr>
        <p:spPr>
          <a:xfrm flipH="1">
            <a:off x="7607221" y="1586604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C0E90F5-6DCE-43C6-90D9-5D7BDC5E9125}"/>
              </a:ext>
            </a:extLst>
          </p:cNvPr>
          <p:cNvCxnSpPr>
            <a:cxnSpLocks/>
          </p:cNvCxnSpPr>
          <p:nvPr/>
        </p:nvCxnSpPr>
        <p:spPr>
          <a:xfrm>
            <a:off x="1274867" y="1833931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A31F36B-A944-4C42-8292-CA26668C8A7B}"/>
              </a:ext>
            </a:extLst>
          </p:cNvPr>
          <p:cNvCxnSpPr>
            <a:cxnSpLocks/>
          </p:cNvCxnSpPr>
          <p:nvPr/>
        </p:nvCxnSpPr>
        <p:spPr>
          <a:xfrm flipH="1">
            <a:off x="1274808" y="2161066"/>
            <a:ext cx="3001518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7A512608-CB4E-44E7-8F2A-481D79DD999B}"/>
              </a:ext>
            </a:extLst>
          </p:cNvPr>
          <p:cNvCxnSpPr>
            <a:cxnSpLocks/>
          </p:cNvCxnSpPr>
          <p:nvPr/>
        </p:nvCxnSpPr>
        <p:spPr>
          <a:xfrm>
            <a:off x="1277603" y="3313941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C26CD61-F547-49B1-AC58-50D7FE029200}"/>
              </a:ext>
            </a:extLst>
          </p:cNvPr>
          <p:cNvCxnSpPr>
            <a:cxnSpLocks/>
          </p:cNvCxnSpPr>
          <p:nvPr/>
        </p:nvCxnSpPr>
        <p:spPr>
          <a:xfrm flipH="1">
            <a:off x="1274808" y="3608792"/>
            <a:ext cx="3001518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58B1F8-CEA5-48FE-A9B5-3E64F93E8CC8}"/>
              </a:ext>
            </a:extLst>
          </p:cNvPr>
          <p:cNvSpPr txBox="1"/>
          <p:nvPr/>
        </p:nvSpPr>
        <p:spPr>
          <a:xfrm>
            <a:off x="1977490" y="1546588"/>
            <a:ext cx="159883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await_ready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E9F89ED-719F-4B85-BC2E-3E7FDD337B06}"/>
              </a:ext>
            </a:extLst>
          </p:cNvPr>
          <p:cNvSpPr txBox="1"/>
          <p:nvPr/>
        </p:nvSpPr>
        <p:spPr>
          <a:xfrm>
            <a:off x="2097554" y="3020227"/>
            <a:ext cx="16919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await_resume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77F6242-EA17-4F34-88CF-3F8639F39466}"/>
              </a:ext>
            </a:extLst>
          </p:cNvPr>
          <p:cNvSpPr txBox="1"/>
          <p:nvPr/>
        </p:nvSpPr>
        <p:spPr>
          <a:xfrm>
            <a:off x="1974872" y="2000595"/>
            <a:ext cx="72281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The Problem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7B7E442-6BE1-4AF8-B381-DEE4E3CEA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co_await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3FECDF-A96C-4CCA-BBCF-F95517E52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2F56C2-0F9B-4A5B-BD32-48FED280B030}"/>
              </a:ext>
            </a:extLst>
          </p:cNvPr>
          <p:cNvSpPr/>
          <p:nvPr/>
        </p:nvSpPr>
        <p:spPr>
          <a:xfrm>
            <a:off x="651579" y="1203325"/>
            <a:ext cx="1056761" cy="38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F6AF22-5B32-4C02-ABDB-C007990FE3CC}"/>
              </a:ext>
            </a:extLst>
          </p:cNvPr>
          <p:cNvSpPr/>
          <p:nvPr/>
        </p:nvSpPr>
        <p:spPr>
          <a:xfrm>
            <a:off x="3842854" y="1203323"/>
            <a:ext cx="1056761" cy="3832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Awaitable</a:t>
            </a:r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1A0D73A-F5BD-4B2B-81C8-88684AD2D4D3}"/>
              </a:ext>
            </a:extLst>
          </p:cNvPr>
          <p:cNvSpPr/>
          <p:nvPr/>
        </p:nvSpPr>
        <p:spPr>
          <a:xfrm>
            <a:off x="7034127" y="1203323"/>
            <a:ext cx="1056761" cy="383281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9708C4C-5758-42A7-BABD-331F2AB90054}"/>
              </a:ext>
            </a:extLst>
          </p:cNvPr>
          <p:cNvCxnSpPr>
            <a:stCxn id="3" idx="2"/>
          </p:cNvCxnSpPr>
          <p:nvPr/>
        </p:nvCxnSpPr>
        <p:spPr>
          <a:xfrm flipH="1">
            <a:off x="1179959" y="1586606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6D62554-C4B4-4458-89EF-E901FC2544BA}"/>
              </a:ext>
            </a:extLst>
          </p:cNvPr>
          <p:cNvCxnSpPr/>
          <p:nvPr/>
        </p:nvCxnSpPr>
        <p:spPr>
          <a:xfrm flipH="1">
            <a:off x="4371233" y="1586604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D931849-22BE-43F3-A17A-2303206C9620}"/>
              </a:ext>
            </a:extLst>
          </p:cNvPr>
          <p:cNvCxnSpPr/>
          <p:nvPr/>
        </p:nvCxnSpPr>
        <p:spPr>
          <a:xfrm flipH="1">
            <a:off x="7607221" y="1586604"/>
            <a:ext cx="1" cy="33741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C0E90F5-6DCE-43C6-90D9-5D7BDC5E9125}"/>
              </a:ext>
            </a:extLst>
          </p:cNvPr>
          <p:cNvCxnSpPr>
            <a:cxnSpLocks/>
          </p:cNvCxnSpPr>
          <p:nvPr/>
        </p:nvCxnSpPr>
        <p:spPr>
          <a:xfrm>
            <a:off x="1274867" y="1833931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A31F36B-A944-4C42-8292-CA26668C8A7B}"/>
              </a:ext>
            </a:extLst>
          </p:cNvPr>
          <p:cNvCxnSpPr>
            <a:cxnSpLocks/>
          </p:cNvCxnSpPr>
          <p:nvPr/>
        </p:nvCxnSpPr>
        <p:spPr>
          <a:xfrm flipH="1">
            <a:off x="1274808" y="2161066"/>
            <a:ext cx="3001518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C54B47B-091E-450A-8BCA-806D8B8B0B27}"/>
              </a:ext>
            </a:extLst>
          </p:cNvPr>
          <p:cNvCxnSpPr>
            <a:cxnSpLocks/>
          </p:cNvCxnSpPr>
          <p:nvPr/>
        </p:nvCxnSpPr>
        <p:spPr>
          <a:xfrm>
            <a:off x="1274867" y="2822815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A2ACAE8-16FB-4DEF-ACD7-33A3254C4C0B}"/>
              </a:ext>
            </a:extLst>
          </p:cNvPr>
          <p:cNvCxnSpPr>
            <a:cxnSpLocks/>
          </p:cNvCxnSpPr>
          <p:nvPr/>
        </p:nvCxnSpPr>
        <p:spPr>
          <a:xfrm>
            <a:off x="4488498" y="3114059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7A512608-CB4E-44E7-8F2A-481D79DD999B}"/>
              </a:ext>
            </a:extLst>
          </p:cNvPr>
          <p:cNvCxnSpPr>
            <a:cxnSpLocks/>
          </p:cNvCxnSpPr>
          <p:nvPr/>
        </p:nvCxnSpPr>
        <p:spPr>
          <a:xfrm>
            <a:off x="1277603" y="4392602"/>
            <a:ext cx="3001459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C26CD61-F547-49B1-AC58-50D7FE029200}"/>
              </a:ext>
            </a:extLst>
          </p:cNvPr>
          <p:cNvCxnSpPr>
            <a:cxnSpLocks/>
          </p:cNvCxnSpPr>
          <p:nvPr/>
        </p:nvCxnSpPr>
        <p:spPr>
          <a:xfrm flipH="1">
            <a:off x="1274808" y="4687453"/>
            <a:ext cx="3001518" cy="15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84BF025-D3A2-4EF5-91F1-AF549043E42B}"/>
              </a:ext>
            </a:extLst>
          </p:cNvPr>
          <p:cNvCxnSpPr>
            <a:cxnSpLocks/>
          </p:cNvCxnSpPr>
          <p:nvPr/>
        </p:nvCxnSpPr>
        <p:spPr>
          <a:xfrm flipH="1">
            <a:off x="1297194" y="3860367"/>
            <a:ext cx="6192763" cy="7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58B1F8-CEA5-48FE-A9B5-3E64F93E8CC8}"/>
              </a:ext>
            </a:extLst>
          </p:cNvPr>
          <p:cNvSpPr txBox="1"/>
          <p:nvPr/>
        </p:nvSpPr>
        <p:spPr>
          <a:xfrm>
            <a:off x="1977490" y="1546588"/>
            <a:ext cx="159883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await_ready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45B7113-888C-467B-917E-663F26F37E43}"/>
              </a:ext>
            </a:extLst>
          </p:cNvPr>
          <p:cNvSpPr txBox="1"/>
          <p:nvPr/>
        </p:nvSpPr>
        <p:spPr>
          <a:xfrm>
            <a:off x="1587878" y="2532012"/>
            <a:ext cx="24201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(handle)</a:t>
            </a:r>
            <a:endParaRPr lang="en-GB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0A2577A-2C5F-4D99-854D-05685037A96F}"/>
              </a:ext>
            </a:extLst>
          </p:cNvPr>
          <p:cNvSpPr txBox="1"/>
          <p:nvPr/>
        </p:nvSpPr>
        <p:spPr>
          <a:xfrm>
            <a:off x="4746998" y="3561020"/>
            <a:ext cx="1951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handle.resume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E9F89ED-719F-4B85-BC2E-3E7FDD337B06}"/>
              </a:ext>
            </a:extLst>
          </p:cNvPr>
          <p:cNvSpPr txBox="1"/>
          <p:nvPr/>
        </p:nvSpPr>
        <p:spPr>
          <a:xfrm>
            <a:off x="2097554" y="4142688"/>
            <a:ext cx="16919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await_resume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1FDDE5-4F58-403A-AA81-2CEC65D64467}"/>
              </a:ext>
            </a:extLst>
          </p:cNvPr>
          <p:cNvSpPr txBox="1"/>
          <p:nvPr/>
        </p:nvSpPr>
        <p:spPr>
          <a:xfrm>
            <a:off x="221403" y="2448639"/>
            <a:ext cx="934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Suspended</a:t>
            </a:r>
            <a:endParaRPr lang="en-GB" sz="1000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D61A086-BA6F-4366-99A4-4948BF11D717}"/>
              </a:ext>
            </a:extLst>
          </p:cNvPr>
          <p:cNvSpPr txBox="1"/>
          <p:nvPr/>
        </p:nvSpPr>
        <p:spPr>
          <a:xfrm>
            <a:off x="1974872" y="2000595"/>
            <a:ext cx="72281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false</a:t>
            </a:r>
            <a:endParaRPr lang="en-GB" dirty="0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81B6DF05-E01A-4E02-B854-CD859BC7AA62}"/>
              </a:ext>
            </a:extLst>
          </p:cNvPr>
          <p:cNvCxnSpPr/>
          <p:nvPr/>
        </p:nvCxnSpPr>
        <p:spPr>
          <a:xfrm>
            <a:off x="475984" y="3413183"/>
            <a:ext cx="819203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D3E7A580-7A68-40F1-86B8-EEA82192C221}"/>
              </a:ext>
            </a:extLst>
          </p:cNvPr>
          <p:cNvCxnSpPr/>
          <p:nvPr/>
        </p:nvCxnSpPr>
        <p:spPr>
          <a:xfrm>
            <a:off x="992077" y="2571750"/>
            <a:ext cx="3713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CBD70A-6168-4A38-A46D-F77496F2511F}"/>
              </a:ext>
            </a:extLst>
          </p:cNvPr>
          <p:cNvCxnSpPr/>
          <p:nvPr/>
        </p:nvCxnSpPr>
        <p:spPr>
          <a:xfrm>
            <a:off x="982951" y="4027326"/>
            <a:ext cx="3713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7124D20-DF6C-41FB-A605-AEC70EEE9A06}"/>
              </a:ext>
            </a:extLst>
          </p:cNvPr>
          <p:cNvSpPr txBox="1"/>
          <p:nvPr/>
        </p:nvSpPr>
        <p:spPr>
          <a:xfrm>
            <a:off x="523964" y="3578324"/>
            <a:ext cx="62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</a:t>
            </a:r>
            <a:endParaRPr lang="en-GB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C9EC3B7-0C5A-4ABA-990E-3879CCC74883}"/>
              </a:ext>
            </a:extLst>
          </p:cNvPr>
          <p:cNvSpPr txBox="1"/>
          <p:nvPr/>
        </p:nvSpPr>
        <p:spPr>
          <a:xfrm>
            <a:off x="297801" y="3901474"/>
            <a:ext cx="764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Resumed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329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Back to the promise type!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1814373"/>
            <a:ext cx="8532812" cy="22995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68726-B39F-4988-A2C8-301FA9D31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89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How to return values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68726-B39F-4988-A2C8-301FA9D31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49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co_return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 expr;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return_value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(expr)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1816100"/>
            <a:ext cx="8532812" cy="22995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return_value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(T);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CC49F0-2688-46D3-8F8B-CAE705081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35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co_return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return_void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1816100"/>
            <a:ext cx="8532812" cy="22995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return_void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9787400-5C6E-4DCA-855F-06A2C1177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98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Uncaught exceptions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uncaught_exception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US" dirty="0"/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1816100"/>
            <a:ext cx="8532812" cy="229956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return_void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uncaught_exception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5F5F5"/>
              </a:highlight>
              <a:latin typeface="Roboto Mono"/>
              <a:ea typeface="Roboto Mono"/>
              <a:sym typeface="Roboto Mono"/>
            </a:endParaRP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90C0EF-0C8D-4BD0-A2C2-889DAE6EB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58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promise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4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Finally,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final_suspend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r>
              <a:rPr lang="en-US" dirty="0"/>
              <a:t> is called and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co_await</a:t>
            </a:r>
            <a:r>
              <a:rPr lang="en-US" dirty="0" err="1"/>
              <a:t>ed</a:t>
            </a:r>
            <a:endParaRPr lang="en-US" dirty="0"/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166F5908-E4FA-49A1-875B-F67853B56448}"/>
              </a:ext>
            </a:extLst>
          </p:cNvPr>
          <p:cNvSpPr txBox="1"/>
          <p:nvPr/>
        </p:nvSpPr>
        <p:spPr>
          <a:xfrm>
            <a:off x="287338" y="1816100"/>
            <a:ext cx="8532812" cy="229956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struct task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{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task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get_return_object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 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return_void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uncaught_exception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Awaitable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final_suspend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() </a:t>
            </a:r>
            <a:r>
              <a:rPr lang="en-US" sz="1600" dirty="0" err="1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noexcept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};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9DEC4A0-DE81-44FA-8AD2-0FE7BE4A86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75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49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We know everything to implement the idea!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  <a:p>
            <a:pPr marL="0" indent="0">
              <a:buSzPts val="1400"/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7D94521-19A7-4CA8-936C-7DFF1BEE97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34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858BB83-23B4-44A1-855E-990BBFC09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01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Implementing the Idea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9506D3-4D7B-4694-A0D6-5BB9C4FDA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6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Bulk operations tend to be better than single operations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Bulk operation: processing multiple actions or data (a batch) at once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4CA71A6-B385-4DE4-A702-1D8253E7C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B0D0BF-59B1-41B6-942F-0246E009A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learned how to</a:t>
            </a:r>
          </a:p>
          <a:p>
            <a:r>
              <a:rPr lang="en-US" dirty="0"/>
              <a:t>suspend execution</a:t>
            </a:r>
          </a:p>
          <a:p>
            <a:r>
              <a:rPr lang="en-US" dirty="0"/>
              <a:t>resume execution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D3376D-B24D-4FBC-841C-5383CFF62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60</a:t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Transform the loop body </a:t>
            </a:r>
            <a:r>
              <a:rPr lang="en-GB" dirty="0"/>
              <a:t>in</a:t>
            </a:r>
            <a:r>
              <a:rPr lang="it" dirty="0"/>
              <a:t> a coroutine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Use await to interrupt execution, </a:t>
            </a:r>
            <a:r>
              <a:rPr lang="en-GB" dirty="0"/>
              <a:t>store the </a:t>
            </a:r>
            <a:r>
              <a:rPr lang="en-US" dirty="0"/>
              <a:t>argument</a:t>
            </a:r>
            <a:endParaRPr lang="it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Execute t</a:t>
            </a:r>
            <a:r>
              <a:rPr lang="en-GB" dirty="0"/>
              <a:t>he batch when ready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Resume execution with the result</a:t>
            </a:r>
            <a:endParaRPr lang="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E6FFC52-6B32-4BB7-904F-455665CA2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Before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After</a:t>
            </a:r>
            <a:endParaRPr dirty="0"/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064AA646-24A0-4712-BD1F-95FBEC60E150}"/>
              </a:ext>
            </a:extLst>
          </p:cNvPr>
          <p:cNvSpPr txBox="1"/>
          <p:nvPr/>
        </p:nvSpPr>
        <p:spPr>
          <a:xfrm>
            <a:off x="287337" y="1488940"/>
            <a:ext cx="8520599" cy="16265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for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User&amp; user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 : users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{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}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.at(0)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if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prefs.wantsEmailNotification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sendNotifs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{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prefs.notificationEmail</a:t>
            </a:r>
            <a:r>
              <a:rPr lang="en-GB" sz="1600" dirty="0">
                <a:solidFill>
                  <a:srgbClr val="C00000"/>
                </a:solidFill>
                <a:latin typeface="Roboto Mono"/>
                <a:ea typeface="Roboto Mono"/>
                <a:sym typeface="Roboto Mono"/>
              </a:rPr>
              <a:t>}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39C3CB-1C33-41D3-912A-AFD555234721}"/>
              </a:ext>
            </a:extLst>
          </p:cNvPr>
          <p:cNvSpPr txBox="1"/>
          <p:nvPr/>
        </p:nvSpPr>
        <p:spPr>
          <a:xfrm>
            <a:off x="287338" y="3442032"/>
            <a:ext cx="8520598" cy="1551577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User&amp; user)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=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if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wantsEmailNotification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sendNotifs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prefs.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notificationEmail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}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}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6D577B-F69F-43B8-9D95-0986B24E5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dirty="0"/>
              <a:t>We’ll need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a task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an executor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a batcher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5C46812-7002-4688-BA46-547C30EB1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30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8AB170-E1A1-4A34-9EB0-BAC7F56FA131}"/>
              </a:ext>
            </a:extLst>
          </p:cNvPr>
          <p:cNvSpPr/>
          <p:nvPr/>
        </p:nvSpPr>
        <p:spPr>
          <a:xfrm>
            <a:off x="5338971" y="719313"/>
            <a:ext cx="1193648" cy="1193648"/>
          </a:xfrm>
          <a:prstGeom prst="ellipse">
            <a:avLst/>
          </a:prstGeom>
          <a:solidFill>
            <a:srgbClr val="34903D"/>
          </a:solidFill>
          <a:ln>
            <a:solidFill>
              <a:srgbClr val="2668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Executor</a:t>
            </a:r>
            <a:endParaRPr lang="en-GB" sz="12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56ADE0-A551-454A-984C-F990622F3755}"/>
              </a:ext>
            </a:extLst>
          </p:cNvPr>
          <p:cNvSpPr/>
          <p:nvPr/>
        </p:nvSpPr>
        <p:spPr>
          <a:xfrm>
            <a:off x="1685525" y="1888117"/>
            <a:ext cx="1193648" cy="1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  <a:endParaRPr lang="en-GB" sz="1200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F4E4BC-7462-435A-BA82-091CE9321F7C}"/>
              </a:ext>
            </a:extLst>
          </p:cNvPr>
          <p:cNvSpPr/>
          <p:nvPr/>
        </p:nvSpPr>
        <p:spPr>
          <a:xfrm>
            <a:off x="4269937" y="3356782"/>
            <a:ext cx="1193648" cy="11936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57AC6A61-3D56-4D6C-B113-D11BFCADD1C0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rot="5400000" flipH="1" flipV="1">
            <a:off x="3648276" y="372228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6CB1B769-F8CD-4734-BA84-F165BE4149A9}"/>
              </a:ext>
            </a:extLst>
          </p:cNvPr>
          <p:cNvCxnSpPr>
            <a:stCxn id="6" idx="3"/>
            <a:endCxn id="8" idx="6"/>
          </p:cNvCxnSpPr>
          <p:nvPr/>
        </p:nvCxnSpPr>
        <p:spPr>
          <a:xfrm rot="5400000">
            <a:off x="3823082" y="794246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B74F2C6-332B-454B-9F55-117092E0813C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2840223" y="2523891"/>
            <a:ext cx="871841" cy="19875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80CCA3F9-2B46-415C-A735-912B470D5E56}"/>
              </a:ext>
            </a:extLst>
          </p:cNvPr>
          <p:cNvSpPr/>
          <p:nvPr/>
        </p:nvSpPr>
        <p:spPr>
          <a:xfrm>
            <a:off x="5463586" y="1801423"/>
            <a:ext cx="862186" cy="1977378"/>
          </a:xfrm>
          <a:custGeom>
            <a:avLst/>
            <a:gdLst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741193 w 1976637"/>
              <a:gd name="connsiteY3" fmla="*/ 766563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817849 w 1976637"/>
              <a:gd name="connsiteY3" fmla="*/ 240920 h 804891"/>
              <a:gd name="connsiteX4" fmla="*/ 1965686 w 1976637"/>
              <a:gd name="connsiteY4" fmla="*/ 32853 h 804891"/>
              <a:gd name="connsiteX5" fmla="*/ 1976637 w 1976637"/>
              <a:gd name="connsiteY5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65686 w 1976637"/>
              <a:gd name="connsiteY3" fmla="*/ 32853 h 804891"/>
              <a:gd name="connsiteX4" fmla="*/ 1976637 w 1976637"/>
              <a:gd name="connsiteY4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76637 w 1976637"/>
              <a:gd name="connsiteY3" fmla="*/ 0 h 804891"/>
              <a:gd name="connsiteX0" fmla="*/ 0 w 2888178"/>
              <a:gd name="connsiteY0" fmla="*/ 804891 h 804891"/>
              <a:gd name="connsiteX1" fmla="*/ 0 w 2888178"/>
              <a:gd name="connsiteY1" fmla="*/ 804891 h 804891"/>
              <a:gd name="connsiteX2" fmla="*/ 2835445 w 2888178"/>
              <a:gd name="connsiteY2" fmla="*/ 473282 h 804891"/>
              <a:gd name="connsiteX3" fmla="*/ 1976637 w 2888178"/>
              <a:gd name="connsiteY3" fmla="*/ 0 h 804891"/>
              <a:gd name="connsiteX0" fmla="*/ 0 w 2924749"/>
              <a:gd name="connsiteY0" fmla="*/ 804891 h 804891"/>
              <a:gd name="connsiteX1" fmla="*/ 0 w 2924749"/>
              <a:gd name="connsiteY1" fmla="*/ 804891 h 804891"/>
              <a:gd name="connsiteX2" fmla="*/ 2835445 w 2924749"/>
              <a:gd name="connsiteY2" fmla="*/ 473282 h 804891"/>
              <a:gd name="connsiteX3" fmla="*/ 1976637 w 2924749"/>
              <a:gd name="connsiteY3" fmla="*/ 0 h 804891"/>
              <a:gd name="connsiteX0" fmla="*/ 0 w 2281237"/>
              <a:gd name="connsiteY0" fmla="*/ 804891 h 804891"/>
              <a:gd name="connsiteX1" fmla="*/ 0 w 2281237"/>
              <a:gd name="connsiteY1" fmla="*/ 804891 h 804891"/>
              <a:gd name="connsiteX2" fmla="*/ 1910102 w 2281237"/>
              <a:gd name="connsiteY2" fmla="*/ 496592 h 804891"/>
              <a:gd name="connsiteX3" fmla="*/ 1976637 w 2281237"/>
              <a:gd name="connsiteY3" fmla="*/ 0 h 804891"/>
              <a:gd name="connsiteX0" fmla="*/ 0 w 2884826"/>
              <a:gd name="connsiteY0" fmla="*/ 884144 h 884144"/>
              <a:gd name="connsiteX1" fmla="*/ 0 w 2884826"/>
              <a:gd name="connsiteY1" fmla="*/ 884144 h 884144"/>
              <a:gd name="connsiteX2" fmla="*/ 1910102 w 2884826"/>
              <a:gd name="connsiteY2" fmla="*/ 575845 h 884144"/>
              <a:gd name="connsiteX3" fmla="*/ 2716909 w 2884826"/>
              <a:gd name="connsiteY3" fmla="*/ 0 h 884144"/>
              <a:gd name="connsiteX0" fmla="*/ 0 w 2754173"/>
              <a:gd name="connsiteY0" fmla="*/ 884144 h 884144"/>
              <a:gd name="connsiteX1" fmla="*/ 0 w 2754173"/>
              <a:gd name="connsiteY1" fmla="*/ 884144 h 884144"/>
              <a:gd name="connsiteX2" fmla="*/ 1910102 w 2754173"/>
              <a:gd name="connsiteY2" fmla="*/ 575845 h 884144"/>
              <a:gd name="connsiteX3" fmla="*/ 2716909 w 2754173"/>
              <a:gd name="connsiteY3" fmla="*/ 0 h 884144"/>
              <a:gd name="connsiteX0" fmla="*/ 0 w 2384737"/>
              <a:gd name="connsiteY0" fmla="*/ 816546 h 816546"/>
              <a:gd name="connsiteX1" fmla="*/ 0 w 2384737"/>
              <a:gd name="connsiteY1" fmla="*/ 816546 h 816546"/>
              <a:gd name="connsiteX2" fmla="*/ 1910102 w 2384737"/>
              <a:gd name="connsiteY2" fmla="*/ 508247 h 816546"/>
              <a:gd name="connsiteX3" fmla="*/ 2315926 w 2384737"/>
              <a:gd name="connsiteY3" fmla="*/ 0 h 8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737" h="816546">
                <a:moveTo>
                  <a:pt x="0" y="816546"/>
                </a:moveTo>
                <a:lnTo>
                  <a:pt x="0" y="816546"/>
                </a:lnTo>
                <a:cubicBezTo>
                  <a:pt x="589292" y="767063"/>
                  <a:pt x="1524114" y="644338"/>
                  <a:pt x="1910102" y="508247"/>
                </a:cubicBezTo>
                <a:cubicBezTo>
                  <a:pt x="2296090" y="372156"/>
                  <a:pt x="2500630" y="142986"/>
                  <a:pt x="2315926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141062-1E29-467C-8A73-94A63A3BCDE2}"/>
              </a:ext>
            </a:extLst>
          </p:cNvPr>
          <p:cNvSpPr txBox="1"/>
          <p:nvPr/>
        </p:nvSpPr>
        <p:spPr>
          <a:xfrm>
            <a:off x="6158607" y="2838773"/>
            <a:ext cx="9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35F4AB-749F-44E3-A5D9-8B58630DDDB2}"/>
              </a:ext>
            </a:extLst>
          </p:cNvPr>
          <p:cNvSpPr txBox="1"/>
          <p:nvPr/>
        </p:nvSpPr>
        <p:spPr>
          <a:xfrm>
            <a:off x="2282349" y="3706879"/>
            <a:ext cx="82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awaits</a:t>
            </a:r>
            <a:endParaRPr lang="en-GB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D466D65-B065-4005-8159-470E57CE274C}"/>
              </a:ext>
            </a:extLst>
          </p:cNvPr>
          <p:cNvSpPr txBox="1"/>
          <p:nvPr/>
        </p:nvSpPr>
        <p:spPr>
          <a:xfrm>
            <a:off x="4276633" y="2311914"/>
            <a:ext cx="89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resumes</a:t>
            </a:r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8EF2BE6-BE8D-40A4-B750-A5C36FD18F89}"/>
              </a:ext>
            </a:extLst>
          </p:cNvPr>
          <p:cNvSpPr txBox="1"/>
          <p:nvPr/>
        </p:nvSpPr>
        <p:spPr>
          <a:xfrm>
            <a:off x="3433107" y="1148346"/>
            <a:ext cx="7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D04AA4A-C3B5-4E1E-A149-9A53DD546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120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73B960A-5F31-4110-A15E-50ACDEE88E5F}"/>
              </a:ext>
            </a:extLst>
          </p:cNvPr>
          <p:cNvSpPr/>
          <p:nvPr/>
        </p:nvSpPr>
        <p:spPr>
          <a:xfrm>
            <a:off x="287338" y="1311275"/>
            <a:ext cx="8520600" cy="317040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Executor e;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getUserPrefs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Batcher&lt;…&gt;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sendNotifs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{…};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= [&amp;](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User&amp; user) -&gt; task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…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};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&amp; user : users) {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e.submit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sendEmail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(user));</a:t>
            </a:r>
          </a:p>
          <a:p>
            <a:pPr lvl="0" indent="87313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}</a:t>
            </a:r>
          </a:p>
          <a:p>
            <a:pPr lvl="0" indent="87313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</a:endParaRPr>
          </a:p>
          <a:p>
            <a:pPr lvl="0" indent="87313">
              <a:buSzPts val="1800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e.run_available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</a:rPr>
              <a:t>();</a:t>
            </a: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74A6F5-35DD-42D1-BEF9-C1E927EF74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86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look at the task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1B39FA6-4B52-4F6F-ADC7-D1D8B60CB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16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It must have a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promise_type</a:t>
            </a:r>
            <a:r>
              <a:rPr lang="en-US" dirty="0"/>
              <a:t>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{ … };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using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Handle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&gt;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A22153-283A-4183-8010-F68084AF1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312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Similar to a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unique_ptr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  <a:p>
            <a:pPr marL="0" indent="0">
              <a:buNone/>
            </a:pPr>
            <a:r>
              <a:rPr lang="en-US" dirty="0"/>
              <a:t>Owns 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coroutine_handle</a:t>
            </a:r>
            <a:r>
              <a:rPr lang="en-US" dirty="0"/>
              <a:t>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struct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 … };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using Handle =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&gt;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explicit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task(Handle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 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 {}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private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: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Handle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D480ABD-2A2D-40DC-A02C-CA0CB75A5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91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It’s only moveable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task(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const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task&amp;) =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delete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task(task&amp;&amp; t) </a:t>
            </a:r>
            <a:r>
              <a:rPr lang="en-US" sz="1600" dirty="0" err="1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noexcept</a:t>
            </a:r>
            <a:endParaRPr lang="en-US" sz="1600" dirty="0">
              <a:solidFill>
                <a:srgbClr val="3F51B5"/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_(exchange(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t.ptr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nullptr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)) {}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76AF74-B578-4801-B18B-A220D0038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1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it" dirty="0"/>
              <a:t>networking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file </a:t>
            </a:r>
            <a:r>
              <a:rPr lang="it" dirty="0"/>
              <a:t>I/O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memory allocation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GPU draw calls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...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/>
              <a:t>Common property: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/>
              <a:t>cost = Fixed</a:t>
            </a:r>
            <a:r>
              <a:rPr lang="en-GB" dirty="0"/>
              <a:t>Cost</a:t>
            </a:r>
            <a:r>
              <a:rPr lang="it" dirty="0"/>
              <a:t> + O(#operation/</a:t>
            </a:r>
            <a:r>
              <a:rPr lang="en-GB" dirty="0"/>
              <a:t>data</a:t>
            </a:r>
            <a:r>
              <a:rPr lang="it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B757B00-5610-4ABA-965F-6FAC7E738C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Has RAII semantic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~task()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if 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_)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_.destroy();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B62F5F-5ADB-4A44-B468-A37472A2B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124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Exposes 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coroutine_handle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…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Handle release() &amp;&amp;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exchange(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_,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nullptr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0EC3B59-6935-40DE-B963-13CCFB418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887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look at 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promise_type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task::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marL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67FEF60-8C58-49AA-99CB-1C1269F98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315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immediately return when the coroutine is called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suspend_always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initial_suspend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088D176-6BD9-4DA1-A3C6-741F56C0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3302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don’t suspend when the coroutine terminates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suspend_always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suspend_never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final_suspend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</a:t>
            </a:r>
            <a:r>
              <a:rPr lang="en-US" sz="1600" dirty="0" err="1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noexcept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{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{};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57C7E2-B74F-474A-8815-90495E436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66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Ignore exceptions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7" y="2176463"/>
            <a:ext cx="8520599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suspend_always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suspend_never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final_suspend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noexcept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unhandled_exception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 terminate();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4359F6-A721-440B-991F-414E85776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589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do nothing when we return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8" y="2176463"/>
            <a:ext cx="8520600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suspend_always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suspend_never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final_suspend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noexcept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unhandled_exception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terminate();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return_void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6F5A8D-82DA-44BE-A33E-BE05499E0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220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look at how to implement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get_return_object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()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7" y="2176463"/>
            <a:ext cx="8520599" cy="173199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task::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suspend_always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initial_suspend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suspend_never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final_suspend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noexcept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{ return {};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unhandled_exception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 terminate();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void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return_void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 {}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task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get_return_object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6F4C802-684A-4E25-8F21-628529B82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4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reminder</a:t>
            </a:r>
          </a:p>
        </p:txBody>
      </p:sp>
      <p:sp>
        <p:nvSpPr>
          <p:cNvPr id="4" name="Google Shape;133;p26">
            <a:extLst>
              <a:ext uri="{FF2B5EF4-FFF2-40B4-BE49-F238E27FC236}">
                <a16:creationId xmlns:a16="http://schemas.microsoft.com/office/drawing/2014/main" id="{E990ED17-1F03-4FB6-9AEC-461514C22872}"/>
              </a:ext>
            </a:extLst>
          </p:cNvPr>
          <p:cNvSpPr txBox="1"/>
          <p:nvPr/>
        </p:nvSpPr>
        <p:spPr>
          <a:xfrm>
            <a:off x="281862" y="2176463"/>
            <a:ext cx="8520600" cy="1582737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struct std::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&gt; {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void resume();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void destroy();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&amp; promise();</a:t>
            </a:r>
          </a:p>
          <a:p>
            <a:pPr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 </a:t>
            </a:r>
            <a:r>
              <a:rPr lang="en-US" sz="16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static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from_promise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promise_type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&amp;);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ighlight>
                  <a:srgbClr val="F5F5F5"/>
                </a:highlight>
                <a:latin typeface="Roboto Mono"/>
                <a:ea typeface="Roboto Mono"/>
                <a:sym typeface="Roboto Mono"/>
              </a:rPr>
              <a:t>};</a:t>
            </a:r>
            <a:endParaRPr sz="1600" dirty="0">
              <a:solidFill>
                <a:schemeClr val="tx2">
                  <a:lumMod val="75000"/>
                </a:schemeClr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A9AC7B-1BC9-4306-A569-60DBB0D26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42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287337" y="2176464"/>
            <a:ext cx="8520599" cy="101024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task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get_return_object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Handle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= Handle::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from_promise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(*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this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task(handle);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F262E-E83A-4830-AC51-6A6A8D0D6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" dirty="0"/>
              <a:t>Networking latency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" dirty="0"/>
              <a:t>round trip ≫ data transfer</a:t>
            </a: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it" dirty="0"/>
              <a:t>Write disk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" dirty="0"/>
              <a:t>disk seek ≫ data write</a:t>
            </a: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it" dirty="0"/>
              <a:t>DB table scan</a:t>
            </a:r>
          </a:p>
          <a:p>
            <a:pPr marL="457200" lvl="1" indent="0">
              <a:spcBef>
                <a:spcPts val="600"/>
              </a:spcBef>
              <a:spcAft>
                <a:spcPts val="1600"/>
              </a:spcAft>
              <a:buNone/>
            </a:pPr>
            <a:r>
              <a:rPr lang="en-GB" dirty="0"/>
              <a:t>l</a:t>
            </a:r>
            <a:r>
              <a:rPr lang="it" dirty="0"/>
              <a:t>oading data in memory ≫ conditions to check per row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20C3A2C-33DC-4C65-B7F7-226508A36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task</a:t>
            </a:r>
            <a:r>
              <a:rPr lang="en-US" dirty="0"/>
              <a:t> is complete!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now write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1551577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User&amp; user) {</a:t>
            </a: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co_return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525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Task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81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C295178-CBE9-4C45-B7B4-7E84BB0BDBDE}"/>
              </a:ext>
            </a:extLst>
          </p:cNvPr>
          <p:cNvSpPr/>
          <p:nvPr/>
        </p:nvSpPr>
        <p:spPr>
          <a:xfrm>
            <a:off x="5311185" y="1317872"/>
            <a:ext cx="2567986" cy="1253878"/>
          </a:xfrm>
          <a:prstGeom prst="rect">
            <a:avLst/>
          </a:prstGeom>
          <a:solidFill>
            <a:srgbClr val="C14F93"/>
          </a:solidFill>
          <a:ln>
            <a:solidFill>
              <a:srgbClr val="6F27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 Frame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A2B81E-3D6C-4B91-A5EC-3AFD46E594B9}"/>
              </a:ext>
            </a:extLst>
          </p:cNvPr>
          <p:cNvSpPr txBox="1"/>
          <p:nvPr/>
        </p:nvSpPr>
        <p:spPr>
          <a:xfrm>
            <a:off x="287338" y="1235740"/>
            <a:ext cx="4284662" cy="877783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          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(user);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709450-AEBE-4003-9D51-489FB7BB65EF}"/>
              </a:ext>
            </a:extLst>
          </p:cNvPr>
          <p:cNvSpPr/>
          <p:nvPr/>
        </p:nvSpPr>
        <p:spPr>
          <a:xfrm>
            <a:off x="5415220" y="1889030"/>
            <a:ext cx="2354442" cy="624201"/>
          </a:xfrm>
          <a:prstGeom prst="rect">
            <a:avLst/>
          </a:prstGeom>
          <a:solidFill>
            <a:srgbClr val="AD3D80"/>
          </a:solidFill>
          <a:ln>
            <a:solidFill>
              <a:srgbClr val="57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0DBC5E9-5DF6-4DD1-8905-60EFA89B545F}"/>
              </a:ext>
            </a:extLst>
          </p:cNvPr>
          <p:cNvSpPr/>
          <p:nvPr/>
        </p:nvSpPr>
        <p:spPr>
          <a:xfrm>
            <a:off x="5415221" y="3142908"/>
            <a:ext cx="2354442" cy="110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540864" y="3700273"/>
            <a:ext cx="2111075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  <a:endParaRPr lang="en-GB" dirty="0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35F9CD7E-1F22-4F6C-AC10-D4C30F4C62A9}"/>
              </a:ext>
            </a:extLst>
          </p:cNvPr>
          <p:cNvCxnSpPr>
            <a:cxnSpLocks/>
            <a:stCxn id="9" idx="3"/>
            <a:endCxn id="3" idx="3"/>
          </p:cNvCxnSpPr>
          <p:nvPr/>
        </p:nvCxnSpPr>
        <p:spPr>
          <a:xfrm flipV="1">
            <a:off x="7651939" y="1944811"/>
            <a:ext cx="227232" cy="1996947"/>
          </a:xfrm>
          <a:prstGeom prst="curvedConnector3">
            <a:avLst>
              <a:gd name="adj1" fmla="val 3740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CA6A71-693A-44C7-A51B-065B761AA28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92441" y="2513231"/>
            <a:ext cx="1" cy="62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9BEA8F4-D295-4D4A-B415-CC12C29FEE04}"/>
              </a:ext>
            </a:extLst>
          </p:cNvPr>
          <p:cNvSpPr txBox="1"/>
          <p:nvPr/>
        </p:nvSpPr>
        <p:spPr>
          <a:xfrm>
            <a:off x="287857" y="1235740"/>
            <a:ext cx="4284662" cy="877783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coro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(user);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366B2A5-5A74-4851-AC14-DB6029FEBB29}"/>
              </a:ext>
            </a:extLst>
          </p:cNvPr>
          <p:cNvSpPr txBox="1"/>
          <p:nvPr/>
        </p:nvSpPr>
        <p:spPr>
          <a:xfrm>
            <a:off x="4222000" y="2703440"/>
            <a:ext cx="231157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get_return_object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9" grpId="0" animBg="1"/>
      <p:bldP spid="23" grpId="0" animBg="1"/>
      <p:bldP spid="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22FED0-0705-487A-94BA-004647766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714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8AB170-E1A1-4A34-9EB0-BAC7F56FA131}"/>
              </a:ext>
            </a:extLst>
          </p:cNvPr>
          <p:cNvSpPr/>
          <p:nvPr/>
        </p:nvSpPr>
        <p:spPr>
          <a:xfrm>
            <a:off x="5338971" y="719313"/>
            <a:ext cx="1193648" cy="1193648"/>
          </a:xfrm>
          <a:prstGeom prst="ellipse">
            <a:avLst/>
          </a:prstGeom>
          <a:solidFill>
            <a:srgbClr val="34903D"/>
          </a:solidFill>
          <a:ln>
            <a:solidFill>
              <a:srgbClr val="2668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Executor</a:t>
            </a:r>
            <a:endParaRPr lang="en-GB" sz="12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56ADE0-A551-454A-984C-F990622F3755}"/>
              </a:ext>
            </a:extLst>
          </p:cNvPr>
          <p:cNvSpPr/>
          <p:nvPr/>
        </p:nvSpPr>
        <p:spPr>
          <a:xfrm>
            <a:off x="1685525" y="1888117"/>
            <a:ext cx="1193648" cy="1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  <a:endParaRPr lang="en-GB" sz="1200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F4E4BC-7462-435A-BA82-091CE9321F7C}"/>
              </a:ext>
            </a:extLst>
          </p:cNvPr>
          <p:cNvSpPr/>
          <p:nvPr/>
        </p:nvSpPr>
        <p:spPr>
          <a:xfrm>
            <a:off x="4269937" y="3356782"/>
            <a:ext cx="1193648" cy="11936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57AC6A61-3D56-4D6C-B113-D11BFCADD1C0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rot="5400000" flipH="1" flipV="1">
            <a:off x="3648276" y="372228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6CB1B769-F8CD-4734-BA84-F165BE4149A9}"/>
              </a:ext>
            </a:extLst>
          </p:cNvPr>
          <p:cNvCxnSpPr>
            <a:stCxn id="6" idx="3"/>
            <a:endCxn id="8" idx="6"/>
          </p:cNvCxnSpPr>
          <p:nvPr/>
        </p:nvCxnSpPr>
        <p:spPr>
          <a:xfrm rot="5400000">
            <a:off x="3823082" y="794246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B74F2C6-332B-454B-9F55-117092E0813C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2840223" y="2523891"/>
            <a:ext cx="871841" cy="19875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80CCA3F9-2B46-415C-A735-912B470D5E56}"/>
              </a:ext>
            </a:extLst>
          </p:cNvPr>
          <p:cNvSpPr/>
          <p:nvPr/>
        </p:nvSpPr>
        <p:spPr>
          <a:xfrm>
            <a:off x="5463586" y="1801423"/>
            <a:ext cx="862186" cy="1977378"/>
          </a:xfrm>
          <a:custGeom>
            <a:avLst/>
            <a:gdLst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741193 w 1976637"/>
              <a:gd name="connsiteY3" fmla="*/ 766563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817849 w 1976637"/>
              <a:gd name="connsiteY3" fmla="*/ 240920 h 804891"/>
              <a:gd name="connsiteX4" fmla="*/ 1965686 w 1976637"/>
              <a:gd name="connsiteY4" fmla="*/ 32853 h 804891"/>
              <a:gd name="connsiteX5" fmla="*/ 1976637 w 1976637"/>
              <a:gd name="connsiteY5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65686 w 1976637"/>
              <a:gd name="connsiteY3" fmla="*/ 32853 h 804891"/>
              <a:gd name="connsiteX4" fmla="*/ 1976637 w 1976637"/>
              <a:gd name="connsiteY4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76637 w 1976637"/>
              <a:gd name="connsiteY3" fmla="*/ 0 h 804891"/>
              <a:gd name="connsiteX0" fmla="*/ 0 w 2888178"/>
              <a:gd name="connsiteY0" fmla="*/ 804891 h 804891"/>
              <a:gd name="connsiteX1" fmla="*/ 0 w 2888178"/>
              <a:gd name="connsiteY1" fmla="*/ 804891 h 804891"/>
              <a:gd name="connsiteX2" fmla="*/ 2835445 w 2888178"/>
              <a:gd name="connsiteY2" fmla="*/ 473282 h 804891"/>
              <a:gd name="connsiteX3" fmla="*/ 1976637 w 2888178"/>
              <a:gd name="connsiteY3" fmla="*/ 0 h 804891"/>
              <a:gd name="connsiteX0" fmla="*/ 0 w 2924749"/>
              <a:gd name="connsiteY0" fmla="*/ 804891 h 804891"/>
              <a:gd name="connsiteX1" fmla="*/ 0 w 2924749"/>
              <a:gd name="connsiteY1" fmla="*/ 804891 h 804891"/>
              <a:gd name="connsiteX2" fmla="*/ 2835445 w 2924749"/>
              <a:gd name="connsiteY2" fmla="*/ 473282 h 804891"/>
              <a:gd name="connsiteX3" fmla="*/ 1976637 w 2924749"/>
              <a:gd name="connsiteY3" fmla="*/ 0 h 804891"/>
              <a:gd name="connsiteX0" fmla="*/ 0 w 2281237"/>
              <a:gd name="connsiteY0" fmla="*/ 804891 h 804891"/>
              <a:gd name="connsiteX1" fmla="*/ 0 w 2281237"/>
              <a:gd name="connsiteY1" fmla="*/ 804891 h 804891"/>
              <a:gd name="connsiteX2" fmla="*/ 1910102 w 2281237"/>
              <a:gd name="connsiteY2" fmla="*/ 496592 h 804891"/>
              <a:gd name="connsiteX3" fmla="*/ 1976637 w 2281237"/>
              <a:gd name="connsiteY3" fmla="*/ 0 h 804891"/>
              <a:gd name="connsiteX0" fmla="*/ 0 w 2884826"/>
              <a:gd name="connsiteY0" fmla="*/ 884144 h 884144"/>
              <a:gd name="connsiteX1" fmla="*/ 0 w 2884826"/>
              <a:gd name="connsiteY1" fmla="*/ 884144 h 884144"/>
              <a:gd name="connsiteX2" fmla="*/ 1910102 w 2884826"/>
              <a:gd name="connsiteY2" fmla="*/ 575845 h 884144"/>
              <a:gd name="connsiteX3" fmla="*/ 2716909 w 2884826"/>
              <a:gd name="connsiteY3" fmla="*/ 0 h 884144"/>
              <a:gd name="connsiteX0" fmla="*/ 0 w 2754173"/>
              <a:gd name="connsiteY0" fmla="*/ 884144 h 884144"/>
              <a:gd name="connsiteX1" fmla="*/ 0 w 2754173"/>
              <a:gd name="connsiteY1" fmla="*/ 884144 h 884144"/>
              <a:gd name="connsiteX2" fmla="*/ 1910102 w 2754173"/>
              <a:gd name="connsiteY2" fmla="*/ 575845 h 884144"/>
              <a:gd name="connsiteX3" fmla="*/ 2716909 w 2754173"/>
              <a:gd name="connsiteY3" fmla="*/ 0 h 884144"/>
              <a:gd name="connsiteX0" fmla="*/ 0 w 2384737"/>
              <a:gd name="connsiteY0" fmla="*/ 816546 h 816546"/>
              <a:gd name="connsiteX1" fmla="*/ 0 w 2384737"/>
              <a:gd name="connsiteY1" fmla="*/ 816546 h 816546"/>
              <a:gd name="connsiteX2" fmla="*/ 1910102 w 2384737"/>
              <a:gd name="connsiteY2" fmla="*/ 508247 h 816546"/>
              <a:gd name="connsiteX3" fmla="*/ 2315926 w 2384737"/>
              <a:gd name="connsiteY3" fmla="*/ 0 h 8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737" h="816546">
                <a:moveTo>
                  <a:pt x="0" y="816546"/>
                </a:moveTo>
                <a:lnTo>
                  <a:pt x="0" y="816546"/>
                </a:lnTo>
                <a:cubicBezTo>
                  <a:pt x="589292" y="767063"/>
                  <a:pt x="1524114" y="644338"/>
                  <a:pt x="1910102" y="508247"/>
                </a:cubicBezTo>
                <a:cubicBezTo>
                  <a:pt x="2296090" y="372156"/>
                  <a:pt x="2500630" y="142986"/>
                  <a:pt x="2315926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141062-1E29-467C-8A73-94A63A3BCDE2}"/>
              </a:ext>
            </a:extLst>
          </p:cNvPr>
          <p:cNvSpPr txBox="1"/>
          <p:nvPr/>
        </p:nvSpPr>
        <p:spPr>
          <a:xfrm>
            <a:off x="6158607" y="2838773"/>
            <a:ext cx="9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35F4AB-749F-44E3-A5D9-8B58630DDDB2}"/>
              </a:ext>
            </a:extLst>
          </p:cNvPr>
          <p:cNvSpPr txBox="1"/>
          <p:nvPr/>
        </p:nvSpPr>
        <p:spPr>
          <a:xfrm>
            <a:off x="2282349" y="3706879"/>
            <a:ext cx="82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awaits</a:t>
            </a:r>
            <a:endParaRPr lang="en-GB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D466D65-B065-4005-8159-470E57CE274C}"/>
              </a:ext>
            </a:extLst>
          </p:cNvPr>
          <p:cNvSpPr txBox="1"/>
          <p:nvPr/>
        </p:nvSpPr>
        <p:spPr>
          <a:xfrm>
            <a:off x="4276633" y="2311914"/>
            <a:ext cx="89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resumes</a:t>
            </a:r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8EF2BE6-BE8D-40A4-B750-A5C36FD18F89}"/>
              </a:ext>
            </a:extLst>
          </p:cNvPr>
          <p:cNvSpPr txBox="1"/>
          <p:nvPr/>
        </p:nvSpPr>
        <p:spPr>
          <a:xfrm>
            <a:off x="3433107" y="1148346"/>
            <a:ext cx="7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6713A3-4CF7-44A8-B5DA-DEB1F2816F80}"/>
              </a:ext>
            </a:extLst>
          </p:cNvPr>
          <p:cNvSpPr txBox="1"/>
          <p:nvPr/>
        </p:nvSpPr>
        <p:spPr>
          <a:xfrm>
            <a:off x="955214" y="1524964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8EC955F-7BB6-4A0F-9701-B450F2322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41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need something to execute the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task</a:t>
            </a:r>
            <a:r>
              <a:rPr lang="en-US" dirty="0"/>
              <a:t>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47B4B60-61AD-4C01-88E9-97ABE7259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070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need something to execute the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task</a:t>
            </a: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create an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Executor</a:t>
            </a:r>
            <a:r>
              <a:rPr lang="en-US" dirty="0"/>
              <a:t>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13AA318-7C1D-44EA-94A1-3BE8453F8C1F}"/>
              </a:ext>
            </a:extLst>
          </p:cNvPr>
          <p:cNvSpPr/>
          <p:nvPr/>
        </p:nvSpPr>
        <p:spPr>
          <a:xfrm>
            <a:off x="287338" y="2571750"/>
            <a:ext cx="8520600" cy="2195512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struct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0919F31-61A3-40D2-A1F1-2A6EB9738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0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Supports</a:t>
            </a:r>
          </a:p>
          <a:p>
            <a:pPr marL="285750" indent="-285750"/>
            <a:r>
              <a:rPr lang="en-US" dirty="0"/>
              <a:t>submit coroutines</a:t>
            </a:r>
          </a:p>
          <a:p>
            <a:pPr marL="285750" indent="-285750"/>
            <a:r>
              <a:rPr lang="en-US" dirty="0"/>
              <a:t>execute pending coroutines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EA5C40-4BDC-4384-A2AB-AAF459743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89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Stores pending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coroutine_handle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05F550-1F50-4FA1-B724-0914A2CB0E08}"/>
              </a:ext>
            </a:extLst>
          </p:cNvPr>
          <p:cNvSpPr/>
          <p:nvPr/>
        </p:nvSpPr>
        <p:spPr>
          <a:xfrm>
            <a:off x="287337" y="2571750"/>
            <a:ext cx="8520599" cy="219551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deque&lt;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44B2AE7-5997-4DA3-ABDD-E0956EB94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98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Submitting coroutines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7" y="2176463"/>
            <a:ext cx="8520599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E871981-AC5B-4C17-9847-6AF8957B79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36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Can submit a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task</a:t>
            </a:r>
            <a:r>
              <a:rPr lang="en-US" dirty="0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05F550-1F50-4FA1-B724-0914A2CB0E08}"/>
              </a:ext>
            </a:extLst>
          </p:cNvPr>
          <p:cNvSpPr/>
          <p:nvPr/>
        </p:nvSpPr>
        <p:spPr>
          <a:xfrm>
            <a:off x="287338" y="2176464"/>
            <a:ext cx="8520600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submit(task t)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handle = move(t).release();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pending_.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push_back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(handle);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894AAA-584F-45C5-B8E6-6831A404C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What’s better?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Multiple aspect</a:t>
            </a:r>
            <a:endParaRPr dirty="0"/>
          </a:p>
          <a:p>
            <a:pPr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throughput</a:t>
            </a:r>
            <a:endParaRPr dirty="0"/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latency</a:t>
            </a:r>
            <a:endParaRPr dirty="0"/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others: rate limit, cost, …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Different properties are important in different situations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F6DB96B-315B-4C53-81D8-61426A358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And arbitrary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coroutines</a:t>
            </a:r>
            <a:r>
              <a:rPr lang="en-US" dirty="0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05F550-1F50-4FA1-B724-0914A2CB0E08}"/>
              </a:ext>
            </a:extLst>
          </p:cNvPr>
          <p:cNvSpPr/>
          <p:nvPr/>
        </p:nvSpPr>
        <p:spPr>
          <a:xfrm>
            <a:off x="287337" y="2176464"/>
            <a:ext cx="8520599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void submit(task t)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  auto handle = move(t).release();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  pending_.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push_back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(handle);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submit(vector&lt;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&lt;&gt;&gt;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// insert at the end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indent="114300">
              <a:buSzPts val="1800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86EB640-5619-4600-8D12-9452F60AB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862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Executing coroutines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8" y="2176464"/>
            <a:ext cx="8520600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78F51D7-73ED-4A9B-BD7B-40F3961E9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866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Pull the first coroutine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8" y="2176464"/>
            <a:ext cx="8520600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optional&lt;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&lt;&gt;&gt;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if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pending_.empty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)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nullopt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first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pending_.front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pending_.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pop_front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first;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389AF05-F6A7-4691-90BC-11A973C92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381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Pull the first coroutine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8" y="2176464"/>
            <a:ext cx="8520600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optional&lt;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auto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next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 next; next =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())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  next-&gt;resume();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  }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}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deque&lt;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&lt;&gt;&gt; pending_;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31CA08B-9507-4397-9ABE-548A31F11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66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700C12-3F5A-4411-A294-5E7CDC5C6FD9}"/>
              </a:ext>
            </a:extLst>
          </p:cNvPr>
          <p:cNvSpPr/>
          <p:nvPr/>
        </p:nvSpPr>
        <p:spPr>
          <a:xfrm>
            <a:off x="287338" y="2176464"/>
            <a:ext cx="8520600" cy="270033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struct Executor {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submit(task t);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submit(vector&lt;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&lt;&gt;&gt;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);</a:t>
            </a:r>
          </a:p>
          <a:p>
            <a:pPr lvl="0" indent="114300">
              <a:buSzPts val="1800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cs typeface="Arial"/>
            </a:endParaRP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optional&lt;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coroutine_handle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&lt;&gt;&gt;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pop_next_coro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 </a:t>
            </a:r>
            <a:r>
              <a:rPr lang="en-US" sz="1600" dirty="0">
                <a:solidFill>
                  <a:srgbClr val="3F51B5"/>
                </a:solidFill>
                <a:latin typeface="Roboto Mono"/>
                <a:ea typeface="Roboto Mono"/>
                <a:cs typeface="Arial"/>
              </a:rPr>
              <a:t>void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run_available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Arial"/>
              </a:rPr>
              <a:t>();</a:t>
            </a:r>
          </a:p>
          <a:p>
            <a:pPr lvl="0" indent="114300">
              <a:buSzPts val="1800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9DA5A85-000B-4317-9256-2E073FB5D9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60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Executor</a:t>
            </a:r>
            <a:r>
              <a:rPr lang="en-US" dirty="0"/>
              <a:t> is complete!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now write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3ABD34-5104-473D-8224-AC053AC947B4}"/>
              </a:ext>
            </a:extLst>
          </p:cNvPr>
          <p:cNvSpPr txBox="1"/>
          <p:nvPr/>
        </p:nvSpPr>
        <p:spPr>
          <a:xfrm>
            <a:off x="287338" y="2571750"/>
            <a:ext cx="8520600" cy="823383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Executor e;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e.submit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(user));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e.run_available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();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06A230D-6BAA-4BA0-AE99-2829A0108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385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4C7BD396-4D28-42A2-8BD4-BBD88662D8AE}"/>
              </a:ext>
            </a:extLst>
          </p:cNvPr>
          <p:cNvSpPr/>
          <p:nvPr/>
        </p:nvSpPr>
        <p:spPr>
          <a:xfrm>
            <a:off x="973717" y="2571750"/>
            <a:ext cx="2567986" cy="2195513"/>
          </a:xfrm>
          <a:prstGeom prst="rect">
            <a:avLst/>
          </a:prstGeom>
          <a:solidFill>
            <a:srgbClr val="34903D"/>
          </a:solidFill>
          <a:ln>
            <a:solidFill>
              <a:srgbClr val="26682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  <a:endParaRPr lang="en-GB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Executor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F744E0-131F-48C2-BEB9-6641FC12F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96</a:t>
            </a:fld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C295178-CBE9-4C45-B7B4-7E84BB0BDBDE}"/>
              </a:ext>
            </a:extLst>
          </p:cNvPr>
          <p:cNvSpPr/>
          <p:nvPr/>
        </p:nvSpPr>
        <p:spPr>
          <a:xfrm>
            <a:off x="5311185" y="1317872"/>
            <a:ext cx="2567986" cy="1253878"/>
          </a:xfrm>
          <a:prstGeom prst="rect">
            <a:avLst/>
          </a:prstGeom>
          <a:solidFill>
            <a:srgbClr val="C14F93"/>
          </a:solidFill>
          <a:ln>
            <a:solidFill>
              <a:srgbClr val="6F27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 Frame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709450-AEBE-4003-9D51-489FB7BB65EF}"/>
              </a:ext>
            </a:extLst>
          </p:cNvPr>
          <p:cNvSpPr/>
          <p:nvPr/>
        </p:nvSpPr>
        <p:spPr>
          <a:xfrm>
            <a:off x="5415220" y="1889030"/>
            <a:ext cx="2354442" cy="624201"/>
          </a:xfrm>
          <a:prstGeom prst="rect">
            <a:avLst/>
          </a:prstGeom>
          <a:solidFill>
            <a:srgbClr val="AD3D80"/>
          </a:solidFill>
          <a:ln>
            <a:solidFill>
              <a:srgbClr val="57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0DBC5E9-5DF6-4DD1-8905-60EFA89B545F}"/>
              </a:ext>
            </a:extLst>
          </p:cNvPr>
          <p:cNvSpPr/>
          <p:nvPr/>
        </p:nvSpPr>
        <p:spPr>
          <a:xfrm>
            <a:off x="5415221" y="3142908"/>
            <a:ext cx="2354442" cy="110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56A6CE-0627-4319-92D5-2EB1C515CEF3}"/>
              </a:ext>
            </a:extLst>
          </p:cNvPr>
          <p:cNvSpPr/>
          <p:nvPr/>
        </p:nvSpPr>
        <p:spPr>
          <a:xfrm>
            <a:off x="5540864" y="3700273"/>
            <a:ext cx="2111075" cy="482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  <a:endParaRPr lang="en-GB" dirty="0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35F9CD7E-1F22-4F6C-AC10-D4C30F4C62A9}"/>
              </a:ext>
            </a:extLst>
          </p:cNvPr>
          <p:cNvCxnSpPr>
            <a:cxnSpLocks/>
            <a:stCxn id="9" idx="3"/>
            <a:endCxn id="3" idx="3"/>
          </p:cNvCxnSpPr>
          <p:nvPr/>
        </p:nvCxnSpPr>
        <p:spPr>
          <a:xfrm flipV="1">
            <a:off x="7651939" y="1944811"/>
            <a:ext cx="227232" cy="1996947"/>
          </a:xfrm>
          <a:prstGeom prst="curvedConnector3">
            <a:avLst>
              <a:gd name="adj1" fmla="val 2006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9BEA8F4-D295-4D4A-B415-CC12C29FEE04}"/>
              </a:ext>
            </a:extLst>
          </p:cNvPr>
          <p:cNvSpPr txBox="1"/>
          <p:nvPr/>
        </p:nvSpPr>
        <p:spPr>
          <a:xfrm>
            <a:off x="287338" y="1152475"/>
            <a:ext cx="4284662" cy="1074900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sym typeface="Roboto Mono"/>
              </a:rPr>
              <a:t>coro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sym typeface="Roboto Mono"/>
              </a:rPr>
              <a:t> = </a:t>
            </a:r>
            <a:r>
              <a:rPr lang="en-GB" sz="1600" dirty="0" err="1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Roboto Mono"/>
                <a:ea typeface="Roboto Mono"/>
                <a:sym typeface="Roboto Mono"/>
              </a:rPr>
              <a:t>(user);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Executor e;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e.submit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(move(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coro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));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e.run_available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();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1367F8C5-A895-4E9E-B364-A666BE03643B}"/>
              </a:ext>
            </a:extLst>
          </p:cNvPr>
          <p:cNvCxnSpPr>
            <a:cxnSpLocks/>
          </p:cNvCxnSpPr>
          <p:nvPr/>
        </p:nvCxnSpPr>
        <p:spPr>
          <a:xfrm flipV="1">
            <a:off x="3340024" y="2362125"/>
            <a:ext cx="1965689" cy="1706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7531E-6 L -0.47517 1.975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47586 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BC581E6-9475-44A4-8A6F-228338B5B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327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8AB170-E1A1-4A34-9EB0-BAC7F56FA131}"/>
              </a:ext>
            </a:extLst>
          </p:cNvPr>
          <p:cNvSpPr/>
          <p:nvPr/>
        </p:nvSpPr>
        <p:spPr>
          <a:xfrm>
            <a:off x="5338971" y="719313"/>
            <a:ext cx="1193648" cy="1193648"/>
          </a:xfrm>
          <a:prstGeom prst="ellipse">
            <a:avLst/>
          </a:prstGeom>
          <a:solidFill>
            <a:srgbClr val="34903D"/>
          </a:solidFill>
          <a:ln>
            <a:solidFill>
              <a:srgbClr val="2668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Executor</a:t>
            </a:r>
            <a:endParaRPr lang="en-GB" sz="12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56ADE0-A551-454A-984C-F990622F3755}"/>
              </a:ext>
            </a:extLst>
          </p:cNvPr>
          <p:cNvSpPr/>
          <p:nvPr/>
        </p:nvSpPr>
        <p:spPr>
          <a:xfrm>
            <a:off x="1685525" y="1888117"/>
            <a:ext cx="1193648" cy="1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  <a:endParaRPr lang="en-GB" sz="1200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F4E4BC-7462-435A-BA82-091CE9321F7C}"/>
              </a:ext>
            </a:extLst>
          </p:cNvPr>
          <p:cNvSpPr/>
          <p:nvPr/>
        </p:nvSpPr>
        <p:spPr>
          <a:xfrm>
            <a:off x="4269937" y="3356782"/>
            <a:ext cx="1193648" cy="11936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  <a:endParaRPr lang="en-GB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57AC6A61-3D56-4D6C-B113-D11BFCADD1C0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rot="5400000" flipH="1" flipV="1">
            <a:off x="3648276" y="372228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6CB1B769-F8CD-4734-BA84-F165BE4149A9}"/>
              </a:ext>
            </a:extLst>
          </p:cNvPr>
          <p:cNvCxnSpPr>
            <a:stCxn id="6" idx="3"/>
            <a:endCxn id="8" idx="6"/>
          </p:cNvCxnSpPr>
          <p:nvPr/>
        </p:nvCxnSpPr>
        <p:spPr>
          <a:xfrm rot="5400000">
            <a:off x="3823082" y="794246"/>
            <a:ext cx="746786" cy="26346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B74F2C6-332B-454B-9F55-117092E0813C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2840223" y="2523891"/>
            <a:ext cx="871841" cy="19875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80CCA3F9-2B46-415C-A735-912B470D5E56}"/>
              </a:ext>
            </a:extLst>
          </p:cNvPr>
          <p:cNvSpPr/>
          <p:nvPr/>
        </p:nvSpPr>
        <p:spPr>
          <a:xfrm>
            <a:off x="5463586" y="1801423"/>
            <a:ext cx="862186" cy="1977378"/>
          </a:xfrm>
          <a:custGeom>
            <a:avLst/>
            <a:gdLst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615258 w 1976637"/>
              <a:gd name="connsiteY3" fmla="*/ 443512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741193 w 1976637"/>
              <a:gd name="connsiteY3" fmla="*/ 766563 h 804891"/>
              <a:gd name="connsiteX4" fmla="*/ 1817849 w 1976637"/>
              <a:gd name="connsiteY4" fmla="*/ 240920 h 804891"/>
              <a:gd name="connsiteX5" fmla="*/ 1965686 w 1976637"/>
              <a:gd name="connsiteY5" fmla="*/ 32853 h 804891"/>
              <a:gd name="connsiteX6" fmla="*/ 1976637 w 1976637"/>
              <a:gd name="connsiteY6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817849 w 1976637"/>
              <a:gd name="connsiteY3" fmla="*/ 240920 h 804891"/>
              <a:gd name="connsiteX4" fmla="*/ 1965686 w 1976637"/>
              <a:gd name="connsiteY4" fmla="*/ 32853 h 804891"/>
              <a:gd name="connsiteX5" fmla="*/ 1976637 w 1976637"/>
              <a:gd name="connsiteY5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65686 w 1976637"/>
              <a:gd name="connsiteY3" fmla="*/ 32853 h 804891"/>
              <a:gd name="connsiteX4" fmla="*/ 1976637 w 1976637"/>
              <a:gd name="connsiteY4" fmla="*/ 0 h 804891"/>
              <a:gd name="connsiteX0" fmla="*/ 0 w 1976637"/>
              <a:gd name="connsiteY0" fmla="*/ 804891 h 804891"/>
              <a:gd name="connsiteX1" fmla="*/ 0 w 1976637"/>
              <a:gd name="connsiteY1" fmla="*/ 804891 h 804891"/>
              <a:gd name="connsiteX2" fmla="*/ 1308632 w 1976637"/>
              <a:gd name="connsiteY2" fmla="*/ 596824 h 804891"/>
              <a:gd name="connsiteX3" fmla="*/ 1976637 w 1976637"/>
              <a:gd name="connsiteY3" fmla="*/ 0 h 804891"/>
              <a:gd name="connsiteX0" fmla="*/ 0 w 2888178"/>
              <a:gd name="connsiteY0" fmla="*/ 804891 h 804891"/>
              <a:gd name="connsiteX1" fmla="*/ 0 w 2888178"/>
              <a:gd name="connsiteY1" fmla="*/ 804891 h 804891"/>
              <a:gd name="connsiteX2" fmla="*/ 2835445 w 2888178"/>
              <a:gd name="connsiteY2" fmla="*/ 473282 h 804891"/>
              <a:gd name="connsiteX3" fmla="*/ 1976637 w 2888178"/>
              <a:gd name="connsiteY3" fmla="*/ 0 h 804891"/>
              <a:gd name="connsiteX0" fmla="*/ 0 w 2924749"/>
              <a:gd name="connsiteY0" fmla="*/ 804891 h 804891"/>
              <a:gd name="connsiteX1" fmla="*/ 0 w 2924749"/>
              <a:gd name="connsiteY1" fmla="*/ 804891 h 804891"/>
              <a:gd name="connsiteX2" fmla="*/ 2835445 w 2924749"/>
              <a:gd name="connsiteY2" fmla="*/ 473282 h 804891"/>
              <a:gd name="connsiteX3" fmla="*/ 1976637 w 2924749"/>
              <a:gd name="connsiteY3" fmla="*/ 0 h 804891"/>
              <a:gd name="connsiteX0" fmla="*/ 0 w 2281237"/>
              <a:gd name="connsiteY0" fmla="*/ 804891 h 804891"/>
              <a:gd name="connsiteX1" fmla="*/ 0 w 2281237"/>
              <a:gd name="connsiteY1" fmla="*/ 804891 h 804891"/>
              <a:gd name="connsiteX2" fmla="*/ 1910102 w 2281237"/>
              <a:gd name="connsiteY2" fmla="*/ 496592 h 804891"/>
              <a:gd name="connsiteX3" fmla="*/ 1976637 w 2281237"/>
              <a:gd name="connsiteY3" fmla="*/ 0 h 804891"/>
              <a:gd name="connsiteX0" fmla="*/ 0 w 2884826"/>
              <a:gd name="connsiteY0" fmla="*/ 884144 h 884144"/>
              <a:gd name="connsiteX1" fmla="*/ 0 w 2884826"/>
              <a:gd name="connsiteY1" fmla="*/ 884144 h 884144"/>
              <a:gd name="connsiteX2" fmla="*/ 1910102 w 2884826"/>
              <a:gd name="connsiteY2" fmla="*/ 575845 h 884144"/>
              <a:gd name="connsiteX3" fmla="*/ 2716909 w 2884826"/>
              <a:gd name="connsiteY3" fmla="*/ 0 h 884144"/>
              <a:gd name="connsiteX0" fmla="*/ 0 w 2754173"/>
              <a:gd name="connsiteY0" fmla="*/ 884144 h 884144"/>
              <a:gd name="connsiteX1" fmla="*/ 0 w 2754173"/>
              <a:gd name="connsiteY1" fmla="*/ 884144 h 884144"/>
              <a:gd name="connsiteX2" fmla="*/ 1910102 w 2754173"/>
              <a:gd name="connsiteY2" fmla="*/ 575845 h 884144"/>
              <a:gd name="connsiteX3" fmla="*/ 2716909 w 2754173"/>
              <a:gd name="connsiteY3" fmla="*/ 0 h 884144"/>
              <a:gd name="connsiteX0" fmla="*/ 0 w 2384737"/>
              <a:gd name="connsiteY0" fmla="*/ 816546 h 816546"/>
              <a:gd name="connsiteX1" fmla="*/ 0 w 2384737"/>
              <a:gd name="connsiteY1" fmla="*/ 816546 h 816546"/>
              <a:gd name="connsiteX2" fmla="*/ 1910102 w 2384737"/>
              <a:gd name="connsiteY2" fmla="*/ 508247 h 816546"/>
              <a:gd name="connsiteX3" fmla="*/ 2315926 w 2384737"/>
              <a:gd name="connsiteY3" fmla="*/ 0 h 8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737" h="816546">
                <a:moveTo>
                  <a:pt x="0" y="816546"/>
                </a:moveTo>
                <a:lnTo>
                  <a:pt x="0" y="816546"/>
                </a:lnTo>
                <a:cubicBezTo>
                  <a:pt x="589292" y="767063"/>
                  <a:pt x="1524114" y="644338"/>
                  <a:pt x="1910102" y="508247"/>
                </a:cubicBezTo>
                <a:cubicBezTo>
                  <a:pt x="2296090" y="372156"/>
                  <a:pt x="2500630" y="142986"/>
                  <a:pt x="2315926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141062-1E29-467C-8A73-94A63A3BCDE2}"/>
              </a:ext>
            </a:extLst>
          </p:cNvPr>
          <p:cNvSpPr txBox="1"/>
          <p:nvPr/>
        </p:nvSpPr>
        <p:spPr>
          <a:xfrm>
            <a:off x="6158607" y="2838773"/>
            <a:ext cx="9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35F4AB-749F-44E3-A5D9-8B58630DDDB2}"/>
              </a:ext>
            </a:extLst>
          </p:cNvPr>
          <p:cNvSpPr txBox="1"/>
          <p:nvPr/>
        </p:nvSpPr>
        <p:spPr>
          <a:xfrm>
            <a:off x="2282349" y="3706879"/>
            <a:ext cx="82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awaits</a:t>
            </a:r>
            <a:endParaRPr lang="en-GB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D466D65-B065-4005-8159-470E57CE274C}"/>
              </a:ext>
            </a:extLst>
          </p:cNvPr>
          <p:cNvSpPr txBox="1"/>
          <p:nvPr/>
        </p:nvSpPr>
        <p:spPr>
          <a:xfrm>
            <a:off x="4276633" y="2311914"/>
            <a:ext cx="89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resumes</a:t>
            </a:r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8EF2BE6-BE8D-40A4-B750-A5C36FD18F89}"/>
              </a:ext>
            </a:extLst>
          </p:cNvPr>
          <p:cNvSpPr txBox="1"/>
          <p:nvPr/>
        </p:nvSpPr>
        <p:spPr>
          <a:xfrm>
            <a:off x="3433107" y="1148346"/>
            <a:ext cx="7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6713A3-4CF7-44A8-B5DA-DEB1F2816F80}"/>
              </a:ext>
            </a:extLst>
          </p:cNvPr>
          <p:cNvSpPr txBox="1"/>
          <p:nvPr/>
        </p:nvSpPr>
        <p:spPr>
          <a:xfrm>
            <a:off x="955214" y="1524964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5B5E29-9B27-49D9-8404-194B56423110}"/>
              </a:ext>
            </a:extLst>
          </p:cNvPr>
          <p:cNvSpPr txBox="1"/>
          <p:nvPr/>
        </p:nvSpPr>
        <p:spPr>
          <a:xfrm>
            <a:off x="6532619" y="739484"/>
            <a:ext cx="66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🗸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560F87-A5FB-4298-B708-3C8170F0D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75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 - Batcher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Let’s support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</a:rPr>
              <a:t>co_await</a:t>
            </a:r>
            <a:r>
              <a:rPr lang="en-US" dirty="0"/>
              <a:t> now!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1CAEF-5AF9-45A0-A326-57A318E6CB7B}"/>
              </a:ext>
            </a:extLst>
          </p:cNvPr>
          <p:cNvSpPr txBox="1"/>
          <p:nvPr/>
        </p:nvSpPr>
        <p:spPr>
          <a:xfrm>
            <a:off x="287338" y="2571750"/>
            <a:ext cx="8520600" cy="1551577"/>
          </a:xfrm>
          <a:prstGeom prst="rect">
            <a:avLst/>
          </a:prstGeom>
          <a:solidFill>
            <a:srgbClr val="F5F5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0" rtlCol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task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sendEmail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User&amp; user) {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= </a:t>
            </a:r>
            <a:r>
              <a:rPr lang="en-GB" sz="1600" dirty="0" err="1">
                <a:solidFill>
                  <a:srgbClr val="3F51B5"/>
                </a:solidFill>
                <a:latin typeface="Roboto Mono"/>
                <a:ea typeface="Roboto Mono"/>
                <a:sym typeface="Roboto Mono"/>
              </a:rPr>
              <a:t>co_await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getUserPrefs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(user.id);</a:t>
            </a: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Roboto Mono"/>
              <a:ea typeface="Roboto Mono"/>
              <a:sym typeface="Roboto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ono"/>
                <a:ea typeface="Roboto Mono"/>
                <a:sym typeface="Roboto Mono"/>
              </a:rPr>
              <a:t>}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199E134-CC0A-4567-9A7D-72E8C0815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352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34957</TotalTime>
  <Words>7311</Words>
  <Application>Microsoft Office PowerPoint</Application>
  <PresentationFormat>Presentazione su schermo (16:9)</PresentationFormat>
  <Paragraphs>1773</Paragraphs>
  <Slides>155</Slides>
  <Notes>141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155</vt:i4>
      </vt:variant>
    </vt:vector>
  </HeadingPairs>
  <TitlesOfParts>
    <vt:vector size="158" baseType="lpstr">
      <vt:lpstr>Arial</vt:lpstr>
      <vt:lpstr>Roboto Mono</vt:lpstr>
      <vt:lpstr>Simple Light</vt:lpstr>
      <vt:lpstr>Presentazione standard di PowerPoint</vt:lpstr>
      <vt:lpstr>About me</vt:lpstr>
      <vt:lpstr>Presentation</vt:lpstr>
      <vt:lpstr>Presentation</vt:lpstr>
      <vt:lpstr>The Problem</vt:lpstr>
      <vt:lpstr>The Problem</vt:lpstr>
      <vt:lpstr>The Problem</vt:lpstr>
      <vt:lpstr>The Problem</vt:lpstr>
      <vt:lpstr>What’s better?</vt:lpstr>
      <vt:lpstr>The Problem</vt:lpstr>
      <vt:lpstr>The Problem</vt:lpstr>
      <vt:lpstr>Example - No Batching</vt:lpstr>
      <vt:lpstr>The Problem</vt:lpstr>
      <vt:lpstr>Example - Batching</vt:lpstr>
      <vt:lpstr>Example - Batching</vt:lpstr>
      <vt:lpstr>Example - Batching</vt:lpstr>
      <vt:lpstr>Example - Batching</vt:lpstr>
      <vt:lpstr>Readability</vt:lpstr>
      <vt:lpstr>Benchmark</vt:lpstr>
      <vt:lpstr>Benchmark</vt:lpstr>
      <vt:lpstr>Questions?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Questions?</vt:lpstr>
      <vt:lpstr>Coroutines</vt:lpstr>
      <vt:lpstr>Coroutines</vt:lpstr>
      <vt:lpstr>Coroutines in C++</vt:lpstr>
      <vt:lpstr>Coroutines in C++</vt:lpstr>
      <vt:lpstr>Coroutines in C++ - promise</vt:lpstr>
      <vt:lpstr>Coroutines in C++ - promise</vt:lpstr>
      <vt:lpstr>Coroutines in C++ - promise</vt:lpstr>
      <vt:lpstr>Coroutines in C++ - promise</vt:lpstr>
      <vt:lpstr>Coroutines in C++ - promise</vt:lpstr>
      <vt:lpstr>Coroutines in C++ - co_await</vt:lpstr>
      <vt:lpstr>Coroutines in C++ - co_await</vt:lpstr>
      <vt:lpstr>Coroutines in C++ - co_await</vt:lpstr>
      <vt:lpstr>Coroutines in C++ - co_await</vt:lpstr>
      <vt:lpstr>Coroutines in C++ - handle</vt:lpstr>
      <vt:lpstr>Coroutines in C++ - handle</vt:lpstr>
      <vt:lpstr>Coroutines in C++ - handle</vt:lpstr>
      <vt:lpstr>Coroutines in C++ - handle</vt:lpstr>
      <vt:lpstr>Coroutines in C++ - co_await</vt:lpstr>
      <vt:lpstr>Coroutines in C++ - co_await</vt:lpstr>
      <vt:lpstr>Coroutines in C++ - promise</vt:lpstr>
      <vt:lpstr>Coroutines in C++ - promise</vt:lpstr>
      <vt:lpstr>Coroutines in C++ - promise</vt:lpstr>
      <vt:lpstr>Coroutines in C++ - promise</vt:lpstr>
      <vt:lpstr>Coroutines in C++ - promise</vt:lpstr>
      <vt:lpstr>Coroutines in C++ - promise</vt:lpstr>
      <vt:lpstr>Coroutines in C++</vt:lpstr>
      <vt:lpstr>Questions?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Implementing the Idea - Task</vt:lpstr>
      <vt:lpstr>Questions?</vt:lpstr>
      <vt:lpstr>Implementing the Idea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Implementing the Idea - Executor</vt:lpstr>
      <vt:lpstr>Questions?</vt:lpstr>
      <vt:lpstr>Implementing the Idea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 - Batcher</vt:lpstr>
      <vt:lpstr>Implementing the Idea</vt:lpstr>
      <vt:lpstr>Questions?</vt:lpstr>
      <vt:lpstr>Putting all together</vt:lpstr>
      <vt:lpstr>Putting all together</vt:lpstr>
      <vt:lpstr>Problem</vt:lpstr>
      <vt:lpstr>Problem</vt:lpstr>
      <vt:lpstr>Problem</vt:lpstr>
      <vt:lpstr>Solution</vt:lpstr>
      <vt:lpstr>Problem</vt:lpstr>
      <vt:lpstr>Solution</vt:lpstr>
      <vt:lpstr>Solution</vt:lpstr>
      <vt:lpstr>Solution</vt:lpstr>
      <vt:lpstr>Solution</vt:lpstr>
      <vt:lpstr>Solution</vt:lpstr>
      <vt:lpstr>Problem</vt:lpstr>
      <vt:lpstr>Solution</vt:lpstr>
      <vt:lpstr>Solution</vt:lpstr>
      <vt:lpstr>Solution</vt:lpstr>
      <vt:lpstr>Problem</vt:lpstr>
      <vt:lpstr>Final Solution</vt:lpstr>
      <vt:lpstr>Questions?</vt:lpstr>
      <vt:lpstr>Benchmark</vt:lpstr>
      <vt:lpstr>Benchmark</vt:lpstr>
      <vt:lpstr>Manual Batching</vt:lpstr>
      <vt:lpstr>Coro Batching</vt:lpstr>
      <vt:lpstr>Benchmark</vt:lpstr>
      <vt:lpstr>Benchmark</vt:lpstr>
      <vt:lpstr>Benchmark</vt:lpstr>
      <vt:lpstr>Conclusion</vt:lpstr>
      <vt:lpstr>Conclusion</vt:lpstr>
      <vt:lpstr>Conclusion</vt:lpstr>
      <vt:lpstr>Thank you!</vt:lpstr>
      <vt:lpstr>Useful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Corobatch</dc:title>
  <dc:creator>Francesco</dc:creator>
  <cp:lastModifiedBy>Francesco Zoffoli</cp:lastModifiedBy>
  <cp:revision>357</cp:revision>
  <dcterms:modified xsi:type="dcterms:W3CDTF">2021-10-25T19:53:24Z</dcterms:modified>
</cp:coreProperties>
</file>