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8"/>
  </p:notesMasterIdLst>
  <p:sldIdLst>
    <p:sldId id="256" r:id="rId2"/>
    <p:sldId id="265" r:id="rId3"/>
    <p:sldId id="285" r:id="rId4"/>
    <p:sldId id="286" r:id="rId5"/>
    <p:sldId id="287" r:id="rId6"/>
    <p:sldId id="275" r:id="rId7"/>
    <p:sldId id="288" r:id="rId8"/>
    <p:sldId id="292" r:id="rId9"/>
    <p:sldId id="291" r:id="rId10"/>
    <p:sldId id="281" r:id="rId11"/>
    <p:sldId id="309" r:id="rId12"/>
    <p:sldId id="310" r:id="rId13"/>
    <p:sldId id="308" r:id="rId14"/>
    <p:sldId id="304" r:id="rId15"/>
    <p:sldId id="307" r:id="rId16"/>
    <p:sldId id="306" r:id="rId17"/>
    <p:sldId id="312" r:id="rId18"/>
    <p:sldId id="311" r:id="rId19"/>
    <p:sldId id="313" r:id="rId20"/>
    <p:sldId id="280" r:id="rId21"/>
    <p:sldId id="324" r:id="rId22"/>
    <p:sldId id="315" r:id="rId23"/>
    <p:sldId id="314" r:id="rId24"/>
    <p:sldId id="316" r:id="rId25"/>
    <p:sldId id="318" r:id="rId26"/>
    <p:sldId id="317" r:id="rId27"/>
    <p:sldId id="319" r:id="rId28"/>
    <p:sldId id="320" r:id="rId29"/>
    <p:sldId id="321" r:id="rId30"/>
    <p:sldId id="322" r:id="rId31"/>
    <p:sldId id="323" r:id="rId32"/>
    <p:sldId id="284" r:id="rId33"/>
    <p:sldId id="326" r:id="rId34"/>
    <p:sldId id="327" r:id="rId35"/>
    <p:sldId id="328"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3" d="100"/>
          <a:sy n="73"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9F2E3-2D9A-41DE-906E-357EB89B5F16}" type="datetimeFigureOut">
              <a:rPr lang="en-IN" smtClean="0"/>
              <a:t>23-06-2022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2869-DE73-4EFE-B8BC-2E8D40E1EC06}" type="slidenum">
              <a:rPr lang="en-IN" smtClean="0"/>
              <a:t>‹#›</a:t>
            </a:fld>
            <a:endParaRPr lang="en-IN"/>
          </a:p>
        </p:txBody>
      </p:sp>
    </p:spTree>
    <p:extLst>
      <p:ext uri="{BB962C8B-B14F-4D97-AF65-F5344CB8AC3E}">
        <p14:creationId xmlns:p14="http://schemas.microsoft.com/office/powerpoint/2010/main" val="117835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86CC168-BE45-4025-A05C-DD586744A525}" type="datetime1">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219348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B1A64E-BA88-4645-9CCB-D0C2E27688C6}" type="datetime1">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284832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545A01-C618-467E-B680-65BA3CBC332A}" type="datetime1">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65171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2B178F-81D6-4170-AE84-D4BF1922F423}" type="datetime1">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358454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B43FF3-ECFB-41E2-B9B2-88B0429BE995}" type="datetime1">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158276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643D66-CD1A-4D3A-B0D5-9CF05F2EC7B5}" type="datetime1">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338017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D295D9-0258-409D-93DF-3C9A6060861B}" type="datetime1">
              <a:rPr lang="en-IN" smtClean="0"/>
              <a:t>23-06-2022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8540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55AFCD-56FF-41F3-9C33-E29E24199FE0}" type="datetime1">
              <a:rPr lang="en-IN" smtClean="0"/>
              <a:t>23-06-2022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180348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C6BE0-F441-4991-8ED4-86EBE0DA36BE}" type="datetime1">
              <a:rPr lang="en-IN" smtClean="0"/>
              <a:t>23-06-2022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246983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7651D8-F670-4B38-A998-06DC953E130C}" type="datetime1">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283000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942AF9-3301-49C2-BE1F-02F4215ACAC6}" type="datetime1">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B9182B-B9F0-4D89-BEB6-C02DD4E8A657}" type="slidenum">
              <a:rPr lang="en-IN" smtClean="0"/>
              <a:t>‹#›</a:t>
            </a:fld>
            <a:endParaRPr lang="en-IN"/>
          </a:p>
        </p:txBody>
      </p:sp>
    </p:spTree>
    <p:extLst>
      <p:ext uri="{BB962C8B-B14F-4D97-AF65-F5344CB8AC3E}">
        <p14:creationId xmlns:p14="http://schemas.microsoft.com/office/powerpoint/2010/main" val="421772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93700-35D8-448B-BD12-99D964350F58}" type="datetime1">
              <a:rPr lang="en-IN" smtClean="0"/>
              <a:t>23-06-2022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9182B-B9F0-4D89-BEB6-C02DD4E8A657}" type="slidenum">
              <a:rPr lang="en-IN" smtClean="0"/>
              <a:t>‹#›</a:t>
            </a:fld>
            <a:endParaRPr lang="en-IN"/>
          </a:p>
        </p:txBody>
      </p:sp>
    </p:spTree>
    <p:extLst>
      <p:ext uri="{BB962C8B-B14F-4D97-AF65-F5344CB8AC3E}">
        <p14:creationId xmlns:p14="http://schemas.microsoft.com/office/powerpoint/2010/main" val="3899896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7862" y="522226"/>
            <a:ext cx="7694024" cy="2129534"/>
          </a:xfrm>
        </p:spPr>
        <p:txBody>
          <a:bodyPr>
            <a:noAutofit/>
          </a:bodyPr>
          <a:lstStyle/>
          <a:p>
            <a:pPr>
              <a:lnSpc>
                <a:spcPct val="150000"/>
              </a:lnSpc>
            </a:pPr>
            <a:r>
              <a:rPr lang="en-IN" sz="3200" b="1" dirty="0" smtClean="0">
                <a:solidFill>
                  <a:schemeClr val="tx2"/>
                </a:solidFill>
                <a:latin typeface="Times New Roman" panose="02020603050405020304" pitchFamily="18" charset="0"/>
                <a:cs typeface="Times New Roman" panose="02020603050405020304" pitchFamily="18" charset="0"/>
              </a:rPr>
              <a:t>IMPROVING SALES REVENUE FOR THE BUSINESS BY USING SUPERVISED MACHINE LEARNING</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823167" y="3180806"/>
            <a:ext cx="5368833" cy="1569660"/>
          </a:xfrm>
          <a:prstGeom prst="rect">
            <a:avLst/>
          </a:prstGeom>
          <a:noFill/>
        </p:spPr>
        <p:txBody>
          <a:bodyPr wrap="square" rtlCol="0">
            <a:spAutoFit/>
          </a:bodyPr>
          <a:lstStyle/>
          <a:p>
            <a:r>
              <a:rPr lang="en-GB" sz="2400" dirty="0" smtClean="0">
                <a:solidFill>
                  <a:schemeClr val="tx2"/>
                </a:solidFill>
                <a:latin typeface="Times New Roman" panose="02020603050405020304" pitchFamily="18" charset="0"/>
                <a:cs typeface="Times New Roman" panose="02020603050405020304" pitchFamily="18" charset="0"/>
              </a:rPr>
              <a:t>Prepared By,</a:t>
            </a:r>
          </a:p>
          <a:p>
            <a:r>
              <a:rPr lang="en-GB" sz="2400" dirty="0" smtClean="0">
                <a:latin typeface="Times New Roman" panose="02020603050405020304" pitchFamily="18" charset="0"/>
                <a:cs typeface="Times New Roman" panose="02020603050405020304" pitchFamily="18" charset="0"/>
              </a:rPr>
              <a:t>Jeyaprakash R		- 711218104016</a:t>
            </a:r>
          </a:p>
          <a:p>
            <a:r>
              <a:rPr lang="en-GB" sz="2400" dirty="0" smtClean="0">
                <a:latin typeface="Times New Roman" panose="02020603050405020304" pitchFamily="18" charset="0"/>
                <a:cs typeface="Times New Roman" panose="02020603050405020304" pitchFamily="18" charset="0"/>
              </a:rPr>
              <a:t>Makeshkumar M	- 711218104026</a:t>
            </a:r>
          </a:p>
          <a:p>
            <a:r>
              <a:rPr lang="en-GB" sz="2400" dirty="0" smtClean="0">
                <a:latin typeface="Times New Roman" panose="02020603050405020304" pitchFamily="18" charset="0"/>
                <a:cs typeface="Times New Roman" panose="02020603050405020304" pitchFamily="18" charset="0"/>
              </a:rPr>
              <a:t>Sasikumar S		- 711218104042</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4946" y="3180806"/>
            <a:ext cx="6766562" cy="2308324"/>
          </a:xfrm>
          <a:prstGeom prst="rect">
            <a:avLst/>
          </a:prstGeom>
          <a:noFill/>
        </p:spPr>
        <p:txBody>
          <a:bodyPr wrap="square" rtlCol="0">
            <a:spAutoFit/>
          </a:bodyPr>
          <a:lstStyle/>
          <a:p>
            <a:r>
              <a:rPr lang="en-GB" sz="2400" dirty="0" smtClean="0">
                <a:solidFill>
                  <a:schemeClr val="tx2"/>
                </a:solidFill>
                <a:latin typeface="Times New Roman" panose="02020603050405020304" pitchFamily="18" charset="0"/>
                <a:cs typeface="Times New Roman" panose="02020603050405020304" pitchFamily="18" charset="0"/>
              </a:rPr>
              <a:t>Guided by,</a:t>
            </a:r>
          </a:p>
          <a:p>
            <a:r>
              <a:rPr lang="en-GB" sz="2400" dirty="0" smtClean="0">
                <a:latin typeface="Times New Roman" panose="02020603050405020304" pitchFamily="18" charset="0"/>
                <a:cs typeface="Times New Roman" panose="02020603050405020304" pitchFamily="18" charset="0"/>
              </a:rPr>
              <a:t>Mrs. </a:t>
            </a:r>
            <a:r>
              <a:rPr lang="en-GB" sz="2400" dirty="0" err="1" smtClean="0">
                <a:latin typeface="Times New Roman" panose="02020603050405020304" pitchFamily="18" charset="0"/>
                <a:cs typeface="Times New Roman" panose="02020603050405020304" pitchFamily="18" charset="0"/>
              </a:rPr>
              <a:t>Gokilavani</a:t>
            </a:r>
            <a:r>
              <a:rPr lang="en-GB" sz="2400" dirty="0" smtClean="0">
                <a:latin typeface="Times New Roman" panose="02020603050405020304" pitchFamily="18" charset="0"/>
                <a:cs typeface="Times New Roman" panose="02020603050405020304" pitchFamily="18" charset="0"/>
              </a:rPr>
              <a:t> A</a:t>
            </a:r>
          </a:p>
          <a:p>
            <a:r>
              <a:rPr lang="en-GB" sz="2400" dirty="0" smtClean="0">
                <a:latin typeface="Times New Roman" panose="02020603050405020304" pitchFamily="18" charset="0"/>
                <a:cs typeface="Times New Roman" panose="02020603050405020304" pitchFamily="18" charset="0"/>
              </a:rPr>
              <a:t>Head of the Department</a:t>
            </a:r>
          </a:p>
          <a:p>
            <a:r>
              <a:rPr lang="en-GB" sz="2400" dirty="0" smtClean="0">
                <a:latin typeface="Times New Roman" panose="02020603050405020304" pitchFamily="18" charset="0"/>
                <a:cs typeface="Times New Roman" panose="02020603050405020304" pitchFamily="18" charset="0"/>
              </a:rPr>
              <a:t>Department of Computer science and Engineering</a:t>
            </a:r>
          </a:p>
          <a:p>
            <a:r>
              <a:rPr lang="en-GB" sz="2400" dirty="0" smtClean="0">
                <a:latin typeface="Times New Roman" panose="02020603050405020304" pitchFamily="18" charset="0"/>
                <a:cs typeface="Times New Roman" panose="02020603050405020304" pitchFamily="18" charset="0"/>
              </a:rPr>
              <a:t>Jai </a:t>
            </a:r>
            <a:r>
              <a:rPr lang="en-GB" sz="2400" dirty="0" err="1" smtClean="0">
                <a:latin typeface="Times New Roman" panose="02020603050405020304" pitchFamily="18" charset="0"/>
                <a:cs typeface="Times New Roman" panose="02020603050405020304" pitchFamily="18" charset="0"/>
              </a:rPr>
              <a:t>Shriram</a:t>
            </a:r>
            <a:r>
              <a:rPr lang="en-GB" sz="2400" dirty="0" smtClean="0">
                <a:latin typeface="Times New Roman" panose="02020603050405020304" pitchFamily="18" charset="0"/>
                <a:cs typeface="Times New Roman" panose="02020603050405020304" pitchFamily="18" charset="0"/>
              </a:rPr>
              <a:t> Engineering College</a:t>
            </a:r>
          </a:p>
          <a:p>
            <a:endParaRPr lang="en-IN" sz="24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EB9182B-B9F0-4D89-BEB6-C02DD4E8A657}" type="slidenum">
              <a:rPr lang="en-IN" smtClean="0"/>
              <a:t>1</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52" y="731470"/>
            <a:ext cx="1333631" cy="12888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5755" y="731470"/>
            <a:ext cx="1498045" cy="1498045"/>
          </a:xfrm>
          <a:prstGeom prst="rect">
            <a:avLst/>
          </a:prstGeom>
        </p:spPr>
      </p:pic>
    </p:spTree>
    <p:extLst>
      <p:ext uri="{BB962C8B-B14F-4D97-AF65-F5344CB8AC3E}">
        <p14:creationId xmlns:p14="http://schemas.microsoft.com/office/powerpoint/2010/main" val="209145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2"/>
                </a:solidFill>
                <a:latin typeface="Times New Roman" panose="02020603050405020304" pitchFamily="18" charset="0"/>
                <a:cs typeface="Times New Roman" panose="02020603050405020304" pitchFamily="18" charset="0"/>
              </a:rPr>
              <a:t>Modules</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Data Collection </a:t>
            </a:r>
          </a:p>
          <a:p>
            <a:pPr>
              <a:lnSpc>
                <a:spcPct val="150000"/>
              </a:lnSpc>
            </a:pPr>
            <a:r>
              <a:rPr lang="en-IN" dirty="0">
                <a:latin typeface="Times New Roman" panose="02020603050405020304" pitchFamily="18" charset="0"/>
                <a:cs typeface="Times New Roman" panose="02020603050405020304" pitchFamily="18" charset="0"/>
              </a:rPr>
              <a:t>Pre-processing and Cleaning</a:t>
            </a:r>
          </a:p>
          <a:p>
            <a:pPr>
              <a:lnSpc>
                <a:spcPct val="150000"/>
              </a:lnSpc>
            </a:pPr>
            <a:r>
              <a:rPr lang="en-US" dirty="0" smtClean="0">
                <a:latin typeface="Times New Roman" panose="02020603050405020304" pitchFamily="18" charset="0"/>
                <a:cs typeface="Times New Roman" panose="02020603050405020304" pitchFamily="18" charset="0"/>
              </a:rPr>
              <a:t>Modeling</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Prediction </a:t>
            </a:r>
          </a:p>
        </p:txBody>
      </p:sp>
      <p:sp>
        <p:nvSpPr>
          <p:cNvPr id="4" name="Slide Number Placeholder 3"/>
          <p:cNvSpPr>
            <a:spLocks noGrp="1"/>
          </p:cNvSpPr>
          <p:nvPr>
            <p:ph type="sldNum" sz="quarter" idx="12"/>
          </p:nvPr>
        </p:nvSpPr>
        <p:spPr/>
        <p:txBody>
          <a:bodyPr/>
          <a:lstStyle/>
          <a:p>
            <a:fld id="{5EB9182B-B9F0-4D89-BEB6-C02DD4E8A657}" type="slidenum">
              <a:rPr lang="en-IN" smtClean="0"/>
              <a:t>10</a:t>
            </a:fld>
            <a:endParaRPr lang="en-IN"/>
          </a:p>
        </p:txBody>
      </p:sp>
    </p:spTree>
    <p:extLst>
      <p:ext uri="{BB962C8B-B14F-4D97-AF65-F5344CB8AC3E}">
        <p14:creationId xmlns:p14="http://schemas.microsoft.com/office/powerpoint/2010/main" val="1089766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Data Collection</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GB" dirty="0" smtClean="0">
                <a:latin typeface="Times New Roman" panose="02020603050405020304" pitchFamily="18" charset="0"/>
                <a:cs typeface="Times New Roman" panose="02020603050405020304" pitchFamily="18" charset="0"/>
              </a:rPr>
              <a:t>Provide </a:t>
            </a:r>
            <a:r>
              <a:rPr lang="en-GB" dirty="0">
                <a:latin typeface="Times New Roman" panose="02020603050405020304" pitchFamily="18" charset="0"/>
                <a:cs typeface="Times New Roman" panose="02020603050405020304" pitchFamily="18" charset="0"/>
              </a:rPr>
              <a:t>the information in the form of balance sheets and sales records. This information is used to perform a trend analysis of data and forecast the overall growth of a company in future. </a:t>
            </a:r>
            <a:endParaRPr lang="en-GB" dirty="0" smtClean="0">
              <a:latin typeface="Times New Roman" panose="02020603050405020304" pitchFamily="18" charset="0"/>
              <a:cs typeface="Times New Roman" panose="02020603050405020304" pitchFamily="18" charset="0"/>
            </a:endParaRPr>
          </a:p>
          <a:p>
            <a:pPr algn="just">
              <a:lnSpc>
                <a:spcPct val="150000"/>
              </a:lnSpc>
            </a:pPr>
            <a:r>
              <a:rPr lang="en-GB" dirty="0" smtClean="0">
                <a:latin typeface="Times New Roman" panose="02020603050405020304" pitchFamily="18" charset="0"/>
                <a:cs typeface="Times New Roman" panose="02020603050405020304" pitchFamily="18" charset="0"/>
              </a:rPr>
              <a:t>The </a:t>
            </a:r>
            <a:r>
              <a:rPr lang="en-GB" dirty="0" smtClean="0">
                <a:latin typeface="Times New Roman" panose="02020603050405020304" pitchFamily="18" charset="0"/>
                <a:cs typeface="Times New Roman" panose="02020603050405020304" pitchFamily="18" charset="0"/>
              </a:rPr>
              <a:t>data </a:t>
            </a:r>
            <a:r>
              <a:rPr lang="en-GB" dirty="0">
                <a:latin typeface="Times New Roman" panose="02020603050405020304" pitchFamily="18" charset="0"/>
                <a:cs typeface="Times New Roman" panose="02020603050405020304" pitchFamily="18" charset="0"/>
              </a:rPr>
              <a:t>set </a:t>
            </a:r>
            <a:r>
              <a:rPr lang="en-GB" dirty="0" smtClean="0">
                <a:latin typeface="Times New Roman" panose="02020603050405020304" pitchFamily="18" charset="0"/>
                <a:cs typeface="Times New Roman" panose="02020603050405020304" pitchFamily="18" charset="0"/>
              </a:rPr>
              <a:t>is collected from the  </a:t>
            </a:r>
            <a:r>
              <a:rPr lang="en-GB" dirty="0" err="1" smtClean="0">
                <a:latin typeface="Times New Roman" panose="02020603050405020304" pitchFamily="18" charset="0"/>
                <a:cs typeface="Times New Roman" panose="02020603050405020304" pitchFamily="18" charset="0"/>
              </a:rPr>
              <a:t>kaggle</a:t>
            </a:r>
            <a:r>
              <a:rPr lang="en-GB" dirty="0" smtClean="0">
                <a:latin typeface="Times New Roman" panose="02020603050405020304" pitchFamily="18" charset="0"/>
                <a:cs typeface="Times New Roman" panose="02020603050405020304" pitchFamily="18" charset="0"/>
              </a:rPr>
              <a:t> data science company.</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11</a:t>
            </a:fld>
            <a:endParaRPr lang="en-IN"/>
          </a:p>
        </p:txBody>
      </p:sp>
    </p:spTree>
    <p:extLst>
      <p:ext uri="{BB962C8B-B14F-4D97-AF65-F5344CB8AC3E}">
        <p14:creationId xmlns:p14="http://schemas.microsoft.com/office/powerpoint/2010/main" val="4155600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tx2"/>
                </a:solidFill>
                <a:latin typeface="Times New Roman" panose="02020603050405020304" pitchFamily="18" charset="0"/>
                <a:cs typeface="Times New Roman" panose="02020603050405020304" pitchFamily="18" charset="0"/>
              </a:rPr>
              <a:t>Pre-processing and Cleaning</a:t>
            </a:r>
          </a:p>
        </p:txBody>
      </p:sp>
      <p:sp>
        <p:nvSpPr>
          <p:cNvPr id="3" name="Content Placeholder 2"/>
          <p:cNvSpPr>
            <a:spLocks noGrp="1"/>
          </p:cNvSpPr>
          <p:nvPr>
            <p:ph idx="1"/>
          </p:nvPr>
        </p:nvSpPr>
        <p:spPr/>
        <p:txBody>
          <a:bodyPr/>
          <a:lstStyle/>
          <a:p>
            <a:pPr marL="0" indent="0" algn="just">
              <a:buNone/>
            </a:pPr>
            <a:r>
              <a:rPr lang="en-GB" b="1" dirty="0">
                <a:latin typeface="Times New Roman" panose="02020603050405020304" pitchFamily="18" charset="0"/>
                <a:cs typeface="Times New Roman" panose="02020603050405020304" pitchFamily="18" charset="0"/>
              </a:rPr>
              <a:t>Data </a:t>
            </a:r>
            <a:r>
              <a:rPr lang="en-GB" b="1" dirty="0" smtClean="0">
                <a:latin typeface="Times New Roman" panose="02020603050405020304" pitchFamily="18" charset="0"/>
                <a:cs typeface="Times New Roman" panose="02020603050405020304" pitchFamily="18" charset="0"/>
              </a:rPr>
              <a:t>Cleaning</a:t>
            </a:r>
            <a:endParaRPr lang="en-GB"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data can have many irrelevant and missing parts</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Data </a:t>
            </a:r>
            <a:r>
              <a:rPr lang="en-GB" b="1" dirty="0" smtClean="0">
                <a:latin typeface="Times New Roman" panose="02020603050405020304" pitchFamily="18" charset="0"/>
                <a:cs typeface="Times New Roman" panose="02020603050405020304" pitchFamily="18" charset="0"/>
              </a:rPr>
              <a:t>Transformation</a:t>
            </a:r>
            <a:endParaRPr lang="en-GB"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This step is taken in order to transform the data in appropriate forms suitable for mining process</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0" indent="0" algn="just">
              <a:buNone/>
            </a:pPr>
            <a:r>
              <a:rPr lang="en-GB" b="1" dirty="0">
                <a:latin typeface="Times New Roman" panose="02020603050405020304" pitchFamily="18" charset="0"/>
                <a:cs typeface="Times New Roman" panose="02020603050405020304" pitchFamily="18" charset="0"/>
              </a:rPr>
              <a:t>Data </a:t>
            </a:r>
            <a:r>
              <a:rPr lang="en-GB" b="1" dirty="0" smtClean="0">
                <a:latin typeface="Times New Roman" panose="02020603050405020304" pitchFamily="18" charset="0"/>
                <a:cs typeface="Times New Roman" panose="02020603050405020304" pitchFamily="18" charset="0"/>
              </a:rPr>
              <a:t>Reduction</a:t>
            </a:r>
            <a:endParaRPr lang="en-GB"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Since data mining is a technique that is used to handle huge amount of data</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12</a:t>
            </a:fld>
            <a:endParaRPr lang="en-IN"/>
          </a:p>
        </p:txBody>
      </p:sp>
    </p:spTree>
    <p:extLst>
      <p:ext uri="{BB962C8B-B14F-4D97-AF65-F5344CB8AC3E}">
        <p14:creationId xmlns:p14="http://schemas.microsoft.com/office/powerpoint/2010/main" val="2138084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latin typeface="Times New Roman" panose="02020603050405020304" pitchFamily="18" charset="0"/>
                <a:cs typeface="Times New Roman" panose="02020603050405020304" pitchFamily="18" charset="0"/>
              </a:rPr>
              <a:t>Modeling</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nSpc>
                <a:spcPct val="150000"/>
              </a:lnSpc>
            </a:pPr>
            <a:r>
              <a:rPr lang="en-GB" dirty="0" err="1" smtClean="0">
                <a:latin typeface="Times New Roman" panose="02020603050405020304" pitchFamily="18" charset="0"/>
                <a:cs typeface="Times New Roman" panose="02020603050405020304" pitchFamily="18" charset="0"/>
              </a:rPr>
              <a:t>XGBoost</a:t>
            </a:r>
            <a:endParaRPr lang="en-IN" dirty="0" smtClean="0">
              <a:latin typeface="Times New Roman" panose="02020603050405020304" pitchFamily="18" charset="0"/>
              <a:cs typeface="Times New Roman" panose="02020603050405020304" pitchFamily="18" charset="0"/>
            </a:endParaRPr>
          </a:p>
          <a:p>
            <a:pPr>
              <a:lnSpc>
                <a:spcPct val="150000"/>
              </a:lnSpc>
            </a:pPr>
            <a:r>
              <a:rPr lang="en-IN" dirty="0" smtClean="0">
                <a:latin typeface="Times New Roman" panose="02020603050405020304" pitchFamily="18" charset="0"/>
                <a:cs typeface="Times New Roman" panose="02020603050405020304" pitchFamily="18" charset="0"/>
              </a:rPr>
              <a:t>Train </a:t>
            </a:r>
            <a:r>
              <a:rPr lang="en-IN" dirty="0">
                <a:latin typeface="Times New Roman" panose="02020603050405020304" pitchFamily="18" charset="0"/>
                <a:cs typeface="Times New Roman" panose="02020603050405020304" pitchFamily="18" charset="0"/>
              </a:rPr>
              <a:t>test split</a:t>
            </a:r>
          </a:p>
          <a:p>
            <a:pPr>
              <a:lnSpc>
                <a:spcPct val="150000"/>
              </a:lnSpc>
            </a:pPr>
            <a:r>
              <a:rPr lang="en-IN" dirty="0">
                <a:latin typeface="Times New Roman" panose="02020603050405020304" pitchFamily="18" charset="0"/>
                <a:cs typeface="Times New Roman" panose="02020603050405020304" pitchFamily="18" charset="0"/>
              </a:rPr>
              <a:t>Scale the data</a:t>
            </a:r>
          </a:p>
          <a:p>
            <a:pPr>
              <a:lnSpc>
                <a:spcPct val="150000"/>
              </a:lnSpc>
            </a:pPr>
            <a:r>
              <a:rPr lang="en-IN" dirty="0">
                <a:latin typeface="Times New Roman" panose="02020603050405020304" pitchFamily="18" charset="0"/>
                <a:cs typeface="Times New Roman" panose="02020603050405020304" pitchFamily="18" charset="0"/>
              </a:rPr>
              <a:t>Reverse scaling</a:t>
            </a:r>
          </a:p>
          <a:p>
            <a:pPr>
              <a:lnSpc>
                <a:spcPct val="150000"/>
              </a:lnSpc>
            </a:pPr>
            <a:r>
              <a:rPr lang="en-IN" dirty="0">
                <a:latin typeface="Times New Roman" panose="02020603050405020304" pitchFamily="18" charset="0"/>
                <a:cs typeface="Times New Roman" panose="02020603050405020304" pitchFamily="18" charset="0"/>
              </a:rPr>
              <a:t>Create a predictions data frame</a:t>
            </a:r>
          </a:p>
          <a:p>
            <a:pPr>
              <a:lnSpc>
                <a:spcPct val="150000"/>
              </a:lnSpc>
            </a:pPr>
            <a:r>
              <a:rPr lang="en-IN" dirty="0">
                <a:latin typeface="Times New Roman" panose="02020603050405020304" pitchFamily="18" charset="0"/>
                <a:cs typeface="Times New Roman" panose="02020603050405020304" pitchFamily="18" charset="0"/>
              </a:rPr>
              <a:t>Score the models</a:t>
            </a:r>
          </a:p>
        </p:txBody>
      </p:sp>
      <p:sp>
        <p:nvSpPr>
          <p:cNvPr id="4" name="Slide Number Placeholder 3"/>
          <p:cNvSpPr>
            <a:spLocks noGrp="1"/>
          </p:cNvSpPr>
          <p:nvPr>
            <p:ph type="sldNum" sz="quarter" idx="12"/>
          </p:nvPr>
        </p:nvSpPr>
        <p:spPr/>
        <p:txBody>
          <a:bodyPr/>
          <a:lstStyle/>
          <a:p>
            <a:fld id="{5EB9182B-B9F0-4D89-BEB6-C02DD4E8A657}" type="slidenum">
              <a:rPr lang="en-IN" smtClean="0"/>
              <a:t>13</a:t>
            </a:fld>
            <a:endParaRPr lang="en-IN"/>
          </a:p>
        </p:txBody>
      </p:sp>
    </p:spTree>
    <p:extLst>
      <p:ext uri="{BB962C8B-B14F-4D97-AF65-F5344CB8AC3E}">
        <p14:creationId xmlns:p14="http://schemas.microsoft.com/office/powerpoint/2010/main" val="233377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Gradient Boosting Classifier</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14</a:t>
            </a:fld>
            <a:endParaRPr lang="en-IN"/>
          </a:p>
        </p:txBody>
      </p:sp>
      <p:sp>
        <p:nvSpPr>
          <p:cNvPr id="5" name="Can 4"/>
          <p:cNvSpPr/>
          <p:nvPr/>
        </p:nvSpPr>
        <p:spPr>
          <a:xfrm>
            <a:off x="1271793" y="3186169"/>
            <a:ext cx="936702" cy="12266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p:txBody>
      </p:sp>
      <p:sp>
        <p:nvSpPr>
          <p:cNvPr id="6" name="Can 5"/>
          <p:cNvSpPr/>
          <p:nvPr/>
        </p:nvSpPr>
        <p:spPr>
          <a:xfrm>
            <a:off x="2850038" y="2244369"/>
            <a:ext cx="965169" cy="12012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Training Data</a:t>
            </a:r>
            <a:endParaRPr lang="en-IN" dirty="0">
              <a:latin typeface="Times New Roman" panose="02020603050405020304" pitchFamily="18" charset="0"/>
              <a:cs typeface="Times New Roman" panose="02020603050405020304" pitchFamily="18" charset="0"/>
            </a:endParaRPr>
          </a:p>
        </p:txBody>
      </p:sp>
      <p:sp>
        <p:nvSpPr>
          <p:cNvPr id="7" name="Can 6"/>
          <p:cNvSpPr/>
          <p:nvPr/>
        </p:nvSpPr>
        <p:spPr>
          <a:xfrm>
            <a:off x="2878506" y="4536996"/>
            <a:ext cx="960108" cy="10938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Test Data</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5044439" y="2310786"/>
            <a:ext cx="6309361" cy="246193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dirty="0">
                <a:solidFill>
                  <a:schemeClr val="tx1"/>
                </a:solidFill>
                <a:latin typeface="Times New Roman" panose="02020603050405020304" pitchFamily="18" charset="0"/>
                <a:cs typeface="Times New Roman" panose="02020603050405020304" pitchFamily="18" charset="0"/>
              </a:rPr>
              <a:t>Gradient boosting classifier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5280711" y="2718031"/>
            <a:ext cx="1723183" cy="942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Reduce bias &amp; variance</a:t>
            </a:r>
            <a:endParaRPr lang="en-IN" dirty="0">
              <a:latin typeface="Times New Roman" panose="02020603050405020304" pitchFamily="18" charset="0"/>
              <a:cs typeface="Times New Roman" panose="02020603050405020304" pitchFamily="18" charset="0"/>
            </a:endParaRPr>
          </a:p>
        </p:txBody>
      </p:sp>
      <p:sp>
        <p:nvSpPr>
          <p:cNvPr id="10" name="Rounded Rectangle 9"/>
          <p:cNvSpPr/>
          <p:nvPr/>
        </p:nvSpPr>
        <p:spPr>
          <a:xfrm>
            <a:off x="9355067" y="2728502"/>
            <a:ext cx="1609284" cy="942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7292608" y="2718031"/>
            <a:ext cx="1718085" cy="942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Breaks Data set into smaller subsets</a:t>
            </a:r>
            <a:endParaRPr lang="en-IN"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114696" y="3887500"/>
            <a:ext cx="2402928" cy="646331"/>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Recursively repeat the process for each child</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5297148" y="5262834"/>
            <a:ext cx="1851103" cy="73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Model Evaluation</a:t>
            </a:r>
            <a:endParaRPr lang="en-IN" dirty="0">
              <a:latin typeface="Times New Roman" panose="02020603050405020304" pitchFamily="18" charset="0"/>
              <a:cs typeface="Times New Roman" panose="02020603050405020304" pitchFamily="18" charset="0"/>
            </a:endParaRPr>
          </a:p>
        </p:txBody>
      </p:sp>
      <p:sp>
        <p:nvSpPr>
          <p:cNvPr id="14" name="Rectangle 13"/>
          <p:cNvSpPr/>
          <p:nvPr/>
        </p:nvSpPr>
        <p:spPr>
          <a:xfrm>
            <a:off x="8354076" y="4916792"/>
            <a:ext cx="2327095" cy="117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Times New Roman" panose="02020603050405020304" pitchFamily="18" charset="0"/>
                <a:cs typeface="Times New Roman" panose="02020603050405020304" pitchFamily="18" charset="0"/>
              </a:rPr>
              <a:t>Performance Evaluation Measure</a:t>
            </a:r>
          </a:p>
          <a:p>
            <a:pPr marL="342900" indent="-342900" algn="ctr">
              <a:buFont typeface="+mj-lt"/>
              <a:buAutoNum type="arabicPeriod"/>
            </a:pPr>
            <a:r>
              <a:rPr lang="en-GB" dirty="0" smtClean="0">
                <a:latin typeface="Times New Roman" panose="02020603050405020304" pitchFamily="18" charset="0"/>
                <a:cs typeface="Times New Roman" panose="02020603050405020304" pitchFamily="18" charset="0"/>
              </a:rPr>
              <a:t>Accuracy</a:t>
            </a:r>
          </a:p>
          <a:p>
            <a:pPr marL="342900" indent="-342900" algn="ctr">
              <a:buFont typeface="+mj-lt"/>
              <a:buAutoNum type="arabicPeriod"/>
            </a:pPr>
            <a:r>
              <a:rPr lang="en-GB" dirty="0" smtClean="0">
                <a:latin typeface="Times New Roman" panose="02020603050405020304" pitchFamily="18" charset="0"/>
                <a:cs typeface="Times New Roman" panose="02020603050405020304" pitchFamily="18" charset="0"/>
              </a:rPr>
              <a:t>Precision</a:t>
            </a:r>
          </a:p>
        </p:txBody>
      </p:sp>
      <p:cxnSp>
        <p:nvCxnSpPr>
          <p:cNvPr id="21" name="Elbow Connector 20"/>
          <p:cNvCxnSpPr>
            <a:stCxn id="5" idx="4"/>
            <a:endCxn id="6" idx="2"/>
          </p:cNvCxnSpPr>
          <p:nvPr/>
        </p:nvCxnSpPr>
        <p:spPr>
          <a:xfrm flipV="1">
            <a:off x="2208495" y="2844982"/>
            <a:ext cx="641543" cy="95450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23"/>
          <p:cNvCxnSpPr>
            <a:endCxn id="7" idx="2"/>
          </p:cNvCxnSpPr>
          <p:nvPr/>
        </p:nvCxnSpPr>
        <p:spPr>
          <a:xfrm rot="16200000" flipH="1">
            <a:off x="2061524" y="4266928"/>
            <a:ext cx="1270326" cy="36363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 name="Elbow Connector 26"/>
          <p:cNvCxnSpPr>
            <a:stCxn id="6" idx="4"/>
            <a:endCxn id="8" idx="1"/>
          </p:cNvCxnSpPr>
          <p:nvPr/>
        </p:nvCxnSpPr>
        <p:spPr>
          <a:xfrm>
            <a:off x="3815207" y="2844982"/>
            <a:ext cx="1229232" cy="69677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9" idx="1"/>
          </p:cNvCxnSpPr>
          <p:nvPr/>
        </p:nvCxnSpPr>
        <p:spPr>
          <a:xfrm>
            <a:off x="5145552" y="3186169"/>
            <a:ext cx="135159" cy="3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9" idx="3"/>
            <a:endCxn id="11" idx="1"/>
          </p:cNvCxnSpPr>
          <p:nvPr/>
        </p:nvCxnSpPr>
        <p:spPr>
          <a:xfrm>
            <a:off x="7003894" y="3189249"/>
            <a:ext cx="2887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1" idx="3"/>
            <a:endCxn id="10" idx="1"/>
          </p:cNvCxnSpPr>
          <p:nvPr/>
        </p:nvCxnSpPr>
        <p:spPr>
          <a:xfrm>
            <a:off x="9010693" y="3189249"/>
            <a:ext cx="344374" cy="10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stCxn id="7" idx="4"/>
            <a:endCxn id="13" idx="1"/>
          </p:cNvCxnSpPr>
          <p:nvPr/>
        </p:nvCxnSpPr>
        <p:spPr>
          <a:xfrm>
            <a:off x="3838614" y="5083910"/>
            <a:ext cx="1458534" cy="5469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Elbow Connector 41"/>
          <p:cNvCxnSpPr>
            <a:stCxn id="13" idx="3"/>
            <a:endCxn id="14" idx="1"/>
          </p:cNvCxnSpPr>
          <p:nvPr/>
        </p:nvCxnSpPr>
        <p:spPr>
          <a:xfrm flipV="1">
            <a:off x="7148251" y="5502995"/>
            <a:ext cx="1205825" cy="12782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4" name="Elbow Connector 43"/>
          <p:cNvCxnSpPr>
            <a:stCxn id="10" idx="2"/>
            <a:endCxn id="12" idx="3"/>
          </p:cNvCxnSpPr>
          <p:nvPr/>
        </p:nvCxnSpPr>
        <p:spPr>
          <a:xfrm rot="5400000">
            <a:off x="9568803" y="3619760"/>
            <a:ext cx="539728" cy="64208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Elbow Connector 45"/>
          <p:cNvCxnSpPr>
            <a:stCxn id="12" idx="1"/>
            <a:endCxn id="9" idx="2"/>
          </p:cNvCxnSpPr>
          <p:nvPr/>
        </p:nvCxnSpPr>
        <p:spPr>
          <a:xfrm rot="10800000">
            <a:off x="6142304" y="3660468"/>
            <a:ext cx="972393" cy="5501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489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81328"/>
            <a:ext cx="10515600" cy="5071872"/>
          </a:xfrm>
        </p:spPr>
        <p:txBody>
          <a:bodyPr>
            <a:normAutofit/>
          </a:bodyPr>
          <a:lstStyle/>
          <a:p>
            <a:pPr algn="just">
              <a:lnSpc>
                <a:spcPct val="150000"/>
              </a:lnSpc>
            </a:pPr>
            <a:r>
              <a:rPr lang="en-GB" sz="2300" dirty="0" smtClean="0">
                <a:latin typeface="Times New Roman" pitchFamily="18" charset="0"/>
                <a:cs typeface="Times New Roman" pitchFamily="18" charset="0"/>
              </a:rPr>
              <a:t>Gradient </a:t>
            </a:r>
            <a:r>
              <a:rPr lang="en-GB" sz="2300" dirty="0">
                <a:latin typeface="Times New Roman" pitchFamily="18" charset="0"/>
                <a:cs typeface="Times New Roman" pitchFamily="18" charset="0"/>
              </a:rPr>
              <a:t>boosting classifiers are a group of machine learning algorithms that combine many weak learning models together to create a strong predictive </a:t>
            </a:r>
            <a:r>
              <a:rPr lang="en-GB" sz="2300" dirty="0" smtClean="0">
                <a:latin typeface="Times New Roman" pitchFamily="18" charset="0"/>
                <a:cs typeface="Times New Roman" pitchFamily="18" charset="0"/>
              </a:rPr>
              <a:t>model</a:t>
            </a:r>
          </a:p>
          <a:p>
            <a:pPr marL="0" indent="0" algn="just">
              <a:lnSpc>
                <a:spcPct val="150000"/>
              </a:lnSpc>
              <a:buNone/>
            </a:pPr>
            <a:r>
              <a:rPr lang="en-IN" sz="2300" b="1" dirty="0" smtClean="0">
                <a:latin typeface="Times New Roman" pitchFamily="18" charset="0"/>
                <a:cs typeface="Times New Roman" pitchFamily="18" charset="0"/>
              </a:rPr>
              <a:t>Boosting </a:t>
            </a:r>
          </a:p>
          <a:p>
            <a:pPr algn="just">
              <a:lnSpc>
                <a:spcPct val="150000"/>
              </a:lnSpc>
            </a:pPr>
            <a:r>
              <a:rPr lang="en-GB" sz="2300" dirty="0" smtClean="0">
                <a:latin typeface="Times New Roman" pitchFamily="18" charset="0"/>
                <a:cs typeface="Times New Roman" pitchFamily="18" charset="0"/>
              </a:rPr>
              <a:t>This </a:t>
            </a:r>
            <a:r>
              <a:rPr lang="en-GB" sz="2300" dirty="0">
                <a:latin typeface="Times New Roman" pitchFamily="18" charset="0"/>
                <a:cs typeface="Times New Roman" pitchFamily="18" charset="0"/>
              </a:rPr>
              <a:t>is done by building a model from the training data, then creating a second model that attempts to correct the errors from the first model</a:t>
            </a:r>
            <a:r>
              <a:rPr lang="en-IN" sz="1900" dirty="0" smtClean="0">
                <a:latin typeface="Times New Roman" pitchFamily="18" charset="0"/>
                <a:cs typeface="Times New Roman" pitchFamily="18" charset="0"/>
              </a:rPr>
              <a:t>.</a:t>
            </a:r>
            <a:endParaRPr lang="en-IN" sz="1900" dirty="0">
              <a:latin typeface="Times New Roman" pitchFamily="18" charset="0"/>
              <a:cs typeface="Times New Roman" pitchFamily="18" charset="0"/>
            </a:endParaRPr>
          </a:p>
        </p:txBody>
      </p:sp>
      <p:sp>
        <p:nvSpPr>
          <p:cNvPr id="3" name="Title 2"/>
          <p:cNvSpPr>
            <a:spLocks noGrp="1"/>
          </p:cNvSpPr>
          <p:nvPr>
            <p:ph type="title"/>
          </p:nvPr>
        </p:nvSpPr>
        <p:spPr>
          <a:xfrm>
            <a:off x="838199" y="155766"/>
            <a:ext cx="10796337" cy="1119582"/>
          </a:xfrm>
        </p:spPr>
        <p:txBody>
          <a:bodyPr>
            <a:normAutofit/>
          </a:bodyPr>
          <a:lstStyle/>
          <a:p>
            <a:r>
              <a:rPr lang="en-IN" b="1" dirty="0">
                <a:solidFill>
                  <a:schemeClr val="tx2"/>
                </a:solidFill>
                <a:latin typeface="Times New Roman" panose="02020603050405020304" pitchFamily="18" charset="0"/>
                <a:cs typeface="Times New Roman" panose="02020603050405020304" pitchFamily="18" charset="0"/>
              </a:rPr>
              <a:t>Gradient Boosting Classifiers</a:t>
            </a:r>
          </a:p>
        </p:txBody>
      </p:sp>
      <p:sp>
        <p:nvSpPr>
          <p:cNvPr id="4098" name="AutoShape 2" descr="https://stackabuse.com/ezoimgfmt/stackabuse.s3.amazonaws.com/media/gradient-boosting-classifiers-in-python-with-scikit-learn-4.png?ezimgfmt=rs:730x228/rscb1/ng:webp/ngcb1"/>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00" name="AutoShape 4" descr="D:\New folder\Flood detection\gradient-boosting-classifiers-in-python-with-scikit-learn-4 (1).webp"/>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76913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923" y="116525"/>
            <a:ext cx="11907077" cy="1425561"/>
          </a:xfrm>
        </p:spPr>
        <p:txBody>
          <a:bodyPr>
            <a:normAutofit/>
          </a:bodyPr>
          <a:lstStyle/>
          <a:p>
            <a:r>
              <a:rPr lang="en-IN" b="1" dirty="0">
                <a:solidFill>
                  <a:schemeClr val="tx2"/>
                </a:solidFill>
                <a:latin typeface="Times New Roman" panose="02020603050405020304" pitchFamily="18" charset="0"/>
                <a:cs typeface="Times New Roman" panose="02020603050405020304" pitchFamily="18" charset="0"/>
              </a:rPr>
              <a:t>Working Principle</a:t>
            </a:r>
          </a:p>
        </p:txBody>
      </p:sp>
      <p:sp>
        <p:nvSpPr>
          <p:cNvPr id="4" name="Flowchart: Magnetic Disk 3"/>
          <p:cNvSpPr/>
          <p:nvPr/>
        </p:nvSpPr>
        <p:spPr>
          <a:xfrm>
            <a:off x="490105" y="1344072"/>
            <a:ext cx="1059873" cy="140714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Dataset</a:t>
            </a:r>
            <a:endParaRPr lang="en-IN" dirty="0"/>
          </a:p>
        </p:txBody>
      </p:sp>
      <p:sp>
        <p:nvSpPr>
          <p:cNvPr id="5" name="Rectangle 4"/>
          <p:cNvSpPr/>
          <p:nvPr/>
        </p:nvSpPr>
        <p:spPr>
          <a:xfrm>
            <a:off x="2313858" y="1739291"/>
            <a:ext cx="2157845" cy="6167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Pre –Processing </a:t>
            </a:r>
            <a:endParaRPr lang="en-IN" dirty="0"/>
          </a:p>
        </p:txBody>
      </p:sp>
      <p:sp>
        <p:nvSpPr>
          <p:cNvPr id="6" name="Rectangle 5"/>
          <p:cNvSpPr/>
          <p:nvPr/>
        </p:nvSpPr>
        <p:spPr>
          <a:xfrm>
            <a:off x="4342558" y="4742403"/>
            <a:ext cx="2379518" cy="727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Prediction</a:t>
            </a:r>
            <a:endParaRPr lang="en-IN" dirty="0"/>
          </a:p>
        </p:txBody>
      </p:sp>
      <p:sp>
        <p:nvSpPr>
          <p:cNvPr id="7" name="Rectangle 6"/>
          <p:cNvSpPr/>
          <p:nvPr/>
        </p:nvSpPr>
        <p:spPr>
          <a:xfrm>
            <a:off x="9005478" y="4737020"/>
            <a:ext cx="2379518" cy="727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Future Sales data</a:t>
            </a:r>
            <a:endParaRPr lang="en-IN" dirty="0"/>
          </a:p>
        </p:txBody>
      </p:sp>
      <p:sp>
        <p:nvSpPr>
          <p:cNvPr id="8" name="Rectangle 7"/>
          <p:cNvSpPr/>
          <p:nvPr/>
        </p:nvSpPr>
        <p:spPr>
          <a:xfrm>
            <a:off x="490105" y="4742404"/>
            <a:ext cx="2379518" cy="727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Modelling</a:t>
            </a:r>
            <a:endParaRPr lang="en-IN" dirty="0"/>
          </a:p>
        </p:txBody>
      </p:sp>
      <p:sp>
        <p:nvSpPr>
          <p:cNvPr id="9" name="Rectangle 8"/>
          <p:cNvSpPr/>
          <p:nvPr/>
        </p:nvSpPr>
        <p:spPr>
          <a:xfrm>
            <a:off x="2869623" y="3258299"/>
            <a:ext cx="2379518" cy="727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 </a:t>
            </a:r>
            <a:r>
              <a:rPr lang="en-GB" smtClean="0"/>
              <a:t>Data Split </a:t>
            </a:r>
            <a:endParaRPr lang="en-IN" dirty="0"/>
          </a:p>
        </p:txBody>
      </p:sp>
      <p:sp>
        <p:nvSpPr>
          <p:cNvPr id="10" name="Rectangle 9"/>
          <p:cNvSpPr/>
          <p:nvPr/>
        </p:nvSpPr>
        <p:spPr>
          <a:xfrm>
            <a:off x="5869132" y="3258300"/>
            <a:ext cx="2379518" cy="727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Data Processing </a:t>
            </a:r>
            <a:endParaRPr lang="en-IN" dirty="0"/>
          </a:p>
        </p:txBody>
      </p:sp>
      <p:sp>
        <p:nvSpPr>
          <p:cNvPr id="11" name="Rectangle 10"/>
          <p:cNvSpPr/>
          <p:nvPr/>
        </p:nvSpPr>
        <p:spPr>
          <a:xfrm>
            <a:off x="8976460" y="3242265"/>
            <a:ext cx="2379518" cy="727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Feature Selection</a:t>
            </a:r>
            <a:endParaRPr lang="en-IN" dirty="0"/>
          </a:p>
        </p:txBody>
      </p:sp>
      <p:sp>
        <p:nvSpPr>
          <p:cNvPr id="12" name="Rectangle 11"/>
          <p:cNvSpPr/>
          <p:nvPr/>
        </p:nvSpPr>
        <p:spPr>
          <a:xfrm>
            <a:off x="5620491" y="1709323"/>
            <a:ext cx="2203169" cy="67664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Cleaning</a:t>
            </a:r>
            <a:endParaRPr lang="en-IN" dirty="0"/>
          </a:p>
        </p:txBody>
      </p:sp>
      <p:sp>
        <p:nvSpPr>
          <p:cNvPr id="13" name="Rectangle 12"/>
          <p:cNvSpPr/>
          <p:nvPr/>
        </p:nvSpPr>
        <p:spPr>
          <a:xfrm>
            <a:off x="8972448" y="1683963"/>
            <a:ext cx="2379518" cy="727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EDA (Explore Data Analysis)</a:t>
            </a:r>
            <a:endParaRPr lang="en-IN" dirty="0"/>
          </a:p>
        </p:txBody>
      </p:sp>
      <p:sp>
        <p:nvSpPr>
          <p:cNvPr id="14" name="Rectangle 13"/>
          <p:cNvSpPr/>
          <p:nvPr/>
        </p:nvSpPr>
        <p:spPr>
          <a:xfrm>
            <a:off x="4342558" y="5828065"/>
            <a:ext cx="2379518" cy="727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User Input</a:t>
            </a:r>
            <a:endParaRPr lang="en-IN" dirty="0"/>
          </a:p>
        </p:txBody>
      </p:sp>
      <p:cxnSp>
        <p:nvCxnSpPr>
          <p:cNvPr id="18" name="Straight Arrow Connector 17"/>
          <p:cNvCxnSpPr>
            <a:stCxn id="4" idx="4"/>
            <a:endCxn id="5" idx="1"/>
          </p:cNvCxnSpPr>
          <p:nvPr/>
        </p:nvCxnSpPr>
        <p:spPr>
          <a:xfrm flipV="1">
            <a:off x="1549978" y="2047645"/>
            <a:ext cx="763880"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12" idx="3"/>
            <a:endCxn id="13" idx="1"/>
          </p:cNvCxnSpPr>
          <p:nvPr/>
        </p:nvCxnSpPr>
        <p:spPr>
          <a:xfrm>
            <a:off x="7823660" y="2047645"/>
            <a:ext cx="114878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a:stCxn id="5" idx="3"/>
            <a:endCxn id="12" idx="1"/>
          </p:cNvCxnSpPr>
          <p:nvPr/>
        </p:nvCxnSpPr>
        <p:spPr>
          <a:xfrm>
            <a:off x="4471703" y="2047645"/>
            <a:ext cx="114878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Elbow Connector 25"/>
          <p:cNvCxnSpPr>
            <a:stCxn id="13" idx="2"/>
            <a:endCxn id="11" idx="0"/>
          </p:cNvCxnSpPr>
          <p:nvPr/>
        </p:nvCxnSpPr>
        <p:spPr>
          <a:xfrm rot="16200000" flipH="1">
            <a:off x="9748744" y="2824789"/>
            <a:ext cx="830939" cy="401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a:stCxn id="11" idx="1"/>
            <a:endCxn id="10" idx="3"/>
          </p:cNvCxnSpPr>
          <p:nvPr/>
        </p:nvCxnSpPr>
        <p:spPr>
          <a:xfrm flipH="1">
            <a:off x="8248650" y="3605947"/>
            <a:ext cx="727810" cy="160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a:stCxn id="10" idx="1"/>
            <a:endCxn id="9" idx="3"/>
          </p:cNvCxnSpPr>
          <p:nvPr/>
        </p:nvCxnSpPr>
        <p:spPr>
          <a:xfrm flipH="1" flipV="1">
            <a:off x="5249141" y="3621981"/>
            <a:ext cx="61999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a:stCxn id="8" idx="3"/>
            <a:endCxn id="6" idx="1"/>
          </p:cNvCxnSpPr>
          <p:nvPr/>
        </p:nvCxnSpPr>
        <p:spPr>
          <a:xfrm flipV="1">
            <a:off x="2869623" y="5106085"/>
            <a:ext cx="147293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p:cNvCxnSpPr>
            <a:stCxn id="14" idx="0"/>
            <a:endCxn id="6" idx="2"/>
          </p:cNvCxnSpPr>
          <p:nvPr/>
        </p:nvCxnSpPr>
        <p:spPr>
          <a:xfrm flipV="1">
            <a:off x="5532317" y="5469766"/>
            <a:ext cx="0" cy="3582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Elbow Connector 46"/>
          <p:cNvCxnSpPr>
            <a:stCxn id="6" idx="3"/>
            <a:endCxn id="7" idx="1"/>
          </p:cNvCxnSpPr>
          <p:nvPr/>
        </p:nvCxnSpPr>
        <p:spPr>
          <a:xfrm flipV="1">
            <a:off x="6722076" y="5100702"/>
            <a:ext cx="2283402" cy="538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Elbow Connector 35"/>
          <p:cNvCxnSpPr>
            <a:stCxn id="9" idx="1"/>
            <a:endCxn id="8" idx="0"/>
          </p:cNvCxnSpPr>
          <p:nvPr/>
        </p:nvCxnSpPr>
        <p:spPr>
          <a:xfrm rot="10800000" flipV="1">
            <a:off x="1679865" y="3621980"/>
            <a:ext cx="1189759" cy="112042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2858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Methodology</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GB" dirty="0" smtClean="0">
                <a:latin typeface="Times New Roman" panose="02020603050405020304" pitchFamily="18" charset="0"/>
                <a:cs typeface="Times New Roman" panose="02020603050405020304" pitchFamily="18" charset="0"/>
              </a:rPr>
              <a:t>Front-end</a:t>
            </a:r>
          </a:p>
          <a:p>
            <a:pPr lvl="1"/>
            <a:r>
              <a:rPr lang="en-GB" dirty="0">
                <a:latin typeface="Times New Roman" panose="02020603050405020304" pitchFamily="18" charset="0"/>
                <a:cs typeface="Times New Roman" panose="02020603050405020304" pitchFamily="18" charset="0"/>
              </a:rPr>
              <a:t>HTML</a:t>
            </a:r>
          </a:p>
          <a:p>
            <a:pPr lvl="1"/>
            <a:r>
              <a:rPr lang="en-GB" dirty="0">
                <a:latin typeface="Times New Roman" panose="02020603050405020304" pitchFamily="18" charset="0"/>
                <a:cs typeface="Times New Roman" panose="02020603050405020304" pitchFamily="18" charset="0"/>
              </a:rPr>
              <a:t>CSS</a:t>
            </a:r>
          </a:p>
          <a:p>
            <a:pPr lvl="1"/>
            <a:r>
              <a:rPr lang="en-GB" dirty="0" err="1" smtClean="0">
                <a:latin typeface="Times New Roman" panose="02020603050405020304" pitchFamily="18" charset="0"/>
                <a:cs typeface="Times New Roman" panose="02020603050405020304" pitchFamily="18" charset="0"/>
              </a:rPr>
              <a:t>Jquery,JS</a:t>
            </a:r>
            <a:endParaRPr lang="en-GB" dirty="0" smtClean="0">
              <a:latin typeface="Times New Roman" panose="02020603050405020304" pitchFamily="18" charset="0"/>
              <a:cs typeface="Times New Roman" panose="02020603050405020304" pitchFamily="18" charset="0"/>
            </a:endParaRPr>
          </a:p>
          <a:p>
            <a:pPr marL="0" indent="0">
              <a:buNone/>
            </a:pPr>
            <a:r>
              <a:rPr lang="en-GB" dirty="0" smtClean="0">
                <a:latin typeface="Times New Roman" panose="02020603050405020304" pitchFamily="18" charset="0"/>
                <a:cs typeface="Times New Roman" panose="02020603050405020304" pitchFamily="18" charset="0"/>
              </a:rPr>
              <a:t>Back-end</a:t>
            </a:r>
          </a:p>
          <a:p>
            <a:pPr lvl="1"/>
            <a:r>
              <a:rPr lang="en-GB" dirty="0" smtClean="0">
                <a:latin typeface="Times New Roman" panose="02020603050405020304" pitchFamily="18" charset="0"/>
                <a:cs typeface="Times New Roman" panose="02020603050405020304" pitchFamily="18" charset="0"/>
              </a:rPr>
              <a:t>SQLite</a:t>
            </a:r>
          </a:p>
          <a:p>
            <a:pPr marL="0" indent="0">
              <a:buNone/>
            </a:pPr>
            <a:r>
              <a:rPr lang="en-GB" dirty="0" smtClean="0">
                <a:latin typeface="Times New Roman" panose="02020603050405020304" pitchFamily="18" charset="0"/>
                <a:cs typeface="Times New Roman" panose="02020603050405020304" pitchFamily="18" charset="0"/>
              </a:rPr>
              <a:t>Server</a:t>
            </a:r>
          </a:p>
          <a:p>
            <a:pPr lvl="1"/>
            <a:r>
              <a:rPr lang="en-GB" dirty="0" smtClean="0">
                <a:latin typeface="Times New Roman" panose="02020603050405020304" pitchFamily="18" charset="0"/>
                <a:cs typeface="Times New Roman" panose="02020603050405020304" pitchFamily="18" charset="0"/>
              </a:rPr>
              <a:t>Django-framework</a:t>
            </a:r>
          </a:p>
          <a:p>
            <a:pPr lvl="1"/>
            <a:endParaRPr lang="en-GB" dirty="0"/>
          </a:p>
          <a:p>
            <a:pPr marL="457200" lvl="1" indent="0">
              <a:buNone/>
            </a:pPr>
            <a:endParaRPr lang="en-GB" dirty="0"/>
          </a:p>
        </p:txBody>
      </p:sp>
      <p:sp>
        <p:nvSpPr>
          <p:cNvPr id="4" name="Slide Number Placeholder 3"/>
          <p:cNvSpPr>
            <a:spLocks noGrp="1"/>
          </p:cNvSpPr>
          <p:nvPr>
            <p:ph type="sldNum" sz="quarter" idx="12"/>
          </p:nvPr>
        </p:nvSpPr>
        <p:spPr/>
        <p:txBody>
          <a:bodyPr/>
          <a:lstStyle/>
          <a:p>
            <a:fld id="{5EB9182B-B9F0-4D89-BEB6-C02DD4E8A657}" type="slidenum">
              <a:rPr lang="en-IN" smtClean="0"/>
              <a:t>17</a:t>
            </a:fld>
            <a:endParaRPr lang="en-IN"/>
          </a:p>
        </p:txBody>
      </p:sp>
    </p:spTree>
    <p:extLst>
      <p:ext uri="{BB962C8B-B14F-4D97-AF65-F5344CB8AC3E}">
        <p14:creationId xmlns:p14="http://schemas.microsoft.com/office/powerpoint/2010/main" val="588063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chemeClr val="tx2"/>
                </a:solidFill>
                <a:latin typeface="Times New Roman" panose="02020603050405020304" pitchFamily="18" charset="0"/>
                <a:cs typeface="Times New Roman" panose="02020603050405020304" pitchFamily="18" charset="0"/>
              </a:rPr>
              <a:t>Flow Diagram</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18</a:t>
            </a:fld>
            <a:endParaRPr lang="en-IN"/>
          </a:p>
        </p:txBody>
      </p:sp>
      <p:sp>
        <p:nvSpPr>
          <p:cNvPr id="5" name="Rectangle 4"/>
          <p:cNvSpPr/>
          <p:nvPr/>
        </p:nvSpPr>
        <p:spPr>
          <a:xfrm>
            <a:off x="1167063" y="1925053"/>
            <a:ext cx="1383632" cy="721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Times New Roman" panose="02020603050405020304" pitchFamily="18" charset="0"/>
                <a:cs typeface="Times New Roman" panose="02020603050405020304" pitchFamily="18" charset="0"/>
              </a:rPr>
              <a:t>Login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3479134" y="1921252"/>
            <a:ext cx="1383632" cy="721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Times New Roman" panose="02020603050405020304" pitchFamily="18" charset="0"/>
                <a:cs typeface="Times New Roman" panose="02020603050405020304" pitchFamily="18" charset="0"/>
              </a:rPr>
              <a:t>Upload Sales File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5699961" y="1921252"/>
            <a:ext cx="1836821" cy="721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Times New Roman" panose="02020603050405020304" pitchFamily="18" charset="0"/>
                <a:cs typeface="Times New Roman" panose="02020603050405020304" pitchFamily="18" charset="0"/>
              </a:rPr>
              <a:t>View All uploaded File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8209547" y="1921252"/>
            <a:ext cx="1836821" cy="721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Times New Roman" panose="02020603050405020304" pitchFamily="18" charset="0"/>
                <a:cs typeface="Times New Roman" panose="02020603050405020304" pitchFamily="18" charset="0"/>
              </a:rPr>
              <a:t>View data by category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7892717" y="3413044"/>
            <a:ext cx="2478507" cy="1183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Times New Roman" panose="02020603050405020304" pitchFamily="18" charset="0"/>
                <a:cs typeface="Times New Roman" panose="02020603050405020304" pitchFamily="18" charset="0"/>
              </a:rPr>
              <a:t>View all data present in the file with Historical Graph</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321346" y="3413043"/>
            <a:ext cx="2478507" cy="1183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Times New Roman" panose="02020603050405020304" pitchFamily="18" charset="0"/>
                <a:cs typeface="Times New Roman" panose="02020603050405020304" pitchFamily="18" charset="0"/>
              </a:rPr>
              <a:t>View predicted sales value in Table format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93345" y="3409033"/>
            <a:ext cx="2478507" cy="1183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Times New Roman" panose="02020603050405020304" pitchFamily="18" charset="0"/>
                <a:cs typeface="Times New Roman" panose="02020603050405020304" pitchFamily="18" charset="0"/>
              </a:rPr>
              <a:t>View predicted sales value in Historical data Graph</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5" idx="3"/>
            <a:endCxn id="7" idx="1"/>
          </p:cNvCxnSpPr>
          <p:nvPr/>
        </p:nvCxnSpPr>
        <p:spPr>
          <a:xfrm flipV="1">
            <a:off x="2550695" y="2282199"/>
            <a:ext cx="928439" cy="3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7" idx="3"/>
            <a:endCxn id="8" idx="1"/>
          </p:cNvCxnSpPr>
          <p:nvPr/>
        </p:nvCxnSpPr>
        <p:spPr>
          <a:xfrm>
            <a:off x="4862766" y="2282199"/>
            <a:ext cx="8371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3"/>
            <a:endCxn id="9" idx="1"/>
          </p:cNvCxnSpPr>
          <p:nvPr/>
        </p:nvCxnSpPr>
        <p:spPr>
          <a:xfrm>
            <a:off x="7536782" y="2282199"/>
            <a:ext cx="672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9" idx="2"/>
            <a:endCxn id="10" idx="0"/>
          </p:cNvCxnSpPr>
          <p:nvPr/>
        </p:nvCxnSpPr>
        <p:spPr>
          <a:xfrm>
            <a:off x="9127958" y="2643146"/>
            <a:ext cx="4013" cy="769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0" idx="1"/>
            <a:endCxn id="11" idx="3"/>
          </p:cNvCxnSpPr>
          <p:nvPr/>
        </p:nvCxnSpPr>
        <p:spPr>
          <a:xfrm flipH="1" flipV="1">
            <a:off x="6799853" y="4004554"/>
            <a:ext cx="109286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1" idx="1"/>
            <a:endCxn id="12" idx="3"/>
          </p:cNvCxnSpPr>
          <p:nvPr/>
        </p:nvCxnSpPr>
        <p:spPr>
          <a:xfrm flipH="1" flipV="1">
            <a:off x="3371852" y="4000544"/>
            <a:ext cx="949494" cy="4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167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solidFill>
                <a:latin typeface="Times New Roman" panose="02020603050405020304" pitchFamily="18" charset="0"/>
                <a:cs typeface="Times New Roman" panose="02020603050405020304" pitchFamily="18" charset="0"/>
              </a:rPr>
              <a:t>Software and package requirements</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lvl="0"/>
            <a:r>
              <a:rPr lang="en-US" sz="3600" dirty="0">
                <a:latin typeface="Times New Roman" panose="02020603050405020304" pitchFamily="18" charset="0"/>
                <a:cs typeface="Times New Roman" panose="02020603050405020304" pitchFamily="18" charset="0"/>
              </a:rPr>
              <a:t>Python 3.7.0</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a:latin typeface="Times New Roman" panose="02020603050405020304" pitchFamily="18" charset="0"/>
                <a:cs typeface="Times New Roman" panose="02020603050405020304" pitchFamily="18" charset="0"/>
              </a:rPr>
              <a:t>Django 2.0</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err="1">
                <a:latin typeface="Times New Roman" panose="02020603050405020304" pitchFamily="18" charset="0"/>
                <a:cs typeface="Times New Roman" panose="02020603050405020304" pitchFamily="18" charset="0"/>
              </a:rPr>
              <a:t>Joblib</a:t>
            </a:r>
            <a:r>
              <a:rPr lang="en-US" sz="2300" dirty="0">
                <a:latin typeface="Times New Roman" panose="02020603050405020304" pitchFamily="18" charset="0"/>
                <a:cs typeface="Times New Roman" panose="02020603050405020304" pitchFamily="18" charset="0"/>
              </a:rPr>
              <a:t> 0.13.2</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err="1">
                <a:latin typeface="Times New Roman" panose="02020603050405020304" pitchFamily="18" charset="0"/>
                <a:cs typeface="Times New Roman" panose="02020603050405020304" pitchFamily="18" charset="0"/>
              </a:rPr>
              <a:t>mysql</a:t>
            </a:r>
            <a:r>
              <a:rPr lang="en-US" sz="2300" dirty="0">
                <a:latin typeface="Times New Roman" panose="02020603050405020304" pitchFamily="18" charset="0"/>
                <a:cs typeface="Times New Roman" panose="02020603050405020304" pitchFamily="18" charset="0"/>
              </a:rPr>
              <a:t>-connector-python 8.0.17</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err="1">
                <a:latin typeface="Times New Roman" panose="02020603050405020304" pitchFamily="18" charset="0"/>
                <a:cs typeface="Times New Roman" panose="02020603050405020304" pitchFamily="18" charset="0"/>
              </a:rPr>
              <a:t>numpy</a:t>
            </a:r>
            <a:r>
              <a:rPr lang="en-US" sz="2300" dirty="0">
                <a:latin typeface="Times New Roman" panose="02020603050405020304" pitchFamily="18" charset="0"/>
                <a:cs typeface="Times New Roman" panose="02020603050405020304" pitchFamily="18" charset="0"/>
              </a:rPr>
              <a:t> 1.17.1</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a:latin typeface="Times New Roman" panose="02020603050405020304" pitchFamily="18" charset="0"/>
                <a:cs typeface="Times New Roman" panose="02020603050405020304" pitchFamily="18" charset="0"/>
              </a:rPr>
              <a:t>pandas 0.25.1</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a:latin typeface="Times New Roman" panose="02020603050405020304" pitchFamily="18" charset="0"/>
                <a:cs typeface="Times New Roman" panose="02020603050405020304" pitchFamily="18" charset="0"/>
              </a:rPr>
              <a:t>patsy 0.5.1</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a:latin typeface="Times New Roman" panose="02020603050405020304" pitchFamily="18" charset="0"/>
                <a:cs typeface="Times New Roman" panose="02020603050405020304" pitchFamily="18" charset="0"/>
              </a:rPr>
              <a:t>python-</a:t>
            </a:r>
            <a:r>
              <a:rPr lang="en-US" sz="2300" dirty="0" err="1">
                <a:latin typeface="Times New Roman" panose="02020603050405020304" pitchFamily="18" charset="0"/>
                <a:cs typeface="Times New Roman" panose="02020603050405020304" pitchFamily="18" charset="0"/>
              </a:rPr>
              <a:t>dateutil</a:t>
            </a:r>
            <a:r>
              <a:rPr lang="en-US" sz="2300" dirty="0">
                <a:latin typeface="Times New Roman" panose="02020603050405020304" pitchFamily="18" charset="0"/>
                <a:cs typeface="Times New Roman" panose="02020603050405020304" pitchFamily="18" charset="0"/>
              </a:rPr>
              <a:t> 2.8.0</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err="1">
                <a:latin typeface="Times New Roman" panose="02020603050405020304" pitchFamily="18" charset="0"/>
                <a:cs typeface="Times New Roman" panose="02020603050405020304" pitchFamily="18" charset="0"/>
              </a:rPr>
              <a:t>pytz</a:t>
            </a:r>
            <a:r>
              <a:rPr lang="en-US" sz="2300" dirty="0">
                <a:latin typeface="Times New Roman" panose="02020603050405020304" pitchFamily="18" charset="0"/>
                <a:cs typeface="Times New Roman" panose="02020603050405020304" pitchFamily="18" charset="0"/>
              </a:rPr>
              <a:t> 2019.2</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err="1">
                <a:latin typeface="Times New Roman" panose="02020603050405020304" pitchFamily="18" charset="0"/>
                <a:cs typeface="Times New Roman" panose="02020603050405020304" pitchFamily="18" charset="0"/>
              </a:rPr>
              <a:t>scikit</a:t>
            </a:r>
            <a:r>
              <a:rPr lang="en-US" sz="2300" dirty="0">
                <a:latin typeface="Times New Roman" panose="02020603050405020304" pitchFamily="18" charset="0"/>
                <a:cs typeface="Times New Roman" panose="02020603050405020304" pitchFamily="18" charset="0"/>
              </a:rPr>
              <a:t>-learn 0.21.3</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err="1">
                <a:latin typeface="Times New Roman" panose="02020603050405020304" pitchFamily="18" charset="0"/>
                <a:cs typeface="Times New Roman" panose="02020603050405020304" pitchFamily="18" charset="0"/>
              </a:rPr>
              <a:t>scipy</a:t>
            </a:r>
            <a:r>
              <a:rPr lang="en-US" sz="2300" dirty="0">
                <a:latin typeface="Times New Roman" panose="02020603050405020304" pitchFamily="18" charset="0"/>
                <a:cs typeface="Times New Roman" panose="02020603050405020304" pitchFamily="18" charset="0"/>
              </a:rPr>
              <a:t> 1.3.1</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a:latin typeface="Times New Roman" panose="02020603050405020304" pitchFamily="18" charset="0"/>
                <a:cs typeface="Times New Roman" panose="02020603050405020304" pitchFamily="18" charset="0"/>
              </a:rPr>
              <a:t>six 1.12.0</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err="1">
                <a:latin typeface="Times New Roman" panose="02020603050405020304" pitchFamily="18" charset="0"/>
                <a:cs typeface="Times New Roman" panose="02020603050405020304" pitchFamily="18" charset="0"/>
              </a:rPr>
              <a:t>sklearn</a:t>
            </a:r>
            <a:r>
              <a:rPr lang="en-US" sz="2300" dirty="0">
                <a:latin typeface="Times New Roman" panose="02020603050405020304" pitchFamily="18" charset="0"/>
                <a:cs typeface="Times New Roman" panose="02020603050405020304" pitchFamily="18" charset="0"/>
              </a:rPr>
              <a:t> 0.0</a:t>
            </a:r>
            <a:endParaRPr lang="en-IN" sz="23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300" dirty="0" err="1">
                <a:latin typeface="Times New Roman" panose="02020603050405020304" pitchFamily="18" charset="0"/>
                <a:cs typeface="Times New Roman" panose="02020603050405020304" pitchFamily="18" charset="0"/>
              </a:rPr>
              <a:t>statsmodels</a:t>
            </a:r>
            <a:r>
              <a:rPr lang="en-US" sz="2300" dirty="0">
                <a:latin typeface="Times New Roman" panose="02020603050405020304" pitchFamily="18" charset="0"/>
                <a:cs typeface="Times New Roman" panose="02020603050405020304" pitchFamily="18" charset="0"/>
              </a:rPr>
              <a:t> 0.10.1</a:t>
            </a:r>
            <a:endParaRPr lang="en-IN" sz="2300" dirty="0">
              <a:latin typeface="Times New Roman" panose="02020603050405020304" pitchFamily="18" charset="0"/>
              <a:cs typeface="Times New Roman" panose="02020603050405020304" pitchFamily="18" charset="0"/>
            </a:endParaRPr>
          </a:p>
          <a:p>
            <a:pPr lvl="0"/>
            <a:r>
              <a:rPr lang="en-US" sz="3600" dirty="0" err="1">
                <a:latin typeface="Times New Roman" panose="02020603050405020304" pitchFamily="18" charset="0"/>
                <a:cs typeface="Times New Roman" panose="02020603050405020304" pitchFamily="18" charset="0"/>
              </a:rPr>
              <a:t>Xampp</a:t>
            </a:r>
            <a:r>
              <a:rPr lang="en-US" sz="3600" dirty="0">
                <a:latin typeface="Times New Roman" panose="02020603050405020304" pitchFamily="18" charset="0"/>
                <a:cs typeface="Times New Roman" panose="02020603050405020304" pitchFamily="18" charset="0"/>
              </a:rPr>
              <a:t> 7.1</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19</a:t>
            </a:fld>
            <a:endParaRPr lang="en-IN"/>
          </a:p>
        </p:txBody>
      </p:sp>
    </p:spTree>
    <p:extLst>
      <p:ext uri="{BB962C8B-B14F-4D97-AF65-F5344CB8AC3E}">
        <p14:creationId xmlns:p14="http://schemas.microsoft.com/office/powerpoint/2010/main" val="46042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solidFill>
                <a:latin typeface="Times New Roman" panose="02020603050405020304" pitchFamily="18" charset="0"/>
                <a:cs typeface="Times New Roman" panose="02020603050405020304" pitchFamily="18" charset="0"/>
              </a:rPr>
              <a:t>Abstract</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lnSpc>
                <a:spcPct val="11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for sales forecasting is used to predict the demand of customers over time for goods and services. </a:t>
            </a:r>
            <a:endParaRPr lang="en-US" dirty="0" smtClean="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includes the company's projected revenue forecast in the business unit in a time schedule.</a:t>
            </a:r>
            <a:endParaRPr lang="en-IN" dirty="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The prediction </a:t>
            </a:r>
            <a:r>
              <a:rPr lang="en-US" dirty="0">
                <a:latin typeface="Times New Roman" panose="02020603050405020304" pitchFamily="18" charset="0"/>
                <a:cs typeface="Times New Roman" panose="02020603050405020304" pitchFamily="18" charset="0"/>
              </a:rPr>
              <a:t>for sales and profits is one of the most critical activities when the investor considers the production schedule challenging.</a:t>
            </a:r>
            <a:endParaRPr lang="en-IN"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The program is used to predict the needs of the owner and has other benefits as well as time management features. </a:t>
            </a:r>
            <a:endParaRPr lang="en-US" dirty="0" smtClean="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Forecasting is </a:t>
            </a:r>
            <a:r>
              <a:rPr lang="en-US" dirty="0">
                <a:latin typeface="Times New Roman" panose="02020603050405020304" pitchFamily="18" charset="0"/>
                <a:cs typeface="Times New Roman" panose="02020603050405020304" pitchFamily="18" charset="0"/>
              </a:rPr>
              <a:t>very difficult to </a:t>
            </a:r>
            <a:r>
              <a:rPr lang="en-US" dirty="0" smtClean="0">
                <a:latin typeface="Times New Roman" panose="02020603050405020304" pitchFamily="18" charset="0"/>
                <a:cs typeface="Times New Roman" panose="02020603050405020304" pitchFamily="18" charset="0"/>
              </a:rPr>
              <a:t>do in manually. </a:t>
            </a:r>
            <a:r>
              <a:rPr lang="en-US" dirty="0">
                <a:latin typeface="Times New Roman" panose="02020603050405020304" pitchFamily="18" charset="0"/>
                <a:cs typeface="Times New Roman" panose="02020603050405020304" pitchFamily="18" charset="0"/>
              </a:rPr>
              <a:t>Therefore, it is proposed that the mechanism be computerized by designing the relative applications, as the environment is knowledge and technology.</a:t>
            </a:r>
            <a:endParaRPr lang="en-IN" dirty="0">
              <a:latin typeface="Times New Roman" panose="02020603050405020304" pitchFamily="18" charset="0"/>
              <a:cs typeface="Times New Roman" panose="02020603050405020304" pitchFamily="18" charset="0"/>
            </a:endParaRPr>
          </a:p>
          <a:p>
            <a:pPr>
              <a:lnSpc>
                <a:spcPct val="11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2</a:t>
            </a:fld>
            <a:endParaRPr lang="en-IN"/>
          </a:p>
        </p:txBody>
      </p:sp>
    </p:spTree>
    <p:extLst>
      <p:ext uri="{BB962C8B-B14F-4D97-AF65-F5344CB8AC3E}">
        <p14:creationId xmlns:p14="http://schemas.microsoft.com/office/powerpoint/2010/main" val="1138796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latin typeface="Times New Roman" panose="02020603050405020304" pitchFamily="18" charset="0"/>
                <a:cs typeface="Times New Roman" panose="02020603050405020304" pitchFamily="18" charset="0"/>
              </a:rPr>
              <a:t>Hardware and software </a:t>
            </a:r>
            <a:r>
              <a:rPr lang="en-US" b="1" dirty="0" smtClean="0">
                <a:solidFill>
                  <a:schemeClr val="tx2"/>
                </a:solidFill>
                <a:latin typeface="Times New Roman" panose="02020603050405020304" pitchFamily="18" charset="0"/>
                <a:cs typeface="Times New Roman" panose="02020603050405020304" pitchFamily="18" charset="0"/>
              </a:rPr>
              <a:t>specification</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Autofit/>
          </a:bodyPr>
          <a:lstStyle/>
          <a:p>
            <a:pPr marL="0" lvl="0" indent="0">
              <a:lnSpc>
                <a:spcPct val="150000"/>
              </a:lnSpc>
              <a:buNone/>
            </a:pPr>
            <a:r>
              <a:rPr lang="en-US" sz="2000" b="1" dirty="0" smtClean="0">
                <a:latin typeface="Times New Roman" panose="02020603050405020304" pitchFamily="18" charset="0"/>
                <a:cs typeface="Times New Roman" panose="02020603050405020304" pitchFamily="18" charset="0"/>
              </a:rPr>
              <a:t>Hardware </a:t>
            </a:r>
            <a:r>
              <a:rPr lang="en-US" sz="2000" b="1" dirty="0">
                <a:latin typeface="Times New Roman" panose="02020603050405020304" pitchFamily="18" charset="0"/>
                <a:cs typeface="Times New Roman" panose="02020603050405020304" pitchFamily="18" charset="0"/>
              </a:rPr>
              <a:t>requirements</a:t>
            </a:r>
            <a:r>
              <a:rPr lang="en-US" sz="2000" b="1" dirty="0" smtClean="0">
                <a:latin typeface="Times New Roman" panose="02020603050405020304" pitchFamily="18" charset="0"/>
                <a:cs typeface="Times New Roman" panose="02020603050405020304" pitchFamily="18" charset="0"/>
              </a:rPr>
              <a:t>:</a:t>
            </a:r>
          </a:p>
          <a:p>
            <a:pPr>
              <a:lnSpc>
                <a:spcPct val="150000"/>
              </a:lnSpc>
            </a:pPr>
            <a:r>
              <a:rPr lang="en-US" sz="1800" dirty="0" smtClean="0">
                <a:latin typeface="Times New Roman" panose="02020603050405020304" pitchFamily="18" charset="0"/>
                <a:cs typeface="Times New Roman" panose="02020603050405020304" pitchFamily="18" charset="0"/>
              </a:rPr>
              <a:t>Processor</a:t>
            </a:r>
            <a:r>
              <a:rPr lang="en-US" sz="1800" dirty="0">
                <a:latin typeface="Times New Roman" panose="02020603050405020304" pitchFamily="18" charset="0"/>
                <a:cs typeface="Times New Roman" panose="02020603050405020304" pitchFamily="18" charset="0"/>
              </a:rPr>
              <a:t>: Core </a:t>
            </a:r>
            <a:r>
              <a:rPr lang="en-US" sz="1800" dirty="0" smtClean="0">
                <a:latin typeface="Times New Roman" panose="02020603050405020304" pitchFamily="18" charset="0"/>
                <a:cs typeface="Times New Roman" panose="02020603050405020304" pitchFamily="18" charset="0"/>
              </a:rPr>
              <a:t>i3 </a:t>
            </a:r>
            <a:r>
              <a:rPr lang="en-US" sz="1800" dirty="0">
                <a:latin typeface="Times New Roman" panose="02020603050405020304" pitchFamily="18" charset="0"/>
                <a:cs typeface="Times New Roman" panose="02020603050405020304" pitchFamily="18" charset="0"/>
              </a:rPr>
              <a:t>(8</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Generation)</a:t>
            </a:r>
            <a:endParaRPr lang="en-IN"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Ram: 2.6 GHZ, </a:t>
            </a:r>
            <a:r>
              <a:rPr lang="en-US" sz="1800" dirty="0" smtClean="0">
                <a:latin typeface="Times New Roman" panose="02020603050405020304" pitchFamily="18" charset="0"/>
                <a:cs typeface="Times New Roman" panose="02020603050405020304" pitchFamily="18" charset="0"/>
              </a:rPr>
              <a:t>8 GB </a:t>
            </a:r>
            <a:r>
              <a:rPr lang="en-US" sz="1800" dirty="0">
                <a:latin typeface="Times New Roman" panose="02020603050405020304" pitchFamily="18" charset="0"/>
                <a:cs typeface="Times New Roman" panose="02020603050405020304" pitchFamily="18" charset="0"/>
              </a:rPr>
              <a:t>RAM</a:t>
            </a:r>
            <a:endParaRPr lang="en-IN"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Windows Operating System 10 </a:t>
            </a: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Software </a:t>
            </a:r>
            <a:r>
              <a:rPr lang="en-US" sz="2000" b="1" dirty="0">
                <a:latin typeface="Times New Roman" panose="02020603050405020304" pitchFamily="18" charset="0"/>
                <a:cs typeface="Times New Roman" panose="02020603050405020304" pitchFamily="18" charset="0"/>
              </a:rPr>
              <a:t>requirements</a:t>
            </a:r>
            <a:r>
              <a:rPr lang="en-US" sz="2000" b="1" dirty="0" smtClean="0">
                <a:latin typeface="Times New Roman" panose="02020603050405020304" pitchFamily="18" charset="0"/>
                <a:cs typeface="Times New Roman" panose="02020603050405020304" pitchFamily="18" charset="0"/>
              </a:rPr>
              <a:t>:</a:t>
            </a:r>
          </a:p>
          <a:p>
            <a:pPr>
              <a:lnSpc>
                <a:spcPct val="150000"/>
              </a:lnSpc>
            </a:pPr>
            <a:r>
              <a:rPr lang="en-US" sz="1800" dirty="0" smtClean="0">
                <a:latin typeface="Times New Roman" panose="02020603050405020304" pitchFamily="18" charset="0"/>
                <a:cs typeface="Times New Roman" panose="02020603050405020304" pitchFamily="18" charset="0"/>
              </a:rPr>
              <a:t>Windows </a:t>
            </a:r>
            <a:r>
              <a:rPr lang="en-US" sz="1800" dirty="0">
                <a:latin typeface="Times New Roman" panose="02020603050405020304" pitchFamily="18" charset="0"/>
                <a:cs typeface="Times New Roman" panose="02020603050405020304" pitchFamily="18" charset="0"/>
              </a:rPr>
              <a:t>10 Pro 64 Bit</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20</a:t>
            </a:fld>
            <a:endParaRPr lang="en-IN"/>
          </a:p>
        </p:txBody>
      </p:sp>
    </p:spTree>
    <p:extLst>
      <p:ext uri="{BB962C8B-B14F-4D97-AF65-F5344CB8AC3E}">
        <p14:creationId xmlns:p14="http://schemas.microsoft.com/office/powerpoint/2010/main" val="1636451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chemeClr val="tx2"/>
                </a:solidFill>
                <a:latin typeface="Times New Roman" panose="02020603050405020304" pitchFamily="18" charset="0"/>
                <a:cs typeface="Times New Roman" panose="02020603050405020304" pitchFamily="18" charset="0"/>
              </a:rPr>
              <a:t>Conclusion </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Sales forecasting is the key part of the strategic planning process and allow a company to predict the future performance of its business. It enables them not only to plan for new opportunities but also to prevent negative trends in the forecast.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decision maker can allow the forecaster to articulate the forecasted issue correctly by knowing the specific features and shortcomings of the tools and may thus have more trust in and using the forecasts more efficiently.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21</a:t>
            </a:fld>
            <a:endParaRPr lang="en-IN"/>
          </a:p>
        </p:txBody>
      </p:sp>
    </p:spTree>
    <p:extLst>
      <p:ext uri="{BB962C8B-B14F-4D97-AF65-F5344CB8AC3E}">
        <p14:creationId xmlns:p14="http://schemas.microsoft.com/office/powerpoint/2010/main" val="4097517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Login</a:t>
            </a: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Slide Number Placeholder 3"/>
          <p:cNvSpPr>
            <a:spLocks noGrp="1"/>
          </p:cNvSpPr>
          <p:nvPr>
            <p:ph type="sldNum" sz="quarter" idx="12"/>
          </p:nvPr>
        </p:nvSpPr>
        <p:spPr/>
        <p:txBody>
          <a:bodyPr/>
          <a:lstStyle/>
          <a:p>
            <a:fld id="{5EB9182B-B9F0-4D89-BEB6-C02DD4E8A657}" type="slidenum">
              <a:rPr lang="en-IN" smtClean="0"/>
              <a:t>22</a:t>
            </a:fld>
            <a:endParaRPr lang="en-IN"/>
          </a:p>
        </p:txBody>
      </p:sp>
    </p:spTree>
    <p:extLst>
      <p:ext uri="{BB962C8B-B14F-4D97-AF65-F5344CB8AC3E}">
        <p14:creationId xmlns:p14="http://schemas.microsoft.com/office/powerpoint/2010/main" val="3322684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Dashboard</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23</a:t>
            </a:fld>
            <a:endParaRPr lang="en-IN"/>
          </a:p>
        </p:txBody>
      </p:sp>
      <p:pic>
        <p:nvPicPr>
          <p:cNvPr id="28" name="Content Placeholder 2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2539199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Upload Sales file</a:t>
            </a: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Slide Number Placeholder 3"/>
          <p:cNvSpPr>
            <a:spLocks noGrp="1"/>
          </p:cNvSpPr>
          <p:nvPr>
            <p:ph type="sldNum" sz="quarter" idx="12"/>
          </p:nvPr>
        </p:nvSpPr>
        <p:spPr/>
        <p:txBody>
          <a:bodyPr/>
          <a:lstStyle/>
          <a:p>
            <a:fld id="{5EB9182B-B9F0-4D89-BEB6-C02DD4E8A657}" type="slidenum">
              <a:rPr lang="en-IN" smtClean="0"/>
              <a:t>24</a:t>
            </a:fld>
            <a:endParaRPr lang="en-IN"/>
          </a:p>
        </p:txBody>
      </p:sp>
    </p:spTree>
    <p:extLst>
      <p:ext uri="{BB962C8B-B14F-4D97-AF65-F5344CB8AC3E}">
        <p14:creationId xmlns:p14="http://schemas.microsoft.com/office/powerpoint/2010/main" val="750270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Uploaded all files</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25</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3607293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View all data in file</a:t>
            </a: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Slide Number Placeholder 3"/>
          <p:cNvSpPr>
            <a:spLocks noGrp="1"/>
          </p:cNvSpPr>
          <p:nvPr>
            <p:ph type="sldNum" sz="quarter" idx="12"/>
          </p:nvPr>
        </p:nvSpPr>
        <p:spPr/>
        <p:txBody>
          <a:bodyPr/>
          <a:lstStyle/>
          <a:p>
            <a:fld id="{5EB9182B-B9F0-4D89-BEB6-C02DD4E8A657}" type="slidenum">
              <a:rPr lang="en-IN" smtClean="0"/>
              <a:t>26</a:t>
            </a:fld>
            <a:endParaRPr lang="en-IN"/>
          </a:p>
        </p:txBody>
      </p:sp>
    </p:spTree>
    <p:extLst>
      <p:ext uri="{BB962C8B-B14F-4D97-AF65-F5344CB8AC3E}">
        <p14:creationId xmlns:p14="http://schemas.microsoft.com/office/powerpoint/2010/main" val="1506537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View by category </a:t>
            </a: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Slide Number Placeholder 3"/>
          <p:cNvSpPr>
            <a:spLocks noGrp="1"/>
          </p:cNvSpPr>
          <p:nvPr>
            <p:ph type="sldNum" sz="quarter" idx="12"/>
          </p:nvPr>
        </p:nvSpPr>
        <p:spPr/>
        <p:txBody>
          <a:bodyPr/>
          <a:lstStyle/>
          <a:p>
            <a:fld id="{5EB9182B-B9F0-4D89-BEB6-C02DD4E8A657}" type="slidenum">
              <a:rPr lang="en-IN" smtClean="0"/>
              <a:t>27</a:t>
            </a:fld>
            <a:endParaRPr lang="en-IN"/>
          </a:p>
        </p:txBody>
      </p:sp>
    </p:spTree>
    <p:extLst>
      <p:ext uri="{BB962C8B-B14F-4D97-AF65-F5344CB8AC3E}">
        <p14:creationId xmlns:p14="http://schemas.microsoft.com/office/powerpoint/2010/main" val="3484459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Sales value in each month</a:t>
            </a: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Slide Number Placeholder 3"/>
          <p:cNvSpPr>
            <a:spLocks noGrp="1"/>
          </p:cNvSpPr>
          <p:nvPr>
            <p:ph type="sldNum" sz="quarter" idx="12"/>
          </p:nvPr>
        </p:nvSpPr>
        <p:spPr/>
        <p:txBody>
          <a:bodyPr/>
          <a:lstStyle/>
          <a:p>
            <a:fld id="{5EB9182B-B9F0-4D89-BEB6-C02DD4E8A657}" type="slidenum">
              <a:rPr lang="en-IN" smtClean="0"/>
              <a:t>28</a:t>
            </a:fld>
            <a:endParaRPr lang="en-IN"/>
          </a:p>
        </p:txBody>
      </p:sp>
    </p:spTree>
    <p:extLst>
      <p:ext uri="{BB962C8B-B14F-4D97-AF65-F5344CB8AC3E}">
        <p14:creationId xmlns:p14="http://schemas.microsoft.com/office/powerpoint/2010/main" val="2389007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Historical graph for sold data</a:t>
            </a: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Slide Number Placeholder 3"/>
          <p:cNvSpPr>
            <a:spLocks noGrp="1"/>
          </p:cNvSpPr>
          <p:nvPr>
            <p:ph type="sldNum" sz="quarter" idx="12"/>
          </p:nvPr>
        </p:nvSpPr>
        <p:spPr/>
        <p:txBody>
          <a:bodyPr/>
          <a:lstStyle/>
          <a:p>
            <a:fld id="{5EB9182B-B9F0-4D89-BEB6-C02DD4E8A657}" type="slidenum">
              <a:rPr lang="en-IN" smtClean="0"/>
              <a:t>29</a:t>
            </a:fld>
            <a:endParaRPr lang="en-IN"/>
          </a:p>
        </p:txBody>
      </p:sp>
    </p:spTree>
    <p:extLst>
      <p:ext uri="{BB962C8B-B14F-4D97-AF65-F5344CB8AC3E}">
        <p14:creationId xmlns:p14="http://schemas.microsoft.com/office/powerpoint/2010/main" val="2572532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tx2"/>
                </a:solidFill>
                <a:latin typeface="Times New Roman" panose="02020603050405020304" pitchFamily="18" charset="0"/>
                <a:cs typeface="Times New Roman" panose="02020603050405020304" pitchFamily="18" charset="0"/>
              </a:rPr>
              <a:t>Introduction</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a:bodyPr>
          <a:lstStyle/>
          <a:p>
            <a:pPr algn="just"/>
            <a:r>
              <a:rPr lang="en-GB" dirty="0">
                <a:latin typeface="Times New Roman" panose="02020603050405020304" pitchFamily="18" charset="0"/>
                <a:cs typeface="Times New Roman" panose="02020603050405020304" pitchFamily="18" charset="0"/>
              </a:rPr>
              <a:t>Data analytics is the science of </a:t>
            </a:r>
            <a:r>
              <a:rPr lang="en-GB" dirty="0" smtClean="0">
                <a:latin typeface="Times New Roman" panose="02020603050405020304" pitchFamily="18" charset="0"/>
                <a:cs typeface="Times New Roman" panose="02020603050405020304" pitchFamily="18" charset="0"/>
              </a:rPr>
              <a:t>analysing </a:t>
            </a:r>
            <a:r>
              <a:rPr lang="en-GB" dirty="0">
                <a:latin typeface="Times New Roman" panose="02020603050405020304" pitchFamily="18" charset="0"/>
                <a:cs typeface="Times New Roman" panose="02020603050405020304" pitchFamily="18" charset="0"/>
              </a:rPr>
              <a:t>raw data to make conclusions about that information.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A </a:t>
            </a:r>
            <a:r>
              <a:rPr lang="en-GB" dirty="0">
                <a:latin typeface="Times New Roman" panose="02020603050405020304" pitchFamily="18" charset="0"/>
                <a:cs typeface="Times New Roman" panose="02020603050405020304" pitchFamily="18" charset="0"/>
              </a:rPr>
              <a:t>sales forecast is a prediction of future sales revenue. Sales forecasts are usually based on historical data, industry trends, and the status of the current sales pipeline</a:t>
            </a:r>
            <a:r>
              <a:rPr lang="en-GB" dirty="0" smtClean="0">
                <a:latin typeface="Times New Roman" panose="02020603050405020304" pitchFamily="18" charset="0"/>
                <a:cs typeface="Times New Roman" panose="02020603050405020304" pitchFamily="18" charset="0"/>
              </a:rPr>
              <a:t>. </a:t>
            </a:r>
          </a:p>
          <a:p>
            <a:pPr algn="just"/>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Businesses use the sales forecast to estimate weekly, monthly, quarterly, and annual sales totals. </a:t>
            </a:r>
            <a:endParaRPr lang="en-GB"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3</a:t>
            </a:fld>
            <a:endParaRPr lang="en-IN"/>
          </a:p>
        </p:txBody>
      </p:sp>
    </p:spTree>
    <p:extLst>
      <p:ext uri="{BB962C8B-B14F-4D97-AF65-F5344CB8AC3E}">
        <p14:creationId xmlns:p14="http://schemas.microsoft.com/office/powerpoint/2010/main" val="125560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Next 12 Month sales value</a:t>
            </a: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Slide Number Placeholder 3"/>
          <p:cNvSpPr>
            <a:spLocks noGrp="1"/>
          </p:cNvSpPr>
          <p:nvPr>
            <p:ph type="sldNum" sz="quarter" idx="12"/>
          </p:nvPr>
        </p:nvSpPr>
        <p:spPr/>
        <p:txBody>
          <a:bodyPr/>
          <a:lstStyle/>
          <a:p>
            <a:fld id="{5EB9182B-B9F0-4D89-BEB6-C02DD4E8A657}" type="slidenum">
              <a:rPr lang="en-IN" smtClean="0"/>
              <a:t>30</a:t>
            </a:fld>
            <a:endParaRPr lang="en-IN"/>
          </a:p>
        </p:txBody>
      </p:sp>
    </p:spTree>
    <p:extLst>
      <p:ext uri="{BB962C8B-B14F-4D97-AF65-F5344CB8AC3E}">
        <p14:creationId xmlns:p14="http://schemas.microsoft.com/office/powerpoint/2010/main" val="2285829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2"/>
                </a:solidFill>
                <a:latin typeface="Times New Roman" panose="02020603050405020304" pitchFamily="18" charset="0"/>
                <a:cs typeface="Times New Roman" panose="02020603050405020304" pitchFamily="18" charset="0"/>
              </a:rPr>
              <a:t>Forecast in Historical graph</a:t>
            </a:r>
            <a:endParaRPr lang="en-IN" b="1"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
        <p:nvSpPr>
          <p:cNvPr id="4" name="Slide Number Placeholder 3"/>
          <p:cNvSpPr>
            <a:spLocks noGrp="1"/>
          </p:cNvSpPr>
          <p:nvPr>
            <p:ph type="sldNum" sz="quarter" idx="12"/>
          </p:nvPr>
        </p:nvSpPr>
        <p:spPr/>
        <p:txBody>
          <a:bodyPr/>
          <a:lstStyle/>
          <a:p>
            <a:fld id="{5EB9182B-B9F0-4D89-BEB6-C02DD4E8A657}" type="slidenum">
              <a:rPr lang="en-IN" smtClean="0"/>
              <a:t>31</a:t>
            </a:fld>
            <a:endParaRPr lang="en-IN"/>
          </a:p>
        </p:txBody>
      </p:sp>
    </p:spTree>
    <p:extLst>
      <p:ext uri="{BB962C8B-B14F-4D97-AF65-F5344CB8AC3E}">
        <p14:creationId xmlns:p14="http://schemas.microsoft.com/office/powerpoint/2010/main" val="1806421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10515600" cy="682626"/>
          </a:xfrm>
        </p:spPr>
        <p:txBody>
          <a:bodyPr>
            <a:normAutofit fontScale="90000"/>
          </a:bodyPr>
          <a:lstStyle/>
          <a:p>
            <a:pPr algn="just"/>
            <a:r>
              <a:rPr lang="en-GB" b="1" dirty="0" smtClean="0">
                <a:solidFill>
                  <a:schemeClr val="tx2"/>
                </a:solidFill>
                <a:latin typeface="Times New Roman" panose="02020603050405020304" pitchFamily="18" charset="0"/>
                <a:cs typeface="Times New Roman" panose="02020603050405020304" pitchFamily="18" charset="0"/>
              </a:rPr>
              <a:t/>
            </a:r>
            <a:br>
              <a:rPr lang="en-GB" b="1" dirty="0" smtClean="0">
                <a:solidFill>
                  <a:schemeClr val="tx2"/>
                </a:solidFill>
                <a:latin typeface="Times New Roman" panose="02020603050405020304" pitchFamily="18" charset="0"/>
                <a:cs typeface="Times New Roman" panose="02020603050405020304" pitchFamily="18" charset="0"/>
              </a:rPr>
            </a:br>
            <a:r>
              <a:rPr lang="en-IN" b="1" dirty="0" smtClean="0">
                <a:solidFill>
                  <a:schemeClr val="tx2"/>
                </a:solidFill>
                <a:latin typeface="Times New Roman" panose="02020603050405020304" pitchFamily="18" charset="0"/>
                <a:cs typeface="Times New Roman" panose="02020603050405020304" pitchFamily="18" charset="0"/>
              </a:rPr>
              <a:t>Reference</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6538"/>
            <a:ext cx="10515600" cy="4351338"/>
          </a:xfrm>
        </p:spPr>
        <p:txBody>
          <a:bodyPr>
            <a:noAutofit/>
          </a:bodyPr>
          <a:lstStyle/>
          <a:p>
            <a:pPr marL="514350" indent="-514350" algn="just">
              <a:lnSpc>
                <a:spcPct val="120000"/>
              </a:lnSpc>
              <a:buFont typeface="+mj-lt"/>
              <a:buAutoNum type="arabicPeriod"/>
            </a:pPr>
            <a:r>
              <a:rPr lang="en-GB" sz="2400" dirty="0" smtClean="0">
                <a:latin typeface="Times New Roman" panose="02020603050405020304" pitchFamily="18" charset="0"/>
                <a:cs typeface="Times New Roman" panose="02020603050405020304" pitchFamily="18" charset="0"/>
              </a:rPr>
              <a:t>Ahmed A.A. Gad-</a:t>
            </a:r>
            <a:r>
              <a:rPr lang="en-GB" sz="2400" dirty="0" err="1" smtClean="0">
                <a:latin typeface="Times New Roman" panose="02020603050405020304" pitchFamily="18" charset="0"/>
                <a:cs typeface="Times New Roman" panose="02020603050405020304" pitchFamily="18" charset="0"/>
              </a:rPr>
              <a:t>Elrab</a:t>
            </a:r>
            <a:r>
              <a:rPr lang="en-GB" sz="2400" dirty="0" smtClean="0">
                <a:latin typeface="Times New Roman" panose="02020603050405020304" pitchFamily="18" charset="0"/>
                <a:cs typeface="Times New Roman" panose="02020603050405020304" pitchFamily="18" charset="0"/>
              </a:rPr>
              <a:t>, (2021) "Modern Business Intelligence: Big Data Analytics and Artificial Intelligence for Creating the Data-Driven Value", E-Business - Higher Education and Intelligence Applications.</a:t>
            </a:r>
          </a:p>
          <a:p>
            <a:pPr marL="514350" indent="-514350" algn="just">
              <a:lnSpc>
                <a:spcPct val="120000"/>
              </a:lnSpc>
              <a:buFont typeface="+mj-lt"/>
              <a:buAutoNum type="arabicPeriod"/>
            </a:pPr>
            <a:r>
              <a:rPr lang="en-GB" sz="2400" dirty="0" smtClean="0">
                <a:latin typeface="Times New Roman" panose="02020603050405020304" pitchFamily="18" charset="0"/>
                <a:cs typeface="Times New Roman" panose="02020603050405020304" pitchFamily="18" charset="0"/>
              </a:rPr>
              <a:t>Choi .T , C. Hui, S. Ng and Y. Yu, (2019) "</a:t>
            </a:r>
            <a:r>
              <a:rPr lang="en-GB" sz="2400" dirty="0" err="1" smtClean="0">
                <a:latin typeface="Times New Roman" panose="02020603050405020304" pitchFamily="18" charset="0"/>
                <a:cs typeface="Times New Roman" panose="02020603050405020304" pitchFamily="18" charset="0"/>
              </a:rPr>
              <a:t>Color</a:t>
            </a:r>
            <a:r>
              <a:rPr lang="en-GB" sz="2400" dirty="0" smtClean="0">
                <a:latin typeface="Times New Roman" panose="02020603050405020304" pitchFamily="18" charset="0"/>
                <a:cs typeface="Times New Roman" panose="02020603050405020304" pitchFamily="18" charset="0"/>
              </a:rPr>
              <a:t> Trend Forecasting of Fashionable Products with Very Few Historical Data," in IEEE Transactions on Systems, Man, and Cybernetics, Part C (Applications and Reviews), vol. 42, no. 6, pp. 1003-1010, DOI: 10.1109/TSMCC.2011.2176725.</a:t>
            </a:r>
          </a:p>
          <a:p>
            <a:pPr marL="514350" indent="-514350" algn="just">
              <a:lnSpc>
                <a:spcPct val="120000"/>
              </a:lnSpc>
              <a:buFont typeface="+mj-lt"/>
              <a:buAutoNum type="arabicPeriod"/>
            </a:pPr>
            <a:r>
              <a:rPr lang="en-US" sz="2400" dirty="0" smtClean="0">
                <a:latin typeface="Times New Roman" panose="02020603050405020304" pitchFamily="18" charset="0"/>
                <a:cs typeface="Times New Roman" panose="02020603050405020304" pitchFamily="18" charset="0"/>
              </a:rPr>
              <a:t>Hu Zhang, </a:t>
            </a:r>
            <a:r>
              <a:rPr lang="en-US" sz="2400" dirty="0" err="1" smtClean="0">
                <a:latin typeface="Times New Roman" panose="02020603050405020304" pitchFamily="18" charset="0"/>
                <a:cs typeface="Times New Roman" panose="02020603050405020304" pitchFamily="18" charset="0"/>
              </a:rPr>
              <a:t>Zhaohui</a:t>
            </a:r>
            <a:r>
              <a:rPr lang="en-US" sz="2400" dirty="0" smtClean="0">
                <a:latin typeface="Times New Roman" panose="02020603050405020304" pitchFamily="18" charset="0"/>
                <a:cs typeface="Times New Roman" panose="02020603050405020304" pitchFamily="18" charset="0"/>
              </a:rPr>
              <a:t> Tang, </a:t>
            </a:r>
            <a:r>
              <a:rPr lang="en-US" sz="2400" dirty="0" err="1" smtClean="0">
                <a:latin typeface="Times New Roman" panose="02020603050405020304" pitchFamily="18" charset="0"/>
                <a:cs typeface="Times New Roman" panose="02020603050405020304" pitchFamily="18" charset="0"/>
              </a:rPr>
              <a:t>Yongfang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Xie</a:t>
            </a:r>
            <a:r>
              <a:rPr lang="en-US" sz="2400" dirty="0" smtClean="0">
                <a:latin typeface="Times New Roman" panose="02020603050405020304" pitchFamily="18" charset="0"/>
                <a:cs typeface="Times New Roman" panose="02020603050405020304" pitchFamily="18" charset="0"/>
              </a:rPr>
              <a:t>, He Yuan, Qing Chen, </a:t>
            </a:r>
            <a:r>
              <a:rPr lang="en-US" sz="2400" dirty="0" err="1" smtClean="0">
                <a:latin typeface="Times New Roman" panose="02020603050405020304" pitchFamily="18" charset="0"/>
                <a:cs typeface="Times New Roman" panose="02020603050405020304" pitchFamily="18" charset="0"/>
              </a:rPr>
              <a:t>Weihua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Gui</a:t>
            </a:r>
            <a:r>
              <a:rPr lang="en-US" sz="2400" dirty="0" smtClean="0">
                <a:latin typeface="Times New Roman" panose="02020603050405020304" pitchFamily="18" charset="0"/>
                <a:cs typeface="Times New Roman" panose="02020603050405020304" pitchFamily="18" charset="0"/>
              </a:rPr>
              <a:t>, (2022) "Siamese Time Series and Difference Networks for Performance Monitoring in the Froth Flotation Process", IEEE Transactions on Industrial Informatics, vol.18, no.4, pp.2539-2549.</a:t>
            </a:r>
          </a:p>
        </p:txBody>
      </p:sp>
      <p:sp>
        <p:nvSpPr>
          <p:cNvPr id="4" name="Slide Number Placeholder 3"/>
          <p:cNvSpPr>
            <a:spLocks noGrp="1"/>
          </p:cNvSpPr>
          <p:nvPr>
            <p:ph type="sldNum" sz="quarter" idx="12"/>
          </p:nvPr>
        </p:nvSpPr>
        <p:spPr/>
        <p:txBody>
          <a:bodyPr/>
          <a:lstStyle/>
          <a:p>
            <a:fld id="{5EB9182B-B9F0-4D89-BEB6-C02DD4E8A657}" type="slidenum">
              <a:rPr lang="en-IN" smtClean="0"/>
              <a:t>32</a:t>
            </a:fld>
            <a:endParaRPr lang="en-IN"/>
          </a:p>
        </p:txBody>
      </p:sp>
    </p:spTree>
    <p:extLst>
      <p:ext uri="{BB962C8B-B14F-4D97-AF65-F5344CB8AC3E}">
        <p14:creationId xmlns:p14="http://schemas.microsoft.com/office/powerpoint/2010/main" val="1271103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solidFill>
                <a:latin typeface="Times New Roman" panose="02020603050405020304" pitchFamily="18" charset="0"/>
                <a:cs typeface="Times New Roman" panose="02020603050405020304" pitchFamily="18" charset="0"/>
              </a:rPr>
              <a:t>Reference contd..</a:t>
            </a:r>
            <a:endParaRPr lang="en-IN" dirty="0"/>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startAt="4"/>
            </a:pPr>
            <a:r>
              <a:rPr lang="en-IN" dirty="0" err="1" smtClean="0">
                <a:latin typeface="Times New Roman" panose="02020603050405020304" pitchFamily="18" charset="0"/>
                <a:cs typeface="Times New Roman" panose="02020603050405020304" pitchFamily="18" charset="0"/>
              </a:rPr>
              <a:t>Hajek</a:t>
            </a:r>
            <a:r>
              <a:rPr lang="en-IN" dirty="0" smtClean="0">
                <a:latin typeface="Times New Roman" panose="02020603050405020304" pitchFamily="18" charset="0"/>
                <a:cs typeface="Times New Roman" panose="02020603050405020304" pitchFamily="18" charset="0"/>
              </a:rPr>
              <a:t> .P and M. Z. Abedin, (2020) "A Profit Function-Maximizing Inventory Backorder Prediction System Using Big Data Analytics," in IEEE Access, vol. 8, pp. 58982-58994, DOI: 10.1109/ACCESS.2020.2983118.</a:t>
            </a:r>
          </a:p>
          <a:p>
            <a:pPr marL="514350" indent="-514350" algn="just">
              <a:buFont typeface="+mj-lt"/>
              <a:buAutoNum type="arabicPeriod" startAt="4"/>
            </a:pPr>
            <a:r>
              <a:rPr lang="en-GB" dirty="0" smtClean="0">
                <a:latin typeface="Times New Roman" panose="02020603050405020304" pitchFamily="18" charset="0"/>
                <a:cs typeface="Times New Roman" panose="02020603050405020304" pitchFamily="18" charset="0"/>
              </a:rPr>
              <a:t>Huang, Z. Dou, Y. Hu and R. Huang, (2021) "Online Sales Prediction: An Analysis with Dependency SCOR-Topic Sentiment Model," in IEEE Access, vol. 7, pp. 79791-79797, DOI: 10.1109/ACCESS.2019.2919734.</a:t>
            </a:r>
          </a:p>
          <a:p>
            <a:pPr marL="514350" indent="-514350" algn="just">
              <a:buFont typeface="+mj-lt"/>
              <a:buAutoNum type="arabicPeriod" startAt="4"/>
            </a:pPr>
            <a:r>
              <a:rPr lang="en-GB" dirty="0" smtClean="0">
                <a:latin typeface="Times New Roman" panose="02020603050405020304" pitchFamily="18" charset="0"/>
                <a:cs typeface="Times New Roman" panose="02020603050405020304" pitchFamily="18" charset="0"/>
              </a:rPr>
              <a:t>Khan </a:t>
            </a:r>
            <a:r>
              <a:rPr lang="en-GB" dirty="0">
                <a:latin typeface="Times New Roman" panose="02020603050405020304" pitchFamily="18" charset="0"/>
                <a:cs typeface="Times New Roman" panose="02020603050405020304" pitchFamily="18" charset="0"/>
              </a:rPr>
              <a:t>et al., (2020) "Effective </a:t>
            </a:r>
            <a:r>
              <a:rPr lang="en-GB" dirty="0" smtClean="0">
                <a:latin typeface="Times New Roman" panose="02020603050405020304" pitchFamily="18" charset="0"/>
                <a:cs typeface="Times New Roman" panose="02020603050405020304" pitchFamily="18" charset="0"/>
              </a:rPr>
              <a:t>Demand Forecasting Model Using Business </a:t>
            </a:r>
            <a:r>
              <a:rPr lang="en-GB" dirty="0">
                <a:latin typeface="Times New Roman" panose="02020603050405020304" pitchFamily="18" charset="0"/>
                <a:cs typeface="Times New Roman" panose="02020603050405020304" pitchFamily="18" charset="0"/>
              </a:rPr>
              <a:t>Intelligence</a:t>
            </a:r>
            <a:r>
              <a:rPr lang="en-GB" dirty="0" smtClean="0">
                <a:latin typeface="Times New Roman" panose="02020603050405020304" pitchFamily="18" charset="0"/>
                <a:cs typeface="Times New Roman" panose="02020603050405020304" pitchFamily="18" charset="0"/>
              </a:rPr>
              <a:t> Empowered With Machine Learning," in IEEE Access, vol. 8, pp. 116013-116023, DOI: 10.1109/ACCESS.2020.3003790.</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33</a:t>
            </a:fld>
            <a:endParaRPr lang="en-IN"/>
          </a:p>
        </p:txBody>
      </p:sp>
    </p:spTree>
    <p:extLst>
      <p:ext uri="{BB962C8B-B14F-4D97-AF65-F5344CB8AC3E}">
        <p14:creationId xmlns:p14="http://schemas.microsoft.com/office/powerpoint/2010/main" val="2593485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tx2"/>
                </a:solidFill>
                <a:latin typeface="Times New Roman" panose="02020603050405020304" pitchFamily="18" charset="0"/>
                <a:cs typeface="Times New Roman" panose="02020603050405020304" pitchFamily="18" charset="0"/>
              </a:rPr>
              <a:t>Reference contd..</a:t>
            </a:r>
          </a:p>
        </p:txBody>
      </p:sp>
      <p:sp>
        <p:nvSpPr>
          <p:cNvPr id="3" name="Content Placeholder 2"/>
          <p:cNvSpPr>
            <a:spLocks noGrp="1"/>
          </p:cNvSpPr>
          <p:nvPr>
            <p:ph idx="1"/>
          </p:nvPr>
        </p:nvSpPr>
        <p:spPr/>
        <p:txBody>
          <a:bodyPr>
            <a:normAutofit/>
          </a:bodyPr>
          <a:lstStyle/>
          <a:p>
            <a:pPr marL="514350" indent="-514350" algn="just">
              <a:buFont typeface="+mj-lt"/>
              <a:buAutoNum type="arabicPeriod" startAt="7"/>
            </a:pPr>
            <a:r>
              <a:rPr lang="en-IN" dirty="0">
                <a:latin typeface="Times New Roman" panose="02020603050405020304" pitchFamily="18" charset="0"/>
                <a:cs typeface="Times New Roman" panose="02020603050405020304" pitchFamily="18" charset="0"/>
              </a:rPr>
              <a:t>Li .Y, Y. Yang, K. Zhu and J. Zhang, (2021) "Clothing Sale Forecasting by a Composite GRU–Prophet Model With an Attention Mechanism," in IEEE Transactions on Industrial Informatics, vol. 17, no. 12, pp. 8335-8344, DOI: 10.1109/TII.2021.3057922</a:t>
            </a:r>
            <a:r>
              <a:rPr lang="en-IN"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startAt="7"/>
            </a:pPr>
            <a:endParaRPr lang="en-IN"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startAt="7"/>
            </a:pPr>
            <a:r>
              <a:rPr lang="en-IN" dirty="0" smtClean="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Ren, T. Choi and N. Liu, (2019) "Fashion Sales Forecasting With a Panel Data-Based Particle-Filter Model," in IEEE Transactions on Systems, Man, and Cybernetics: Systems, vol. 45, no. 3, pp. 411-421, DOI:10.1109/TSMC.2014.2342194.</a:t>
            </a:r>
          </a:p>
        </p:txBody>
      </p:sp>
      <p:sp>
        <p:nvSpPr>
          <p:cNvPr id="4" name="Slide Number Placeholder 3"/>
          <p:cNvSpPr>
            <a:spLocks noGrp="1"/>
          </p:cNvSpPr>
          <p:nvPr>
            <p:ph type="sldNum" sz="quarter" idx="12"/>
          </p:nvPr>
        </p:nvSpPr>
        <p:spPr/>
        <p:txBody>
          <a:bodyPr/>
          <a:lstStyle/>
          <a:p>
            <a:fld id="{5EB9182B-B9F0-4D89-BEB6-C02DD4E8A657}" type="slidenum">
              <a:rPr lang="en-IN" smtClean="0"/>
              <a:t>34</a:t>
            </a:fld>
            <a:endParaRPr lang="en-IN"/>
          </a:p>
        </p:txBody>
      </p:sp>
    </p:spTree>
    <p:extLst>
      <p:ext uri="{BB962C8B-B14F-4D97-AF65-F5344CB8AC3E}">
        <p14:creationId xmlns:p14="http://schemas.microsoft.com/office/powerpoint/2010/main" val="3506036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solidFill>
                <a:latin typeface="Times New Roman" panose="02020603050405020304" pitchFamily="18" charset="0"/>
                <a:cs typeface="Times New Roman" panose="02020603050405020304" pitchFamily="18" charset="0"/>
              </a:rPr>
              <a:t>Reference contd..</a:t>
            </a:r>
            <a:endParaRPr lang="en-IN"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startAt="9"/>
            </a:pPr>
            <a:r>
              <a:rPr lang="en-IN" dirty="0">
                <a:latin typeface="Times New Roman" panose="02020603050405020304" pitchFamily="18" charset="0"/>
                <a:cs typeface="Times New Roman" panose="02020603050405020304" pitchFamily="18" charset="0"/>
              </a:rPr>
              <a:t>Y. </a:t>
            </a:r>
            <a:r>
              <a:rPr lang="en-IN" dirty="0" err="1">
                <a:latin typeface="Times New Roman" panose="02020603050405020304" pitchFamily="18" charset="0"/>
                <a:cs typeface="Times New Roman" panose="02020603050405020304" pitchFamily="18" charset="0"/>
              </a:rPr>
              <a:t>Weng</a:t>
            </a:r>
            <a:r>
              <a:rPr lang="en-IN" dirty="0">
                <a:latin typeface="Times New Roman" panose="02020603050405020304" pitchFamily="18" charset="0"/>
                <a:cs typeface="Times New Roman" panose="02020603050405020304" pitchFamily="18" charset="0"/>
              </a:rPr>
              <a:t>, X. Wang, J. Hua, H. Wang, M. Kang and F. Wang, (2019) "Forecasting Horticultural Products Price Using ARIMA Model and Neural Network Based on a Large-Scale Data Set Collected by Web Crawler," in IEEE Transactions on Computational Social Systems, vol. 6, no. 3, pp. 547-553, DOI: </a:t>
            </a:r>
            <a:r>
              <a:rPr lang="en-IN" dirty="0" smtClean="0">
                <a:latin typeface="Times New Roman" panose="02020603050405020304" pitchFamily="18" charset="0"/>
                <a:cs typeface="Times New Roman" panose="02020603050405020304" pitchFamily="18" charset="0"/>
              </a:rPr>
              <a:t>10.1109/TCSS.2019.2914499.</a:t>
            </a:r>
          </a:p>
          <a:p>
            <a:pPr marL="514350" indent="-514350" algn="just">
              <a:buFont typeface="+mj-lt"/>
              <a:buAutoNum type="arabicPeriod" startAt="9"/>
            </a:pPr>
            <a:endParaRPr lang="en-IN"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startAt="9"/>
            </a:pPr>
            <a:r>
              <a:rPr lang="en-IN" dirty="0" err="1">
                <a:latin typeface="Times New Roman" panose="02020603050405020304" pitchFamily="18" charset="0"/>
                <a:cs typeface="Times New Roman" panose="02020603050405020304" pitchFamily="18" charset="0"/>
              </a:rPr>
              <a:t>Zhaoweijie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Chenliang</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Hujiangmin</a:t>
            </a:r>
            <a:r>
              <a:rPr lang="en-IN" dirty="0">
                <a:latin typeface="Times New Roman" panose="02020603050405020304" pitchFamily="18" charset="0"/>
                <a:cs typeface="Times New Roman" panose="02020603050405020304" pitchFamily="18" charset="0"/>
              </a:rPr>
              <a:t>, (2020) "Forecast </a:t>
            </a:r>
            <a:r>
              <a:rPr lang="en-IN" dirty="0" err="1">
                <a:latin typeface="Times New Roman" panose="02020603050405020304" pitchFamily="18" charset="0"/>
                <a:cs typeface="Times New Roman" panose="02020603050405020304" pitchFamily="18" charset="0"/>
              </a:rPr>
              <a:t>Rossmann</a:t>
            </a:r>
            <a:r>
              <a:rPr lang="en-IN" dirty="0">
                <a:latin typeface="Times New Roman" panose="02020603050405020304" pitchFamily="18" charset="0"/>
                <a:cs typeface="Times New Roman" panose="02020603050405020304" pitchFamily="18" charset="0"/>
              </a:rPr>
              <a:t> Store Sales Base on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Model," 2020 2nd International Conference on Economic Management and Model Engineering (ICEMME), pp. 521-525, DOI: 10.1109/ICEMME51517.2020.00110</a:t>
            </a:r>
          </a:p>
        </p:txBody>
      </p:sp>
      <p:sp>
        <p:nvSpPr>
          <p:cNvPr id="4" name="Slide Number Placeholder 3"/>
          <p:cNvSpPr>
            <a:spLocks noGrp="1"/>
          </p:cNvSpPr>
          <p:nvPr>
            <p:ph type="sldNum" sz="quarter" idx="12"/>
          </p:nvPr>
        </p:nvSpPr>
        <p:spPr/>
        <p:txBody>
          <a:bodyPr/>
          <a:lstStyle/>
          <a:p>
            <a:fld id="{5EB9182B-B9F0-4D89-BEB6-C02DD4E8A657}" type="slidenum">
              <a:rPr lang="en-IN" smtClean="0"/>
              <a:t>35</a:t>
            </a:fld>
            <a:endParaRPr lang="en-IN"/>
          </a:p>
        </p:txBody>
      </p:sp>
    </p:spTree>
    <p:extLst>
      <p:ext uri="{BB962C8B-B14F-4D97-AF65-F5344CB8AC3E}">
        <p14:creationId xmlns:p14="http://schemas.microsoft.com/office/powerpoint/2010/main" val="3334368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5529"/>
            <a:ext cx="10515600" cy="1325563"/>
          </a:xfrm>
        </p:spPr>
        <p:txBody>
          <a:bodyPr/>
          <a:lstStyle/>
          <a:p>
            <a:pPr algn="ctr"/>
            <a:r>
              <a:rPr lang="en-GB" b="1" dirty="0">
                <a:solidFill>
                  <a:schemeClr val="tx2"/>
                </a:solidFill>
                <a:latin typeface="Times New Roman" panose="02020603050405020304" pitchFamily="18" charset="0"/>
                <a:cs typeface="Times New Roman" panose="02020603050405020304" pitchFamily="18" charset="0"/>
              </a:rPr>
              <a:t>THANK YOU</a:t>
            </a:r>
            <a:endParaRPr lang="en-IN" dirty="0">
              <a:solidFill>
                <a:schemeClr val="tx2"/>
              </a:solidFill>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36</a:t>
            </a:fld>
            <a:endParaRPr lang="en-IN"/>
          </a:p>
        </p:txBody>
      </p:sp>
    </p:spTree>
    <p:extLst>
      <p:ext uri="{BB962C8B-B14F-4D97-AF65-F5344CB8AC3E}">
        <p14:creationId xmlns:p14="http://schemas.microsoft.com/office/powerpoint/2010/main" val="1110555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solidFill>
                <a:latin typeface="Times New Roman" panose="02020603050405020304" pitchFamily="18" charset="0"/>
                <a:cs typeface="Times New Roman" panose="02020603050405020304" pitchFamily="18" charset="0"/>
              </a:rPr>
              <a:t>Objective</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develop and implement a forecasting that will be dedicated to perform the maintenance tasks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project deals with the sales forecasting. This system is used for daily activities such as sales, customer details, demand status, status check, and managing sales forecasting. It is very difficult to do this process manually</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This is a software application, which avoids more manual hours that need to spend in record keeping of details and generating forecasting reports.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4</a:t>
            </a:fld>
            <a:endParaRPr lang="en-IN"/>
          </a:p>
        </p:txBody>
      </p:sp>
    </p:spTree>
    <p:extLst>
      <p:ext uri="{BB962C8B-B14F-4D97-AF65-F5344CB8AC3E}">
        <p14:creationId xmlns:p14="http://schemas.microsoft.com/office/powerpoint/2010/main" val="1282805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497"/>
            <a:ext cx="10515600" cy="1325563"/>
          </a:xfrm>
        </p:spPr>
        <p:txBody>
          <a:bodyPr/>
          <a:lstStyle/>
          <a:p>
            <a:r>
              <a:rPr lang="en-IN" b="1" dirty="0" smtClean="0">
                <a:solidFill>
                  <a:schemeClr val="tx2"/>
                </a:solidFill>
                <a:latin typeface="Times New Roman" panose="02020603050405020304" pitchFamily="18" charset="0"/>
                <a:cs typeface="Times New Roman" panose="02020603050405020304" pitchFamily="18" charset="0"/>
              </a:rPr>
              <a:t>Literature Review</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5</a:t>
            </a:fld>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54968"/>
              </p:ext>
            </p:extLst>
          </p:nvPr>
        </p:nvGraphicFramePr>
        <p:xfrm>
          <a:off x="939800" y="869315"/>
          <a:ext cx="10931436" cy="5852160"/>
        </p:xfrm>
        <a:graphic>
          <a:graphicData uri="http://schemas.openxmlformats.org/drawingml/2006/table">
            <a:tbl>
              <a:tblPr firstRow="1" bandRow="1">
                <a:tableStyleId>{5C22544A-7EE6-4342-B048-85BDC9FD1C3A}</a:tableStyleId>
              </a:tblPr>
              <a:tblGrid>
                <a:gridCol w="713550">
                  <a:extLst>
                    <a:ext uri="{9D8B030D-6E8A-4147-A177-3AD203B41FA5}">
                      <a16:colId xmlns:a16="http://schemas.microsoft.com/office/drawing/2014/main" val="1660565458"/>
                    </a:ext>
                  </a:extLst>
                </a:gridCol>
                <a:gridCol w="2930262">
                  <a:extLst>
                    <a:ext uri="{9D8B030D-6E8A-4147-A177-3AD203B41FA5}">
                      <a16:colId xmlns:a16="http://schemas.microsoft.com/office/drawing/2014/main" val="1135126486"/>
                    </a:ext>
                  </a:extLst>
                </a:gridCol>
                <a:gridCol w="1821906">
                  <a:extLst>
                    <a:ext uri="{9D8B030D-6E8A-4147-A177-3AD203B41FA5}">
                      <a16:colId xmlns:a16="http://schemas.microsoft.com/office/drawing/2014/main" val="4279187934"/>
                    </a:ext>
                  </a:extLst>
                </a:gridCol>
                <a:gridCol w="1821906">
                  <a:extLst>
                    <a:ext uri="{9D8B030D-6E8A-4147-A177-3AD203B41FA5}">
                      <a16:colId xmlns:a16="http://schemas.microsoft.com/office/drawing/2014/main" val="1289115739"/>
                    </a:ext>
                  </a:extLst>
                </a:gridCol>
                <a:gridCol w="1821906">
                  <a:extLst>
                    <a:ext uri="{9D8B030D-6E8A-4147-A177-3AD203B41FA5}">
                      <a16:colId xmlns:a16="http://schemas.microsoft.com/office/drawing/2014/main" val="3232758945"/>
                    </a:ext>
                  </a:extLst>
                </a:gridCol>
                <a:gridCol w="1821906">
                  <a:extLst>
                    <a:ext uri="{9D8B030D-6E8A-4147-A177-3AD203B41FA5}">
                      <a16:colId xmlns:a16="http://schemas.microsoft.com/office/drawing/2014/main" val="2755925706"/>
                    </a:ext>
                  </a:extLst>
                </a:gridCol>
              </a:tblGrid>
              <a:tr h="353054">
                <a:tc>
                  <a:txBody>
                    <a:bodyPr/>
                    <a:lstStyle/>
                    <a:p>
                      <a:pPr algn="just"/>
                      <a:r>
                        <a:rPr lang="en-IN" b="1" dirty="0" smtClean="0"/>
                        <a:t>S.NO</a:t>
                      </a:r>
                      <a:endParaRPr lang="en-IN" b="1" dirty="0"/>
                    </a:p>
                  </a:txBody>
                  <a:tcPr/>
                </a:tc>
                <a:tc>
                  <a:txBody>
                    <a:bodyPr/>
                    <a:lstStyle/>
                    <a:p>
                      <a:pPr algn="just"/>
                      <a:r>
                        <a:rPr lang="en-IN" b="1" dirty="0" smtClean="0"/>
                        <a:t>TITLE</a:t>
                      </a:r>
                      <a:endParaRPr lang="en-IN" b="1" dirty="0"/>
                    </a:p>
                  </a:txBody>
                  <a:tcPr/>
                </a:tc>
                <a:tc>
                  <a:txBody>
                    <a:bodyPr/>
                    <a:lstStyle/>
                    <a:p>
                      <a:pPr algn="just"/>
                      <a:r>
                        <a:rPr lang="en-IN" b="1" dirty="0" smtClean="0"/>
                        <a:t>JOURNAL NAME</a:t>
                      </a:r>
                      <a:endParaRPr lang="en-IN" b="1" dirty="0"/>
                    </a:p>
                  </a:txBody>
                  <a:tcPr/>
                </a:tc>
                <a:tc>
                  <a:txBody>
                    <a:bodyPr/>
                    <a:lstStyle/>
                    <a:p>
                      <a:pPr algn="just"/>
                      <a:r>
                        <a:rPr lang="en-IN" b="1" dirty="0" smtClean="0"/>
                        <a:t>YEAR</a:t>
                      </a:r>
                      <a:endParaRPr lang="en-IN" b="1" dirty="0"/>
                    </a:p>
                  </a:txBody>
                  <a:tcPr/>
                </a:tc>
                <a:tc>
                  <a:txBody>
                    <a:bodyPr/>
                    <a:lstStyle/>
                    <a:p>
                      <a:pPr algn="just"/>
                      <a:r>
                        <a:rPr lang="en-IN" b="1" dirty="0" smtClean="0"/>
                        <a:t>AUTHOR</a:t>
                      </a:r>
                      <a:endParaRPr lang="en-IN" b="1" dirty="0"/>
                    </a:p>
                  </a:txBody>
                  <a:tcPr/>
                </a:tc>
                <a:tc>
                  <a:txBody>
                    <a:bodyPr/>
                    <a:lstStyle/>
                    <a:p>
                      <a:pPr algn="just"/>
                      <a:r>
                        <a:rPr lang="en-IN" b="1" dirty="0" smtClean="0"/>
                        <a:t>CONTENT</a:t>
                      </a:r>
                      <a:endParaRPr lang="en-IN" b="1" dirty="0"/>
                    </a:p>
                  </a:txBody>
                  <a:tcPr/>
                </a:tc>
                <a:extLst>
                  <a:ext uri="{0D108BD9-81ED-4DB2-BD59-A6C34878D82A}">
                    <a16:rowId xmlns:a16="http://schemas.microsoft.com/office/drawing/2014/main" val="3648403721"/>
                  </a:ext>
                </a:extLst>
              </a:tr>
              <a:tr h="1941799">
                <a:tc>
                  <a:txBody>
                    <a:bodyPr/>
                    <a:lstStyle/>
                    <a:p>
                      <a:pPr marL="0" algn="just" defTabSz="914400" rtl="0" eaLnBrk="1" latinLnBrk="0" hangingPunct="1"/>
                      <a:r>
                        <a:rPr lang="en-IN" sz="1800" kern="1200" dirty="0" smtClean="0">
                          <a:solidFill>
                            <a:schemeClr val="dk1"/>
                          </a:solidFill>
                          <a:latin typeface="Times New Roman" panose="02020603050405020304" pitchFamily="18" charset="0"/>
                          <a:ea typeface="+mn-ea"/>
                          <a:cs typeface="Times New Roman" panose="02020603050405020304" pitchFamily="18" charset="0"/>
                        </a:rPr>
                        <a:t>1</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Times New Roman" panose="02020603050405020304" pitchFamily="18" charset="0"/>
                          <a:ea typeface="+mn-ea"/>
                          <a:cs typeface="Times New Roman" panose="02020603050405020304" pitchFamily="18" charset="0"/>
                        </a:rPr>
                        <a:t>Sales Prediction based on Machine Learning</a:t>
                      </a:r>
                    </a:p>
                    <a:p>
                      <a:pPr marL="0" algn="just" defTabSz="914400" rtl="0" eaLnBrk="1" latinLnBrk="0" hangingPunct="1"/>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just" defTabSz="914400" rtl="0" eaLnBrk="1" latinLnBrk="0" hangingPunct="1"/>
                      <a:r>
                        <a:rPr lang="en-IN" sz="1800" kern="1200" dirty="0" smtClean="0">
                          <a:solidFill>
                            <a:schemeClr val="dk1"/>
                          </a:solidFill>
                          <a:latin typeface="Times New Roman" panose="02020603050405020304" pitchFamily="18" charset="0"/>
                          <a:ea typeface="+mn-ea"/>
                          <a:cs typeface="Times New Roman" panose="02020603050405020304" pitchFamily="18" charset="0"/>
                        </a:rPr>
                        <a:t>International Conference on E-Commerce and Internet Technology (ECIT)</a:t>
                      </a:r>
                      <a:endParaRPr lang="en-GB"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just" defTabSz="914400" rtl="0" eaLnBrk="1" latinLnBrk="0" hangingPunct="1"/>
                      <a:r>
                        <a:rPr lang="en-IN" sz="1800" kern="1200" dirty="0" smtClean="0">
                          <a:solidFill>
                            <a:schemeClr val="dk1"/>
                          </a:solidFill>
                          <a:latin typeface="Times New Roman" panose="02020603050405020304" pitchFamily="18" charset="0"/>
                          <a:ea typeface="+mn-ea"/>
                          <a:cs typeface="Times New Roman" panose="02020603050405020304" pitchFamily="18" charset="0"/>
                        </a:rPr>
                        <a:t>2021</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err="1" smtClean="0">
                          <a:solidFill>
                            <a:schemeClr val="dk1"/>
                          </a:solidFill>
                          <a:latin typeface="Times New Roman" panose="02020603050405020304" pitchFamily="18" charset="0"/>
                          <a:ea typeface="+mn-ea"/>
                          <a:cs typeface="Times New Roman" panose="02020603050405020304" pitchFamily="18" charset="0"/>
                        </a:rPr>
                        <a:t>Zixuan</a:t>
                      </a:r>
                      <a:r>
                        <a:rPr lang="en-IN" sz="1800" kern="1200" dirty="0" smtClean="0">
                          <a:solidFill>
                            <a:schemeClr val="dk1"/>
                          </a:solidFill>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latin typeface="Times New Roman" panose="02020603050405020304" pitchFamily="18" charset="0"/>
                          <a:ea typeface="+mn-ea"/>
                          <a:cs typeface="Times New Roman" panose="02020603050405020304" pitchFamily="18" charset="0"/>
                        </a:rPr>
                        <a:t>Huo</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Times New Roman" panose="02020603050405020304" pitchFamily="18" charset="0"/>
                          <a:ea typeface="+mn-ea"/>
                          <a:cs typeface="Times New Roman" panose="02020603050405020304" pitchFamily="18" charset="0"/>
                        </a:rPr>
                        <a:t>The accurate forecast of the sales volume of e-commerce platforms is done by using Machine Learning</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00651786"/>
                  </a:ext>
                </a:extLst>
              </a:tr>
              <a:tr h="1941799">
                <a:tc>
                  <a:txBody>
                    <a:bodyPr/>
                    <a:lstStyle/>
                    <a:p>
                      <a:pPr algn="just"/>
                      <a:r>
                        <a:rPr lang="en-IN" sz="1800" kern="1200" dirty="0" smtClean="0">
                          <a:solidFill>
                            <a:schemeClr val="dk1"/>
                          </a:solidFill>
                          <a:latin typeface="Times New Roman" panose="02020603050405020304" pitchFamily="18" charset="0"/>
                          <a:ea typeface="+mn-ea"/>
                          <a:cs typeface="Times New Roman" panose="02020603050405020304" pitchFamily="18" charset="0"/>
                        </a:rPr>
                        <a:t>2</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Clothing Sale Forecasting by a Composite GRU–Prophet Model With an Attention Mechanism</a:t>
                      </a:r>
                      <a:endParaRPr lang="en-IN" b="1" dirty="0"/>
                    </a:p>
                  </a:txBody>
                  <a:tcPr/>
                </a:tc>
                <a:tc>
                  <a:txBody>
                    <a:bodyPr/>
                    <a:lstStyle/>
                    <a:p>
                      <a:pPr algn="just"/>
                      <a:r>
                        <a:rPr lang="en-IN" sz="1800" kern="1200" dirty="0" smtClean="0">
                          <a:solidFill>
                            <a:schemeClr val="dk1"/>
                          </a:solidFill>
                          <a:latin typeface="Times New Roman" panose="02020603050405020304" pitchFamily="18" charset="0"/>
                          <a:ea typeface="+mn-ea"/>
                          <a:cs typeface="Times New Roman" panose="02020603050405020304" pitchFamily="18" charset="0"/>
                        </a:rPr>
                        <a:t>IEEE Transactions on Industrial Informatics</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kern="1200" dirty="0" smtClean="0">
                          <a:solidFill>
                            <a:schemeClr val="dk1"/>
                          </a:solidFill>
                          <a:latin typeface="Times New Roman" panose="02020603050405020304" pitchFamily="18" charset="0"/>
                          <a:ea typeface="+mn-ea"/>
                          <a:cs typeface="Times New Roman" panose="02020603050405020304" pitchFamily="18" charset="0"/>
                        </a:rPr>
                        <a:t>2021</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kern="1200" dirty="0" smtClean="0">
                          <a:solidFill>
                            <a:schemeClr val="dk1"/>
                          </a:solidFill>
                          <a:latin typeface="Times New Roman" panose="02020603050405020304" pitchFamily="18" charset="0"/>
                          <a:ea typeface="+mn-ea"/>
                          <a:cs typeface="Times New Roman" panose="02020603050405020304" pitchFamily="18" charset="0"/>
                        </a:rPr>
                        <a:t/>
                      </a:r>
                      <a:br>
                        <a:rPr lang="en-IN" sz="1800" kern="1200" dirty="0" smtClean="0">
                          <a:solidFill>
                            <a:schemeClr val="dk1"/>
                          </a:solidFill>
                          <a:latin typeface="Times New Roman" panose="02020603050405020304" pitchFamily="18" charset="0"/>
                          <a:ea typeface="+mn-ea"/>
                          <a:cs typeface="Times New Roman" panose="02020603050405020304" pitchFamily="18" charset="0"/>
                        </a:rPr>
                      </a:br>
                      <a:r>
                        <a:rPr lang="en-IN" sz="1800" kern="1200" dirty="0" err="1" smtClean="0">
                          <a:solidFill>
                            <a:schemeClr val="dk1"/>
                          </a:solidFill>
                          <a:latin typeface="Times New Roman" panose="02020603050405020304" pitchFamily="18" charset="0"/>
                          <a:ea typeface="+mn-ea"/>
                          <a:cs typeface="Times New Roman" panose="02020603050405020304" pitchFamily="18" charset="0"/>
                        </a:rPr>
                        <a:t>Yuanjiang</a:t>
                      </a:r>
                      <a:r>
                        <a:rPr lang="en-IN" sz="1800" kern="1200" dirty="0" smtClean="0">
                          <a:solidFill>
                            <a:schemeClr val="dk1"/>
                          </a:solidFill>
                          <a:latin typeface="Times New Roman" panose="02020603050405020304" pitchFamily="18" charset="0"/>
                          <a:ea typeface="+mn-ea"/>
                          <a:cs typeface="Times New Roman" panose="02020603050405020304" pitchFamily="18" charset="0"/>
                        </a:rPr>
                        <a:t> Li; </a:t>
                      </a:r>
                      <a:br>
                        <a:rPr lang="en-IN" sz="1800" kern="1200" dirty="0" smtClean="0">
                          <a:solidFill>
                            <a:schemeClr val="dk1"/>
                          </a:solidFill>
                          <a:latin typeface="Times New Roman" panose="02020603050405020304" pitchFamily="18" charset="0"/>
                          <a:ea typeface="+mn-ea"/>
                          <a:cs typeface="Times New Roman" panose="02020603050405020304" pitchFamily="18" charset="0"/>
                        </a:rPr>
                      </a:br>
                      <a:r>
                        <a:rPr lang="en-IN" sz="1800" kern="1200" dirty="0" smtClean="0">
                          <a:solidFill>
                            <a:schemeClr val="dk1"/>
                          </a:solidFill>
                          <a:latin typeface="Times New Roman" panose="02020603050405020304" pitchFamily="18" charset="0"/>
                          <a:ea typeface="+mn-ea"/>
                          <a:cs typeface="Times New Roman" panose="02020603050405020304" pitchFamily="18" charset="0"/>
                        </a:rPr>
                        <a:t>Yi Yang; </a:t>
                      </a:r>
                      <a:br>
                        <a:rPr lang="en-IN" sz="1800" kern="1200" dirty="0" smtClean="0">
                          <a:solidFill>
                            <a:schemeClr val="dk1"/>
                          </a:solidFill>
                          <a:latin typeface="Times New Roman" panose="02020603050405020304" pitchFamily="18" charset="0"/>
                          <a:ea typeface="+mn-ea"/>
                          <a:cs typeface="Times New Roman" panose="02020603050405020304" pitchFamily="18" charset="0"/>
                        </a:rPr>
                      </a:br>
                      <a:r>
                        <a:rPr lang="en-IN" sz="1800" kern="1200" dirty="0" smtClean="0">
                          <a:solidFill>
                            <a:schemeClr val="dk1"/>
                          </a:solidFill>
                          <a:latin typeface="Times New Roman" panose="02020603050405020304" pitchFamily="18" charset="0"/>
                          <a:ea typeface="+mn-ea"/>
                          <a:cs typeface="Times New Roman" panose="02020603050405020304" pitchFamily="18" charset="0"/>
                        </a:rPr>
                        <a:t>Kai Zhu; </a:t>
                      </a:r>
                      <a:br>
                        <a:rPr lang="en-IN" sz="1800" kern="1200" dirty="0" smtClean="0">
                          <a:solidFill>
                            <a:schemeClr val="dk1"/>
                          </a:solidFill>
                          <a:latin typeface="Times New Roman" panose="02020603050405020304" pitchFamily="18" charset="0"/>
                          <a:ea typeface="+mn-ea"/>
                          <a:cs typeface="Times New Roman" panose="02020603050405020304" pitchFamily="18" charset="0"/>
                        </a:rPr>
                      </a:br>
                      <a:r>
                        <a:rPr lang="en-IN" sz="1800" kern="1200" dirty="0" err="1" smtClean="0">
                          <a:solidFill>
                            <a:schemeClr val="dk1"/>
                          </a:solidFill>
                          <a:latin typeface="Times New Roman" panose="02020603050405020304" pitchFamily="18" charset="0"/>
                          <a:ea typeface="+mn-ea"/>
                          <a:cs typeface="Times New Roman" panose="02020603050405020304" pitchFamily="18" charset="0"/>
                        </a:rPr>
                        <a:t>Jinglin</a:t>
                      </a:r>
                      <a:r>
                        <a:rPr lang="en-IN" sz="1800" kern="1200" dirty="0" smtClean="0">
                          <a:solidFill>
                            <a:schemeClr val="dk1"/>
                          </a:solidFill>
                          <a:latin typeface="Times New Roman" panose="02020603050405020304" pitchFamily="18" charset="0"/>
                          <a:ea typeface="+mn-ea"/>
                          <a:cs typeface="Times New Roman" panose="02020603050405020304" pitchFamily="18" charset="0"/>
                        </a:rPr>
                        <a:t> Zhang</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IN" dirty="0" smtClean="0"/>
                        <a:t/>
                      </a:r>
                      <a:br>
                        <a:rPr lang="en-IN" dirty="0" smtClean="0"/>
                      </a:br>
                      <a:r>
                        <a:rPr lang="en-IN" sz="1800" kern="1200" dirty="0" smtClean="0">
                          <a:solidFill>
                            <a:schemeClr val="dk1"/>
                          </a:solidFill>
                          <a:latin typeface="Times New Roman" panose="02020603050405020304" pitchFamily="18" charset="0"/>
                          <a:ea typeface="+mn-ea"/>
                          <a:cs typeface="Times New Roman" panose="02020603050405020304" pitchFamily="18" charset="0"/>
                        </a:rPr>
                        <a:t>It </a:t>
                      </a:r>
                      <a:r>
                        <a:rPr lang="en-GB" sz="1800" kern="1200" dirty="0" smtClean="0">
                          <a:solidFill>
                            <a:schemeClr val="dk1"/>
                          </a:solidFill>
                          <a:latin typeface="Times New Roman" panose="02020603050405020304" pitchFamily="18" charset="0"/>
                          <a:ea typeface="+mn-ea"/>
                          <a:cs typeface="Times New Roman" panose="02020603050405020304" pitchFamily="18" charset="0"/>
                        </a:rPr>
                        <a:t>helps enterprises be more competitive in the field of smart manufacturing.</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739118219"/>
                  </a:ext>
                </a:extLst>
              </a:tr>
              <a:tr h="1412217">
                <a:tc>
                  <a:txBody>
                    <a:bodyPr/>
                    <a:lstStyle/>
                    <a:p>
                      <a:pPr algn="just"/>
                      <a:r>
                        <a:rPr lang="en-IN" sz="1800" kern="1200" dirty="0" smtClean="0">
                          <a:solidFill>
                            <a:schemeClr val="dk1"/>
                          </a:solidFill>
                          <a:latin typeface="Times New Roman" panose="02020603050405020304" pitchFamily="18" charset="0"/>
                          <a:ea typeface="+mn-ea"/>
                          <a:cs typeface="Times New Roman" panose="02020603050405020304" pitchFamily="18" charset="0"/>
                        </a:rPr>
                        <a:t>3</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Maximizing Inventory Backorder Prediction System Using Big Data Analytics</a:t>
                      </a:r>
                      <a:endParaRPr lang="en-IN" b="1" dirty="0"/>
                    </a:p>
                  </a:txBody>
                  <a:tcPr/>
                </a:tc>
                <a:tc>
                  <a:txBody>
                    <a:bodyPr/>
                    <a:lstStyle/>
                    <a:p>
                      <a:pPr algn="just"/>
                      <a:r>
                        <a:rPr lang="en-IN" sz="1800" kern="1200" dirty="0" smtClean="0">
                          <a:solidFill>
                            <a:schemeClr val="dk1"/>
                          </a:solidFill>
                          <a:latin typeface="Times New Roman" panose="02020603050405020304" pitchFamily="18" charset="0"/>
                          <a:ea typeface="+mn-ea"/>
                          <a:cs typeface="Times New Roman" panose="02020603050405020304" pitchFamily="18" charset="0"/>
                        </a:rPr>
                        <a:t> IEEE Access</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kern="1200" dirty="0" smtClean="0">
                          <a:solidFill>
                            <a:schemeClr val="dk1"/>
                          </a:solidFill>
                          <a:latin typeface="Times New Roman" panose="02020603050405020304" pitchFamily="18" charset="0"/>
                          <a:ea typeface="+mn-ea"/>
                          <a:cs typeface="Times New Roman" panose="02020603050405020304" pitchFamily="18" charset="0"/>
                        </a:rPr>
                        <a:t>2020</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IN" spc="0" dirty="0" smtClean="0"/>
                        <a:t/>
                      </a:r>
                      <a:br>
                        <a:rPr lang="en-IN" spc="0" dirty="0" smtClean="0"/>
                      </a:br>
                      <a:r>
                        <a:rPr lang="en-IN" sz="1800" kern="1200" spc="0" dirty="0" smtClean="0">
                          <a:solidFill>
                            <a:schemeClr val="dk1"/>
                          </a:solidFill>
                          <a:latin typeface="Times New Roman" panose="02020603050405020304" pitchFamily="18" charset="0"/>
                          <a:ea typeface="+mn-ea"/>
                          <a:cs typeface="Times New Roman" panose="02020603050405020304" pitchFamily="18" charset="0"/>
                        </a:rPr>
                        <a:t>Petr </a:t>
                      </a:r>
                      <a:r>
                        <a:rPr lang="en-IN" sz="1800" kern="1200" spc="0" dirty="0" err="1" smtClean="0">
                          <a:solidFill>
                            <a:schemeClr val="dk1"/>
                          </a:solidFill>
                          <a:latin typeface="Times New Roman" panose="02020603050405020304" pitchFamily="18" charset="0"/>
                          <a:ea typeface="+mn-ea"/>
                          <a:cs typeface="Times New Roman" panose="02020603050405020304" pitchFamily="18" charset="0"/>
                        </a:rPr>
                        <a:t>Hajek</a:t>
                      </a:r>
                      <a:r>
                        <a:rPr lang="en-IN" sz="1800" kern="1200" spc="0" dirty="0" smtClean="0">
                          <a:solidFill>
                            <a:schemeClr val="dk1"/>
                          </a:solidFill>
                          <a:latin typeface="Times New Roman" panose="02020603050405020304" pitchFamily="18" charset="0"/>
                          <a:ea typeface="+mn-ea"/>
                          <a:cs typeface="Times New Roman" panose="02020603050405020304" pitchFamily="18" charset="0"/>
                        </a:rPr>
                        <a:t>; </a:t>
                      </a:r>
                      <a:br>
                        <a:rPr lang="en-IN" sz="1800" kern="1200" spc="0" dirty="0" smtClean="0">
                          <a:solidFill>
                            <a:schemeClr val="dk1"/>
                          </a:solidFill>
                          <a:latin typeface="Times New Roman" panose="02020603050405020304" pitchFamily="18" charset="0"/>
                          <a:ea typeface="+mn-ea"/>
                          <a:cs typeface="Times New Roman" panose="02020603050405020304" pitchFamily="18" charset="0"/>
                        </a:rPr>
                      </a:br>
                      <a:r>
                        <a:rPr lang="en-IN" sz="1800" kern="1200" spc="0" dirty="0" smtClean="0">
                          <a:solidFill>
                            <a:schemeClr val="dk1"/>
                          </a:solidFill>
                          <a:latin typeface="Times New Roman" panose="02020603050405020304" pitchFamily="18" charset="0"/>
                          <a:ea typeface="+mn-ea"/>
                          <a:cs typeface="Times New Roman" panose="02020603050405020304" pitchFamily="18" charset="0"/>
                        </a:rPr>
                        <a:t>Mohammad </a:t>
                      </a:r>
                      <a:r>
                        <a:rPr lang="en-IN" sz="1800" kern="1200" spc="0" dirty="0" err="1" smtClean="0">
                          <a:solidFill>
                            <a:schemeClr val="dk1"/>
                          </a:solidFill>
                          <a:latin typeface="Times New Roman" panose="02020603050405020304" pitchFamily="18" charset="0"/>
                          <a:ea typeface="+mn-ea"/>
                          <a:cs typeface="Times New Roman" panose="02020603050405020304" pitchFamily="18" charset="0"/>
                        </a:rPr>
                        <a:t>Zoynul</a:t>
                      </a:r>
                      <a:r>
                        <a:rPr lang="en-IN" sz="1800" kern="1200" spc="0" dirty="0" smtClean="0">
                          <a:solidFill>
                            <a:schemeClr val="dk1"/>
                          </a:solidFill>
                          <a:latin typeface="Times New Roman" panose="02020603050405020304" pitchFamily="18" charset="0"/>
                          <a:ea typeface="+mn-ea"/>
                          <a:cs typeface="Times New Roman" panose="02020603050405020304" pitchFamily="18" charset="0"/>
                        </a:rPr>
                        <a:t> Abedin</a:t>
                      </a:r>
                      <a:endParaRPr lang="en-IN" sz="1800" kern="1200" spc="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GB" sz="1800" kern="1200" dirty="0" smtClean="0">
                          <a:solidFill>
                            <a:schemeClr val="dk1"/>
                          </a:solidFill>
                          <a:latin typeface="Times New Roman" panose="02020603050405020304" pitchFamily="18" charset="0"/>
                          <a:ea typeface="+mn-ea"/>
                          <a:cs typeface="Times New Roman" panose="02020603050405020304" pitchFamily="18" charset="0"/>
                        </a:rPr>
                        <a:t>Prediction model shows better prediction and profit function performance </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571770378"/>
                  </a:ext>
                </a:extLst>
              </a:tr>
            </a:tbl>
          </a:graphicData>
        </a:graphic>
      </p:graphicFrame>
    </p:spTree>
    <p:extLst>
      <p:ext uri="{BB962C8B-B14F-4D97-AF65-F5344CB8AC3E}">
        <p14:creationId xmlns:p14="http://schemas.microsoft.com/office/powerpoint/2010/main" val="400386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solidFill>
                <a:latin typeface="Times New Roman" panose="02020603050405020304" pitchFamily="18" charset="0"/>
                <a:cs typeface="Times New Roman" panose="02020603050405020304" pitchFamily="18" charset="0"/>
              </a:rPr>
              <a:t>Existing System </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76672"/>
            <a:ext cx="10515600" cy="4679678"/>
          </a:xfrm>
        </p:spPr>
        <p:txBody>
          <a:bodyPr>
            <a:no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Traditional System was used for sales prediction.</a:t>
            </a: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traditional system is a manual one in which users are maintaining ledgers, books etc. to store the information like customer details, analyzing sales, sales details, details of payments, and customer demands</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very difficult to maintain historical data. Also regular investments need to purchase station every year.</a:t>
            </a:r>
            <a:endParaRPr lang="en-IN"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6</a:t>
            </a:fld>
            <a:endParaRPr lang="en-IN"/>
          </a:p>
        </p:txBody>
      </p:sp>
    </p:spTree>
    <p:extLst>
      <p:ext uri="{BB962C8B-B14F-4D97-AF65-F5344CB8AC3E}">
        <p14:creationId xmlns:p14="http://schemas.microsoft.com/office/powerpoint/2010/main" val="181461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solidFill>
                <a:latin typeface="Times New Roman" panose="02020603050405020304" pitchFamily="18" charset="0"/>
                <a:cs typeface="Times New Roman" panose="02020603050405020304" pitchFamily="18" charset="0"/>
              </a:rPr>
              <a:t>Disadvantage</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7</a:t>
            </a:fld>
            <a:endParaRPr lang="en-IN"/>
          </a:p>
        </p:txBody>
      </p:sp>
      <p:sp>
        <p:nvSpPr>
          <p:cNvPr id="5" name="Rectangle 4"/>
          <p:cNvSpPr/>
          <p:nvPr/>
        </p:nvSpPr>
        <p:spPr>
          <a:xfrm>
            <a:off x="838200" y="1428474"/>
            <a:ext cx="10515600" cy="4985980"/>
          </a:xfrm>
          <a:prstGeom prst="rect">
            <a:avLst/>
          </a:prstGeom>
        </p:spPr>
        <p:txBody>
          <a:bodyPr wrap="square">
            <a:spAutoFit/>
          </a:bodyPr>
          <a:lstStyle/>
          <a:p>
            <a:pPr marL="342900" lvl="0" indent="-342900" algn="just">
              <a:lnSpc>
                <a:spcPct val="150000"/>
              </a:lnSpc>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difficult to maintain important information in books and ledgers.</a:t>
            </a:r>
            <a:endParaRPr lang="en-IN" sz="2400" dirty="0">
              <a:latin typeface="Times New Roman" panose="02020603050405020304" pitchFamily="18" charset="0"/>
              <a:cs typeface="Times New Roman" panose="02020603050405020304" pitchFamily="18" charset="0"/>
            </a:endParaRPr>
          </a:p>
          <a:p>
            <a:pPr marL="342900" lvl="0" indent="-342900" algn="just">
              <a:lnSpc>
                <a:spcPct val="150000"/>
              </a:lnSpc>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manual hours need to analyze demand list and required reports </a:t>
            </a:r>
            <a:endParaRPr lang="en-IN" sz="2400" dirty="0">
              <a:latin typeface="Times New Roman" panose="02020603050405020304" pitchFamily="18" charset="0"/>
              <a:cs typeface="Times New Roman" panose="02020603050405020304" pitchFamily="18" charset="0"/>
            </a:endParaRPr>
          </a:p>
          <a:p>
            <a:pPr marL="342900" lvl="0" indent="-342900" algn="just">
              <a:lnSpc>
                <a:spcPct val="150000"/>
              </a:lnSpc>
              <a:spcAft>
                <a:spcPts val="1200"/>
              </a:spcAf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Daily </a:t>
            </a:r>
            <a:r>
              <a:rPr lang="en-US" sz="2400" dirty="0">
                <a:latin typeface="Times New Roman" panose="02020603050405020304" pitchFamily="18" charset="0"/>
                <a:cs typeface="Times New Roman" panose="02020603050405020304" pitchFamily="18" charset="0"/>
              </a:rPr>
              <a:t>sales and demand are to be entering into different books immediately to avoid conflicts which are very </a:t>
            </a:r>
            <a:r>
              <a:rPr lang="en-US" sz="2400" dirty="0" smtClean="0">
                <a:latin typeface="Times New Roman" panose="02020603050405020304" pitchFamily="18" charset="0"/>
                <a:cs typeface="Times New Roman" panose="02020603050405020304" pitchFamily="18" charset="0"/>
              </a:rPr>
              <a:t>difficult</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No co-ordination between different customers because we are not storing the data at centralized </a:t>
            </a:r>
            <a:r>
              <a:rPr lang="en-US" sz="2400" dirty="0" smtClean="0">
                <a:latin typeface="Times New Roman" panose="02020603050405020304" pitchFamily="18" charset="0"/>
                <a:cs typeface="Times New Roman" panose="02020603050405020304" pitchFamily="18" charset="0"/>
              </a:rPr>
              <a:t>location.</a:t>
            </a:r>
          </a:p>
          <a:p>
            <a:pPr marL="285750" indent="-28575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Data operates based on stored procedure.</a:t>
            </a:r>
            <a:endParaRPr lang="en-US"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743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solidFill>
                <a:latin typeface="Times New Roman" panose="02020603050405020304" pitchFamily="18" charset="0"/>
                <a:cs typeface="Times New Roman" panose="02020603050405020304" pitchFamily="18" charset="0"/>
              </a:rPr>
              <a:t>Proposed </a:t>
            </a:r>
            <a:r>
              <a:rPr lang="en-IN" b="1" dirty="0" smtClean="0">
                <a:solidFill>
                  <a:schemeClr val="tx2"/>
                </a:solidFill>
                <a:latin typeface="Times New Roman" panose="02020603050405020304" pitchFamily="18" charset="0"/>
                <a:cs typeface="Times New Roman" panose="02020603050405020304" pitchFamily="18" charset="0"/>
              </a:rPr>
              <a:t>System</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8</a:t>
            </a:fld>
            <a:endParaRPr lang="en-IN"/>
          </a:p>
        </p:txBody>
      </p:sp>
      <p:sp>
        <p:nvSpPr>
          <p:cNvPr id="14" name="Content Placeholder 13"/>
          <p:cNvSpPr>
            <a:spLocks noGrp="1"/>
          </p:cNvSpPr>
          <p:nvPr>
            <p:ph idx="1"/>
          </p:nvPr>
        </p:nvSpPr>
        <p:spPr/>
        <p:txBody>
          <a:bodyPr>
            <a:normAutofit fontScale="77500" lnSpcReduction="20000"/>
          </a:bodyPr>
          <a:lstStyle/>
          <a:p>
            <a:pPr algn="just">
              <a:lnSpc>
                <a:spcPct val="150000"/>
              </a:lnSpc>
            </a:pPr>
            <a:r>
              <a:rPr lang="en-IN" dirty="0" smtClean="0">
                <a:latin typeface="Times New Roman" panose="02020603050405020304" pitchFamily="18" charset="0"/>
                <a:cs typeface="Times New Roman" panose="02020603050405020304" pitchFamily="18" charset="0"/>
              </a:rPr>
              <a:t>Register and Upload the datasets to predict future sale</a:t>
            </a:r>
          </a:p>
          <a:p>
            <a:pPr algn="just">
              <a:lnSpc>
                <a:spcPct val="150000"/>
              </a:lnSpc>
            </a:pPr>
            <a:r>
              <a:rPr lang="en-IN" dirty="0" smtClean="0">
                <a:latin typeface="Times New Roman" panose="02020603050405020304" pitchFamily="18" charset="0"/>
                <a:cs typeface="Times New Roman" panose="02020603050405020304" pitchFamily="18" charset="0"/>
              </a:rPr>
              <a:t>Predicted output can be seen in chart format</a:t>
            </a:r>
          </a:p>
          <a:p>
            <a:pPr algn="just">
              <a:lnSpc>
                <a:spcPct val="150000"/>
              </a:lnSpc>
            </a:pPr>
            <a:r>
              <a:rPr lang="en-IN" dirty="0" smtClean="0">
                <a:latin typeface="Times New Roman" panose="02020603050405020304" pitchFamily="18" charset="0"/>
                <a:cs typeface="Times New Roman" panose="02020603050405020304" pitchFamily="18" charset="0"/>
              </a:rPr>
              <a:t>Predicted output can be download in pdf format</a:t>
            </a:r>
          </a:p>
          <a:p>
            <a:pPr algn="just">
              <a:lnSpc>
                <a:spcPct val="150000"/>
              </a:lnSpc>
            </a:pPr>
            <a:r>
              <a:rPr lang="en-IN" dirty="0" smtClean="0">
                <a:latin typeface="Times New Roman" panose="02020603050405020304" pitchFamily="18" charset="0"/>
                <a:cs typeface="Times New Roman" panose="02020603050405020304" pitchFamily="18" charset="0"/>
              </a:rPr>
              <a:t>Search and view particular categories of dataset</a:t>
            </a:r>
          </a:p>
          <a:p>
            <a:pPr algn="just">
              <a:lnSpc>
                <a:spcPct val="150000"/>
              </a:lnSpc>
            </a:pPr>
            <a:r>
              <a:rPr lang="en-IN" dirty="0" smtClean="0">
                <a:latin typeface="Times New Roman" panose="02020603050405020304" pitchFamily="18" charset="0"/>
                <a:cs typeface="Times New Roman" panose="02020603050405020304" pitchFamily="18" charset="0"/>
              </a:rPr>
              <a:t>Accurate prediction </a:t>
            </a:r>
          </a:p>
          <a:p>
            <a:pPr algn="just">
              <a:lnSpc>
                <a:spcPct val="150000"/>
              </a:lnSpc>
            </a:pPr>
            <a:r>
              <a:rPr lang="en-GB" dirty="0" smtClean="0">
                <a:latin typeface="Times New Roman" panose="02020603050405020304" pitchFamily="18" charset="0"/>
                <a:cs typeface="Times New Roman" panose="02020603050405020304" pitchFamily="18" charset="0"/>
              </a:rPr>
              <a:t>Implement </a:t>
            </a:r>
            <a:r>
              <a:rPr lang="en-GB" dirty="0" err="1" smtClean="0">
                <a:latin typeface="Times New Roman" panose="02020603050405020304" pitchFamily="18" charset="0"/>
                <a:cs typeface="Times New Roman" panose="02020603050405020304" pitchFamily="18" charset="0"/>
              </a:rPr>
              <a:t>XGBoost</a:t>
            </a:r>
            <a:r>
              <a:rPr lang="en-GB" dirty="0" smtClean="0">
                <a:latin typeface="Times New Roman" panose="02020603050405020304" pitchFamily="18" charset="0"/>
                <a:cs typeface="Times New Roman" panose="02020603050405020304" pitchFamily="18" charset="0"/>
              </a:rPr>
              <a:t> methodology </a:t>
            </a:r>
          </a:p>
          <a:p>
            <a:pPr algn="just">
              <a:lnSpc>
                <a:spcPct val="150000"/>
              </a:lnSpc>
            </a:pPr>
            <a:r>
              <a:rPr lang="en-IN" dirty="0">
                <a:latin typeface="Times New Roman" panose="02020603050405020304" pitchFamily="18" charset="0"/>
                <a:cs typeface="Times New Roman" panose="02020603050405020304" pitchFamily="18" charset="0"/>
              </a:rPr>
              <a:t>Supervised Learning with Regression And Classification Model with </a:t>
            </a:r>
            <a:r>
              <a:rPr lang="en-IN" dirty="0" smtClean="0">
                <a:latin typeface="Times New Roman" panose="02020603050405020304" pitchFamily="18" charset="0"/>
                <a:cs typeface="Times New Roman" panose="02020603050405020304" pitchFamily="18" charset="0"/>
              </a:rPr>
              <a:t>Algorithm compression </a:t>
            </a:r>
            <a:r>
              <a:rPr lang="en-IN" dirty="0">
                <a:latin typeface="Times New Roman" panose="02020603050405020304" pitchFamily="18" charset="0"/>
                <a:cs typeface="Times New Roman" panose="02020603050405020304" pitchFamily="18" charset="0"/>
              </a:rPr>
              <a:t>Statistical analysis with Prediction Method </a:t>
            </a:r>
            <a:endParaRPr lang="en-GB" dirty="0" smtClean="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08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solidFill>
                <a:latin typeface="Times New Roman" panose="02020603050405020304" pitchFamily="18" charset="0"/>
                <a:cs typeface="Times New Roman" panose="02020603050405020304" pitchFamily="18" charset="0"/>
              </a:rPr>
              <a:t>Advantages</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Reduce excess inventory</a:t>
            </a:r>
          </a:p>
          <a:p>
            <a:pPr algn="just"/>
            <a:r>
              <a:rPr lang="en-IN" dirty="0" smtClean="0">
                <a:latin typeface="Times New Roman" panose="02020603050405020304" pitchFamily="18" charset="0"/>
                <a:cs typeface="Times New Roman" panose="02020603050405020304" pitchFamily="18" charset="0"/>
              </a:rPr>
              <a:t>Fewer Stock shortages which  result when demand exceeds supply</a:t>
            </a:r>
          </a:p>
          <a:p>
            <a:pPr algn="just"/>
            <a:r>
              <a:rPr lang="en-IN" dirty="0" smtClean="0">
                <a:latin typeface="Times New Roman" panose="02020603050405020304" pitchFamily="18" charset="0"/>
                <a:cs typeface="Times New Roman" panose="02020603050405020304" pitchFamily="18" charset="0"/>
              </a:rPr>
              <a:t>Fewer unnecessary production line changes to fulfil  unanticipated demand</a:t>
            </a:r>
          </a:p>
          <a:p>
            <a:pPr algn="just"/>
            <a:r>
              <a:rPr lang="en-IN" dirty="0" smtClean="0">
                <a:latin typeface="Times New Roman" panose="02020603050405020304" pitchFamily="18" charset="0"/>
                <a:cs typeface="Times New Roman" panose="02020603050405020304" pitchFamily="18" charset="0"/>
              </a:rPr>
              <a:t>Less overtime hours through improved prediction in personnel requirements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EB9182B-B9F0-4D89-BEB6-C02DD4E8A657}" type="slidenum">
              <a:rPr lang="en-IN" smtClean="0"/>
              <a:t>9</a:t>
            </a:fld>
            <a:endParaRPr lang="en-IN"/>
          </a:p>
        </p:txBody>
      </p:sp>
    </p:spTree>
    <p:extLst>
      <p:ext uri="{BB962C8B-B14F-4D97-AF65-F5344CB8AC3E}">
        <p14:creationId xmlns:p14="http://schemas.microsoft.com/office/powerpoint/2010/main" val="2443714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2755</TotalTime>
  <Words>1688</Words>
  <Application>Microsoft Office PowerPoint</Application>
  <PresentationFormat>Widescreen</PresentationFormat>
  <Paragraphs>227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IMPROVING SALES REVENUE FOR THE BUSINESS BY USING SUPERVISED MACHINE LEARNING</vt:lpstr>
      <vt:lpstr>Abstract</vt:lpstr>
      <vt:lpstr>Introduction</vt:lpstr>
      <vt:lpstr>Objective</vt:lpstr>
      <vt:lpstr>Literature Review</vt:lpstr>
      <vt:lpstr>Existing System </vt:lpstr>
      <vt:lpstr>Disadvantage</vt:lpstr>
      <vt:lpstr>Proposed System</vt:lpstr>
      <vt:lpstr>Advantages</vt:lpstr>
      <vt:lpstr>Modules</vt:lpstr>
      <vt:lpstr>Data Collection</vt:lpstr>
      <vt:lpstr>Pre-processing and Cleaning</vt:lpstr>
      <vt:lpstr>Modeling</vt:lpstr>
      <vt:lpstr>Gradient Boosting Classifier</vt:lpstr>
      <vt:lpstr>Gradient Boosting Classifiers</vt:lpstr>
      <vt:lpstr>Working Principle</vt:lpstr>
      <vt:lpstr>Methodology</vt:lpstr>
      <vt:lpstr>Flow Diagram</vt:lpstr>
      <vt:lpstr>Software and package requirements</vt:lpstr>
      <vt:lpstr>Hardware and software specification</vt:lpstr>
      <vt:lpstr>Conclusion </vt:lpstr>
      <vt:lpstr>Login</vt:lpstr>
      <vt:lpstr>Dashboard</vt:lpstr>
      <vt:lpstr>Upload Sales file</vt:lpstr>
      <vt:lpstr>Uploaded all files</vt:lpstr>
      <vt:lpstr>View all data in file</vt:lpstr>
      <vt:lpstr>View by category </vt:lpstr>
      <vt:lpstr>Sales value in each month</vt:lpstr>
      <vt:lpstr>Historical graph for sold data</vt:lpstr>
      <vt:lpstr>Next 12 Month sales value</vt:lpstr>
      <vt:lpstr>Forecast in Historical graph</vt:lpstr>
      <vt:lpstr> Reference</vt:lpstr>
      <vt:lpstr>Reference contd..</vt:lpstr>
      <vt:lpstr>Reference contd..</vt:lpstr>
      <vt:lpstr>Reference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Makeshkumar</dc:creator>
  <cp:lastModifiedBy>Sasikumar</cp:lastModifiedBy>
  <cp:revision>125</cp:revision>
  <dcterms:created xsi:type="dcterms:W3CDTF">2022-03-24T04:10:17Z</dcterms:created>
  <dcterms:modified xsi:type="dcterms:W3CDTF">2022-06-23T01:00:25Z</dcterms:modified>
</cp:coreProperties>
</file>