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4" r:id="rId5"/>
    <p:sldId id="260" r:id="rId6"/>
    <p:sldId id="265" r:id="rId7"/>
    <p:sldId id="258" r:id="rId8"/>
    <p:sldId id="259" r:id="rId9"/>
    <p:sldId id="266" r:id="rId10"/>
    <p:sldId id="261" r:id="rId11"/>
    <p:sldId id="262" r:id="rId12"/>
    <p:sldId id="263" r:id="rId13"/>
    <p:sldId id="270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D1011-2DF3-413A-8609-87DF8343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A3325A-5272-40EB-8E59-FF979C9A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5C60F-5E6A-4AC8-9AE1-722F969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98806-84F2-4F42-A09A-67BB08D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DA6C0-4165-4E18-B96E-AC61F8FC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8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F5F5-B3D4-4AFE-82AC-A10A1D06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84A87-591E-4FAA-B837-FB0EBC9C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B206E-9F77-4C8B-B9BC-CA9A29F2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18506-1E8C-425C-BBCC-0980B314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C7A035-2CEB-4567-BECC-ECBF3832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6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93FE2C-7142-459F-A72E-3E27228DE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3216D-DE44-4FAE-B4B5-113D1CCF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DA982-8ECC-4AB6-8A16-A21D227A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188D8-DE20-4A6F-AF91-73116A4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56CDD-797C-4C1F-AD07-C5B86F36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7D1D0-8271-47DC-B761-595A5D9F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3A64B-2DBC-485E-8166-3C58EC48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E55E9-2009-46F6-B2F2-21DD526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1F7D3-B16B-4E31-A5E1-AE96674D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88ADE-7DF3-448B-A71D-A7C257DA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26DF0-A31A-454D-8C75-0F269F6E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3A1C2-038C-43E0-ADE0-9FFFA1F4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BF1EA-79B3-4D96-8FA4-0DF9C96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6BFA8-2B82-4D98-A233-0190FFC9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55DC0-5832-4831-A7EE-3043F09B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F1EE3-3F4A-4D0D-9879-7B28DD6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A1721-BF6E-4E10-92D2-60F9B4460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B1413E-B109-480C-BAD7-3B33870EA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ACAB20-5945-4434-8882-FDC94C1E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08383-51F1-48BB-BDCD-0638A874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DD3C7-F600-43EF-AFA7-7D6B3FD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5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E346F-0597-4709-9F3D-A5B7A63D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60184-0D4B-4632-A09B-F06CD999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E6CC59-E8D9-4177-B07F-19BB6A56C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80AFD7-2CE5-42D6-9818-A236769B3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180A35-6117-4D7F-B7EA-72BFC4FB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225709-D0E2-458A-B63F-3BDE6489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E95B51-D311-4507-8CD9-A06C4BE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76CDC8-6204-4F58-8089-83E8C35A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2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10F8B-3B1A-4CFB-84AD-97CBACB1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1A7C80-4372-404D-A613-45C19C4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A8D2FD-7495-4233-8A13-D1C21681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894C8-9A00-44D8-A916-681A2006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8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2EC1AB-4DF5-4688-87B0-A82FC5B5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C99C88-65E6-4701-A551-1EFAB89B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FF9301-E6D6-4AA9-8650-DE88B3A3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6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D31A-6DF2-4280-AF64-8C66FB91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31FFA-C736-4B42-877D-464E8B9F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9BD5D-B0EC-40D5-A52A-ABD53FEE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BE854-4906-4E00-B509-F7817AC6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080C1-E3A4-4B0A-86BD-FAC808A0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D581F-971A-43DD-AE72-F1334E2D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1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F3E6-E4D8-4305-9117-0ED162EF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8855F-5723-4D8A-AE90-F2698B7D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BF881-3A7C-4FD0-AC46-426589F7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9B6E96-3221-4469-B102-40FDDFBF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42AAE-2D30-4CA2-907C-999A68DB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A72C4-FA9C-4CD7-A6A5-31E8582E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72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1273AD-F01B-4474-BF67-CB24AEE8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23C8B4-70B7-448E-BB1E-2AD6E0DC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03235-4317-4FD0-B310-58ACAFBCD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DB5D-A8BF-4324-A46F-32C0B64846D6}" type="datetimeFigureOut">
              <a:rPr lang="es-ES" smtClean="0"/>
              <a:t>25/03/2021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E7C87-CB1B-4F81-8A4D-19D275042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4C378-3BA3-4006-A4B6-3FAF34450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32CA-1CB3-44ED-BA58-841D3E23F0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0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14A4-6FBB-4483-AB53-6A417AAA6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5890"/>
            <a:ext cx="9144000" cy="2626220"/>
          </a:xfrm>
        </p:spPr>
        <p:txBody>
          <a:bodyPr>
            <a:noAutofit/>
          </a:bodyPr>
          <a:lstStyle/>
          <a:p>
            <a:r>
              <a:rPr lang="es-ES" sz="9600" dirty="0">
                <a:latin typeface="Algerian" panose="020B0604020202020204" pitchFamily="82" charset="0"/>
              </a:rPr>
              <a:t>Control de habitaciones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2C9423-9C6F-4BD3-B5BA-0C15DDBF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89638"/>
            <a:ext cx="9144000" cy="475440"/>
          </a:xfrm>
        </p:spPr>
        <p:txBody>
          <a:bodyPr/>
          <a:lstStyle/>
          <a:p>
            <a:r>
              <a:rPr lang="es-ES" sz="1800" dirty="0"/>
              <a:t>Por Juan Antonio Munar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93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E1385A-23ED-4927-89D1-6E167F205823}"/>
              </a:ext>
            </a:extLst>
          </p:cNvPr>
          <p:cNvSpPr txBox="1"/>
          <p:nvPr/>
        </p:nvSpPr>
        <p:spPr>
          <a:xfrm>
            <a:off x="1985394" y="474345"/>
            <a:ext cx="82212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unsigned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s-ES" sz="1400" dirty="0"/>
              <a:t> </a:t>
            </a:r>
            <a:r>
              <a:rPr lang="es-ES" sz="1400" dirty="0" err="1"/>
              <a:t>TiempoActual</a:t>
            </a:r>
            <a:r>
              <a:rPr lang="es-ES" sz="1400" dirty="0"/>
              <a:t> = 0;         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// Estas dos variables sirven para contar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unsigned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TiempoReferencia</a:t>
            </a:r>
            <a:r>
              <a:rPr lang="es-ES" sz="1400" dirty="0"/>
              <a:t> = 0;     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// el tiempo sin usar </a:t>
            </a:r>
            <a:r>
              <a:rPr lang="es-ES" sz="1400" dirty="0" err="1">
                <a:solidFill>
                  <a:schemeClr val="bg1">
                    <a:lumMod val="65000"/>
                  </a:schemeClr>
                </a:solidFill>
              </a:rPr>
              <a:t>delay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s-ES" sz="1400" dirty="0"/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PinIR</a:t>
            </a:r>
            <a:r>
              <a:rPr lang="es-ES" sz="1400" dirty="0"/>
              <a:t> = 2;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PinPuerta</a:t>
            </a:r>
            <a:r>
              <a:rPr lang="es-ES" sz="1400" dirty="0"/>
              <a:t> = 3;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PinLuz</a:t>
            </a:r>
            <a:r>
              <a:rPr lang="es-ES" sz="1400" dirty="0"/>
              <a:t> = 4;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PinAACC</a:t>
            </a:r>
            <a:r>
              <a:rPr lang="es-ES" sz="1400" dirty="0"/>
              <a:t> = 5;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PinVIP</a:t>
            </a:r>
            <a:r>
              <a:rPr lang="es-ES" sz="1400" dirty="0"/>
              <a:t> = 6;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 err="1"/>
              <a:t>PinRecepcion</a:t>
            </a:r>
            <a:r>
              <a:rPr lang="es-ES" sz="1400" dirty="0"/>
              <a:t> = 7;   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//Previsión para la siguiente versión, de momento no se envía nada</a:t>
            </a:r>
          </a:p>
          <a:p>
            <a:endParaRPr lang="es-ES" sz="1400" dirty="0"/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/>
              <a:t> IR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400" dirty="0"/>
              <a:t>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/>
              <a:t> Puerta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400" dirty="0"/>
              <a:t>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/>
              <a:t> VIP =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400" dirty="0"/>
              <a:t>;</a:t>
            </a:r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s-ES" sz="1400" dirty="0"/>
              <a:t> </a:t>
            </a:r>
            <a:r>
              <a:rPr lang="es-ES" sz="1400" dirty="0" err="1"/>
              <a:t>EoS</a:t>
            </a:r>
            <a:r>
              <a:rPr lang="es-ES" sz="1400" dirty="0"/>
              <a:t> = 1;               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// ¿Entras o sales? si esta a 1 es que no sabes si entran o salen si está a 0 es que ya lo sabes</a:t>
            </a:r>
          </a:p>
          <a:p>
            <a:endParaRPr lang="es-ES" sz="1400" dirty="0"/>
          </a:p>
          <a:p>
            <a:r>
              <a:rPr lang="es-ES" sz="1400" dirty="0" err="1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s-ES" sz="1400" dirty="0"/>
              <a:t> </a:t>
            </a:r>
            <a:r>
              <a:rPr lang="es-ES" sz="1400" dirty="0" err="1">
                <a:solidFill>
                  <a:srgbClr val="00B050"/>
                </a:solidFill>
              </a:rPr>
              <a:t>setup</a:t>
            </a:r>
            <a:r>
              <a:rPr lang="es-ES" sz="1400" dirty="0"/>
              <a:t>()</a:t>
            </a:r>
          </a:p>
          <a:p>
            <a:r>
              <a:rPr lang="es-ES" sz="1400" dirty="0"/>
              <a:t>{</a:t>
            </a:r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pinMode</a:t>
            </a:r>
            <a:r>
              <a:rPr lang="es-ES" sz="1400" dirty="0"/>
              <a:t> (</a:t>
            </a:r>
            <a:r>
              <a:rPr lang="es-ES" sz="1400" dirty="0" err="1"/>
              <a:t>PinIR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s-ES" sz="1400" dirty="0"/>
              <a:t>);</a:t>
            </a:r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pinMode</a:t>
            </a:r>
            <a:r>
              <a:rPr lang="es-ES" sz="1400" dirty="0"/>
              <a:t> (</a:t>
            </a:r>
            <a:r>
              <a:rPr lang="es-ES" sz="1400" dirty="0" err="1"/>
              <a:t>PinPuerta</a:t>
            </a:r>
            <a:r>
              <a:rPr lang="es-ES" sz="1400" dirty="0"/>
              <a:t>,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INPUT</a:t>
            </a:r>
            <a:r>
              <a:rPr lang="es-ES" sz="1400" dirty="0"/>
              <a:t>);</a:t>
            </a:r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pinMode</a:t>
            </a:r>
            <a:r>
              <a:rPr lang="es-ES" sz="1400" dirty="0"/>
              <a:t> (</a:t>
            </a:r>
            <a:r>
              <a:rPr lang="es-ES" sz="1400" dirty="0" err="1"/>
              <a:t>PinVIP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s-ES" sz="1400" dirty="0"/>
              <a:t>);</a:t>
            </a:r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pinMode</a:t>
            </a:r>
            <a:r>
              <a:rPr lang="es-ES" sz="1400" dirty="0"/>
              <a:t> (</a:t>
            </a:r>
            <a:r>
              <a:rPr lang="es-ES" sz="1400" dirty="0" err="1"/>
              <a:t>PinLuz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s-ES" sz="1400" dirty="0"/>
              <a:t>);</a:t>
            </a:r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pinMode</a:t>
            </a:r>
            <a:r>
              <a:rPr lang="es-ES" sz="1400" dirty="0"/>
              <a:t> (</a:t>
            </a:r>
            <a:r>
              <a:rPr lang="es-ES" sz="1400" dirty="0" err="1"/>
              <a:t>PinAACC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s-ES" sz="1400" dirty="0"/>
              <a:t>);</a:t>
            </a:r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pinMode</a:t>
            </a:r>
            <a:r>
              <a:rPr lang="es-ES" sz="1400" dirty="0"/>
              <a:t> (</a:t>
            </a:r>
            <a:r>
              <a:rPr lang="es-ES" sz="1400" dirty="0" err="1"/>
              <a:t>PinRecepcion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s-ES" sz="1400" dirty="0"/>
              <a:t>);</a:t>
            </a:r>
          </a:p>
          <a:p>
            <a:endParaRPr lang="es-ES" sz="1400" dirty="0"/>
          </a:p>
          <a:p>
            <a:r>
              <a:rPr lang="es-ES" sz="1400" dirty="0"/>
              <a:t>  </a:t>
            </a:r>
            <a:r>
              <a:rPr lang="es-ES" sz="1400" dirty="0" err="1">
                <a:solidFill>
                  <a:srgbClr val="FF0000"/>
                </a:solidFill>
              </a:rPr>
              <a:t>digitalWrite</a:t>
            </a:r>
            <a:r>
              <a:rPr lang="es-ES" sz="1400" dirty="0"/>
              <a:t> (</a:t>
            </a:r>
            <a:r>
              <a:rPr lang="es-ES" sz="1400" dirty="0" err="1"/>
              <a:t>PinLuz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400" dirty="0"/>
              <a:t>);   </a:t>
            </a: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//los relés están activos con 0 y apagados con 1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d</a:t>
            </a:r>
            <a:r>
              <a:rPr lang="es-ES" sz="1400" dirty="0" err="1">
                <a:solidFill>
                  <a:srgbClr val="FF0000"/>
                </a:solidFill>
              </a:rPr>
              <a:t>igitalWrite</a:t>
            </a:r>
            <a:r>
              <a:rPr lang="es-ES" sz="1400" dirty="0"/>
              <a:t> (</a:t>
            </a:r>
            <a:r>
              <a:rPr lang="es-ES" sz="1400" dirty="0" err="1"/>
              <a:t>PinAACC</a:t>
            </a:r>
            <a:r>
              <a:rPr lang="es-ES" sz="1400" dirty="0"/>
              <a:t>,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400" dirty="0"/>
              <a:t>);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D1EE6B-18BE-4C0C-A194-EECC2BA1F15C}"/>
              </a:ext>
            </a:extLst>
          </p:cNvPr>
          <p:cNvSpPr txBox="1"/>
          <p:nvPr/>
        </p:nvSpPr>
        <p:spPr>
          <a:xfrm>
            <a:off x="2216790" y="243512"/>
            <a:ext cx="77584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s-ES" sz="1200" dirty="0"/>
              <a:t> </a:t>
            </a:r>
            <a:r>
              <a:rPr lang="es-ES" sz="1200" dirty="0" err="1">
                <a:solidFill>
                  <a:srgbClr val="00B050"/>
                </a:solidFill>
              </a:rPr>
              <a:t>loop</a:t>
            </a:r>
            <a:r>
              <a:rPr lang="es-ES" sz="1200" dirty="0"/>
              <a:t>()</a:t>
            </a:r>
          </a:p>
          <a:p>
            <a:r>
              <a:rPr lang="es-ES" sz="1200" dirty="0"/>
              <a:t>{</a:t>
            </a:r>
          </a:p>
          <a:p>
            <a:r>
              <a:rPr lang="es-ES" sz="1200" dirty="0"/>
              <a:t>  VIP = </a:t>
            </a:r>
            <a:r>
              <a:rPr lang="es-ES" sz="1200" dirty="0" err="1">
                <a:solidFill>
                  <a:srgbClr val="FF0000"/>
                </a:solidFill>
              </a:rPr>
              <a:t>digitalRead</a:t>
            </a:r>
            <a:r>
              <a:rPr lang="es-ES" sz="1200" dirty="0"/>
              <a:t> (</a:t>
            </a:r>
            <a:r>
              <a:rPr lang="es-ES" sz="1200" dirty="0" err="1"/>
              <a:t>PinVIP</a:t>
            </a:r>
            <a:r>
              <a:rPr lang="es-ES" sz="1200" dirty="0"/>
              <a:t>); 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//Si el modo VIP está activado</a:t>
            </a:r>
          </a:p>
          <a:p>
            <a:r>
              <a:rPr lang="es-ES" sz="1200" dirty="0"/>
              <a:t>  </a:t>
            </a:r>
            <a:r>
              <a:rPr lang="es-ES" sz="1200" dirty="0" err="1">
                <a:solidFill>
                  <a:srgbClr val="00B050"/>
                </a:solidFill>
              </a:rPr>
              <a:t>if</a:t>
            </a:r>
            <a:r>
              <a:rPr lang="es-ES" sz="1200" dirty="0"/>
              <a:t> (VIP ==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200" dirty="0"/>
              <a:t>)</a:t>
            </a:r>
          </a:p>
          <a:p>
            <a:r>
              <a:rPr lang="es-ES" sz="1200" dirty="0"/>
              <a:t>    {</a:t>
            </a:r>
          </a:p>
          <a:p>
            <a:r>
              <a:rPr lang="es-ES" sz="1200" dirty="0"/>
              <a:t>      </a:t>
            </a:r>
            <a:r>
              <a:rPr lang="es-ES" sz="1200" dirty="0" err="1">
                <a:solidFill>
                  <a:srgbClr val="FF0000"/>
                </a:solidFill>
              </a:rPr>
              <a:t>digitalWrite</a:t>
            </a:r>
            <a:r>
              <a:rPr lang="es-ES" sz="1200" dirty="0"/>
              <a:t> (</a:t>
            </a:r>
            <a:r>
              <a:rPr lang="es-ES" sz="1200" dirty="0" err="1"/>
              <a:t>PinLuz</a:t>
            </a:r>
            <a:r>
              <a:rPr lang="es-ES" sz="1200" dirty="0"/>
              <a:t>,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200" dirty="0"/>
              <a:t>);  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//Los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</a:rPr>
              <a:t>reles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 se activan con LOW y se desactivan con HIGH</a:t>
            </a:r>
          </a:p>
          <a:p>
            <a:r>
              <a:rPr lang="es-ES" sz="1200" dirty="0"/>
              <a:t>      </a:t>
            </a:r>
            <a:r>
              <a:rPr lang="es-ES" sz="1200" dirty="0" err="1">
                <a:solidFill>
                  <a:srgbClr val="FF0000"/>
                </a:solidFill>
              </a:rPr>
              <a:t>digitalWrite</a:t>
            </a:r>
            <a:r>
              <a:rPr lang="es-ES" sz="1200" dirty="0"/>
              <a:t> (</a:t>
            </a:r>
            <a:r>
              <a:rPr lang="es-ES" sz="1200" dirty="0" err="1"/>
              <a:t>PinAACC</a:t>
            </a:r>
            <a:r>
              <a:rPr lang="es-ES" sz="1200" dirty="0"/>
              <a:t>,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200" dirty="0"/>
              <a:t>);</a:t>
            </a:r>
          </a:p>
          <a:p>
            <a:r>
              <a:rPr lang="es-ES" sz="1200" dirty="0"/>
              <a:t>      IR = </a:t>
            </a:r>
            <a:r>
              <a:rPr lang="es-ES" sz="1200" dirty="0" err="1">
                <a:solidFill>
                  <a:srgbClr val="FF0000"/>
                </a:solidFill>
              </a:rPr>
              <a:t>digitalRead</a:t>
            </a:r>
            <a:r>
              <a:rPr lang="es-ES" sz="1200" dirty="0"/>
              <a:t> (</a:t>
            </a:r>
            <a:r>
              <a:rPr lang="es-ES" sz="1200" dirty="0" err="1"/>
              <a:t>PinIR</a:t>
            </a:r>
            <a:r>
              <a:rPr lang="es-ES" sz="1200" dirty="0"/>
              <a:t>);</a:t>
            </a:r>
          </a:p>
          <a:p>
            <a:r>
              <a:rPr lang="es-ES" sz="1200" dirty="0"/>
              <a:t>      Puerta = </a:t>
            </a:r>
            <a:r>
              <a:rPr lang="es-ES" sz="1200" dirty="0" err="1">
                <a:solidFill>
                  <a:srgbClr val="FF0000"/>
                </a:solidFill>
              </a:rPr>
              <a:t>digitalRead</a:t>
            </a:r>
            <a:r>
              <a:rPr lang="es-ES" sz="1200" dirty="0"/>
              <a:t> (</a:t>
            </a:r>
            <a:r>
              <a:rPr lang="es-ES" sz="1200" dirty="0" err="1"/>
              <a:t>PinPuerta</a:t>
            </a:r>
            <a:r>
              <a:rPr lang="es-ES" sz="1200" dirty="0"/>
              <a:t>);</a:t>
            </a:r>
          </a:p>
          <a:p>
            <a:r>
              <a:rPr lang="es-ES" sz="1200" dirty="0"/>
              <a:t>      </a:t>
            </a:r>
            <a:r>
              <a:rPr lang="es-ES" sz="1200" dirty="0" err="1">
                <a:solidFill>
                  <a:srgbClr val="00B050"/>
                </a:solidFill>
              </a:rPr>
              <a:t>if</a:t>
            </a:r>
            <a:r>
              <a:rPr lang="es-ES" sz="1200" dirty="0"/>
              <a:t> (Puerta ==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200" dirty="0"/>
              <a:t>)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//LOW = puerta abierta</a:t>
            </a:r>
          </a:p>
          <a:p>
            <a:r>
              <a:rPr lang="es-ES" sz="1200" dirty="0"/>
              <a:t>        {</a:t>
            </a:r>
          </a:p>
          <a:p>
            <a:r>
              <a:rPr lang="es-ES" sz="1200" dirty="0"/>
              <a:t>          </a:t>
            </a:r>
            <a:r>
              <a:rPr lang="es-ES" sz="1200" dirty="0" err="1"/>
              <a:t>EoS</a:t>
            </a:r>
            <a:r>
              <a:rPr lang="es-ES" sz="1200" dirty="0"/>
              <a:t> = 1;</a:t>
            </a:r>
          </a:p>
          <a:p>
            <a:r>
              <a:rPr lang="es-ES" sz="1200" dirty="0"/>
              <a:t>          </a:t>
            </a:r>
            <a:r>
              <a:rPr lang="es-ES" sz="1200" dirty="0" err="1">
                <a:solidFill>
                  <a:srgbClr val="FF0000"/>
                </a:solidFill>
              </a:rPr>
              <a:t>digitalWrite</a:t>
            </a:r>
            <a:r>
              <a:rPr lang="es-ES" sz="1200" dirty="0"/>
              <a:t> (</a:t>
            </a:r>
            <a:r>
              <a:rPr lang="es-ES" sz="1200" dirty="0" err="1"/>
              <a:t>PinRecepcion</a:t>
            </a:r>
            <a:r>
              <a:rPr lang="es-ES" sz="1200" dirty="0"/>
              <a:t>,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200" dirty="0"/>
              <a:t>);  	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//Avisa que la habitación está ocupada</a:t>
            </a:r>
          </a:p>
          <a:p>
            <a:r>
              <a:rPr lang="es-ES" sz="1200" dirty="0"/>
              <a:t>          </a:t>
            </a:r>
            <a:r>
              <a:rPr lang="es-ES" sz="1200" dirty="0" err="1"/>
              <a:t>TiempoReferencia</a:t>
            </a:r>
            <a:r>
              <a:rPr lang="es-ES" sz="1200" dirty="0"/>
              <a:t> = </a:t>
            </a:r>
            <a:r>
              <a:rPr lang="es-ES" sz="1200" dirty="0" err="1">
                <a:solidFill>
                  <a:srgbClr val="FF0000"/>
                </a:solidFill>
              </a:rPr>
              <a:t>millis</a:t>
            </a:r>
            <a:r>
              <a:rPr lang="es-ES" sz="1200" dirty="0"/>
              <a:t>();        	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//Guarda en la variable cuanto tiempo hace que el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 está encendido</a:t>
            </a:r>
          </a:p>
          <a:p>
            <a:r>
              <a:rPr lang="es-ES" sz="1200" dirty="0"/>
              <a:t>        }</a:t>
            </a:r>
          </a:p>
          <a:p>
            <a:r>
              <a:rPr lang="es-ES" sz="1200" dirty="0"/>
              <a:t>      </a:t>
            </a:r>
            <a:r>
              <a:rPr lang="es-ES" sz="1200" dirty="0" err="1">
                <a:solidFill>
                  <a:srgbClr val="00B050"/>
                </a:solidFill>
              </a:rPr>
              <a:t>if</a:t>
            </a:r>
            <a:r>
              <a:rPr lang="es-ES" sz="1200" dirty="0"/>
              <a:t> (IR ==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200" dirty="0"/>
              <a:t>)          //LOW = </a:t>
            </a:r>
            <a:r>
              <a:rPr lang="es-ES" sz="1200" dirty="0" err="1"/>
              <a:t>deteción</a:t>
            </a:r>
            <a:r>
              <a:rPr lang="es-ES" sz="1200" dirty="0"/>
              <a:t> por </a:t>
            </a:r>
            <a:r>
              <a:rPr lang="es-ES" sz="1200" dirty="0" err="1"/>
              <a:t>infrarojos</a:t>
            </a:r>
            <a:endParaRPr lang="es-ES" sz="1200" dirty="0"/>
          </a:p>
          <a:p>
            <a:r>
              <a:rPr lang="es-ES" sz="1200" dirty="0"/>
              <a:t>        {</a:t>
            </a:r>
          </a:p>
          <a:p>
            <a:r>
              <a:rPr lang="es-ES" sz="1200" dirty="0"/>
              <a:t>          </a:t>
            </a:r>
            <a:r>
              <a:rPr lang="es-ES" sz="1200" dirty="0" err="1"/>
              <a:t>EoS</a:t>
            </a:r>
            <a:r>
              <a:rPr lang="es-ES" sz="1200" dirty="0"/>
              <a:t> = 0;</a:t>
            </a:r>
          </a:p>
          <a:p>
            <a:r>
              <a:rPr lang="es-ES" sz="1200" dirty="0"/>
              <a:t>        }</a:t>
            </a:r>
          </a:p>
          <a:p>
            <a:r>
              <a:rPr lang="es-ES" sz="1200" dirty="0"/>
              <a:t>      </a:t>
            </a:r>
            <a:r>
              <a:rPr lang="es-ES" sz="1200" dirty="0" err="1">
                <a:solidFill>
                  <a:srgbClr val="00B050"/>
                </a:solidFill>
              </a:rPr>
              <a:t>if</a:t>
            </a:r>
            <a:r>
              <a:rPr lang="es-ES" sz="1200" dirty="0"/>
              <a:t> (</a:t>
            </a:r>
            <a:r>
              <a:rPr lang="es-ES" sz="1200" dirty="0" err="1"/>
              <a:t>EoS</a:t>
            </a:r>
            <a:r>
              <a:rPr lang="es-ES" sz="1200" dirty="0"/>
              <a:t> = 1)</a:t>
            </a:r>
          </a:p>
          <a:p>
            <a:r>
              <a:rPr lang="es-ES" sz="1200" dirty="0"/>
              <a:t>        {</a:t>
            </a:r>
          </a:p>
          <a:p>
            <a:r>
              <a:rPr lang="es-ES" sz="1200" dirty="0"/>
              <a:t>          </a:t>
            </a:r>
            <a:r>
              <a:rPr lang="es-ES" sz="1200" dirty="0" err="1"/>
              <a:t>TiempoActual</a:t>
            </a:r>
            <a:r>
              <a:rPr lang="es-ES" sz="1200" dirty="0"/>
              <a:t> = </a:t>
            </a:r>
            <a:r>
              <a:rPr lang="es-ES" sz="1200" dirty="0" err="1">
                <a:solidFill>
                  <a:srgbClr val="FF0000"/>
                </a:solidFill>
              </a:rPr>
              <a:t>millis</a:t>
            </a:r>
            <a:r>
              <a:rPr lang="es-ES" sz="1200" dirty="0"/>
              <a:t>();              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//Guarda en la variable cuanto tiempo hace que el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</a:rPr>
              <a:t>arduino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 está encendido</a:t>
            </a:r>
          </a:p>
          <a:p>
            <a:r>
              <a:rPr lang="es-ES" sz="1200" dirty="0"/>
              <a:t>         </a:t>
            </a:r>
            <a:r>
              <a:rPr lang="es-ES" sz="1200" dirty="0">
                <a:solidFill>
                  <a:srgbClr val="00B050"/>
                </a:solidFill>
              </a:rPr>
              <a:t> </a:t>
            </a:r>
            <a:r>
              <a:rPr lang="es-ES" sz="1200" dirty="0" err="1">
                <a:solidFill>
                  <a:srgbClr val="00B050"/>
                </a:solidFill>
              </a:rPr>
              <a:t>if</a:t>
            </a:r>
            <a:r>
              <a:rPr lang="es-ES" sz="1200" dirty="0">
                <a:solidFill>
                  <a:srgbClr val="00B050"/>
                </a:solidFill>
              </a:rPr>
              <a:t> </a:t>
            </a:r>
            <a:r>
              <a:rPr lang="es-ES" sz="1200" dirty="0"/>
              <a:t>(</a:t>
            </a:r>
            <a:r>
              <a:rPr lang="es-ES" sz="1200" dirty="0" err="1"/>
              <a:t>TiempoActual</a:t>
            </a:r>
            <a:r>
              <a:rPr lang="es-ES" sz="1200" dirty="0"/>
              <a:t> &lt; </a:t>
            </a:r>
            <a:r>
              <a:rPr lang="es-ES" sz="1200" dirty="0" err="1"/>
              <a:t>TiempoReferencia</a:t>
            </a:r>
            <a:r>
              <a:rPr lang="es-ES" sz="1200" dirty="0"/>
              <a:t>)  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 Comprueba si se producido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</a:rPr>
              <a:t>overflow</a:t>
            </a:r>
            <a:endParaRPr lang="es-E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1200" dirty="0"/>
              <a:t>            {</a:t>
            </a:r>
          </a:p>
          <a:p>
            <a:r>
              <a:rPr lang="es-ES" sz="1200" dirty="0"/>
              <a:t>              </a:t>
            </a:r>
            <a:r>
              <a:rPr lang="es-ES" sz="1200" dirty="0" err="1"/>
              <a:t>TiempoReferencia</a:t>
            </a:r>
            <a:r>
              <a:rPr lang="es-ES" sz="1200" dirty="0"/>
              <a:t> = </a:t>
            </a:r>
            <a:r>
              <a:rPr lang="es-ES" sz="1200" dirty="0" err="1">
                <a:solidFill>
                  <a:srgbClr val="FF0000"/>
                </a:solidFill>
              </a:rPr>
              <a:t>millis</a:t>
            </a:r>
            <a:r>
              <a:rPr lang="es-ES" sz="1200" dirty="0"/>
              <a:t>();       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 Si se a producido </a:t>
            </a:r>
            <a:r>
              <a:rPr lang="es-ES" sz="1200" dirty="0" err="1">
                <a:solidFill>
                  <a:schemeClr val="bg1">
                    <a:lumMod val="65000"/>
                  </a:schemeClr>
                </a:solidFill>
              </a:rPr>
              <a:t>oveflow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 refresca el tiempo de referencia</a:t>
            </a:r>
          </a:p>
          <a:p>
            <a:r>
              <a:rPr lang="es-ES" sz="1200" dirty="0"/>
              <a:t>              </a:t>
            </a:r>
            <a:r>
              <a:rPr lang="es-ES" sz="1200" dirty="0" err="1">
                <a:solidFill>
                  <a:srgbClr val="FF0000"/>
                </a:solidFill>
              </a:rPr>
              <a:t>delay</a:t>
            </a:r>
            <a:r>
              <a:rPr lang="es-ES" sz="1200" dirty="0"/>
              <a:t> (1000);</a:t>
            </a:r>
          </a:p>
          <a:p>
            <a:r>
              <a:rPr lang="es-ES" sz="1200" dirty="0"/>
              <a:t>            }</a:t>
            </a:r>
          </a:p>
          <a:p>
            <a:r>
              <a:rPr lang="es-ES" sz="1200" dirty="0"/>
              <a:t>           </a:t>
            </a:r>
            <a:r>
              <a:rPr lang="es-ES" sz="1200" dirty="0" err="1">
                <a:solidFill>
                  <a:srgbClr val="00B050"/>
                </a:solidFill>
              </a:rPr>
              <a:t>if</a:t>
            </a:r>
            <a:r>
              <a:rPr lang="es-ES" sz="1200" dirty="0"/>
              <a:t> ((</a:t>
            </a:r>
            <a:r>
              <a:rPr lang="es-ES" sz="1200" dirty="0" err="1"/>
              <a:t>TiempoActual</a:t>
            </a:r>
            <a:r>
              <a:rPr lang="es-ES" sz="1200" dirty="0"/>
              <a:t> - </a:t>
            </a:r>
            <a:r>
              <a:rPr lang="es-ES" sz="1200" dirty="0" err="1"/>
              <a:t>TiempoReferencia</a:t>
            </a:r>
            <a:r>
              <a:rPr lang="es-ES" sz="1200" dirty="0"/>
              <a:t>) &gt; 120000)  	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 Si han pasado 2 minutos</a:t>
            </a:r>
          </a:p>
          <a:p>
            <a:r>
              <a:rPr lang="es-ES" sz="1200" dirty="0"/>
              <a:t>            {</a:t>
            </a:r>
          </a:p>
          <a:p>
            <a:r>
              <a:rPr lang="es-ES" sz="1200" dirty="0"/>
              <a:t>              </a:t>
            </a:r>
            <a:r>
              <a:rPr lang="es-ES" sz="1200" dirty="0" err="1">
                <a:solidFill>
                  <a:srgbClr val="FF0000"/>
                </a:solidFill>
              </a:rPr>
              <a:t>digitalWrite</a:t>
            </a:r>
            <a:r>
              <a:rPr lang="es-ES" sz="1200" dirty="0"/>
              <a:t> (</a:t>
            </a:r>
            <a:r>
              <a:rPr lang="es-ES" sz="1200" dirty="0" err="1"/>
              <a:t>PinRecepcion</a:t>
            </a:r>
            <a:r>
              <a:rPr lang="es-ES" sz="1200" dirty="0"/>
              <a:t>, 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200" dirty="0"/>
              <a:t>);    		 </a:t>
            </a:r>
            <a:r>
              <a:rPr lang="es-ES" sz="1200" dirty="0">
                <a:solidFill>
                  <a:schemeClr val="bg1">
                    <a:lumMod val="65000"/>
                  </a:schemeClr>
                </a:solidFill>
              </a:rPr>
              <a:t>//Avisa que la habitación está vacía</a:t>
            </a:r>
          </a:p>
          <a:p>
            <a:r>
              <a:rPr lang="es-ES" sz="1200" dirty="0"/>
              <a:t>            }</a:t>
            </a:r>
          </a:p>
          <a:p>
            <a:r>
              <a:rPr lang="es-ES" sz="1200" dirty="0"/>
              <a:t>        }</a:t>
            </a:r>
          </a:p>
          <a:p>
            <a:r>
              <a:rPr lang="es-E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1474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8231DE-6870-469D-9C9A-974495A4C62F}"/>
              </a:ext>
            </a:extLst>
          </p:cNvPr>
          <p:cNvSpPr txBox="1"/>
          <p:nvPr/>
        </p:nvSpPr>
        <p:spPr>
          <a:xfrm>
            <a:off x="2895600" y="382012"/>
            <a:ext cx="6400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solidFill>
                  <a:srgbClr val="00B050"/>
                </a:solidFill>
              </a:rPr>
              <a:t>else</a:t>
            </a:r>
            <a:endParaRPr lang="es-ES" sz="1000" dirty="0">
              <a:solidFill>
                <a:srgbClr val="00B050"/>
              </a:solidFill>
            </a:endParaRPr>
          </a:p>
          <a:p>
            <a:r>
              <a:rPr lang="es-ES" sz="1000" dirty="0"/>
              <a:t>    {</a:t>
            </a:r>
          </a:p>
          <a:p>
            <a:r>
              <a:rPr lang="es-ES" sz="1000" dirty="0"/>
              <a:t>      IR = </a:t>
            </a:r>
            <a:r>
              <a:rPr lang="es-ES" sz="1000" dirty="0" err="1">
                <a:solidFill>
                  <a:srgbClr val="FF0000"/>
                </a:solidFill>
              </a:rPr>
              <a:t>digitalRead</a:t>
            </a:r>
            <a:r>
              <a:rPr lang="es-ES" sz="1000" dirty="0"/>
              <a:t> (</a:t>
            </a:r>
            <a:r>
              <a:rPr lang="es-ES" sz="1000" dirty="0" err="1"/>
              <a:t>PinIR</a:t>
            </a:r>
            <a:r>
              <a:rPr lang="es-ES" sz="1000" dirty="0"/>
              <a:t>);</a:t>
            </a:r>
          </a:p>
          <a:p>
            <a:r>
              <a:rPr lang="es-ES" sz="1000" dirty="0"/>
              <a:t>      Puerta = </a:t>
            </a:r>
            <a:r>
              <a:rPr lang="es-ES" sz="1000" dirty="0" err="1">
                <a:solidFill>
                  <a:srgbClr val="FF0000"/>
                </a:solidFill>
              </a:rPr>
              <a:t>digitalRead</a:t>
            </a:r>
            <a:r>
              <a:rPr lang="es-ES" sz="1000" dirty="0"/>
              <a:t> (</a:t>
            </a:r>
            <a:r>
              <a:rPr lang="es-ES" sz="1000" dirty="0" err="1"/>
              <a:t>PinPuerta</a:t>
            </a:r>
            <a:r>
              <a:rPr lang="es-ES" sz="1000" dirty="0"/>
              <a:t>);</a:t>
            </a:r>
          </a:p>
          <a:p>
            <a:r>
              <a:rPr lang="es-ES" sz="1000" dirty="0"/>
              <a:t>      </a:t>
            </a:r>
            <a:r>
              <a:rPr lang="es-ES" sz="1000" dirty="0" err="1">
                <a:solidFill>
                  <a:srgbClr val="00B050"/>
                </a:solidFill>
              </a:rPr>
              <a:t>if</a:t>
            </a:r>
            <a:r>
              <a:rPr lang="es-ES" sz="1000" dirty="0"/>
              <a:t> (Puerta ==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000" dirty="0"/>
              <a:t>)      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// El imán de la puerta está HIGH con la puerta cerrada y LOW con la puerta abierta</a:t>
            </a:r>
          </a:p>
          <a:p>
            <a:r>
              <a:rPr lang="es-ES" sz="1000" dirty="0"/>
              <a:t>        {</a:t>
            </a:r>
          </a:p>
          <a:p>
            <a:r>
              <a:rPr lang="es-ES" sz="1000" dirty="0"/>
              <a:t>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PinLuz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000" dirty="0"/>
              <a:t>);  </a:t>
            </a:r>
          </a:p>
          <a:p>
            <a:r>
              <a:rPr lang="es-ES" sz="1000" dirty="0"/>
              <a:t>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PinAACC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PinRecepcion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</a:t>
            </a:r>
            <a:r>
              <a:rPr lang="es-ES" sz="1000" dirty="0" err="1"/>
              <a:t>TiempoReferencia</a:t>
            </a:r>
            <a:r>
              <a:rPr lang="es-ES" sz="1000" dirty="0"/>
              <a:t> = </a:t>
            </a:r>
            <a:r>
              <a:rPr lang="es-ES" sz="1000" dirty="0" err="1">
                <a:solidFill>
                  <a:srgbClr val="FF0000"/>
                </a:solidFill>
              </a:rPr>
              <a:t>millis</a:t>
            </a:r>
            <a:r>
              <a:rPr lang="es-ES" sz="1000" dirty="0"/>
              <a:t>();</a:t>
            </a:r>
          </a:p>
          <a:p>
            <a:r>
              <a:rPr lang="es-ES" sz="1000" dirty="0"/>
              <a:t>         </a:t>
            </a:r>
            <a:r>
              <a:rPr lang="es-ES" sz="1000" dirty="0" err="1"/>
              <a:t>EoS</a:t>
            </a:r>
            <a:r>
              <a:rPr lang="es-ES" sz="1000" dirty="0"/>
              <a:t> = 1;</a:t>
            </a:r>
          </a:p>
          <a:p>
            <a:r>
              <a:rPr lang="es-ES" sz="1000" dirty="0"/>
              <a:t>        }</a:t>
            </a:r>
          </a:p>
          <a:p>
            <a:r>
              <a:rPr lang="es-ES" sz="1000" dirty="0"/>
              <a:t>     </a:t>
            </a:r>
            <a:r>
              <a:rPr lang="es-ES" sz="1000" dirty="0">
                <a:solidFill>
                  <a:srgbClr val="00B050"/>
                </a:solidFill>
              </a:rPr>
              <a:t> </a:t>
            </a:r>
            <a:r>
              <a:rPr lang="es-ES" sz="1000" dirty="0" err="1">
                <a:solidFill>
                  <a:srgbClr val="00B050"/>
                </a:solidFill>
              </a:rPr>
              <a:t>if</a:t>
            </a:r>
            <a:r>
              <a:rPr lang="es-ES" sz="1000" dirty="0">
                <a:solidFill>
                  <a:srgbClr val="00B050"/>
                </a:solidFill>
              </a:rPr>
              <a:t> </a:t>
            </a:r>
            <a:r>
              <a:rPr lang="es-ES" sz="1000" dirty="0"/>
              <a:t>(IR ==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000" dirty="0"/>
              <a:t>)  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// Los infrarrojos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</a:rPr>
              <a:t>estan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 en HIGH mientras no hay movimiento y el LOW cuando detectan movimiento </a:t>
            </a:r>
          </a:p>
          <a:p>
            <a:r>
              <a:rPr lang="es-ES" sz="1000" dirty="0"/>
              <a:t>        {</a:t>
            </a:r>
          </a:p>
          <a:p>
            <a:r>
              <a:rPr lang="es-ES" sz="1000" dirty="0"/>
              <a:t> 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PinLuz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PinAACC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</a:t>
            </a:r>
            <a:r>
              <a:rPr lang="es-ES" sz="1000" dirty="0" err="1"/>
              <a:t>EoS</a:t>
            </a:r>
            <a:r>
              <a:rPr lang="es-ES" sz="1000" dirty="0"/>
              <a:t> = 0;</a:t>
            </a:r>
          </a:p>
          <a:p>
            <a:r>
              <a:rPr lang="es-ES" sz="1000" dirty="0"/>
              <a:t>        }</a:t>
            </a:r>
          </a:p>
          <a:p>
            <a:r>
              <a:rPr lang="es-ES" sz="1000" dirty="0"/>
              <a:t>     </a:t>
            </a:r>
            <a:r>
              <a:rPr lang="es-ES" sz="1000" dirty="0">
                <a:solidFill>
                  <a:srgbClr val="00B050"/>
                </a:solidFill>
              </a:rPr>
              <a:t> </a:t>
            </a:r>
            <a:r>
              <a:rPr lang="es-ES" sz="1000" dirty="0" err="1">
                <a:solidFill>
                  <a:srgbClr val="00B050"/>
                </a:solidFill>
              </a:rPr>
              <a:t>if</a:t>
            </a:r>
            <a:r>
              <a:rPr lang="es-ES" sz="1000" dirty="0">
                <a:solidFill>
                  <a:srgbClr val="00B050"/>
                </a:solidFill>
              </a:rPr>
              <a:t> </a:t>
            </a:r>
            <a:r>
              <a:rPr lang="es-ES" sz="1000" dirty="0"/>
              <a:t>(</a:t>
            </a:r>
            <a:r>
              <a:rPr lang="es-ES" sz="1000" dirty="0" err="1"/>
              <a:t>EoS</a:t>
            </a:r>
            <a:r>
              <a:rPr lang="es-ES" sz="1000" dirty="0"/>
              <a:t> == 1)</a:t>
            </a:r>
          </a:p>
          <a:p>
            <a:r>
              <a:rPr lang="es-ES" sz="1000" dirty="0"/>
              <a:t>        {</a:t>
            </a:r>
          </a:p>
          <a:p>
            <a:r>
              <a:rPr lang="es-ES" sz="1000" dirty="0"/>
              <a:t>          </a:t>
            </a:r>
            <a:r>
              <a:rPr lang="es-ES" sz="1000" dirty="0" err="1"/>
              <a:t>TiempoActual</a:t>
            </a:r>
            <a:r>
              <a:rPr lang="es-ES" sz="1000" dirty="0"/>
              <a:t> = </a:t>
            </a:r>
            <a:r>
              <a:rPr lang="es-ES" sz="1000" dirty="0" err="1">
                <a:solidFill>
                  <a:srgbClr val="FF0000"/>
                </a:solidFill>
              </a:rPr>
              <a:t>millis</a:t>
            </a:r>
            <a:r>
              <a:rPr lang="es-ES" sz="1000" dirty="0"/>
              <a:t>();</a:t>
            </a:r>
          </a:p>
          <a:p>
            <a:r>
              <a:rPr lang="es-ES" sz="1000" dirty="0">
                <a:solidFill>
                  <a:srgbClr val="00B050"/>
                </a:solidFill>
              </a:rPr>
              <a:t>          </a:t>
            </a:r>
            <a:r>
              <a:rPr lang="es-ES" sz="1000" dirty="0" err="1">
                <a:solidFill>
                  <a:srgbClr val="00B050"/>
                </a:solidFill>
              </a:rPr>
              <a:t>if</a:t>
            </a:r>
            <a:r>
              <a:rPr lang="es-ES" sz="1000" dirty="0">
                <a:solidFill>
                  <a:srgbClr val="00B050"/>
                </a:solidFill>
              </a:rPr>
              <a:t> </a:t>
            </a:r>
            <a:r>
              <a:rPr lang="es-ES" sz="1000" dirty="0"/>
              <a:t>(</a:t>
            </a:r>
            <a:r>
              <a:rPr lang="es-ES" sz="1000" dirty="0" err="1"/>
              <a:t>TiempoActual</a:t>
            </a:r>
            <a:r>
              <a:rPr lang="es-ES" sz="1000" dirty="0"/>
              <a:t> &lt; </a:t>
            </a:r>
            <a:r>
              <a:rPr lang="es-ES" sz="1000" dirty="0" err="1"/>
              <a:t>TiempoReferencia</a:t>
            </a:r>
            <a:r>
              <a:rPr lang="es-ES" sz="1000" dirty="0"/>
              <a:t>)                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// Comprueba si se producido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</a:rPr>
              <a:t>overflow</a:t>
            </a:r>
            <a:endParaRPr lang="es-ES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sz="1000" dirty="0"/>
              <a:t>            {</a:t>
            </a:r>
          </a:p>
          <a:p>
            <a:r>
              <a:rPr lang="es-ES" sz="1000" dirty="0"/>
              <a:t>              </a:t>
            </a:r>
            <a:r>
              <a:rPr lang="es-ES" sz="1000" dirty="0" err="1"/>
              <a:t>TiempoReferencia</a:t>
            </a:r>
            <a:r>
              <a:rPr lang="es-ES" sz="1000" dirty="0"/>
              <a:t> = </a:t>
            </a:r>
            <a:r>
              <a:rPr lang="es-ES" sz="1000" dirty="0" err="1">
                <a:solidFill>
                  <a:srgbClr val="FF0000"/>
                </a:solidFill>
              </a:rPr>
              <a:t>millis</a:t>
            </a:r>
            <a:r>
              <a:rPr lang="es-ES" sz="1000" dirty="0"/>
              <a:t>();</a:t>
            </a:r>
          </a:p>
          <a:p>
            <a:r>
              <a:rPr lang="es-ES" sz="1000" dirty="0"/>
              <a:t>             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delay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/>
              <a:t>(1000); </a:t>
            </a:r>
          </a:p>
          <a:p>
            <a:r>
              <a:rPr lang="es-ES" sz="1000" dirty="0"/>
              <a:t>            }</a:t>
            </a:r>
          </a:p>
          <a:p>
            <a:r>
              <a:rPr lang="es-ES" sz="1000" dirty="0"/>
              <a:t>          </a:t>
            </a:r>
            <a:r>
              <a:rPr lang="es-ES" sz="1000" dirty="0" err="1">
                <a:solidFill>
                  <a:srgbClr val="00B050"/>
                </a:solidFill>
              </a:rPr>
              <a:t>if</a:t>
            </a:r>
            <a:r>
              <a:rPr lang="es-ES" sz="1000" dirty="0"/>
              <a:t> ((</a:t>
            </a:r>
            <a:r>
              <a:rPr lang="es-ES" sz="1000" dirty="0" err="1"/>
              <a:t>TiempoActual</a:t>
            </a:r>
            <a:r>
              <a:rPr lang="es-ES" sz="1000" dirty="0"/>
              <a:t> - </a:t>
            </a:r>
            <a:r>
              <a:rPr lang="es-ES" sz="1000" dirty="0" err="1"/>
              <a:t>TiempoReferencia</a:t>
            </a:r>
            <a:r>
              <a:rPr lang="es-ES" sz="1000" dirty="0"/>
              <a:t>) &gt; 120000)     //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 Si la habitación lleva vacía 2 minutos</a:t>
            </a:r>
          </a:p>
          <a:p>
            <a:r>
              <a:rPr lang="es-ES" sz="1000" dirty="0"/>
              <a:t>            {</a:t>
            </a:r>
          </a:p>
          <a:p>
            <a:r>
              <a:rPr lang="es-ES" sz="1000" dirty="0"/>
              <a:t>     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PinLuz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PinRecepcion</a:t>
            </a:r>
            <a:r>
              <a:rPr lang="es-ES" sz="1000" dirty="0"/>
              <a:t>,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 LOW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  }</a:t>
            </a:r>
          </a:p>
          <a:p>
            <a:r>
              <a:rPr lang="es-ES" sz="1000" dirty="0"/>
              <a:t>          </a:t>
            </a:r>
            <a:r>
              <a:rPr lang="es-ES" sz="1000" dirty="0" err="1">
                <a:solidFill>
                  <a:srgbClr val="00B050"/>
                </a:solidFill>
              </a:rPr>
              <a:t>if</a:t>
            </a:r>
            <a:r>
              <a:rPr lang="es-ES" sz="1000" dirty="0"/>
              <a:t> ((</a:t>
            </a:r>
            <a:r>
              <a:rPr lang="es-ES" sz="1000" dirty="0" err="1"/>
              <a:t>TiempoActual</a:t>
            </a:r>
            <a:r>
              <a:rPr lang="es-ES" sz="1000" dirty="0"/>
              <a:t> - </a:t>
            </a:r>
            <a:r>
              <a:rPr lang="es-ES" sz="1000" dirty="0" err="1"/>
              <a:t>TiempoReferencia</a:t>
            </a:r>
            <a:r>
              <a:rPr lang="es-ES" sz="1000" dirty="0"/>
              <a:t>) &gt; 300000)     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// Si la habitación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</a:rPr>
              <a:t>llava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</a:rPr>
              <a:t> vacía 5 minutos</a:t>
            </a:r>
          </a:p>
          <a:p>
            <a:r>
              <a:rPr lang="es-ES" sz="1000" dirty="0"/>
              <a:t>            {</a:t>
            </a:r>
          </a:p>
          <a:p>
            <a:r>
              <a:rPr lang="es-ES" sz="1000" dirty="0"/>
              <a:t>              </a:t>
            </a:r>
            <a:r>
              <a:rPr lang="es-ES" sz="1000" dirty="0" err="1">
                <a:solidFill>
                  <a:srgbClr val="FF0000"/>
                </a:solidFill>
              </a:rPr>
              <a:t>digitalWrite</a:t>
            </a:r>
            <a:r>
              <a:rPr lang="es-ES" sz="1000" dirty="0"/>
              <a:t> (</a:t>
            </a:r>
            <a:r>
              <a:rPr lang="es-ES" sz="1000" dirty="0" err="1"/>
              <a:t>PinAACC</a:t>
            </a:r>
            <a:r>
              <a:rPr lang="es-ES" sz="1000" dirty="0"/>
              <a:t>, </a:t>
            </a:r>
            <a:r>
              <a:rPr lang="es-ES" sz="1000" dirty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es-ES" sz="1000" dirty="0"/>
              <a:t>);</a:t>
            </a:r>
          </a:p>
          <a:p>
            <a:r>
              <a:rPr lang="es-ES" sz="1000" dirty="0"/>
              <a:t>            }</a:t>
            </a:r>
          </a:p>
          <a:p>
            <a:r>
              <a:rPr lang="es-ES" sz="1000" dirty="0"/>
              <a:t>        }</a:t>
            </a:r>
          </a:p>
          <a:p>
            <a:r>
              <a:rPr lang="es-ES" sz="1000" dirty="0"/>
              <a:t>    }</a:t>
            </a:r>
          </a:p>
          <a:p>
            <a:r>
              <a:rPr lang="es-ES" sz="1000" dirty="0"/>
              <a:t> </a:t>
            </a:r>
          </a:p>
          <a:p>
            <a:r>
              <a:rPr lang="es-E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51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4899850" y="3075057"/>
            <a:ext cx="239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Apuntes</a:t>
            </a:r>
          </a:p>
        </p:txBody>
      </p:sp>
    </p:spTree>
    <p:extLst>
      <p:ext uri="{BB962C8B-B14F-4D97-AF65-F5344CB8AC3E}">
        <p14:creationId xmlns:p14="http://schemas.microsoft.com/office/powerpoint/2010/main" val="90180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B2D7AE-A416-4F92-A4D8-7167EA6507A0}"/>
              </a:ext>
            </a:extLst>
          </p:cNvPr>
          <p:cNvSpPr txBox="1"/>
          <p:nvPr/>
        </p:nvSpPr>
        <p:spPr>
          <a:xfrm>
            <a:off x="2010561" y="2004969"/>
            <a:ext cx="8170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función </a:t>
            </a:r>
            <a:r>
              <a:rPr lang="es-ES" dirty="0" err="1"/>
              <a:t>millis</a:t>
            </a:r>
            <a:r>
              <a:rPr lang="es-ES" dirty="0"/>
              <a:t>() cuenta los milisegundos transcurridos desde que arrancó Arduino. Cuenta hasta 4.320.000.000 ms (50 días) y vuelve a empezar. Para almacenar ese tiempo hay que hacerlo en una variable </a:t>
            </a:r>
            <a:r>
              <a:rPr lang="es-ES" dirty="0" err="1"/>
              <a:t>unsigned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 relés están conectados a las bobinas de sendos contactores de 20A que son los que soportan la carga. A pesar que los relés aguanten 220V 10A no conviene llevarlos al límite</a:t>
            </a:r>
          </a:p>
        </p:txBody>
      </p:sp>
    </p:spTree>
    <p:extLst>
      <p:ext uri="{BB962C8B-B14F-4D97-AF65-F5344CB8AC3E}">
        <p14:creationId xmlns:p14="http://schemas.microsoft.com/office/powerpoint/2010/main" val="7068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4701462" y="3075057"/>
            <a:ext cx="2789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4181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61684E-4619-456A-AD39-D8F9DB81F890}"/>
              </a:ext>
            </a:extLst>
          </p:cNvPr>
          <p:cNvSpPr txBox="1"/>
          <p:nvPr/>
        </p:nvSpPr>
        <p:spPr>
          <a:xfrm>
            <a:off x="581637" y="1720840"/>
            <a:ext cx="11028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objetivo de este proyecto es la realización de un dispositivo capaz de determinar si una habitación de hotel está ocupada o si el cliente a salido. En el caso de que la habitación esté vacía apagará el aire acondicionado y la luz para ahorrar energía.</a:t>
            </a:r>
          </a:p>
          <a:p>
            <a:endParaRPr lang="es-ES" dirty="0"/>
          </a:p>
          <a:p>
            <a:r>
              <a:rPr lang="es-ES" dirty="0"/>
              <a:t>Los requisitos del proyecto son: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La luz y el aire acondicionado deben encenderse cuando entra 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La luz se apagará 2 minutos después de que la habitación se haya quedado vacía.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El aire acondicionado se apagará 5 minutos después de que ha habitación se haya quedado vacía.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Tiene que disponer de un modo VIP que mantenga la luz y el aire encendidos aunque el cliente abandone la habitación.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Envía un aviso a la recepción del estado de la habitación para evitar que camareras de piso o mantenimiento molesten innecesariamente 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351646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3453104" y="3075057"/>
            <a:ext cx="528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Esquema eléctrico</a:t>
            </a:r>
          </a:p>
        </p:txBody>
      </p:sp>
    </p:spTree>
    <p:extLst>
      <p:ext uri="{BB962C8B-B14F-4D97-AF65-F5344CB8AC3E}">
        <p14:creationId xmlns:p14="http://schemas.microsoft.com/office/powerpoint/2010/main" val="134004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B67B754C-F034-4912-A8C3-792EE84D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11" y="157794"/>
            <a:ext cx="9247978" cy="65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3492273" y="3075057"/>
            <a:ext cx="520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8134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A3217FC-FB55-405A-A24E-E7CDF8FBC872}"/>
              </a:ext>
            </a:extLst>
          </p:cNvPr>
          <p:cNvSpPr/>
          <p:nvPr/>
        </p:nvSpPr>
        <p:spPr>
          <a:xfrm>
            <a:off x="4280056" y="879190"/>
            <a:ext cx="2474752" cy="436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</a:t>
            </a:r>
            <a:r>
              <a:rPr lang="es-ES" dirty="0" err="1"/>
              <a:t>Sketh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E3460B-BC78-45F4-9F50-06464F9AD8BB}"/>
              </a:ext>
            </a:extLst>
          </p:cNvPr>
          <p:cNvSpPr/>
          <p:nvPr/>
        </p:nvSpPr>
        <p:spPr>
          <a:xfrm>
            <a:off x="3853978" y="1628433"/>
            <a:ext cx="3326894" cy="33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Declarar variables para el tiempo</a:t>
            </a: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1F978B73-2AB8-475B-9867-F01DB7B028EA}"/>
              </a:ext>
            </a:extLst>
          </p:cNvPr>
          <p:cNvSpPr/>
          <p:nvPr/>
        </p:nvSpPr>
        <p:spPr>
          <a:xfrm>
            <a:off x="5517425" y="1380910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D04A3F-0E3A-45B1-B503-E35FE0BF3685}"/>
              </a:ext>
            </a:extLst>
          </p:cNvPr>
          <p:cNvSpPr/>
          <p:nvPr/>
        </p:nvSpPr>
        <p:spPr>
          <a:xfrm>
            <a:off x="4521067" y="2275051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Declarar pines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31D37A-ED72-49D9-898D-45EA92E5F6AD}"/>
              </a:ext>
            </a:extLst>
          </p:cNvPr>
          <p:cNvSpPr/>
          <p:nvPr/>
        </p:nvSpPr>
        <p:spPr>
          <a:xfrm>
            <a:off x="3005726" y="2912897"/>
            <a:ext cx="5078262" cy="33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Declara la variable estado de la habitación </a:t>
            </a:r>
            <a:r>
              <a:rPr lang="es-ES" dirty="0" err="1"/>
              <a:t>EoS</a:t>
            </a:r>
            <a:r>
              <a:rPr lang="es-ES" dirty="0"/>
              <a:t> =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C94753-08AB-4443-8E85-6147D11E3AD8}"/>
              </a:ext>
            </a:extLst>
          </p:cNvPr>
          <p:cNvSpPr/>
          <p:nvPr/>
        </p:nvSpPr>
        <p:spPr>
          <a:xfrm>
            <a:off x="4280056" y="3565085"/>
            <a:ext cx="2474752" cy="4362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 del </a:t>
            </a:r>
            <a:r>
              <a:rPr lang="es-ES" dirty="0" err="1"/>
              <a:t>Setup</a:t>
            </a:r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EEC56BB-D3B8-47F0-B68E-CA8F105CD2EB}"/>
              </a:ext>
            </a:extLst>
          </p:cNvPr>
          <p:cNvSpPr/>
          <p:nvPr/>
        </p:nvSpPr>
        <p:spPr>
          <a:xfrm>
            <a:off x="4227489" y="4336381"/>
            <a:ext cx="2634736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Asignar entradas y salidas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966371-7757-4B67-913D-ABF3FBE2A10C}"/>
              </a:ext>
            </a:extLst>
          </p:cNvPr>
          <p:cNvSpPr/>
          <p:nvPr/>
        </p:nvSpPr>
        <p:spPr>
          <a:xfrm>
            <a:off x="4521067" y="4977782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Enciende la luz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0BEFD450-660C-4B55-B2F7-2E3E70158444}"/>
              </a:ext>
            </a:extLst>
          </p:cNvPr>
          <p:cNvSpPr/>
          <p:nvPr/>
        </p:nvSpPr>
        <p:spPr>
          <a:xfrm>
            <a:off x="5517428" y="2030542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BC8C61E9-ED00-4AE2-9918-407066667D2B}"/>
              </a:ext>
            </a:extLst>
          </p:cNvPr>
          <p:cNvSpPr/>
          <p:nvPr/>
        </p:nvSpPr>
        <p:spPr>
          <a:xfrm>
            <a:off x="5517428" y="2657332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3E981B97-7B9E-404E-B9E5-40C72F9F493F}"/>
              </a:ext>
            </a:extLst>
          </p:cNvPr>
          <p:cNvSpPr/>
          <p:nvPr/>
        </p:nvSpPr>
        <p:spPr>
          <a:xfrm>
            <a:off x="5517425" y="3303710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D743ECC0-CA97-4955-8393-68F5B9093E31}"/>
              </a:ext>
            </a:extLst>
          </p:cNvPr>
          <p:cNvSpPr/>
          <p:nvPr/>
        </p:nvSpPr>
        <p:spPr>
          <a:xfrm>
            <a:off x="5535266" y="4069102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2BB1B5F3-DC98-4971-89CF-3431677A5BE7}"/>
              </a:ext>
            </a:extLst>
          </p:cNvPr>
          <p:cNvSpPr/>
          <p:nvPr/>
        </p:nvSpPr>
        <p:spPr>
          <a:xfrm>
            <a:off x="5535001" y="4722210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bajo 31">
            <a:extLst>
              <a:ext uri="{FF2B5EF4-FFF2-40B4-BE49-F238E27FC236}">
                <a16:creationId xmlns:a16="http://schemas.microsoft.com/office/drawing/2014/main" id="{69C055D9-3095-4E21-BF4C-936DC23BC3D6}"/>
              </a:ext>
            </a:extLst>
          </p:cNvPr>
          <p:cNvSpPr/>
          <p:nvPr/>
        </p:nvSpPr>
        <p:spPr>
          <a:xfrm>
            <a:off x="5535001" y="5365893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39418A0-D39C-4DF7-BAB8-25BC9E750B2E}"/>
              </a:ext>
            </a:extLst>
          </p:cNvPr>
          <p:cNvSpPr/>
          <p:nvPr/>
        </p:nvSpPr>
        <p:spPr>
          <a:xfrm>
            <a:off x="4521139" y="5627288"/>
            <a:ext cx="2047585" cy="30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Apaga el aire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1BE1E096-DB89-4811-B2A9-34037E936F4B}"/>
              </a:ext>
            </a:extLst>
          </p:cNvPr>
          <p:cNvSpPr/>
          <p:nvPr/>
        </p:nvSpPr>
        <p:spPr>
          <a:xfrm>
            <a:off x="5544857" y="6015399"/>
            <a:ext cx="54864" cy="18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10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decisión 1">
            <a:extLst>
              <a:ext uri="{FF2B5EF4-FFF2-40B4-BE49-F238E27FC236}">
                <a16:creationId xmlns:a16="http://schemas.microsoft.com/office/drawing/2014/main" id="{B455B37C-3F7F-4A0B-8EF8-542FFFDDE096}"/>
              </a:ext>
            </a:extLst>
          </p:cNvPr>
          <p:cNvSpPr/>
          <p:nvPr/>
        </p:nvSpPr>
        <p:spPr>
          <a:xfrm>
            <a:off x="6077895" y="1583048"/>
            <a:ext cx="2216185" cy="51053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la puerta abierta?</a:t>
            </a:r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66706568-EC1A-4A5C-B18E-669174494697}"/>
              </a:ext>
            </a:extLst>
          </p:cNvPr>
          <p:cNvSpPr/>
          <p:nvPr/>
        </p:nvSpPr>
        <p:spPr>
          <a:xfrm>
            <a:off x="4261609" y="379546"/>
            <a:ext cx="1308683" cy="30200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Inicio del </a:t>
            </a:r>
            <a:r>
              <a:rPr lang="es-ES" sz="1400" dirty="0" err="1"/>
              <a:t>Setup</a:t>
            </a:r>
            <a:endParaRPr lang="es-ES" sz="1400" dirty="0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96BC268F-AC4E-4161-A4AA-DAD3AEA9942B}"/>
              </a:ext>
            </a:extLst>
          </p:cNvPr>
          <p:cNvSpPr/>
          <p:nvPr/>
        </p:nvSpPr>
        <p:spPr>
          <a:xfrm>
            <a:off x="4869315" y="754302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EBD015-E953-4CCD-B06A-63FA0C549517}"/>
              </a:ext>
            </a:extLst>
          </p:cNvPr>
          <p:cNvSpPr txBox="1"/>
          <p:nvPr/>
        </p:nvSpPr>
        <p:spPr>
          <a:xfrm>
            <a:off x="6259623" y="901500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9B6512-48F3-4F66-9C78-1DDE83A1018A}"/>
              </a:ext>
            </a:extLst>
          </p:cNvPr>
          <p:cNvSpPr txBox="1"/>
          <p:nvPr/>
        </p:nvSpPr>
        <p:spPr>
          <a:xfrm>
            <a:off x="4523364" y="1463989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E6DCD694-C814-4640-963B-247B52F1EF4A}"/>
              </a:ext>
            </a:extLst>
          </p:cNvPr>
          <p:cNvSpPr/>
          <p:nvPr/>
        </p:nvSpPr>
        <p:spPr>
          <a:xfrm>
            <a:off x="6489276" y="1058442"/>
            <a:ext cx="1393422" cy="32128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Encender luz y aire</a:t>
            </a:r>
          </a:p>
        </p:txBody>
      </p: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E0F20FDE-132F-4D0D-9C69-8C15C8A663D8}"/>
              </a:ext>
            </a:extLst>
          </p:cNvPr>
          <p:cNvSpPr/>
          <p:nvPr/>
        </p:nvSpPr>
        <p:spPr>
          <a:xfrm>
            <a:off x="3561464" y="910399"/>
            <a:ext cx="2698159" cy="6017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¿Está el modo VIP activado?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9643E0-77F9-4268-82A5-A3D3EF6011E6}"/>
              </a:ext>
            </a:extLst>
          </p:cNvPr>
          <p:cNvSpPr txBox="1"/>
          <p:nvPr/>
        </p:nvSpPr>
        <p:spPr>
          <a:xfrm>
            <a:off x="8278727" y="1559950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A497D62F-A9E6-49E3-A294-43006A89842E}"/>
              </a:ext>
            </a:extLst>
          </p:cNvPr>
          <p:cNvSpPr/>
          <p:nvPr/>
        </p:nvSpPr>
        <p:spPr>
          <a:xfrm>
            <a:off x="7138202" y="2141962"/>
            <a:ext cx="98657" cy="107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85CCE5-31EA-4EDC-94AA-8EBED8F76A27}"/>
              </a:ext>
            </a:extLst>
          </p:cNvPr>
          <p:cNvSpPr txBox="1"/>
          <p:nvPr/>
        </p:nvSpPr>
        <p:spPr>
          <a:xfrm>
            <a:off x="6851010" y="2083540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6DD7C37E-7E86-46FC-870C-EA823A77F410}"/>
              </a:ext>
            </a:extLst>
          </p:cNvPr>
          <p:cNvSpPr/>
          <p:nvPr/>
        </p:nvSpPr>
        <p:spPr>
          <a:xfrm>
            <a:off x="8557371" y="1707425"/>
            <a:ext cx="798097" cy="30020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EoS</a:t>
            </a:r>
            <a:r>
              <a:rPr lang="es-ES" sz="1200" dirty="0"/>
              <a:t> = 1</a:t>
            </a:r>
          </a:p>
        </p:txBody>
      </p: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E59268C3-6184-4B69-9ACD-49D6D298AECE}"/>
              </a:ext>
            </a:extLst>
          </p:cNvPr>
          <p:cNvSpPr/>
          <p:nvPr/>
        </p:nvSpPr>
        <p:spPr>
          <a:xfrm>
            <a:off x="7950234" y="2211697"/>
            <a:ext cx="2001094" cy="27807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Activa aviso a recepción</a:t>
            </a:r>
          </a:p>
        </p:txBody>
      </p:sp>
      <p:sp>
        <p:nvSpPr>
          <p:cNvPr id="21" name="Diagrama de flujo: proceso 20">
            <a:extLst>
              <a:ext uri="{FF2B5EF4-FFF2-40B4-BE49-F238E27FC236}">
                <a16:creationId xmlns:a16="http://schemas.microsoft.com/office/drawing/2014/main" id="{CA2655F8-8880-432C-BA8A-FB79423A8950}"/>
              </a:ext>
            </a:extLst>
          </p:cNvPr>
          <p:cNvSpPr/>
          <p:nvPr/>
        </p:nvSpPr>
        <p:spPr>
          <a:xfrm>
            <a:off x="7732003" y="2712357"/>
            <a:ext cx="2437555" cy="314591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Guarda el tiempo de referencia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2F37A4-DF96-4282-9589-69906850FA22}"/>
              </a:ext>
            </a:extLst>
          </p:cNvPr>
          <p:cNvSpPr txBox="1"/>
          <p:nvPr/>
        </p:nvSpPr>
        <p:spPr>
          <a:xfrm>
            <a:off x="8020234" y="3288789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D77235CA-B405-4B25-8860-F3293240116F}"/>
              </a:ext>
            </a:extLst>
          </p:cNvPr>
          <p:cNvSpPr/>
          <p:nvPr/>
        </p:nvSpPr>
        <p:spPr>
          <a:xfrm rot="10800000">
            <a:off x="7373732" y="3096946"/>
            <a:ext cx="1638080" cy="146434"/>
          </a:xfrm>
          <a:prstGeom prst="bentArrow">
            <a:avLst>
              <a:gd name="adj1" fmla="val 25000"/>
              <a:gd name="adj2" fmla="val 2977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Diagrama de flujo: decisión 24">
            <a:extLst>
              <a:ext uri="{FF2B5EF4-FFF2-40B4-BE49-F238E27FC236}">
                <a16:creationId xmlns:a16="http://schemas.microsoft.com/office/drawing/2014/main" id="{15470691-142D-4647-80E1-068F6D08A0B5}"/>
              </a:ext>
            </a:extLst>
          </p:cNvPr>
          <p:cNvSpPr/>
          <p:nvPr/>
        </p:nvSpPr>
        <p:spPr>
          <a:xfrm>
            <a:off x="6375408" y="3283496"/>
            <a:ext cx="1638080" cy="523654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el IR activado?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F24388D-46B0-420E-9B22-0741820086AB}"/>
              </a:ext>
            </a:extLst>
          </p:cNvPr>
          <p:cNvSpPr txBox="1"/>
          <p:nvPr/>
        </p:nvSpPr>
        <p:spPr>
          <a:xfrm>
            <a:off x="6851010" y="3768494"/>
            <a:ext cx="497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46E650AD-5260-4163-AA80-20F432FA6745}"/>
              </a:ext>
            </a:extLst>
          </p:cNvPr>
          <p:cNvSpPr/>
          <p:nvPr/>
        </p:nvSpPr>
        <p:spPr>
          <a:xfrm>
            <a:off x="8278461" y="3411899"/>
            <a:ext cx="798097" cy="30020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EoS</a:t>
            </a:r>
            <a:r>
              <a:rPr lang="es-ES" sz="1200" dirty="0"/>
              <a:t> = 0</a:t>
            </a:r>
          </a:p>
        </p:txBody>
      </p:sp>
      <p:sp>
        <p:nvSpPr>
          <p:cNvPr id="30" name="Flecha: doblada 29">
            <a:extLst>
              <a:ext uri="{FF2B5EF4-FFF2-40B4-BE49-F238E27FC236}">
                <a16:creationId xmlns:a16="http://schemas.microsoft.com/office/drawing/2014/main" id="{CA3087C0-5F55-48A6-9484-F685D0EC0A38}"/>
              </a:ext>
            </a:extLst>
          </p:cNvPr>
          <p:cNvSpPr/>
          <p:nvPr/>
        </p:nvSpPr>
        <p:spPr>
          <a:xfrm rot="10800000">
            <a:off x="7282630" y="3801250"/>
            <a:ext cx="1394879" cy="158286"/>
          </a:xfrm>
          <a:prstGeom prst="bentArrow">
            <a:avLst>
              <a:gd name="adj1" fmla="val 25000"/>
              <a:gd name="adj2" fmla="val 2977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E9F20E58-931F-474D-9C0A-140A733F1C6D}"/>
              </a:ext>
            </a:extLst>
          </p:cNvPr>
          <p:cNvSpPr/>
          <p:nvPr/>
        </p:nvSpPr>
        <p:spPr>
          <a:xfrm>
            <a:off x="6389033" y="4014742"/>
            <a:ext cx="1576529" cy="465589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</a:t>
            </a:r>
            <a:r>
              <a:rPr lang="es-ES" sz="1200" dirty="0" err="1"/>
              <a:t>EoS</a:t>
            </a:r>
            <a:r>
              <a:rPr lang="es-ES" sz="1200" dirty="0"/>
              <a:t> = 1?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095017D-7B66-4406-B231-0C915580C6A7}"/>
              </a:ext>
            </a:extLst>
          </p:cNvPr>
          <p:cNvSpPr txBox="1"/>
          <p:nvPr/>
        </p:nvSpPr>
        <p:spPr>
          <a:xfrm>
            <a:off x="7925500" y="3996776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F97D59C-7925-41F3-ABEF-14A1C25DBAEA}"/>
              </a:ext>
            </a:extLst>
          </p:cNvPr>
          <p:cNvSpPr txBox="1"/>
          <p:nvPr/>
        </p:nvSpPr>
        <p:spPr>
          <a:xfrm>
            <a:off x="6796328" y="4503775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2EE9BE8-1367-48FD-B0A3-E2DAE6294F0C}"/>
              </a:ext>
            </a:extLst>
          </p:cNvPr>
          <p:cNvSpPr txBox="1"/>
          <p:nvPr/>
        </p:nvSpPr>
        <p:spPr>
          <a:xfrm>
            <a:off x="8857650" y="5025665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72B174AE-C042-48F7-962A-E7BE0A268A30}"/>
              </a:ext>
            </a:extLst>
          </p:cNvPr>
          <p:cNvSpPr/>
          <p:nvPr/>
        </p:nvSpPr>
        <p:spPr>
          <a:xfrm>
            <a:off x="8198342" y="4075892"/>
            <a:ext cx="1991186" cy="34677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Guarda el tiempo actual</a:t>
            </a:r>
          </a:p>
        </p:txBody>
      </p:sp>
      <p:sp>
        <p:nvSpPr>
          <p:cNvPr id="47" name="Diagrama de flujo: decisión 46">
            <a:extLst>
              <a:ext uri="{FF2B5EF4-FFF2-40B4-BE49-F238E27FC236}">
                <a16:creationId xmlns:a16="http://schemas.microsoft.com/office/drawing/2014/main" id="{ADDFCAF6-DB19-46BD-AA2B-2470A95C2006}"/>
              </a:ext>
            </a:extLst>
          </p:cNvPr>
          <p:cNvSpPr/>
          <p:nvPr/>
        </p:nvSpPr>
        <p:spPr>
          <a:xfrm>
            <a:off x="8196457" y="4626844"/>
            <a:ext cx="2044256" cy="407788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</a:t>
            </a:r>
            <a:r>
              <a:rPr lang="es-ES" sz="1200" dirty="0" err="1"/>
              <a:t>Overflow</a:t>
            </a:r>
            <a:r>
              <a:rPr lang="es-ES" sz="1200" dirty="0"/>
              <a:t>?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1C5108E-2A04-4036-98CB-376CC1D833E5}"/>
              </a:ext>
            </a:extLst>
          </p:cNvPr>
          <p:cNvSpPr txBox="1"/>
          <p:nvPr/>
        </p:nvSpPr>
        <p:spPr>
          <a:xfrm>
            <a:off x="10227543" y="4578751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BDD28E93-32B0-4869-B110-1CDF29FBE0E9}"/>
              </a:ext>
            </a:extLst>
          </p:cNvPr>
          <p:cNvSpPr/>
          <p:nvPr/>
        </p:nvSpPr>
        <p:spPr>
          <a:xfrm>
            <a:off x="10485696" y="4598398"/>
            <a:ext cx="1368898" cy="451561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Refresca el tiempo de referencia</a:t>
            </a:r>
          </a:p>
        </p:txBody>
      </p:sp>
      <p:sp>
        <p:nvSpPr>
          <p:cNvPr id="53" name="Diagrama de flujo: decisión 52">
            <a:extLst>
              <a:ext uri="{FF2B5EF4-FFF2-40B4-BE49-F238E27FC236}">
                <a16:creationId xmlns:a16="http://schemas.microsoft.com/office/drawing/2014/main" id="{59F6936A-B997-4B82-A6AF-74EB95760263}"/>
              </a:ext>
            </a:extLst>
          </p:cNvPr>
          <p:cNvSpPr/>
          <p:nvPr/>
        </p:nvSpPr>
        <p:spPr>
          <a:xfrm>
            <a:off x="8236792" y="5288076"/>
            <a:ext cx="1982781" cy="532398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¿Han pasado 2 minutos?</a:t>
            </a:r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53BD7ABE-F263-4D5D-AF65-CFEF50C6ABF2}"/>
              </a:ext>
            </a:extLst>
          </p:cNvPr>
          <p:cNvSpPr/>
          <p:nvPr/>
        </p:nvSpPr>
        <p:spPr>
          <a:xfrm rot="16200000">
            <a:off x="6342702" y="116656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AAF8EDCD-C9BE-4B12-86B8-0B7B6B5FD4CB}"/>
              </a:ext>
            </a:extLst>
          </p:cNvPr>
          <p:cNvSpPr/>
          <p:nvPr/>
        </p:nvSpPr>
        <p:spPr>
          <a:xfrm>
            <a:off x="4859719" y="1578832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hacia abajo 55">
            <a:extLst>
              <a:ext uri="{FF2B5EF4-FFF2-40B4-BE49-F238E27FC236}">
                <a16:creationId xmlns:a16="http://schemas.microsoft.com/office/drawing/2014/main" id="{27472D84-0403-43A8-B2E5-4020E07826AF}"/>
              </a:ext>
            </a:extLst>
          </p:cNvPr>
          <p:cNvSpPr/>
          <p:nvPr/>
        </p:nvSpPr>
        <p:spPr>
          <a:xfrm>
            <a:off x="7143790" y="1427081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D6791F98-D4E7-442F-B316-F425CD6C5265}"/>
              </a:ext>
            </a:extLst>
          </p:cNvPr>
          <p:cNvSpPr/>
          <p:nvPr/>
        </p:nvSpPr>
        <p:spPr>
          <a:xfrm rot="16200000">
            <a:off x="8390621" y="1793612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hacia abajo 57">
            <a:extLst>
              <a:ext uri="{FF2B5EF4-FFF2-40B4-BE49-F238E27FC236}">
                <a16:creationId xmlns:a16="http://schemas.microsoft.com/office/drawing/2014/main" id="{E62B96C9-5D70-4CEC-95C8-AFE00111359C}"/>
              </a:ext>
            </a:extLst>
          </p:cNvPr>
          <p:cNvSpPr/>
          <p:nvPr/>
        </p:nvSpPr>
        <p:spPr>
          <a:xfrm>
            <a:off x="8910164" y="2067353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Flecha: hacia abajo 58">
            <a:extLst>
              <a:ext uri="{FF2B5EF4-FFF2-40B4-BE49-F238E27FC236}">
                <a16:creationId xmlns:a16="http://schemas.microsoft.com/office/drawing/2014/main" id="{CE9D836C-EF71-4CD5-8FD1-4483C3833819}"/>
              </a:ext>
            </a:extLst>
          </p:cNvPr>
          <p:cNvSpPr/>
          <p:nvPr/>
        </p:nvSpPr>
        <p:spPr>
          <a:xfrm>
            <a:off x="8910164" y="2556066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67B40B35-680C-49E8-AC00-1EF67BCF72A3}"/>
              </a:ext>
            </a:extLst>
          </p:cNvPr>
          <p:cNvSpPr/>
          <p:nvPr/>
        </p:nvSpPr>
        <p:spPr>
          <a:xfrm rot="16200000">
            <a:off x="8129849" y="3499266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F0BD93E2-5494-4F68-9416-C11461C6C1FE}"/>
              </a:ext>
            </a:extLst>
          </p:cNvPr>
          <p:cNvSpPr/>
          <p:nvPr/>
        </p:nvSpPr>
        <p:spPr>
          <a:xfrm>
            <a:off x="7155283" y="3867703"/>
            <a:ext cx="61408" cy="82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lecha: hacia abajo 61">
            <a:extLst>
              <a:ext uri="{FF2B5EF4-FFF2-40B4-BE49-F238E27FC236}">
                <a16:creationId xmlns:a16="http://schemas.microsoft.com/office/drawing/2014/main" id="{009AA6F1-43C6-452E-B318-2B22B7A481BF}"/>
              </a:ext>
            </a:extLst>
          </p:cNvPr>
          <p:cNvSpPr/>
          <p:nvPr/>
        </p:nvSpPr>
        <p:spPr>
          <a:xfrm>
            <a:off x="9186957" y="5894534"/>
            <a:ext cx="82452" cy="353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AC5B715C-4E86-43F9-A975-60D406FB3306}"/>
              </a:ext>
            </a:extLst>
          </p:cNvPr>
          <p:cNvSpPr/>
          <p:nvPr/>
        </p:nvSpPr>
        <p:spPr>
          <a:xfrm rot="16200000">
            <a:off x="8035168" y="4204092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Flecha: hacia abajo 63">
            <a:extLst>
              <a:ext uri="{FF2B5EF4-FFF2-40B4-BE49-F238E27FC236}">
                <a16:creationId xmlns:a16="http://schemas.microsoft.com/office/drawing/2014/main" id="{3AA6CD69-7D02-4CC5-9703-63BD2CD3BFD4}"/>
              </a:ext>
            </a:extLst>
          </p:cNvPr>
          <p:cNvSpPr/>
          <p:nvPr/>
        </p:nvSpPr>
        <p:spPr>
          <a:xfrm>
            <a:off x="9169400" y="4476619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Flecha: hacia abajo 64">
            <a:extLst>
              <a:ext uri="{FF2B5EF4-FFF2-40B4-BE49-F238E27FC236}">
                <a16:creationId xmlns:a16="http://schemas.microsoft.com/office/drawing/2014/main" id="{971EBA51-228F-4BDA-A359-ED75B13BD822}"/>
              </a:ext>
            </a:extLst>
          </p:cNvPr>
          <p:cNvSpPr/>
          <p:nvPr/>
        </p:nvSpPr>
        <p:spPr>
          <a:xfrm rot="16200000">
            <a:off x="10341937" y="478603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Flecha: hacia abajo 66">
            <a:extLst>
              <a:ext uri="{FF2B5EF4-FFF2-40B4-BE49-F238E27FC236}">
                <a16:creationId xmlns:a16="http://schemas.microsoft.com/office/drawing/2014/main" id="{5982965A-E63E-4667-8D65-3766FEC77CCD}"/>
              </a:ext>
            </a:extLst>
          </p:cNvPr>
          <p:cNvSpPr/>
          <p:nvPr/>
        </p:nvSpPr>
        <p:spPr>
          <a:xfrm>
            <a:off x="9167761" y="5104955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Flecha: doblada 67">
            <a:extLst>
              <a:ext uri="{FF2B5EF4-FFF2-40B4-BE49-F238E27FC236}">
                <a16:creationId xmlns:a16="http://schemas.microsoft.com/office/drawing/2014/main" id="{2872FE7E-3690-41F7-89C2-B6BE9CC1DBDB}"/>
              </a:ext>
            </a:extLst>
          </p:cNvPr>
          <p:cNvSpPr/>
          <p:nvPr/>
        </p:nvSpPr>
        <p:spPr>
          <a:xfrm rot="10800000">
            <a:off x="9317841" y="5111676"/>
            <a:ext cx="1902220" cy="136258"/>
          </a:xfrm>
          <a:prstGeom prst="bentArrow">
            <a:avLst>
              <a:gd name="adj1" fmla="val 25000"/>
              <a:gd name="adj2" fmla="val 2977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8989CD5E-4913-4D8A-B2F1-B7F7BDEA93DE}"/>
              </a:ext>
            </a:extLst>
          </p:cNvPr>
          <p:cNvSpPr/>
          <p:nvPr/>
        </p:nvSpPr>
        <p:spPr>
          <a:xfrm rot="16200000">
            <a:off x="10275079" y="5519274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E88935A-4250-4933-9D69-B9DCC1627125}"/>
              </a:ext>
            </a:extLst>
          </p:cNvPr>
          <p:cNvSpPr txBox="1"/>
          <p:nvPr/>
        </p:nvSpPr>
        <p:spPr>
          <a:xfrm>
            <a:off x="10170314" y="5310352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72" name="Diagrama de flujo: proceso 71">
            <a:extLst>
              <a:ext uri="{FF2B5EF4-FFF2-40B4-BE49-F238E27FC236}">
                <a16:creationId xmlns:a16="http://schemas.microsoft.com/office/drawing/2014/main" id="{BF3E207A-8D8A-40F9-B74C-BA18162127FE}"/>
              </a:ext>
            </a:extLst>
          </p:cNvPr>
          <p:cNvSpPr/>
          <p:nvPr/>
        </p:nvSpPr>
        <p:spPr>
          <a:xfrm>
            <a:off x="10431614" y="5382198"/>
            <a:ext cx="1141939" cy="42161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Desactiva aviso a recepción</a:t>
            </a:r>
          </a:p>
        </p:txBody>
      </p:sp>
      <p:sp>
        <p:nvSpPr>
          <p:cNvPr id="75" name="Flecha: doblada hacia arriba 74">
            <a:extLst>
              <a:ext uri="{FF2B5EF4-FFF2-40B4-BE49-F238E27FC236}">
                <a16:creationId xmlns:a16="http://schemas.microsoft.com/office/drawing/2014/main" id="{48D7FE77-23B3-4907-BAC4-29CA90D460AE}"/>
              </a:ext>
            </a:extLst>
          </p:cNvPr>
          <p:cNvSpPr/>
          <p:nvPr/>
        </p:nvSpPr>
        <p:spPr>
          <a:xfrm>
            <a:off x="7466202" y="6152713"/>
            <a:ext cx="4572000" cy="1841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Flecha: doblada hacia arriba 75">
            <a:extLst>
              <a:ext uri="{FF2B5EF4-FFF2-40B4-BE49-F238E27FC236}">
                <a16:creationId xmlns:a16="http://schemas.microsoft.com/office/drawing/2014/main" id="{FD7297F5-45DD-4164-AA47-135DFE180476}"/>
              </a:ext>
            </a:extLst>
          </p:cNvPr>
          <p:cNvSpPr/>
          <p:nvPr/>
        </p:nvSpPr>
        <p:spPr>
          <a:xfrm rot="5400000">
            <a:off x="6339947" y="5353233"/>
            <a:ext cx="1828181" cy="1866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Flecha: hacia arriba 76">
            <a:extLst>
              <a:ext uri="{FF2B5EF4-FFF2-40B4-BE49-F238E27FC236}">
                <a16:creationId xmlns:a16="http://schemas.microsoft.com/office/drawing/2014/main" id="{66DCB465-ECB9-465F-B7B4-8C329A76C508}"/>
              </a:ext>
            </a:extLst>
          </p:cNvPr>
          <p:cNvSpPr/>
          <p:nvPr/>
        </p:nvSpPr>
        <p:spPr>
          <a:xfrm>
            <a:off x="11951207" y="1049665"/>
            <a:ext cx="83770" cy="5024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Flecha: doblada hacia arriba 78">
            <a:extLst>
              <a:ext uri="{FF2B5EF4-FFF2-40B4-BE49-F238E27FC236}">
                <a16:creationId xmlns:a16="http://schemas.microsoft.com/office/drawing/2014/main" id="{502FB50A-BF4A-4B02-BD91-E242218300E9}"/>
              </a:ext>
            </a:extLst>
          </p:cNvPr>
          <p:cNvSpPr/>
          <p:nvPr/>
        </p:nvSpPr>
        <p:spPr>
          <a:xfrm rot="16200000">
            <a:off x="8398236" y="-2612368"/>
            <a:ext cx="205403" cy="700311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Flecha: hacia abajo 79">
            <a:extLst>
              <a:ext uri="{FF2B5EF4-FFF2-40B4-BE49-F238E27FC236}">
                <a16:creationId xmlns:a16="http://schemas.microsoft.com/office/drawing/2014/main" id="{94D220E0-F174-4813-96FF-BD41D34E6068}"/>
              </a:ext>
            </a:extLst>
          </p:cNvPr>
          <p:cNvSpPr/>
          <p:nvPr/>
        </p:nvSpPr>
        <p:spPr>
          <a:xfrm>
            <a:off x="10968120" y="5862427"/>
            <a:ext cx="82452" cy="385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D7DF480-A168-4570-B877-78F49A4787A8}"/>
              </a:ext>
            </a:extLst>
          </p:cNvPr>
          <p:cNvSpPr txBox="1"/>
          <p:nvPr/>
        </p:nvSpPr>
        <p:spPr>
          <a:xfrm>
            <a:off x="8835518" y="5864730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66" name="Diagrama de flujo: decisión 65">
            <a:extLst>
              <a:ext uri="{FF2B5EF4-FFF2-40B4-BE49-F238E27FC236}">
                <a16:creationId xmlns:a16="http://schemas.microsoft.com/office/drawing/2014/main" id="{0165E761-6479-4EB9-A9EB-A0190D03E952}"/>
              </a:ext>
            </a:extLst>
          </p:cNvPr>
          <p:cNvSpPr/>
          <p:nvPr/>
        </p:nvSpPr>
        <p:spPr>
          <a:xfrm>
            <a:off x="3796649" y="1725431"/>
            <a:ext cx="2216186" cy="426463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la puerta abierta?</a:t>
            </a:r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id="{B24600F2-A290-4289-8913-5B74ACDF5304}"/>
              </a:ext>
            </a:extLst>
          </p:cNvPr>
          <p:cNvSpPr/>
          <p:nvPr/>
        </p:nvSpPr>
        <p:spPr>
          <a:xfrm rot="5400000">
            <a:off x="3211877" y="1515412"/>
            <a:ext cx="85555" cy="846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Flecha: hacia abajo 72">
            <a:extLst>
              <a:ext uri="{FF2B5EF4-FFF2-40B4-BE49-F238E27FC236}">
                <a16:creationId xmlns:a16="http://schemas.microsoft.com/office/drawing/2014/main" id="{E95E3BA2-C2BB-4A47-994C-444E838AB979}"/>
              </a:ext>
            </a:extLst>
          </p:cNvPr>
          <p:cNvSpPr/>
          <p:nvPr/>
        </p:nvSpPr>
        <p:spPr>
          <a:xfrm>
            <a:off x="4876925" y="2220056"/>
            <a:ext cx="64843" cy="55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A8B0144-B941-486F-8023-7CA8B4C23BDF}"/>
              </a:ext>
            </a:extLst>
          </p:cNvPr>
          <p:cNvSpPr txBox="1"/>
          <p:nvPr/>
        </p:nvSpPr>
        <p:spPr>
          <a:xfrm>
            <a:off x="4568103" y="2199330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88B27BC-04DD-47A5-9523-E0170C27E92D}"/>
              </a:ext>
            </a:extLst>
          </p:cNvPr>
          <p:cNvSpPr txBox="1"/>
          <p:nvPr/>
        </p:nvSpPr>
        <p:spPr>
          <a:xfrm>
            <a:off x="3266136" y="1692782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5C77B29-276B-4B4C-BEED-00977B333492}"/>
              </a:ext>
            </a:extLst>
          </p:cNvPr>
          <p:cNvSpPr txBox="1"/>
          <p:nvPr/>
        </p:nvSpPr>
        <p:spPr>
          <a:xfrm>
            <a:off x="3779484" y="2803828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83" name="Diagrama de flujo: proceso 82">
            <a:extLst>
              <a:ext uri="{FF2B5EF4-FFF2-40B4-BE49-F238E27FC236}">
                <a16:creationId xmlns:a16="http://schemas.microsoft.com/office/drawing/2014/main" id="{269F8BC7-2C1A-4533-AC06-270E7628A318}"/>
              </a:ext>
            </a:extLst>
          </p:cNvPr>
          <p:cNvSpPr/>
          <p:nvPr/>
        </p:nvSpPr>
        <p:spPr>
          <a:xfrm>
            <a:off x="561502" y="1536617"/>
            <a:ext cx="2213266" cy="90893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Encender luz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Encender 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Activar aviso recepción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Guardar tiempo de referencia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EoS</a:t>
            </a:r>
            <a:r>
              <a:rPr lang="es-ES" sz="1200" dirty="0"/>
              <a:t> = 1</a:t>
            </a:r>
          </a:p>
        </p:txBody>
      </p:sp>
      <p:sp>
        <p:nvSpPr>
          <p:cNvPr id="88" name="Diagrama de flujo: decisión 87">
            <a:extLst>
              <a:ext uri="{FF2B5EF4-FFF2-40B4-BE49-F238E27FC236}">
                <a16:creationId xmlns:a16="http://schemas.microsoft.com/office/drawing/2014/main" id="{69572DB6-9CD0-46F4-9DD4-060895B2FE93}"/>
              </a:ext>
            </a:extLst>
          </p:cNvPr>
          <p:cNvSpPr/>
          <p:nvPr/>
        </p:nvSpPr>
        <p:spPr>
          <a:xfrm>
            <a:off x="4018720" y="2834186"/>
            <a:ext cx="1771817" cy="446315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¿Está el IR activado?</a:t>
            </a:r>
          </a:p>
        </p:txBody>
      </p:sp>
      <p:sp>
        <p:nvSpPr>
          <p:cNvPr id="89" name="Flecha: hacia abajo 88">
            <a:extLst>
              <a:ext uri="{FF2B5EF4-FFF2-40B4-BE49-F238E27FC236}">
                <a16:creationId xmlns:a16="http://schemas.microsoft.com/office/drawing/2014/main" id="{8D1BC1F6-9926-4D58-8E58-282EFFDA90D0}"/>
              </a:ext>
            </a:extLst>
          </p:cNvPr>
          <p:cNvSpPr/>
          <p:nvPr/>
        </p:nvSpPr>
        <p:spPr>
          <a:xfrm>
            <a:off x="4876925" y="3350482"/>
            <a:ext cx="84442" cy="550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Flecha: hacia abajo 89">
            <a:extLst>
              <a:ext uri="{FF2B5EF4-FFF2-40B4-BE49-F238E27FC236}">
                <a16:creationId xmlns:a16="http://schemas.microsoft.com/office/drawing/2014/main" id="{A17CC5C4-4152-4C32-B711-58E5EF06E0A6}"/>
              </a:ext>
            </a:extLst>
          </p:cNvPr>
          <p:cNvSpPr/>
          <p:nvPr/>
        </p:nvSpPr>
        <p:spPr>
          <a:xfrm rot="5400000">
            <a:off x="3851156" y="3016053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88E3B383-F499-4867-8B9F-BEF942384368}"/>
              </a:ext>
            </a:extLst>
          </p:cNvPr>
          <p:cNvSpPr/>
          <p:nvPr/>
        </p:nvSpPr>
        <p:spPr>
          <a:xfrm rot="5400000">
            <a:off x="3152701" y="987390"/>
            <a:ext cx="192033" cy="32220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Diagrama de flujo: proceso 90">
            <a:extLst>
              <a:ext uri="{FF2B5EF4-FFF2-40B4-BE49-F238E27FC236}">
                <a16:creationId xmlns:a16="http://schemas.microsoft.com/office/drawing/2014/main" id="{8E8302BB-0F57-4588-90AE-1ACD7B25806D}"/>
              </a:ext>
            </a:extLst>
          </p:cNvPr>
          <p:cNvSpPr/>
          <p:nvPr/>
        </p:nvSpPr>
        <p:spPr>
          <a:xfrm>
            <a:off x="2406277" y="2966246"/>
            <a:ext cx="1382566" cy="261496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Encender luz y aire</a:t>
            </a:r>
          </a:p>
        </p:txBody>
      </p:sp>
      <p:sp>
        <p:nvSpPr>
          <p:cNvPr id="92" name="Diagrama de flujo: proceso 91">
            <a:extLst>
              <a:ext uri="{FF2B5EF4-FFF2-40B4-BE49-F238E27FC236}">
                <a16:creationId xmlns:a16="http://schemas.microsoft.com/office/drawing/2014/main" id="{1780CFED-C2EF-48BA-BF58-4C84D461D808}"/>
              </a:ext>
            </a:extLst>
          </p:cNvPr>
          <p:cNvSpPr/>
          <p:nvPr/>
        </p:nvSpPr>
        <p:spPr>
          <a:xfrm>
            <a:off x="2734542" y="3413928"/>
            <a:ext cx="685651" cy="24622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EoS</a:t>
            </a:r>
            <a:r>
              <a:rPr lang="es-ES" sz="1200" dirty="0"/>
              <a:t> = 0</a:t>
            </a:r>
          </a:p>
        </p:txBody>
      </p:sp>
      <p:sp>
        <p:nvSpPr>
          <p:cNvPr id="93" name="Flecha: hacia abajo 92">
            <a:extLst>
              <a:ext uri="{FF2B5EF4-FFF2-40B4-BE49-F238E27FC236}">
                <a16:creationId xmlns:a16="http://schemas.microsoft.com/office/drawing/2014/main" id="{59131B07-2444-44E1-88DE-0EB48B996AAE}"/>
              </a:ext>
            </a:extLst>
          </p:cNvPr>
          <p:cNvSpPr/>
          <p:nvPr/>
        </p:nvSpPr>
        <p:spPr>
          <a:xfrm>
            <a:off x="3038116" y="327146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Diagrama de flujo: decisión 93">
            <a:extLst>
              <a:ext uri="{FF2B5EF4-FFF2-40B4-BE49-F238E27FC236}">
                <a16:creationId xmlns:a16="http://schemas.microsoft.com/office/drawing/2014/main" id="{D303A2C8-5D64-45FD-99F8-824D7519C4A4}"/>
              </a:ext>
            </a:extLst>
          </p:cNvPr>
          <p:cNvSpPr/>
          <p:nvPr/>
        </p:nvSpPr>
        <p:spPr>
          <a:xfrm>
            <a:off x="4104860" y="3986812"/>
            <a:ext cx="1599535" cy="38818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</a:t>
            </a:r>
            <a:r>
              <a:rPr lang="es-ES" sz="1200" dirty="0" err="1"/>
              <a:t>EoS</a:t>
            </a:r>
            <a:r>
              <a:rPr lang="es-ES" sz="1200" dirty="0"/>
              <a:t> = 1?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20DFE2D-62E8-4A0E-A87E-891BF7D484AA}"/>
              </a:ext>
            </a:extLst>
          </p:cNvPr>
          <p:cNvSpPr txBox="1"/>
          <p:nvPr/>
        </p:nvSpPr>
        <p:spPr>
          <a:xfrm>
            <a:off x="4561700" y="3298869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96" name="Flecha: doblada hacia arriba 95">
            <a:extLst>
              <a:ext uri="{FF2B5EF4-FFF2-40B4-BE49-F238E27FC236}">
                <a16:creationId xmlns:a16="http://schemas.microsoft.com/office/drawing/2014/main" id="{390BF3BC-E343-4BE0-8FF7-3D15232D2B64}"/>
              </a:ext>
            </a:extLst>
          </p:cNvPr>
          <p:cNvSpPr/>
          <p:nvPr/>
        </p:nvSpPr>
        <p:spPr>
          <a:xfrm rot="5400000">
            <a:off x="3832384" y="2939592"/>
            <a:ext cx="206171" cy="17510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lecha: hacia abajo 96">
            <a:extLst>
              <a:ext uri="{FF2B5EF4-FFF2-40B4-BE49-F238E27FC236}">
                <a16:creationId xmlns:a16="http://schemas.microsoft.com/office/drawing/2014/main" id="{9FF1A899-B00A-47AF-B7D1-6C03A5C8681E}"/>
              </a:ext>
            </a:extLst>
          </p:cNvPr>
          <p:cNvSpPr/>
          <p:nvPr/>
        </p:nvSpPr>
        <p:spPr>
          <a:xfrm rot="5400000">
            <a:off x="3930810" y="4136895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Flecha: doblada hacia arriba 97">
            <a:extLst>
              <a:ext uri="{FF2B5EF4-FFF2-40B4-BE49-F238E27FC236}">
                <a16:creationId xmlns:a16="http://schemas.microsoft.com/office/drawing/2014/main" id="{D4D766AE-2D71-4CAF-93CA-0C507BE34AB8}"/>
              </a:ext>
            </a:extLst>
          </p:cNvPr>
          <p:cNvSpPr/>
          <p:nvPr/>
        </p:nvSpPr>
        <p:spPr>
          <a:xfrm rot="5400000" flipV="1">
            <a:off x="3696669" y="5502574"/>
            <a:ext cx="2284665" cy="1864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8A09885-7FA2-4FF2-9B27-554A1D1D2B22}"/>
              </a:ext>
            </a:extLst>
          </p:cNvPr>
          <p:cNvSpPr txBox="1"/>
          <p:nvPr/>
        </p:nvSpPr>
        <p:spPr>
          <a:xfrm>
            <a:off x="3853703" y="3927993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36D74726-EEB9-4B88-93A9-AB7B4375635C}"/>
              </a:ext>
            </a:extLst>
          </p:cNvPr>
          <p:cNvSpPr txBox="1"/>
          <p:nvPr/>
        </p:nvSpPr>
        <p:spPr>
          <a:xfrm>
            <a:off x="4591412" y="4405305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101" name="Diagrama de flujo: proceso 100">
            <a:extLst>
              <a:ext uri="{FF2B5EF4-FFF2-40B4-BE49-F238E27FC236}">
                <a16:creationId xmlns:a16="http://schemas.microsoft.com/office/drawing/2014/main" id="{ABE00936-470B-410E-91A2-C8B69A62ABC2}"/>
              </a:ext>
            </a:extLst>
          </p:cNvPr>
          <p:cNvSpPr/>
          <p:nvPr/>
        </p:nvSpPr>
        <p:spPr>
          <a:xfrm>
            <a:off x="2206807" y="4063598"/>
            <a:ext cx="1678604" cy="25270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Guarda el tiempo actual</a:t>
            </a:r>
          </a:p>
        </p:txBody>
      </p:sp>
      <p:sp>
        <p:nvSpPr>
          <p:cNvPr id="102" name="Diagrama de flujo: decisión 101">
            <a:extLst>
              <a:ext uri="{FF2B5EF4-FFF2-40B4-BE49-F238E27FC236}">
                <a16:creationId xmlns:a16="http://schemas.microsoft.com/office/drawing/2014/main" id="{B33009CD-6A5D-45F2-82BD-A35E00174DC9}"/>
              </a:ext>
            </a:extLst>
          </p:cNvPr>
          <p:cNvSpPr/>
          <p:nvPr/>
        </p:nvSpPr>
        <p:spPr>
          <a:xfrm>
            <a:off x="2147797" y="4493815"/>
            <a:ext cx="1874510" cy="422084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</a:t>
            </a:r>
            <a:r>
              <a:rPr lang="es-ES" sz="1200" dirty="0" err="1"/>
              <a:t>Overflow</a:t>
            </a:r>
            <a:r>
              <a:rPr lang="es-ES" sz="1200" dirty="0"/>
              <a:t>?</a:t>
            </a:r>
          </a:p>
        </p:txBody>
      </p:sp>
      <p:sp>
        <p:nvSpPr>
          <p:cNvPr id="103" name="Flecha: hacia abajo 102">
            <a:extLst>
              <a:ext uri="{FF2B5EF4-FFF2-40B4-BE49-F238E27FC236}">
                <a16:creationId xmlns:a16="http://schemas.microsoft.com/office/drawing/2014/main" id="{B3B5621A-6459-44FE-AD5A-F8954D38804E}"/>
              </a:ext>
            </a:extLst>
          </p:cNvPr>
          <p:cNvSpPr/>
          <p:nvPr/>
        </p:nvSpPr>
        <p:spPr>
          <a:xfrm>
            <a:off x="3034228" y="436349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lecha: hacia abajo 103">
            <a:extLst>
              <a:ext uri="{FF2B5EF4-FFF2-40B4-BE49-F238E27FC236}">
                <a16:creationId xmlns:a16="http://schemas.microsoft.com/office/drawing/2014/main" id="{5B48F26E-0A60-4D95-9178-154E5D93A320}"/>
              </a:ext>
            </a:extLst>
          </p:cNvPr>
          <p:cNvSpPr/>
          <p:nvPr/>
        </p:nvSpPr>
        <p:spPr>
          <a:xfrm rot="5400000">
            <a:off x="1936088" y="4653679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6CA072DE-7391-4261-8F5A-CCAE1360228C}"/>
              </a:ext>
            </a:extLst>
          </p:cNvPr>
          <p:cNvSpPr txBox="1"/>
          <p:nvPr/>
        </p:nvSpPr>
        <p:spPr>
          <a:xfrm>
            <a:off x="1865593" y="4449863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108" name="Diagrama de flujo: proceso 107">
            <a:extLst>
              <a:ext uri="{FF2B5EF4-FFF2-40B4-BE49-F238E27FC236}">
                <a16:creationId xmlns:a16="http://schemas.microsoft.com/office/drawing/2014/main" id="{B7186C85-DCEC-46C8-94A8-EB20A233E465}"/>
              </a:ext>
            </a:extLst>
          </p:cNvPr>
          <p:cNvSpPr/>
          <p:nvPr/>
        </p:nvSpPr>
        <p:spPr>
          <a:xfrm>
            <a:off x="518802" y="4484215"/>
            <a:ext cx="1335663" cy="382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Refresca el tiempo de referencia</a:t>
            </a:r>
          </a:p>
        </p:txBody>
      </p:sp>
      <p:sp>
        <p:nvSpPr>
          <p:cNvPr id="109" name="Diagrama de flujo: decisión 108">
            <a:extLst>
              <a:ext uri="{FF2B5EF4-FFF2-40B4-BE49-F238E27FC236}">
                <a16:creationId xmlns:a16="http://schemas.microsoft.com/office/drawing/2014/main" id="{9C4B6428-0E9A-448D-B8DD-5AE25FF7CD6B}"/>
              </a:ext>
            </a:extLst>
          </p:cNvPr>
          <p:cNvSpPr/>
          <p:nvPr/>
        </p:nvSpPr>
        <p:spPr>
          <a:xfrm>
            <a:off x="2083590" y="5114028"/>
            <a:ext cx="1982781" cy="532398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¿Han pasado 2 minutos?</a:t>
            </a:r>
          </a:p>
        </p:txBody>
      </p:sp>
      <p:sp>
        <p:nvSpPr>
          <p:cNvPr id="110" name="Flecha: doblada hacia arriba 109">
            <a:extLst>
              <a:ext uri="{FF2B5EF4-FFF2-40B4-BE49-F238E27FC236}">
                <a16:creationId xmlns:a16="http://schemas.microsoft.com/office/drawing/2014/main" id="{D3784945-2911-404F-9BA1-86C9CC9A5252}"/>
              </a:ext>
            </a:extLst>
          </p:cNvPr>
          <p:cNvSpPr/>
          <p:nvPr/>
        </p:nvSpPr>
        <p:spPr>
          <a:xfrm rot="5400000">
            <a:off x="1956927" y="4174192"/>
            <a:ext cx="162427" cy="16786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Flecha: hacia abajo 110">
            <a:extLst>
              <a:ext uri="{FF2B5EF4-FFF2-40B4-BE49-F238E27FC236}">
                <a16:creationId xmlns:a16="http://schemas.microsoft.com/office/drawing/2014/main" id="{2DB49CAC-F6F1-4596-ABB4-D5CB55504BFD}"/>
              </a:ext>
            </a:extLst>
          </p:cNvPr>
          <p:cNvSpPr/>
          <p:nvPr/>
        </p:nvSpPr>
        <p:spPr>
          <a:xfrm>
            <a:off x="3015659" y="569396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Flecha: hacia abajo 111">
            <a:extLst>
              <a:ext uri="{FF2B5EF4-FFF2-40B4-BE49-F238E27FC236}">
                <a16:creationId xmlns:a16="http://schemas.microsoft.com/office/drawing/2014/main" id="{D7A5F545-1697-43F6-B8CA-F01591BB24C1}"/>
              </a:ext>
            </a:extLst>
          </p:cNvPr>
          <p:cNvSpPr/>
          <p:nvPr/>
        </p:nvSpPr>
        <p:spPr>
          <a:xfrm rot="5400000">
            <a:off x="1913931" y="534434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5C7B07BC-30F4-4BB6-967C-18177428B9C6}"/>
              </a:ext>
            </a:extLst>
          </p:cNvPr>
          <p:cNvSpPr txBox="1"/>
          <p:nvPr/>
        </p:nvSpPr>
        <p:spPr>
          <a:xfrm>
            <a:off x="3117307" y="5611171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8FE7C4A-7846-4833-AD2A-87B71C870D24}"/>
              </a:ext>
            </a:extLst>
          </p:cNvPr>
          <p:cNvSpPr txBox="1"/>
          <p:nvPr/>
        </p:nvSpPr>
        <p:spPr>
          <a:xfrm>
            <a:off x="3073596" y="6340777"/>
            <a:ext cx="5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115" name="Diagrama de flujo: proceso 114">
            <a:extLst>
              <a:ext uri="{FF2B5EF4-FFF2-40B4-BE49-F238E27FC236}">
                <a16:creationId xmlns:a16="http://schemas.microsoft.com/office/drawing/2014/main" id="{29FCFDA6-4B72-4917-9EEB-85C6D681FA0F}"/>
              </a:ext>
            </a:extLst>
          </p:cNvPr>
          <p:cNvSpPr/>
          <p:nvPr/>
        </p:nvSpPr>
        <p:spPr>
          <a:xfrm>
            <a:off x="463385" y="5133255"/>
            <a:ext cx="1391919" cy="532398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Apagar luz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Desactivar aviso recepción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C5BE33CB-CA7F-47EE-82C5-F36FECCD7E5F}"/>
              </a:ext>
            </a:extLst>
          </p:cNvPr>
          <p:cNvSpPr txBox="1"/>
          <p:nvPr/>
        </p:nvSpPr>
        <p:spPr>
          <a:xfrm>
            <a:off x="1849815" y="5132493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117" name="Diagrama de flujo: decisión 116">
            <a:extLst>
              <a:ext uri="{FF2B5EF4-FFF2-40B4-BE49-F238E27FC236}">
                <a16:creationId xmlns:a16="http://schemas.microsoft.com/office/drawing/2014/main" id="{607C1EB7-731F-4D1E-831F-93ABEE60247F}"/>
              </a:ext>
            </a:extLst>
          </p:cNvPr>
          <p:cNvSpPr/>
          <p:nvPr/>
        </p:nvSpPr>
        <p:spPr>
          <a:xfrm>
            <a:off x="2075092" y="5831576"/>
            <a:ext cx="1982781" cy="532398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¿Han pasado 5 minutos?</a:t>
            </a:r>
          </a:p>
        </p:txBody>
      </p:sp>
      <p:sp>
        <p:nvSpPr>
          <p:cNvPr id="118" name="Flecha: hacia abajo 117">
            <a:extLst>
              <a:ext uri="{FF2B5EF4-FFF2-40B4-BE49-F238E27FC236}">
                <a16:creationId xmlns:a16="http://schemas.microsoft.com/office/drawing/2014/main" id="{B946F109-93CD-4813-A3F0-3A79AD7DC8C2}"/>
              </a:ext>
            </a:extLst>
          </p:cNvPr>
          <p:cNvSpPr/>
          <p:nvPr/>
        </p:nvSpPr>
        <p:spPr>
          <a:xfrm rot="5400000">
            <a:off x="1909382" y="6064373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hacia abajo 118">
            <a:extLst>
              <a:ext uri="{FF2B5EF4-FFF2-40B4-BE49-F238E27FC236}">
                <a16:creationId xmlns:a16="http://schemas.microsoft.com/office/drawing/2014/main" id="{A4FC5FB5-72F6-4C3F-9810-9A7BA303D9F7}"/>
              </a:ext>
            </a:extLst>
          </p:cNvPr>
          <p:cNvSpPr/>
          <p:nvPr/>
        </p:nvSpPr>
        <p:spPr>
          <a:xfrm>
            <a:off x="3015659" y="641918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7392AC6A-ACEC-42FF-AB41-EA135FAA09F5}"/>
              </a:ext>
            </a:extLst>
          </p:cNvPr>
          <p:cNvSpPr txBox="1"/>
          <p:nvPr/>
        </p:nvSpPr>
        <p:spPr>
          <a:xfrm>
            <a:off x="1831402" y="5838644"/>
            <a:ext cx="569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SI</a:t>
            </a:r>
          </a:p>
        </p:txBody>
      </p:sp>
      <p:sp>
        <p:nvSpPr>
          <p:cNvPr id="121" name="Flecha: doblada hacia arriba 120">
            <a:extLst>
              <a:ext uri="{FF2B5EF4-FFF2-40B4-BE49-F238E27FC236}">
                <a16:creationId xmlns:a16="http://schemas.microsoft.com/office/drawing/2014/main" id="{C6054D2E-A756-4A15-984A-ABCD957A731F}"/>
              </a:ext>
            </a:extLst>
          </p:cNvPr>
          <p:cNvSpPr/>
          <p:nvPr/>
        </p:nvSpPr>
        <p:spPr>
          <a:xfrm rot="5400000">
            <a:off x="1970958" y="4932258"/>
            <a:ext cx="134363" cy="16786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E9E03094-AC0C-49EE-A32D-6C97D1628ECC}"/>
              </a:ext>
            </a:extLst>
          </p:cNvPr>
          <p:cNvSpPr txBox="1"/>
          <p:nvPr/>
        </p:nvSpPr>
        <p:spPr>
          <a:xfrm>
            <a:off x="3099057" y="4881562"/>
            <a:ext cx="416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</a:p>
        </p:txBody>
      </p:sp>
      <p:sp>
        <p:nvSpPr>
          <p:cNvPr id="123" name="Diagrama de flujo: proceso 122">
            <a:extLst>
              <a:ext uri="{FF2B5EF4-FFF2-40B4-BE49-F238E27FC236}">
                <a16:creationId xmlns:a16="http://schemas.microsoft.com/office/drawing/2014/main" id="{2C1D712E-E14A-4FAD-949C-D3B23052E0E5}"/>
              </a:ext>
            </a:extLst>
          </p:cNvPr>
          <p:cNvSpPr/>
          <p:nvPr/>
        </p:nvSpPr>
        <p:spPr>
          <a:xfrm>
            <a:off x="527059" y="5933741"/>
            <a:ext cx="1335663" cy="382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 aire</a:t>
            </a:r>
          </a:p>
        </p:txBody>
      </p:sp>
      <p:sp>
        <p:nvSpPr>
          <p:cNvPr id="124" name="Flecha: doblada hacia arriba 123">
            <a:extLst>
              <a:ext uri="{FF2B5EF4-FFF2-40B4-BE49-F238E27FC236}">
                <a16:creationId xmlns:a16="http://schemas.microsoft.com/office/drawing/2014/main" id="{133FC4D7-C2EA-44B6-9719-687F9586D034}"/>
              </a:ext>
            </a:extLst>
          </p:cNvPr>
          <p:cNvSpPr/>
          <p:nvPr/>
        </p:nvSpPr>
        <p:spPr>
          <a:xfrm flipH="1">
            <a:off x="140837" y="6513191"/>
            <a:ext cx="4488539" cy="2080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Flecha: hacia abajo 124">
            <a:extLst>
              <a:ext uri="{FF2B5EF4-FFF2-40B4-BE49-F238E27FC236}">
                <a16:creationId xmlns:a16="http://schemas.microsoft.com/office/drawing/2014/main" id="{5E31C155-AB15-4451-B04E-7AB93107D5B7}"/>
              </a:ext>
            </a:extLst>
          </p:cNvPr>
          <p:cNvSpPr/>
          <p:nvPr/>
        </p:nvSpPr>
        <p:spPr>
          <a:xfrm>
            <a:off x="3027559" y="4968887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Flecha: hacia arriba 125">
            <a:extLst>
              <a:ext uri="{FF2B5EF4-FFF2-40B4-BE49-F238E27FC236}">
                <a16:creationId xmlns:a16="http://schemas.microsoft.com/office/drawing/2014/main" id="{6882B3DE-A914-44BA-9F15-0A5C872FA60C}"/>
              </a:ext>
            </a:extLst>
          </p:cNvPr>
          <p:cNvSpPr/>
          <p:nvPr/>
        </p:nvSpPr>
        <p:spPr>
          <a:xfrm>
            <a:off x="157597" y="1049152"/>
            <a:ext cx="104492" cy="5354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Flecha: hacia abajo 126">
            <a:extLst>
              <a:ext uri="{FF2B5EF4-FFF2-40B4-BE49-F238E27FC236}">
                <a16:creationId xmlns:a16="http://schemas.microsoft.com/office/drawing/2014/main" id="{CEFBB8E9-42DC-47FF-BC71-43B05A0DB6E7}"/>
              </a:ext>
            </a:extLst>
          </p:cNvPr>
          <p:cNvSpPr/>
          <p:nvPr/>
        </p:nvSpPr>
        <p:spPr>
          <a:xfrm>
            <a:off x="1124588" y="6417502"/>
            <a:ext cx="101648" cy="8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Flecha: doblada hacia arriba 127">
            <a:extLst>
              <a:ext uri="{FF2B5EF4-FFF2-40B4-BE49-F238E27FC236}">
                <a16:creationId xmlns:a16="http://schemas.microsoft.com/office/drawing/2014/main" id="{0B8DC3FD-9622-48EC-9C86-DFFC50E3F4B7}"/>
              </a:ext>
            </a:extLst>
          </p:cNvPr>
          <p:cNvSpPr/>
          <p:nvPr/>
        </p:nvSpPr>
        <p:spPr>
          <a:xfrm rot="16200000" flipV="1">
            <a:off x="2409139" y="-1431924"/>
            <a:ext cx="205403" cy="46446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71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DA770C-DEF1-450C-839C-D21BFCE511D7}"/>
              </a:ext>
            </a:extLst>
          </p:cNvPr>
          <p:cNvSpPr txBox="1"/>
          <p:nvPr/>
        </p:nvSpPr>
        <p:spPr>
          <a:xfrm>
            <a:off x="5004707" y="3075057"/>
            <a:ext cx="21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lgerian" panose="04020705040A02060702" pitchFamily="82" charset="0"/>
              </a:rPr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66677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1105</TotalTime>
  <Words>1108</Words>
  <Application>Microsoft Office PowerPoint</Application>
  <PresentationFormat>Panorámica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Tema de Office</vt:lpstr>
      <vt:lpstr>Control de habitaciones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inundaciones</dc:title>
  <dc:creator>Munar Galiano</dc:creator>
  <cp:lastModifiedBy>Munar Galiano</cp:lastModifiedBy>
  <cp:revision>120</cp:revision>
  <dcterms:created xsi:type="dcterms:W3CDTF">2021-03-14T13:08:29Z</dcterms:created>
  <dcterms:modified xsi:type="dcterms:W3CDTF">2021-03-25T19:16:24Z</dcterms:modified>
</cp:coreProperties>
</file>