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4" r:id="rId5"/>
    <p:sldId id="260" r:id="rId6"/>
    <p:sldId id="270" r:id="rId7"/>
    <p:sldId id="267" r:id="rId8"/>
    <p:sldId id="271" r:id="rId9"/>
    <p:sldId id="265" r:id="rId10"/>
    <p:sldId id="258" r:id="rId11"/>
    <p:sldId id="259" r:id="rId12"/>
    <p:sldId id="266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D1011-2DF3-413A-8609-87DF8343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3325A-5272-40EB-8E59-FF979C9A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5C60F-5E6A-4AC8-9AE1-722F9699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98806-84F2-4F42-A09A-67BB08D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DA6C0-4165-4E18-B96E-AC61F8FC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8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F5F5-B3D4-4AFE-82AC-A10A1D06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84A87-591E-4FAA-B837-FB0EBC9C9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B206E-9F77-4C8B-B9BC-CA9A29F2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18506-1E8C-425C-BBCC-0980B314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C7A035-2CEB-4567-BECC-ECBF3832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69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93FE2C-7142-459F-A72E-3E27228DE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E3216D-DE44-4FAE-B4B5-113D1CCF1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DA982-8ECC-4AB6-8A16-A21D227A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B188D8-DE20-4A6F-AF91-73116A4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56CDD-797C-4C1F-AD07-C5B86F36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1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7D1D0-8271-47DC-B761-595A5D9F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53A64B-2DBC-485E-8166-3C58EC48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E55E9-2009-46F6-B2F2-21DD5265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1F7D3-B16B-4E31-A5E1-AE96674D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88ADE-7DF3-448B-A71D-A7C257DA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6DF0-A31A-454D-8C75-0F269F6E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3A1C2-038C-43E0-ADE0-9FFFA1F4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BF1EA-79B3-4D96-8FA4-0DF9C969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6BFA8-2B82-4D98-A233-0190FFC9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55DC0-5832-4831-A7EE-3043F09B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F1EE3-3F4A-4D0D-9879-7B28DD6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A1721-BF6E-4E10-92D2-60F9B4460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B1413E-B109-480C-BAD7-3B33870EA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ACAB20-5945-4434-8882-FDC94C1E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08383-51F1-48BB-BDCD-0638A874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DD3C7-F600-43EF-AFA7-7D6B3FD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55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E346F-0597-4709-9F3D-A5B7A63D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60184-0D4B-4632-A09B-F06CD999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E6CC59-E8D9-4177-B07F-19BB6A56C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80AFD7-2CE5-42D6-9818-A236769B3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180A35-6117-4D7F-B7EA-72BFC4FB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225709-D0E2-458A-B63F-3BDE6489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E95B51-D311-4507-8CD9-A06C4BE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76CDC8-6204-4F58-8089-83E8C35A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92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10F8B-3B1A-4CFB-84AD-97CBACB1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1A7C80-4372-404D-A613-45C19C48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A8D2FD-7495-4233-8A13-D1C21681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894C8-9A00-44D8-A916-681A2006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8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2EC1AB-4DF5-4688-87B0-A82FC5B5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C99C88-65E6-4701-A551-1EFAB89B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FF9301-E6D6-4AA9-8650-DE88B3A3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6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1D31A-6DF2-4280-AF64-8C66FB91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31FFA-C736-4B42-877D-464E8B9F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A9BD5D-B0EC-40D5-A52A-ABD53FEE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BE854-4906-4E00-B509-F7817AC6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080C1-E3A4-4B0A-86BD-FAC808A0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D581F-971A-43DD-AE72-F1334E2D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1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8F3E6-E4D8-4305-9117-0ED162EF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28855F-5723-4D8A-AE90-F2698B7D2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BF881-3A7C-4FD0-AC46-426589F7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9B6E96-3221-4469-B102-40FDDFBF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942AAE-2D30-4CA2-907C-999A68DB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BA72C4-FA9C-4CD7-A6A5-31E8582E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72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1273AD-F01B-4474-BF67-CB24AEE8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23C8B4-70B7-448E-BB1E-2AD6E0DC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03235-4317-4FD0-B310-58ACAFBCD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DB5D-A8BF-4324-A46F-32C0B64846D6}" type="datetimeFigureOut">
              <a:rPr lang="es-ES" smtClean="0"/>
              <a:t>18/03/2021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E7C87-CB1B-4F81-8A4D-19D275042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4C378-3BA3-4006-A4B6-3FAF34450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0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14A4-6FBB-4483-AB53-6A417AAA6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es-ES" sz="9600" dirty="0">
                <a:latin typeface="Algerian" panose="020B0604020202020204" pitchFamily="82" charset="0"/>
              </a:rPr>
              <a:t>Control de inundaciones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2C9423-9C6F-4BD3-B5BA-0C15DDBF1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89638"/>
            <a:ext cx="9144000" cy="475440"/>
          </a:xfrm>
        </p:spPr>
        <p:txBody>
          <a:bodyPr/>
          <a:lstStyle/>
          <a:p>
            <a:r>
              <a:rPr lang="es-ES" sz="1800" dirty="0"/>
              <a:t>Por Juan Antonio Munar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093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A3217FC-FB55-405A-A24E-E7CDF8FBC872}"/>
              </a:ext>
            </a:extLst>
          </p:cNvPr>
          <p:cNvSpPr/>
          <p:nvPr/>
        </p:nvSpPr>
        <p:spPr>
          <a:xfrm>
            <a:off x="4766625" y="302759"/>
            <a:ext cx="2474752" cy="4362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</a:t>
            </a:r>
            <a:r>
              <a:rPr lang="es-ES" dirty="0" err="1"/>
              <a:t>Sketh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1E3460B-BC78-45F4-9F50-06464F9AD8BB}"/>
              </a:ext>
            </a:extLst>
          </p:cNvPr>
          <p:cNvSpPr/>
          <p:nvPr/>
        </p:nvSpPr>
        <p:spPr>
          <a:xfrm>
            <a:off x="5007637" y="1058766"/>
            <a:ext cx="2047585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Incluir librería</a:t>
            </a: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1F978B73-2AB8-475B-9867-F01DB7B028EA}"/>
              </a:ext>
            </a:extLst>
          </p:cNvPr>
          <p:cNvSpPr/>
          <p:nvPr/>
        </p:nvSpPr>
        <p:spPr>
          <a:xfrm>
            <a:off x="6003997" y="807471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D04A3F-0E3A-45B1-B503-E35FE0BF3685}"/>
              </a:ext>
            </a:extLst>
          </p:cNvPr>
          <p:cNvSpPr/>
          <p:nvPr/>
        </p:nvSpPr>
        <p:spPr>
          <a:xfrm>
            <a:off x="5007636" y="1674800"/>
            <a:ext cx="2047585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Declarar pines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31D37A-ED72-49D9-898D-45EA92E5F6AD}"/>
              </a:ext>
            </a:extLst>
          </p:cNvPr>
          <p:cNvSpPr/>
          <p:nvPr/>
        </p:nvSpPr>
        <p:spPr>
          <a:xfrm>
            <a:off x="4145871" y="2304863"/>
            <a:ext cx="3771108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Declara la variable estado de la válvula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EC94753-08AB-4443-8E85-6147D11E3AD8}"/>
              </a:ext>
            </a:extLst>
          </p:cNvPr>
          <p:cNvSpPr/>
          <p:nvPr/>
        </p:nvSpPr>
        <p:spPr>
          <a:xfrm>
            <a:off x="4766625" y="2927429"/>
            <a:ext cx="2474752" cy="4362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del </a:t>
            </a:r>
            <a:r>
              <a:rPr lang="es-ES" dirty="0" err="1"/>
              <a:t>Setup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77218EF-F910-45D8-928A-7F8D867BB079}"/>
              </a:ext>
            </a:extLst>
          </p:cNvPr>
          <p:cNvSpPr/>
          <p:nvPr/>
        </p:nvSpPr>
        <p:spPr>
          <a:xfrm>
            <a:off x="5007635" y="3665136"/>
            <a:ext cx="2047585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Iniciar puerto serie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DB21FA5-4C41-460A-8497-86BABE507864}"/>
              </a:ext>
            </a:extLst>
          </p:cNvPr>
          <p:cNvSpPr/>
          <p:nvPr/>
        </p:nvSpPr>
        <p:spPr>
          <a:xfrm>
            <a:off x="5007634" y="4302640"/>
            <a:ext cx="2047585" cy="587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Poner RTC en hora </a:t>
            </a:r>
          </a:p>
          <a:p>
            <a:pPr algn="ctr"/>
            <a:r>
              <a:rPr lang="es-ES" sz="1400" dirty="0"/>
              <a:t>(solo la primera vez)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EEC56BB-D3B8-47F0-B68E-CA8F105CD2EB}"/>
              </a:ext>
            </a:extLst>
          </p:cNvPr>
          <p:cNvSpPr/>
          <p:nvPr/>
        </p:nvSpPr>
        <p:spPr>
          <a:xfrm>
            <a:off x="4714057" y="5216610"/>
            <a:ext cx="2634736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Asignar entradas y salidas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C966371-7757-4B67-913D-ABF3FBE2A10C}"/>
              </a:ext>
            </a:extLst>
          </p:cNvPr>
          <p:cNvSpPr/>
          <p:nvPr/>
        </p:nvSpPr>
        <p:spPr>
          <a:xfrm>
            <a:off x="5007634" y="5894127"/>
            <a:ext cx="2047585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Inicializar relés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0BEFD450-660C-4B55-B2F7-2E3E70158444}"/>
              </a:ext>
            </a:extLst>
          </p:cNvPr>
          <p:cNvSpPr/>
          <p:nvPr/>
        </p:nvSpPr>
        <p:spPr>
          <a:xfrm>
            <a:off x="6003997" y="1430291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BC8C61E9-ED00-4AE2-9918-407066667D2B}"/>
              </a:ext>
            </a:extLst>
          </p:cNvPr>
          <p:cNvSpPr/>
          <p:nvPr/>
        </p:nvSpPr>
        <p:spPr>
          <a:xfrm>
            <a:off x="6003997" y="2057081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3E981B97-7B9E-404E-B9E5-40C72F9F493F}"/>
              </a:ext>
            </a:extLst>
          </p:cNvPr>
          <p:cNvSpPr/>
          <p:nvPr/>
        </p:nvSpPr>
        <p:spPr>
          <a:xfrm>
            <a:off x="6003997" y="2685620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C3996F91-4F98-4227-AEA3-6783B0BD0B58}"/>
              </a:ext>
            </a:extLst>
          </p:cNvPr>
          <p:cNvSpPr/>
          <p:nvPr/>
        </p:nvSpPr>
        <p:spPr>
          <a:xfrm>
            <a:off x="6003995" y="3436685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84D42E96-3F12-424B-B45A-85712D5B09D4}"/>
              </a:ext>
            </a:extLst>
          </p:cNvPr>
          <p:cNvSpPr/>
          <p:nvPr/>
        </p:nvSpPr>
        <p:spPr>
          <a:xfrm>
            <a:off x="6003995" y="4047246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D743ECC0-CA97-4955-8393-68F5B9093E31}"/>
              </a:ext>
            </a:extLst>
          </p:cNvPr>
          <p:cNvSpPr/>
          <p:nvPr/>
        </p:nvSpPr>
        <p:spPr>
          <a:xfrm>
            <a:off x="6003994" y="4962755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2BB1B5F3-DC98-4971-89CF-3431677A5BE7}"/>
              </a:ext>
            </a:extLst>
          </p:cNvPr>
          <p:cNvSpPr/>
          <p:nvPr/>
        </p:nvSpPr>
        <p:spPr>
          <a:xfrm>
            <a:off x="6005137" y="5646345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69C055D9-3095-4E21-BF4C-936DC23BC3D6}"/>
              </a:ext>
            </a:extLst>
          </p:cNvPr>
          <p:cNvSpPr/>
          <p:nvPr/>
        </p:nvSpPr>
        <p:spPr>
          <a:xfrm>
            <a:off x="6003994" y="6296108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10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DEB21F9-C779-4B82-8CFA-B7FF0E6B6B80}"/>
              </a:ext>
            </a:extLst>
          </p:cNvPr>
          <p:cNvSpPr/>
          <p:nvPr/>
        </p:nvSpPr>
        <p:spPr>
          <a:xfrm>
            <a:off x="2937825" y="512484"/>
            <a:ext cx="2474752" cy="4362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del </a:t>
            </a:r>
            <a:r>
              <a:rPr lang="es-ES" dirty="0" err="1"/>
              <a:t>loop</a:t>
            </a:r>
            <a:endParaRPr lang="es-ES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C7236EE8-F87D-4B63-B543-282F829EEBFA}"/>
              </a:ext>
            </a:extLst>
          </p:cNvPr>
          <p:cNvSpPr/>
          <p:nvPr/>
        </p:nvSpPr>
        <p:spPr>
          <a:xfrm>
            <a:off x="4155897" y="1017196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02ED5141-3875-4608-922E-4617E23CE41D}"/>
              </a:ext>
            </a:extLst>
          </p:cNvPr>
          <p:cNvSpPr/>
          <p:nvPr/>
        </p:nvSpPr>
        <p:spPr>
          <a:xfrm rot="16200000">
            <a:off x="5605315" y="1650331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C614DF-EB32-41FE-8560-B328DDF739D1}"/>
              </a:ext>
            </a:extLst>
          </p:cNvPr>
          <p:cNvSpPr txBox="1"/>
          <p:nvPr/>
        </p:nvSpPr>
        <p:spPr>
          <a:xfrm>
            <a:off x="3686262" y="2245426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A6308E-E9AD-45E4-99F6-218702D9A541}"/>
              </a:ext>
            </a:extLst>
          </p:cNvPr>
          <p:cNvSpPr txBox="1"/>
          <p:nvPr/>
        </p:nvSpPr>
        <p:spPr>
          <a:xfrm>
            <a:off x="5435064" y="1372404"/>
            <a:ext cx="3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6A8FA34F-8848-4923-907D-6916358ADB4E}"/>
              </a:ext>
            </a:extLst>
          </p:cNvPr>
          <p:cNvSpPr/>
          <p:nvPr/>
        </p:nvSpPr>
        <p:spPr>
          <a:xfrm rot="16200000">
            <a:off x="8507370" y="1636899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70F7F2-4ADE-4287-90F9-9C33ECD3E6C3}"/>
              </a:ext>
            </a:extLst>
          </p:cNvPr>
          <p:cNvSpPr txBox="1"/>
          <p:nvPr/>
        </p:nvSpPr>
        <p:spPr>
          <a:xfrm>
            <a:off x="8337119" y="1372404"/>
            <a:ext cx="3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943A1CA7-E47E-4DCF-BA3B-E20F03841CB5}"/>
              </a:ext>
            </a:extLst>
          </p:cNvPr>
          <p:cNvSpPr/>
          <p:nvPr/>
        </p:nvSpPr>
        <p:spPr>
          <a:xfrm rot="10800000">
            <a:off x="4358671" y="2336388"/>
            <a:ext cx="2708014" cy="1402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B18C05-ECD7-4FC4-8CF9-EBB594CE37EB}"/>
              </a:ext>
            </a:extLst>
          </p:cNvPr>
          <p:cNvSpPr txBox="1"/>
          <p:nvPr/>
        </p:nvSpPr>
        <p:spPr>
          <a:xfrm>
            <a:off x="6432602" y="2097688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160073-FA04-4A6A-AE91-897E215B4DC9}"/>
              </a:ext>
            </a:extLst>
          </p:cNvPr>
          <p:cNvSpPr/>
          <p:nvPr/>
        </p:nvSpPr>
        <p:spPr>
          <a:xfrm>
            <a:off x="8686676" y="1546109"/>
            <a:ext cx="2047585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Abre la válvula</a:t>
            </a: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CB6A2AFB-F7C1-4639-A1EB-A30F26F4998E}"/>
              </a:ext>
            </a:extLst>
          </p:cNvPr>
          <p:cNvSpPr/>
          <p:nvPr/>
        </p:nvSpPr>
        <p:spPr>
          <a:xfrm>
            <a:off x="4147764" y="261189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59BF6FF-EDE7-48F5-9D35-B6821094579D}"/>
              </a:ext>
            </a:extLst>
          </p:cNvPr>
          <p:cNvSpPr/>
          <p:nvPr/>
        </p:nvSpPr>
        <p:spPr>
          <a:xfrm>
            <a:off x="9683036" y="1932316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A5F2F26-EDED-4D1D-B43F-499CF21F0343}"/>
              </a:ext>
            </a:extLst>
          </p:cNvPr>
          <p:cNvSpPr/>
          <p:nvPr/>
        </p:nvSpPr>
        <p:spPr>
          <a:xfrm>
            <a:off x="8714107" y="2191807"/>
            <a:ext cx="2047585" cy="88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Cambia el estado de la válvula a abierta (1)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20CB6FA-D069-4A67-A3CC-BDCECB823E39}"/>
              </a:ext>
            </a:extLst>
          </p:cNvPr>
          <p:cNvSpPr/>
          <p:nvPr/>
        </p:nvSpPr>
        <p:spPr>
          <a:xfrm>
            <a:off x="3132104" y="2624971"/>
            <a:ext cx="2047585" cy="309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Carga la hora actual</a:t>
            </a:r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D9762C31-B907-43FE-A319-0259E4515725}"/>
              </a:ext>
            </a:extLst>
          </p:cNvPr>
          <p:cNvSpPr/>
          <p:nvPr/>
        </p:nvSpPr>
        <p:spPr>
          <a:xfrm>
            <a:off x="4157441" y="2993334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BB518DE-0097-4205-8AA8-449E0EBA8EB2}"/>
              </a:ext>
            </a:extLst>
          </p:cNvPr>
          <p:cNvSpPr/>
          <p:nvPr/>
        </p:nvSpPr>
        <p:spPr>
          <a:xfrm>
            <a:off x="1902555" y="3258861"/>
            <a:ext cx="4506681" cy="309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Imprime la hora en el monitor serie si procede</a:t>
            </a:r>
          </a:p>
        </p:txBody>
      </p:sp>
      <p:sp>
        <p:nvSpPr>
          <p:cNvPr id="24" name="Diagrama de flujo: decisión 23">
            <a:extLst>
              <a:ext uri="{FF2B5EF4-FFF2-40B4-BE49-F238E27FC236}">
                <a16:creationId xmlns:a16="http://schemas.microsoft.com/office/drawing/2014/main" id="{AA80884A-624A-4002-B52D-3D2DB3E28B23}"/>
              </a:ext>
            </a:extLst>
          </p:cNvPr>
          <p:cNvSpPr/>
          <p:nvPr/>
        </p:nvSpPr>
        <p:spPr>
          <a:xfrm>
            <a:off x="2923128" y="3868483"/>
            <a:ext cx="2527094" cy="105334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¿Toca activar el protocolo </a:t>
            </a:r>
            <a:r>
              <a:rPr lang="es-ES" sz="1200" dirty="0" err="1"/>
              <a:t>antiincrustación</a:t>
            </a:r>
            <a:r>
              <a:rPr lang="es-ES" sz="1200" dirty="0"/>
              <a:t>?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15D5D9C4-750E-4FAC-AEB7-4CCD6C8EE5C8}"/>
              </a:ext>
            </a:extLst>
          </p:cNvPr>
          <p:cNvSpPr/>
          <p:nvPr/>
        </p:nvSpPr>
        <p:spPr>
          <a:xfrm>
            <a:off x="4159243" y="3625297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Diagrama de flujo: decisión 25">
            <a:extLst>
              <a:ext uri="{FF2B5EF4-FFF2-40B4-BE49-F238E27FC236}">
                <a16:creationId xmlns:a16="http://schemas.microsoft.com/office/drawing/2014/main" id="{CAA22C17-635D-419D-992C-0386EB537D80}"/>
              </a:ext>
            </a:extLst>
          </p:cNvPr>
          <p:cNvSpPr/>
          <p:nvPr/>
        </p:nvSpPr>
        <p:spPr>
          <a:xfrm>
            <a:off x="2892348" y="5235518"/>
            <a:ext cx="2527094" cy="105334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¿Está el sensor mojado y la válvula abierta?</a:t>
            </a: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C8CAB05D-27E1-4B24-812F-602D9C531937}"/>
              </a:ext>
            </a:extLst>
          </p:cNvPr>
          <p:cNvSpPr/>
          <p:nvPr/>
        </p:nvSpPr>
        <p:spPr>
          <a:xfrm>
            <a:off x="4147764" y="5001310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Diagrama de flujo: decisión 28">
            <a:extLst>
              <a:ext uri="{FF2B5EF4-FFF2-40B4-BE49-F238E27FC236}">
                <a16:creationId xmlns:a16="http://schemas.microsoft.com/office/drawing/2014/main" id="{68A1905E-EBF5-4022-BC8B-C20158A89D69}"/>
              </a:ext>
            </a:extLst>
          </p:cNvPr>
          <p:cNvSpPr/>
          <p:nvPr/>
        </p:nvSpPr>
        <p:spPr>
          <a:xfrm>
            <a:off x="5801195" y="1207412"/>
            <a:ext cx="2527094" cy="10533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¿Está la válvula cerrada?</a:t>
            </a:r>
          </a:p>
        </p:txBody>
      </p:sp>
      <p:sp>
        <p:nvSpPr>
          <p:cNvPr id="30" name="Diagrama de flujo: decisión 29">
            <a:extLst>
              <a:ext uri="{FF2B5EF4-FFF2-40B4-BE49-F238E27FC236}">
                <a16:creationId xmlns:a16="http://schemas.microsoft.com/office/drawing/2014/main" id="{7E961849-26C9-42E0-91E7-D7A041B9BD4B}"/>
              </a:ext>
            </a:extLst>
          </p:cNvPr>
          <p:cNvSpPr/>
          <p:nvPr/>
        </p:nvSpPr>
        <p:spPr>
          <a:xfrm>
            <a:off x="2915714" y="1247266"/>
            <a:ext cx="2527094" cy="105334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¿Está el pulsador de rearme presionado?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3C6B92B0-6104-494F-848F-812F3FAADAD2}"/>
              </a:ext>
            </a:extLst>
          </p:cNvPr>
          <p:cNvSpPr/>
          <p:nvPr/>
        </p:nvSpPr>
        <p:spPr>
          <a:xfrm>
            <a:off x="4155897" y="2375615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740EB10-810E-4654-B5F6-A25E207CD074}"/>
              </a:ext>
            </a:extLst>
          </p:cNvPr>
          <p:cNvSpPr txBox="1"/>
          <p:nvPr/>
        </p:nvSpPr>
        <p:spPr>
          <a:xfrm>
            <a:off x="3652813" y="6155591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50801FE-D7EE-49A9-BD11-13782F84FE6C}"/>
              </a:ext>
            </a:extLst>
          </p:cNvPr>
          <p:cNvSpPr txBox="1"/>
          <p:nvPr/>
        </p:nvSpPr>
        <p:spPr>
          <a:xfrm>
            <a:off x="3688378" y="4894005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CC2EB72-8314-45B5-B246-A3C848309E11}"/>
              </a:ext>
            </a:extLst>
          </p:cNvPr>
          <p:cNvSpPr/>
          <p:nvPr/>
        </p:nvSpPr>
        <p:spPr>
          <a:xfrm>
            <a:off x="8714107" y="4260904"/>
            <a:ext cx="2336126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Cierra y abre la válvula</a:t>
            </a: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2F392DCF-2C65-400B-AF46-4B6D652DF32B}"/>
              </a:ext>
            </a:extLst>
          </p:cNvPr>
          <p:cNvSpPr/>
          <p:nvPr/>
        </p:nvSpPr>
        <p:spPr>
          <a:xfrm rot="16200000">
            <a:off x="5620473" y="4296831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B594A07-03FD-43F6-9543-88A1C8D561D9}"/>
              </a:ext>
            </a:extLst>
          </p:cNvPr>
          <p:cNvSpPr txBox="1"/>
          <p:nvPr/>
        </p:nvSpPr>
        <p:spPr>
          <a:xfrm>
            <a:off x="5450222" y="4018904"/>
            <a:ext cx="3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37" name="Diagrama de flujo: decisión 36">
            <a:extLst>
              <a:ext uri="{FF2B5EF4-FFF2-40B4-BE49-F238E27FC236}">
                <a16:creationId xmlns:a16="http://schemas.microsoft.com/office/drawing/2014/main" id="{4851C8FB-482D-4964-8006-9C792BC1E310}"/>
              </a:ext>
            </a:extLst>
          </p:cNvPr>
          <p:cNvSpPr/>
          <p:nvPr/>
        </p:nvSpPr>
        <p:spPr>
          <a:xfrm>
            <a:off x="5801195" y="3869952"/>
            <a:ext cx="2527094" cy="10533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¿Está la válvula cerrada?</a:t>
            </a:r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62004D1D-2957-4EAE-9294-D3FF80BF3ADE}"/>
              </a:ext>
            </a:extLst>
          </p:cNvPr>
          <p:cNvSpPr/>
          <p:nvPr/>
        </p:nvSpPr>
        <p:spPr>
          <a:xfrm>
            <a:off x="7037310" y="4987266"/>
            <a:ext cx="54864" cy="90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hacia abajo 38">
            <a:extLst>
              <a:ext uri="{FF2B5EF4-FFF2-40B4-BE49-F238E27FC236}">
                <a16:creationId xmlns:a16="http://schemas.microsoft.com/office/drawing/2014/main" id="{D1626221-62C2-4FF0-ACAE-709B8F642D69}"/>
              </a:ext>
            </a:extLst>
          </p:cNvPr>
          <p:cNvSpPr/>
          <p:nvPr/>
        </p:nvSpPr>
        <p:spPr>
          <a:xfrm rot="16200000">
            <a:off x="8488337" y="4324262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8F7352D-7D1D-4C6E-AEAC-E34D6A7ECFF7}"/>
              </a:ext>
            </a:extLst>
          </p:cNvPr>
          <p:cNvSpPr txBox="1"/>
          <p:nvPr/>
        </p:nvSpPr>
        <p:spPr>
          <a:xfrm>
            <a:off x="6625993" y="4787797"/>
            <a:ext cx="3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D5DA74F-1A9D-4E9F-9099-900CAD4BB3B6}"/>
              </a:ext>
            </a:extLst>
          </p:cNvPr>
          <p:cNvSpPr txBox="1"/>
          <p:nvPr/>
        </p:nvSpPr>
        <p:spPr>
          <a:xfrm>
            <a:off x="8219156" y="4052787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44" name="Flecha: doblada 43">
            <a:extLst>
              <a:ext uri="{FF2B5EF4-FFF2-40B4-BE49-F238E27FC236}">
                <a16:creationId xmlns:a16="http://schemas.microsoft.com/office/drawing/2014/main" id="{62A5948C-BECA-4BEB-9BB4-FFD54EE7459D}"/>
              </a:ext>
            </a:extLst>
          </p:cNvPr>
          <p:cNvSpPr/>
          <p:nvPr/>
        </p:nvSpPr>
        <p:spPr>
          <a:xfrm rot="10800000">
            <a:off x="4415995" y="5066728"/>
            <a:ext cx="5466175" cy="90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991A1781-49ED-4EA2-A172-FED5D417EAF0}"/>
              </a:ext>
            </a:extLst>
          </p:cNvPr>
          <p:cNvSpPr/>
          <p:nvPr/>
        </p:nvSpPr>
        <p:spPr>
          <a:xfrm>
            <a:off x="9854738" y="4669290"/>
            <a:ext cx="45719" cy="317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B4DA8131-7CDD-4A2C-87AE-4799C3D856A1}"/>
              </a:ext>
            </a:extLst>
          </p:cNvPr>
          <p:cNvSpPr/>
          <p:nvPr/>
        </p:nvSpPr>
        <p:spPr>
          <a:xfrm rot="16200000">
            <a:off x="5586282" y="5670783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5341CB6-4BD1-4428-BB10-DCA3C00F98D9}"/>
              </a:ext>
            </a:extLst>
          </p:cNvPr>
          <p:cNvSpPr txBox="1"/>
          <p:nvPr/>
        </p:nvSpPr>
        <p:spPr>
          <a:xfrm>
            <a:off x="5432178" y="5381767"/>
            <a:ext cx="3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8C14B36-4AE3-4175-B7AE-15B5BBE81685}"/>
              </a:ext>
            </a:extLst>
          </p:cNvPr>
          <p:cNvSpPr/>
          <p:nvPr/>
        </p:nvSpPr>
        <p:spPr>
          <a:xfrm>
            <a:off x="5764471" y="5615597"/>
            <a:ext cx="1659786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Cierra la válvula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AD27A63-890C-46ED-B2A0-0C253519ACE8}"/>
              </a:ext>
            </a:extLst>
          </p:cNvPr>
          <p:cNvSpPr/>
          <p:nvPr/>
        </p:nvSpPr>
        <p:spPr>
          <a:xfrm>
            <a:off x="7883973" y="5361171"/>
            <a:ext cx="2047585" cy="88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Cambia el estado de la válvula a cerrada (0)</a:t>
            </a:r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id="{572B54D4-CC8B-47E7-9020-9EDADCD3C69A}"/>
              </a:ext>
            </a:extLst>
          </p:cNvPr>
          <p:cNvSpPr/>
          <p:nvPr/>
        </p:nvSpPr>
        <p:spPr>
          <a:xfrm rot="16200000">
            <a:off x="7623478" y="5689352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doblada 50">
            <a:extLst>
              <a:ext uri="{FF2B5EF4-FFF2-40B4-BE49-F238E27FC236}">
                <a16:creationId xmlns:a16="http://schemas.microsoft.com/office/drawing/2014/main" id="{E42A266D-621D-4C15-A9EC-45ED57DD61E8}"/>
              </a:ext>
            </a:extLst>
          </p:cNvPr>
          <p:cNvSpPr/>
          <p:nvPr/>
        </p:nvSpPr>
        <p:spPr>
          <a:xfrm rot="10800000">
            <a:off x="1744910" y="6566848"/>
            <a:ext cx="7162855" cy="1150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B5A47012-35FD-459A-AB16-93BF7786A829}"/>
              </a:ext>
            </a:extLst>
          </p:cNvPr>
          <p:cNvSpPr/>
          <p:nvPr/>
        </p:nvSpPr>
        <p:spPr>
          <a:xfrm>
            <a:off x="4120332" y="6342113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C484CC88-99D0-4BC1-BFEB-F7D879BC3EA0}"/>
              </a:ext>
            </a:extLst>
          </p:cNvPr>
          <p:cNvSpPr/>
          <p:nvPr/>
        </p:nvSpPr>
        <p:spPr>
          <a:xfrm>
            <a:off x="8852901" y="6316026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Flecha: doblada 53">
            <a:extLst>
              <a:ext uri="{FF2B5EF4-FFF2-40B4-BE49-F238E27FC236}">
                <a16:creationId xmlns:a16="http://schemas.microsoft.com/office/drawing/2014/main" id="{3BE8606C-15AE-42F8-A4F9-E3FDE905BC17}"/>
              </a:ext>
            </a:extLst>
          </p:cNvPr>
          <p:cNvSpPr/>
          <p:nvPr/>
        </p:nvSpPr>
        <p:spPr>
          <a:xfrm rot="5400000">
            <a:off x="9360199" y="4511408"/>
            <a:ext cx="3866676" cy="1081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5" name="Flecha: doblada 54">
            <a:extLst>
              <a:ext uri="{FF2B5EF4-FFF2-40B4-BE49-F238E27FC236}">
                <a16:creationId xmlns:a16="http://schemas.microsoft.com/office/drawing/2014/main" id="{3E660C23-1AF3-4682-87FA-6B1F8BB148C1}"/>
              </a:ext>
            </a:extLst>
          </p:cNvPr>
          <p:cNvSpPr/>
          <p:nvPr/>
        </p:nvSpPr>
        <p:spPr>
          <a:xfrm rot="10800000">
            <a:off x="9011498" y="6578298"/>
            <a:ext cx="2336127" cy="934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6" name="Flecha: hacia abajo 55">
            <a:extLst>
              <a:ext uri="{FF2B5EF4-FFF2-40B4-BE49-F238E27FC236}">
                <a16:creationId xmlns:a16="http://schemas.microsoft.com/office/drawing/2014/main" id="{10B9C2F8-35D5-406E-BF32-4A4F7EA1004D}"/>
              </a:ext>
            </a:extLst>
          </p:cNvPr>
          <p:cNvSpPr/>
          <p:nvPr/>
        </p:nvSpPr>
        <p:spPr>
          <a:xfrm rot="16200000">
            <a:off x="10972262" y="2568187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Flecha: doblada 56">
            <a:extLst>
              <a:ext uri="{FF2B5EF4-FFF2-40B4-BE49-F238E27FC236}">
                <a16:creationId xmlns:a16="http://schemas.microsoft.com/office/drawing/2014/main" id="{2FE17B3C-C2F3-47B7-9680-FBDA94B73BDE}"/>
              </a:ext>
            </a:extLst>
          </p:cNvPr>
          <p:cNvSpPr/>
          <p:nvPr/>
        </p:nvSpPr>
        <p:spPr>
          <a:xfrm rot="16200000">
            <a:off x="-1063720" y="3974119"/>
            <a:ext cx="5309471" cy="106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8" name="Flecha: doblada 57">
            <a:extLst>
              <a:ext uri="{FF2B5EF4-FFF2-40B4-BE49-F238E27FC236}">
                <a16:creationId xmlns:a16="http://schemas.microsoft.com/office/drawing/2014/main" id="{2F7AA42C-4E91-40EA-ADF6-370D9728B015}"/>
              </a:ext>
            </a:extLst>
          </p:cNvPr>
          <p:cNvSpPr/>
          <p:nvPr/>
        </p:nvSpPr>
        <p:spPr>
          <a:xfrm>
            <a:off x="1537995" y="1136338"/>
            <a:ext cx="2474752" cy="1367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5004707" y="3075057"/>
            <a:ext cx="21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66677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FC84B90-17F4-4C31-8A28-F4A9B6406F16}"/>
              </a:ext>
            </a:extLst>
          </p:cNvPr>
          <p:cNvSpPr txBox="1"/>
          <p:nvPr/>
        </p:nvSpPr>
        <p:spPr>
          <a:xfrm>
            <a:off x="2146041" y="1351508"/>
            <a:ext cx="888548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accent6">
                    <a:lumMod val="75000"/>
                  </a:schemeClr>
                </a:solidFill>
              </a:rPr>
              <a:t>#include </a:t>
            </a:r>
            <a:r>
              <a:rPr lang="es-ES" sz="1100" dirty="0"/>
              <a:t>&lt;</a:t>
            </a:r>
            <a:r>
              <a:rPr lang="es-ES" sz="1100" dirty="0" err="1"/>
              <a:t>virtuabotixRTC.h</a:t>
            </a:r>
            <a:r>
              <a:rPr lang="es-ES" sz="1100" dirty="0"/>
              <a:t>&gt;</a:t>
            </a:r>
          </a:p>
          <a:p>
            <a:endParaRPr lang="es-ES" sz="1100" dirty="0"/>
          </a:p>
          <a:p>
            <a:r>
              <a:rPr lang="es-ES" sz="1100" dirty="0" err="1"/>
              <a:t>virtuabotixRTC</a:t>
            </a:r>
            <a:r>
              <a:rPr lang="es-ES" sz="1100" dirty="0"/>
              <a:t> </a:t>
            </a:r>
            <a:r>
              <a:rPr lang="es-ES" sz="1100" dirty="0" err="1"/>
              <a:t>myRTC</a:t>
            </a:r>
            <a:r>
              <a:rPr lang="es-ES" sz="1100" dirty="0"/>
              <a:t>(6, 7, 8);    </a:t>
            </a:r>
            <a:r>
              <a:rPr lang="es-ES" sz="1100" dirty="0">
                <a:solidFill>
                  <a:schemeClr val="accent1"/>
                </a:solidFill>
              </a:rPr>
              <a:t>// CLK -&gt; 6, DAT -&gt; 7, RST -&gt; 8</a:t>
            </a:r>
          </a:p>
          <a:p>
            <a:endParaRPr lang="es-ES" sz="1100" dirty="0"/>
          </a:p>
          <a:p>
            <a:r>
              <a:rPr lang="es-ES" sz="1100" dirty="0" err="1">
                <a:solidFill>
                  <a:schemeClr val="accent6"/>
                </a:solidFill>
              </a:rPr>
              <a:t>const</a:t>
            </a:r>
            <a:r>
              <a:rPr lang="es-ES" sz="1100" dirty="0">
                <a:solidFill>
                  <a:schemeClr val="accent6"/>
                </a:solidFill>
              </a:rPr>
              <a:t> </a:t>
            </a:r>
            <a:r>
              <a:rPr lang="es-ES" sz="1100" dirty="0" err="1">
                <a:solidFill>
                  <a:schemeClr val="accent6"/>
                </a:solidFill>
              </a:rPr>
              <a:t>int</a:t>
            </a:r>
            <a:r>
              <a:rPr lang="es-ES" sz="1100" dirty="0">
                <a:solidFill>
                  <a:schemeClr val="accent6"/>
                </a:solidFill>
              </a:rPr>
              <a:t> </a:t>
            </a:r>
            <a:r>
              <a:rPr lang="es-ES" sz="1100" dirty="0" err="1"/>
              <a:t>detectorAgua</a:t>
            </a:r>
            <a:r>
              <a:rPr lang="es-ES" sz="1100" dirty="0"/>
              <a:t> = 3;      </a:t>
            </a:r>
            <a:r>
              <a:rPr lang="es-ES" sz="1100" dirty="0">
                <a:solidFill>
                  <a:schemeClr val="accent1"/>
                </a:solidFill>
              </a:rPr>
              <a:t>// sensor agua (</a:t>
            </a:r>
            <a:r>
              <a:rPr lang="es-ES" sz="1100" dirty="0" err="1">
                <a:solidFill>
                  <a:schemeClr val="accent1"/>
                </a:solidFill>
              </a:rPr>
              <a:t>humedo</a:t>
            </a:r>
            <a:r>
              <a:rPr lang="es-ES" sz="1100" dirty="0">
                <a:solidFill>
                  <a:schemeClr val="accent1"/>
                </a:solidFill>
              </a:rPr>
              <a:t> -&gt; 0´1V -&gt; DO LED encendido | seco -&gt; 4´3V -&gt; DO LED apagado)</a:t>
            </a:r>
          </a:p>
          <a:p>
            <a:r>
              <a:rPr lang="es-ES" sz="1100" dirty="0" err="1">
                <a:solidFill>
                  <a:schemeClr val="accent6"/>
                </a:solidFill>
              </a:rPr>
              <a:t>const</a:t>
            </a:r>
            <a:r>
              <a:rPr lang="es-ES" sz="1100" dirty="0">
                <a:solidFill>
                  <a:schemeClr val="accent6"/>
                </a:solidFill>
              </a:rPr>
              <a:t> </a:t>
            </a:r>
            <a:r>
              <a:rPr lang="es-ES" sz="1100" dirty="0" err="1">
                <a:solidFill>
                  <a:schemeClr val="accent6"/>
                </a:solidFill>
              </a:rPr>
              <a:t>int</a:t>
            </a:r>
            <a:r>
              <a:rPr lang="es-ES" sz="1100" dirty="0">
                <a:solidFill>
                  <a:schemeClr val="accent6"/>
                </a:solidFill>
              </a:rPr>
              <a:t> </a:t>
            </a:r>
            <a:r>
              <a:rPr lang="es-ES" sz="1100" dirty="0"/>
              <a:t>rearme = 2;                 </a:t>
            </a:r>
            <a:r>
              <a:rPr lang="es-ES" sz="1100" dirty="0">
                <a:solidFill>
                  <a:schemeClr val="accent1"/>
                </a:solidFill>
              </a:rPr>
              <a:t>// pulsador (pulsado -&gt; HIGH -&gt; cerrado | sin pulsar -&gt; LOW -&gt; abierto)</a:t>
            </a:r>
          </a:p>
          <a:p>
            <a:r>
              <a:rPr lang="es-ES" sz="1100" dirty="0" err="1">
                <a:solidFill>
                  <a:schemeClr val="accent6"/>
                </a:solidFill>
              </a:rPr>
              <a:t>const</a:t>
            </a:r>
            <a:r>
              <a:rPr lang="es-ES" sz="1100" dirty="0">
                <a:solidFill>
                  <a:schemeClr val="accent6"/>
                </a:solidFill>
              </a:rPr>
              <a:t> </a:t>
            </a:r>
            <a:r>
              <a:rPr lang="es-ES" sz="1100" dirty="0" err="1">
                <a:solidFill>
                  <a:schemeClr val="accent6"/>
                </a:solidFill>
              </a:rPr>
              <a:t>int</a:t>
            </a:r>
            <a:r>
              <a:rPr lang="es-ES" sz="1100" dirty="0">
                <a:solidFill>
                  <a:schemeClr val="accent6"/>
                </a:solidFill>
              </a:rPr>
              <a:t> </a:t>
            </a:r>
            <a:r>
              <a:rPr lang="es-ES" sz="1100" dirty="0" err="1"/>
              <a:t>releAbrir</a:t>
            </a:r>
            <a:r>
              <a:rPr lang="es-ES" sz="1100" dirty="0"/>
              <a:t> = 4;              </a:t>
            </a:r>
            <a:r>
              <a:rPr lang="es-ES" sz="1100" dirty="0">
                <a:solidFill>
                  <a:schemeClr val="accent1"/>
                </a:solidFill>
              </a:rPr>
              <a:t>// </a:t>
            </a:r>
            <a:r>
              <a:rPr lang="es-ES" sz="1100" dirty="0" err="1">
                <a:solidFill>
                  <a:schemeClr val="accent1"/>
                </a:solidFill>
              </a:rPr>
              <a:t>rele</a:t>
            </a:r>
            <a:r>
              <a:rPr lang="es-ES" sz="1100" dirty="0">
                <a:solidFill>
                  <a:schemeClr val="accent1"/>
                </a:solidFill>
              </a:rPr>
              <a:t> 1 (HIGH -&gt; 5V -&gt; led apagado -&gt; NO cerrado NC abierto | LOW -&gt; 0´036V -&gt; led encendido -&gt; NO abierto NC cerrado)</a:t>
            </a:r>
          </a:p>
          <a:p>
            <a:r>
              <a:rPr lang="es-ES" sz="1100" dirty="0" err="1">
                <a:solidFill>
                  <a:schemeClr val="accent6"/>
                </a:solidFill>
              </a:rPr>
              <a:t>const</a:t>
            </a:r>
            <a:r>
              <a:rPr lang="es-ES" sz="1100" dirty="0">
                <a:solidFill>
                  <a:schemeClr val="accent6"/>
                </a:solidFill>
              </a:rPr>
              <a:t> </a:t>
            </a:r>
            <a:r>
              <a:rPr lang="es-ES" sz="1100" dirty="0" err="1">
                <a:solidFill>
                  <a:schemeClr val="accent6"/>
                </a:solidFill>
              </a:rPr>
              <a:t>int</a:t>
            </a:r>
            <a:r>
              <a:rPr lang="es-ES" sz="1100" dirty="0">
                <a:solidFill>
                  <a:schemeClr val="accent6"/>
                </a:solidFill>
              </a:rPr>
              <a:t> </a:t>
            </a:r>
            <a:r>
              <a:rPr lang="es-ES" sz="1100" dirty="0" err="1"/>
              <a:t>releCerrar</a:t>
            </a:r>
            <a:r>
              <a:rPr lang="es-ES" sz="1100" dirty="0"/>
              <a:t> = 5;           </a:t>
            </a:r>
            <a:r>
              <a:rPr lang="es-ES" sz="1100" dirty="0">
                <a:solidFill>
                  <a:schemeClr val="accent1"/>
                </a:solidFill>
              </a:rPr>
              <a:t>// </a:t>
            </a:r>
            <a:r>
              <a:rPr lang="es-ES" sz="1100" dirty="0" err="1">
                <a:solidFill>
                  <a:schemeClr val="accent1"/>
                </a:solidFill>
              </a:rPr>
              <a:t>rele</a:t>
            </a:r>
            <a:r>
              <a:rPr lang="es-ES" sz="1100" dirty="0">
                <a:solidFill>
                  <a:schemeClr val="accent1"/>
                </a:solidFill>
              </a:rPr>
              <a:t> 2 (HIGH -&gt; 5V -&gt; led apagado -&gt; NO cerrado NC abierto | LOW -&gt; 0´036V -&gt; led encendido -&gt; NO abierto NC cerrado)</a:t>
            </a:r>
          </a:p>
          <a:p>
            <a:endParaRPr lang="es-ES" sz="1100" dirty="0"/>
          </a:p>
          <a:p>
            <a:r>
              <a:rPr lang="es-ES" sz="1100" dirty="0" err="1">
                <a:solidFill>
                  <a:schemeClr val="accent6"/>
                </a:solidFill>
              </a:rPr>
              <a:t>int</a:t>
            </a:r>
            <a:r>
              <a:rPr lang="es-ES" sz="1100" dirty="0"/>
              <a:t> </a:t>
            </a:r>
            <a:r>
              <a:rPr lang="es-ES" sz="1100" dirty="0" err="1"/>
              <a:t>valvulaAoC</a:t>
            </a:r>
            <a:r>
              <a:rPr lang="es-ES" sz="1100" dirty="0"/>
              <a:t> = 1;                   </a:t>
            </a:r>
            <a:r>
              <a:rPr lang="es-ES" sz="1100" dirty="0">
                <a:solidFill>
                  <a:schemeClr val="accent1"/>
                </a:solidFill>
              </a:rPr>
              <a:t>// variable donde se guarda si la válvula está abierta o cerrada (0 = válvula cerrada | 1 = válvula abierta)</a:t>
            </a:r>
          </a:p>
          <a:p>
            <a:endParaRPr lang="es-ES" sz="1100" dirty="0"/>
          </a:p>
          <a:p>
            <a:r>
              <a:rPr lang="es-ES" sz="1100" dirty="0" err="1">
                <a:solidFill>
                  <a:schemeClr val="accent6"/>
                </a:solidFill>
              </a:rPr>
              <a:t>void</a:t>
            </a:r>
            <a:r>
              <a:rPr lang="es-ES" sz="1100" dirty="0"/>
              <a:t> </a:t>
            </a:r>
            <a:r>
              <a:rPr lang="es-ES" sz="1100" dirty="0" err="1">
                <a:solidFill>
                  <a:schemeClr val="accent6">
                    <a:lumMod val="75000"/>
                  </a:schemeClr>
                </a:solidFill>
              </a:rPr>
              <a:t>setup</a:t>
            </a:r>
            <a:r>
              <a:rPr lang="es-ES" sz="1100" dirty="0"/>
              <a:t>() </a:t>
            </a:r>
          </a:p>
          <a:p>
            <a:r>
              <a:rPr lang="es-ES" sz="1100" dirty="0"/>
              <a:t>{</a:t>
            </a:r>
          </a:p>
          <a:p>
            <a:r>
              <a:rPr lang="es-ES" sz="1100" dirty="0"/>
              <a:t>  </a:t>
            </a:r>
            <a:r>
              <a:rPr lang="es-ES" sz="1100" dirty="0" err="1">
                <a:solidFill>
                  <a:srgbClr val="FF0000"/>
                </a:solidFill>
              </a:rPr>
              <a:t>Serial.begin</a:t>
            </a:r>
            <a:r>
              <a:rPr lang="es-ES" sz="1100" dirty="0"/>
              <a:t>(9600);</a:t>
            </a:r>
          </a:p>
          <a:p>
            <a:r>
              <a:rPr lang="es-ES" sz="1100" dirty="0"/>
              <a:t> 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// myRTC.setDS1302Time(00, 50, 11, 7, 14, 3, 2021);</a:t>
            </a:r>
            <a:r>
              <a:rPr lang="es-ES" sz="1100" dirty="0"/>
              <a:t>    </a:t>
            </a:r>
            <a:r>
              <a:rPr lang="es-ES" sz="1100" dirty="0">
                <a:solidFill>
                  <a:schemeClr val="accent1"/>
                </a:solidFill>
              </a:rPr>
              <a:t>//  </a:t>
            </a:r>
            <a:r>
              <a:rPr lang="es-ES" sz="1100" dirty="0" err="1">
                <a:solidFill>
                  <a:schemeClr val="accent1"/>
                </a:solidFill>
              </a:rPr>
              <a:t>Descomentar</a:t>
            </a:r>
            <a:r>
              <a:rPr lang="es-ES" sz="1100" dirty="0">
                <a:solidFill>
                  <a:schemeClr val="accent1"/>
                </a:solidFill>
              </a:rPr>
              <a:t> para poner el reloj en hora SS, MM, HH, DW, DD, MM, YYYY</a:t>
            </a:r>
          </a:p>
          <a:p>
            <a:r>
              <a:rPr lang="es-ES" sz="1100" dirty="0"/>
              <a:t>  </a:t>
            </a:r>
          </a:p>
          <a:p>
            <a:r>
              <a:rPr lang="es-ES" sz="1100" dirty="0"/>
              <a:t>  </a:t>
            </a:r>
            <a:r>
              <a:rPr lang="es-ES" sz="1100" dirty="0" err="1">
                <a:solidFill>
                  <a:srgbClr val="FF0000"/>
                </a:solidFill>
              </a:rPr>
              <a:t>pinMode</a:t>
            </a:r>
            <a:r>
              <a:rPr lang="es-ES" sz="1100" dirty="0"/>
              <a:t>( </a:t>
            </a:r>
            <a:r>
              <a:rPr lang="es-ES" sz="1100" dirty="0" err="1"/>
              <a:t>detectorAgua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INPUT</a:t>
            </a:r>
            <a:r>
              <a:rPr lang="es-ES" sz="1100" dirty="0"/>
              <a:t>);</a:t>
            </a:r>
          </a:p>
          <a:p>
            <a:r>
              <a:rPr lang="es-ES" sz="1100" dirty="0"/>
              <a:t>  </a:t>
            </a:r>
            <a:r>
              <a:rPr lang="es-ES" sz="1100" dirty="0" err="1">
                <a:solidFill>
                  <a:srgbClr val="FF0000"/>
                </a:solidFill>
              </a:rPr>
              <a:t>pinMode</a:t>
            </a:r>
            <a:r>
              <a:rPr lang="es-ES" sz="1100" dirty="0"/>
              <a:t>( rearme, </a:t>
            </a:r>
            <a:r>
              <a:rPr lang="es-ES" sz="1100" dirty="0">
                <a:solidFill>
                  <a:schemeClr val="accent6"/>
                </a:solidFill>
              </a:rPr>
              <a:t>INPUT</a:t>
            </a:r>
            <a:r>
              <a:rPr lang="es-ES" sz="1100" dirty="0"/>
              <a:t>);</a:t>
            </a:r>
          </a:p>
          <a:p>
            <a:r>
              <a:rPr lang="es-ES" sz="1100" dirty="0"/>
              <a:t>  </a:t>
            </a:r>
            <a:r>
              <a:rPr lang="es-ES" sz="1100" dirty="0" err="1">
                <a:solidFill>
                  <a:srgbClr val="FF0000"/>
                </a:solidFill>
              </a:rPr>
              <a:t>pinMode</a:t>
            </a:r>
            <a:r>
              <a:rPr lang="es-ES" sz="1100" dirty="0"/>
              <a:t>( </a:t>
            </a:r>
            <a:r>
              <a:rPr lang="es-ES" sz="1100" dirty="0" err="1"/>
              <a:t>releAbrir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OUTPUT</a:t>
            </a:r>
            <a:r>
              <a:rPr lang="es-ES" sz="1100" dirty="0"/>
              <a:t>);</a:t>
            </a:r>
          </a:p>
          <a:p>
            <a:r>
              <a:rPr lang="es-ES" sz="1100" dirty="0"/>
              <a:t>  </a:t>
            </a:r>
            <a:r>
              <a:rPr lang="es-ES" sz="1100" dirty="0" err="1">
                <a:solidFill>
                  <a:srgbClr val="FF0000"/>
                </a:solidFill>
              </a:rPr>
              <a:t>pinMode</a:t>
            </a:r>
            <a:r>
              <a:rPr lang="es-ES" sz="1100" dirty="0"/>
              <a:t>( </a:t>
            </a:r>
            <a:r>
              <a:rPr lang="es-ES" sz="1100" dirty="0" err="1"/>
              <a:t>releCerrar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OUTPUT</a:t>
            </a:r>
            <a:r>
              <a:rPr lang="es-ES" sz="1100" dirty="0"/>
              <a:t>);</a:t>
            </a:r>
          </a:p>
          <a:p>
            <a:endParaRPr lang="es-ES" sz="1100" dirty="0"/>
          </a:p>
          <a:p>
            <a:r>
              <a:rPr lang="es-ES" sz="1100" dirty="0"/>
              <a:t>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(</a:t>
            </a:r>
            <a:r>
              <a:rPr lang="es-ES" sz="1100" dirty="0" err="1"/>
              <a:t>releAbrir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HIGH</a:t>
            </a:r>
            <a:r>
              <a:rPr lang="es-ES" sz="1100" dirty="0"/>
              <a:t>);    </a:t>
            </a:r>
            <a:r>
              <a:rPr lang="es-ES" sz="1100" dirty="0">
                <a:solidFill>
                  <a:schemeClr val="accent1"/>
                </a:solidFill>
              </a:rPr>
              <a:t>//Inicializa el relé que abre la válvula (HIGH -&gt; relé en reposo)</a:t>
            </a:r>
          </a:p>
          <a:p>
            <a:r>
              <a:rPr lang="es-ES" sz="1100" dirty="0"/>
              <a:t>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(</a:t>
            </a:r>
            <a:r>
              <a:rPr lang="es-ES" sz="1100" dirty="0" err="1"/>
              <a:t>releCerrar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HIGH</a:t>
            </a:r>
            <a:r>
              <a:rPr lang="es-ES" sz="1100" dirty="0"/>
              <a:t>);   </a:t>
            </a:r>
            <a:r>
              <a:rPr lang="es-ES" sz="1100" dirty="0">
                <a:solidFill>
                  <a:schemeClr val="accent1"/>
                </a:solidFill>
              </a:rPr>
              <a:t>//Inicializa el relé que cierra la válvula (HIGH -&gt; relé en reposo)</a:t>
            </a:r>
          </a:p>
          <a:p>
            <a:r>
              <a:rPr lang="es-E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0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EF79AC2-ABC9-488B-B27C-6E26B10DAC01}"/>
              </a:ext>
            </a:extLst>
          </p:cNvPr>
          <p:cNvSpPr txBox="1"/>
          <p:nvPr/>
        </p:nvSpPr>
        <p:spPr>
          <a:xfrm>
            <a:off x="2612572" y="93306"/>
            <a:ext cx="9013371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 err="1">
                <a:solidFill>
                  <a:schemeClr val="accent6"/>
                </a:solidFill>
              </a:rPr>
              <a:t>void</a:t>
            </a:r>
            <a:r>
              <a:rPr lang="es-ES" sz="1100" dirty="0"/>
              <a:t> </a:t>
            </a:r>
            <a:r>
              <a:rPr lang="es-ES" sz="1100" dirty="0" err="1">
                <a:solidFill>
                  <a:schemeClr val="accent6">
                    <a:lumMod val="75000"/>
                  </a:schemeClr>
                </a:solidFill>
              </a:rPr>
              <a:t>loop</a:t>
            </a:r>
            <a:r>
              <a:rPr lang="es-ES" sz="1100" dirty="0"/>
              <a:t>() </a:t>
            </a:r>
          </a:p>
          <a:p>
            <a:r>
              <a:rPr lang="es-ES" sz="1100" dirty="0"/>
              <a:t>{   </a:t>
            </a:r>
          </a:p>
          <a:p>
            <a:r>
              <a:rPr lang="es-ES" sz="1100" dirty="0"/>
              <a:t>  </a:t>
            </a:r>
            <a:r>
              <a:rPr lang="es-ES" sz="1100" dirty="0" err="1"/>
              <a:t>if</a:t>
            </a:r>
            <a:r>
              <a:rPr lang="es-ES" sz="1100" dirty="0"/>
              <a:t> (</a:t>
            </a:r>
            <a:r>
              <a:rPr lang="es-ES" sz="1100" dirty="0" err="1">
                <a:solidFill>
                  <a:srgbClr val="FF0000"/>
                </a:solidFill>
              </a:rPr>
              <a:t>digitalRead</a:t>
            </a:r>
            <a:r>
              <a:rPr lang="es-ES" sz="1100" dirty="0"/>
              <a:t>(rearme) == </a:t>
            </a:r>
            <a:r>
              <a:rPr lang="es-ES" sz="1100" dirty="0">
                <a:solidFill>
                  <a:schemeClr val="accent6"/>
                </a:solidFill>
              </a:rPr>
              <a:t>LOW</a:t>
            </a:r>
            <a:r>
              <a:rPr lang="es-ES" sz="1100" dirty="0"/>
              <a:t>)               </a:t>
            </a:r>
            <a:r>
              <a:rPr lang="es-ES" sz="1100" dirty="0">
                <a:solidFill>
                  <a:schemeClr val="accent1"/>
                </a:solidFill>
              </a:rPr>
              <a:t>// si el pulsador de rearme no está presionado comprueba si hay inundación</a:t>
            </a:r>
          </a:p>
          <a:p>
            <a:r>
              <a:rPr lang="es-ES" sz="1100" dirty="0"/>
              <a:t>  {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myRTC.updateTime</a:t>
            </a:r>
            <a:r>
              <a:rPr lang="es-ES" sz="1100" dirty="0"/>
              <a:t>();                         </a:t>
            </a:r>
            <a:r>
              <a:rPr lang="es-ES" sz="1100" dirty="0">
                <a:solidFill>
                  <a:schemeClr val="accent1"/>
                </a:solidFill>
              </a:rPr>
              <a:t>// Carga los datos de la fecha y la hora del RTC</a:t>
            </a:r>
          </a:p>
          <a:p>
            <a:r>
              <a:rPr lang="es-ES" sz="1100" dirty="0"/>
              <a:t>    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/*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myRTC.dayofmonth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);          </a:t>
            </a:r>
            <a:r>
              <a:rPr lang="es-ES" sz="1100" dirty="0">
                <a:solidFill>
                  <a:schemeClr val="accent1"/>
                </a:solidFill>
              </a:rPr>
              <a:t> // Imprime en el puerto serie la fecha y la hora actuales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("/");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myRTC.month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("/");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myRTC.year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(" ");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myRTC.hours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);                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(":");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myRTC.minutes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(":");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Serial.println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myRTC.seconds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delay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(1000); */</a:t>
            </a:r>
          </a:p>
          <a:p>
            <a:r>
              <a:rPr lang="es-ES" sz="1100" dirty="0"/>
              <a:t>    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if</a:t>
            </a:r>
            <a:r>
              <a:rPr lang="es-ES" sz="1100" dirty="0"/>
              <a:t> ((</a:t>
            </a:r>
            <a:r>
              <a:rPr lang="es-ES" sz="1100" dirty="0" err="1"/>
              <a:t>myRTC.dayofmonth</a:t>
            </a:r>
            <a:r>
              <a:rPr lang="es-ES" sz="1100" dirty="0"/>
              <a:t> == 1)&amp;&amp;(</a:t>
            </a:r>
            <a:r>
              <a:rPr lang="es-ES" sz="1100" dirty="0" err="1"/>
              <a:t>myRTC.hours</a:t>
            </a:r>
            <a:r>
              <a:rPr lang="es-ES" sz="1100" dirty="0"/>
              <a:t> == 4)&amp;&amp;(</a:t>
            </a:r>
            <a:r>
              <a:rPr lang="es-ES" sz="1100" dirty="0" err="1"/>
              <a:t>myRTC.minutes</a:t>
            </a:r>
            <a:r>
              <a:rPr lang="es-ES" sz="1100" dirty="0"/>
              <a:t> </a:t>
            </a:r>
            <a:r>
              <a:rPr lang="es-ES" sz="1100"/>
              <a:t>== 0)&amp;&amp;(</a:t>
            </a:r>
            <a:r>
              <a:rPr lang="es-ES" sz="1100" dirty="0" err="1"/>
              <a:t>myRTC.seconds</a:t>
            </a:r>
            <a:r>
              <a:rPr lang="es-ES" sz="1100" dirty="0"/>
              <a:t> == 0)&amp;&amp;(</a:t>
            </a:r>
            <a:r>
              <a:rPr lang="es-ES" sz="1100" dirty="0" err="1"/>
              <a:t>valvulaAoC</a:t>
            </a:r>
            <a:r>
              <a:rPr lang="es-ES" sz="1100" dirty="0"/>
              <a:t> == 1))    </a:t>
            </a:r>
          </a:p>
          <a:p>
            <a:r>
              <a:rPr lang="es-ES" sz="1100" dirty="0">
                <a:solidFill>
                  <a:schemeClr val="accent1"/>
                </a:solidFill>
              </a:rPr>
              <a:t>    // Cierra y abre la válvula para evitar que se calcifique con los años asegurándose antes que la válvula no está cerrada por una inundación</a:t>
            </a:r>
          </a:p>
          <a:p>
            <a:r>
              <a:rPr lang="es-ES" sz="1100" dirty="0"/>
              <a:t>      {</a:t>
            </a:r>
          </a:p>
          <a:p>
            <a:r>
              <a:rPr lang="es-ES" sz="1100" dirty="0"/>
              <a:t>      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 (</a:t>
            </a:r>
            <a:r>
              <a:rPr lang="es-ES" sz="1100" dirty="0" err="1"/>
              <a:t>releCerrar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LOW</a:t>
            </a:r>
            <a:r>
              <a:rPr lang="es-ES" sz="1100" dirty="0"/>
              <a:t>);</a:t>
            </a:r>
          </a:p>
          <a:p>
            <a:r>
              <a:rPr lang="es-ES" sz="1100" dirty="0"/>
              <a:t>        </a:t>
            </a:r>
            <a:r>
              <a:rPr lang="es-ES" sz="1100" dirty="0" err="1">
                <a:solidFill>
                  <a:srgbClr val="FF0000"/>
                </a:solidFill>
              </a:rPr>
              <a:t>delay</a:t>
            </a:r>
            <a:r>
              <a:rPr lang="es-ES" sz="1100" dirty="0"/>
              <a:t>(9000);</a:t>
            </a:r>
          </a:p>
          <a:p>
            <a:r>
              <a:rPr lang="es-ES" sz="1100" dirty="0"/>
              <a:t>      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 (</a:t>
            </a:r>
            <a:r>
              <a:rPr lang="es-ES" sz="1100" dirty="0" err="1"/>
              <a:t>releCerrar</a:t>
            </a:r>
            <a:r>
              <a:rPr lang="es-ES" sz="1100" dirty="0"/>
              <a:t>,</a:t>
            </a:r>
            <a:r>
              <a:rPr lang="es-ES" sz="1100" dirty="0">
                <a:solidFill>
                  <a:schemeClr val="accent6"/>
                </a:solidFill>
              </a:rPr>
              <a:t> HIGH</a:t>
            </a:r>
            <a:r>
              <a:rPr lang="es-ES" sz="1100" dirty="0"/>
              <a:t>);</a:t>
            </a:r>
          </a:p>
          <a:p>
            <a:r>
              <a:rPr lang="es-ES" sz="1100" dirty="0"/>
              <a:t>        </a:t>
            </a:r>
            <a:r>
              <a:rPr lang="es-ES" sz="1100" dirty="0" err="1">
                <a:solidFill>
                  <a:srgbClr val="FF0000"/>
                </a:solidFill>
              </a:rPr>
              <a:t>delay</a:t>
            </a:r>
            <a:r>
              <a:rPr lang="es-ES" sz="1100" dirty="0"/>
              <a:t>(1000);</a:t>
            </a:r>
          </a:p>
          <a:p>
            <a:r>
              <a:rPr lang="es-ES" sz="1100" dirty="0"/>
              <a:t>      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 (</a:t>
            </a:r>
            <a:r>
              <a:rPr lang="es-ES" sz="1100" dirty="0" err="1"/>
              <a:t>releAbrir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LOW</a:t>
            </a:r>
            <a:r>
              <a:rPr lang="es-ES" sz="1100" dirty="0"/>
              <a:t>);</a:t>
            </a:r>
          </a:p>
          <a:p>
            <a:r>
              <a:rPr lang="es-ES" sz="1100" dirty="0"/>
              <a:t>       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delay</a:t>
            </a:r>
            <a:r>
              <a:rPr lang="es-ES" sz="1100" dirty="0"/>
              <a:t>(9000);</a:t>
            </a:r>
          </a:p>
          <a:p>
            <a:r>
              <a:rPr lang="es-ES" sz="1100" dirty="0"/>
              <a:t>      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 (</a:t>
            </a:r>
            <a:r>
              <a:rPr lang="es-ES" sz="1100" dirty="0" err="1"/>
              <a:t>releAbrir</a:t>
            </a:r>
            <a:r>
              <a:rPr lang="es-ES" sz="1100" dirty="0"/>
              <a:t>,</a:t>
            </a:r>
            <a:r>
              <a:rPr lang="es-ES" sz="1100" dirty="0">
                <a:solidFill>
                  <a:schemeClr val="accent6"/>
                </a:solidFill>
              </a:rPr>
              <a:t> HIGH</a:t>
            </a:r>
            <a:r>
              <a:rPr lang="es-ES" sz="1100" dirty="0"/>
              <a:t>);</a:t>
            </a:r>
          </a:p>
          <a:p>
            <a:r>
              <a:rPr lang="es-ES" sz="1100" dirty="0"/>
              <a:t>      }</a:t>
            </a:r>
          </a:p>
          <a:p>
            <a:r>
              <a:rPr lang="es-ES" sz="1100" dirty="0"/>
              <a:t>    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if</a:t>
            </a:r>
            <a:r>
              <a:rPr lang="es-ES" sz="1100" dirty="0"/>
              <a:t> ((</a:t>
            </a:r>
            <a:r>
              <a:rPr lang="es-ES" sz="1100" dirty="0" err="1">
                <a:solidFill>
                  <a:srgbClr val="FF0000"/>
                </a:solidFill>
              </a:rPr>
              <a:t>digitalRead</a:t>
            </a:r>
            <a:r>
              <a:rPr lang="es-ES" sz="1100" dirty="0"/>
              <a:t>(</a:t>
            </a:r>
            <a:r>
              <a:rPr lang="es-ES" sz="1100" dirty="0" err="1"/>
              <a:t>detectorAgua</a:t>
            </a:r>
            <a:r>
              <a:rPr lang="es-ES" sz="1100" dirty="0"/>
              <a:t>) == LOW) &amp;&amp; (</a:t>
            </a:r>
            <a:r>
              <a:rPr lang="es-ES" sz="1100" dirty="0" err="1"/>
              <a:t>valvulaAoC</a:t>
            </a:r>
            <a:r>
              <a:rPr lang="es-ES" sz="1100" dirty="0"/>
              <a:t> == 1))         </a:t>
            </a:r>
            <a:r>
              <a:rPr lang="es-ES" sz="1100" dirty="0">
                <a:solidFill>
                  <a:schemeClr val="accent1"/>
                </a:solidFill>
              </a:rPr>
              <a:t>// si el sensor de agua esta mojado (LOW) y la válvula esta abierta (1) cierra la válvula</a:t>
            </a:r>
          </a:p>
          <a:p>
            <a:r>
              <a:rPr lang="es-ES" sz="1100" dirty="0"/>
              <a:t>        { </a:t>
            </a:r>
          </a:p>
          <a:p>
            <a:r>
              <a:rPr lang="es-ES" sz="1100" dirty="0"/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(</a:t>
            </a:r>
            <a:r>
              <a:rPr lang="es-ES" sz="1100" dirty="0" err="1"/>
              <a:t>releCerrar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LOW</a:t>
            </a:r>
            <a:r>
              <a:rPr lang="es-ES" sz="1100" dirty="0"/>
              <a:t>);</a:t>
            </a:r>
          </a:p>
          <a:p>
            <a:r>
              <a:rPr lang="es-ES" sz="1100" dirty="0"/>
              <a:t>         </a:t>
            </a:r>
            <a:r>
              <a:rPr lang="es-ES" sz="1100" dirty="0" err="1"/>
              <a:t>delay</a:t>
            </a:r>
            <a:r>
              <a:rPr lang="es-ES" sz="1100" dirty="0"/>
              <a:t> (9000);</a:t>
            </a:r>
          </a:p>
          <a:p>
            <a:r>
              <a:rPr lang="es-ES" sz="1100" dirty="0"/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(</a:t>
            </a:r>
            <a:r>
              <a:rPr lang="es-ES" sz="1100" dirty="0" err="1"/>
              <a:t>releCerrar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HIGH</a:t>
            </a:r>
            <a:r>
              <a:rPr lang="es-ES" sz="1100" dirty="0"/>
              <a:t>);</a:t>
            </a:r>
          </a:p>
          <a:p>
            <a:r>
              <a:rPr lang="es-ES" sz="1100" dirty="0"/>
              <a:t>         </a:t>
            </a:r>
            <a:r>
              <a:rPr lang="es-ES" sz="1100" dirty="0" err="1"/>
              <a:t>valvulaAoC</a:t>
            </a:r>
            <a:r>
              <a:rPr lang="es-ES" sz="1100" dirty="0"/>
              <a:t> = 0;                            </a:t>
            </a:r>
            <a:r>
              <a:rPr lang="es-ES" sz="1100" dirty="0">
                <a:solidFill>
                  <a:schemeClr val="accent1"/>
                </a:solidFill>
              </a:rPr>
              <a:t>// Cambia el estado a válvula cerrada (0)</a:t>
            </a:r>
          </a:p>
          <a:p>
            <a:r>
              <a:rPr lang="es-ES" sz="1100" dirty="0"/>
              <a:t>        }</a:t>
            </a:r>
          </a:p>
          <a:p>
            <a:r>
              <a:rPr lang="es-ES" sz="1100" dirty="0"/>
              <a:t>  }</a:t>
            </a:r>
          </a:p>
          <a:p>
            <a:r>
              <a:rPr lang="es-ES" sz="1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474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DDC92E-098A-4DF6-BE06-ACB5849288F1}"/>
              </a:ext>
            </a:extLst>
          </p:cNvPr>
          <p:cNvSpPr txBox="1"/>
          <p:nvPr/>
        </p:nvSpPr>
        <p:spPr>
          <a:xfrm>
            <a:off x="3629609" y="2536448"/>
            <a:ext cx="557037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 err="1"/>
              <a:t>else</a:t>
            </a:r>
            <a:r>
              <a:rPr lang="es-ES" sz="1100" dirty="0"/>
              <a:t>         </a:t>
            </a:r>
            <a:r>
              <a:rPr lang="es-ES" sz="1100" dirty="0">
                <a:solidFill>
                  <a:schemeClr val="accent1"/>
                </a:solidFill>
              </a:rPr>
              <a:t>//si el pulsador de rearme a sido presionado y la válvula esta cerrada abre la válvula</a:t>
            </a:r>
          </a:p>
          <a:p>
            <a:r>
              <a:rPr lang="es-ES" sz="1100" dirty="0"/>
              <a:t>    {</a:t>
            </a:r>
          </a:p>
          <a:p>
            <a:r>
              <a:rPr lang="es-ES" sz="1100" dirty="0"/>
              <a:t>      </a:t>
            </a:r>
            <a:r>
              <a:rPr lang="es-ES" sz="1100" dirty="0" err="1"/>
              <a:t>if</a:t>
            </a:r>
            <a:r>
              <a:rPr lang="es-ES" sz="1100" dirty="0"/>
              <a:t> (</a:t>
            </a:r>
            <a:r>
              <a:rPr lang="es-ES" sz="1100" dirty="0" err="1"/>
              <a:t>valvulaAoC</a:t>
            </a:r>
            <a:r>
              <a:rPr lang="es-ES" sz="1100" dirty="0"/>
              <a:t> == 0)</a:t>
            </a:r>
          </a:p>
          <a:p>
            <a:r>
              <a:rPr lang="es-ES" sz="1100" dirty="0"/>
              <a:t>    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(</a:t>
            </a:r>
            <a:r>
              <a:rPr lang="es-ES" sz="1100" dirty="0" err="1"/>
              <a:t>releAbrir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LOW</a:t>
            </a:r>
            <a:r>
              <a:rPr lang="es-ES" sz="1100" dirty="0"/>
              <a:t>);</a:t>
            </a:r>
          </a:p>
          <a:p>
            <a:r>
              <a:rPr lang="es-ES" sz="1100" dirty="0"/>
              <a:t>      </a:t>
            </a:r>
            <a:r>
              <a:rPr lang="es-ES" sz="1100" dirty="0" err="1">
                <a:solidFill>
                  <a:srgbClr val="FF0000"/>
                </a:solidFill>
              </a:rPr>
              <a:t>delay</a:t>
            </a:r>
            <a:r>
              <a:rPr lang="es-ES" sz="1100" dirty="0"/>
              <a:t> (9000);</a:t>
            </a:r>
          </a:p>
          <a:p>
            <a:r>
              <a:rPr lang="es-ES" sz="1100" dirty="0"/>
              <a:t>      </a:t>
            </a:r>
            <a:r>
              <a:rPr lang="es-ES" sz="1100" dirty="0" err="1">
                <a:solidFill>
                  <a:srgbClr val="FF0000"/>
                </a:solidFill>
              </a:rPr>
              <a:t>digitalWrite</a:t>
            </a:r>
            <a:r>
              <a:rPr lang="es-ES" sz="1100" dirty="0"/>
              <a:t>(</a:t>
            </a:r>
            <a:r>
              <a:rPr lang="es-ES" sz="1100" dirty="0" err="1"/>
              <a:t>releAbrir</a:t>
            </a:r>
            <a:r>
              <a:rPr lang="es-ES" sz="1100" dirty="0"/>
              <a:t>, </a:t>
            </a:r>
            <a:r>
              <a:rPr lang="es-ES" sz="1100" dirty="0">
                <a:solidFill>
                  <a:schemeClr val="accent6"/>
                </a:solidFill>
              </a:rPr>
              <a:t>HIGH</a:t>
            </a:r>
            <a:r>
              <a:rPr lang="es-ES" sz="1100" dirty="0"/>
              <a:t>);</a:t>
            </a:r>
          </a:p>
          <a:p>
            <a:r>
              <a:rPr lang="es-ES" sz="1100" dirty="0"/>
              <a:t>      </a:t>
            </a:r>
            <a:r>
              <a:rPr lang="es-ES" sz="1100" dirty="0" err="1"/>
              <a:t>valvulaAoC</a:t>
            </a:r>
            <a:r>
              <a:rPr lang="es-ES" sz="1100" dirty="0"/>
              <a:t> = 1;</a:t>
            </a:r>
          </a:p>
          <a:p>
            <a:r>
              <a:rPr lang="es-ES" sz="1100" dirty="0"/>
              <a:t>    }</a:t>
            </a:r>
          </a:p>
          <a:p>
            <a:r>
              <a:rPr lang="es-E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51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4701462" y="3075057"/>
            <a:ext cx="2789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4181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2F8E1E6-5AD2-4F3F-A545-34E77AE4729E}"/>
              </a:ext>
            </a:extLst>
          </p:cNvPr>
          <p:cNvSpPr txBox="1"/>
          <p:nvPr/>
        </p:nvSpPr>
        <p:spPr>
          <a:xfrm>
            <a:off x="1334278" y="1623526"/>
            <a:ext cx="9713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 objetivo del proyecto es la construcción de un dispositivo capaz de detectar una fuga en una vivienda unifamiliar y cerrar automáticamente la llave de paso general para minimizar los daños causados por una inundación.</a:t>
            </a:r>
          </a:p>
          <a:p>
            <a:endParaRPr lang="es-ES" sz="2400" dirty="0"/>
          </a:p>
          <a:p>
            <a:r>
              <a:rPr lang="es-ES" sz="2400" dirty="0"/>
              <a:t>Los requisitos del proyecto son: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B050"/>
                </a:solidFill>
              </a:rPr>
              <a:t>Detección automática de una inundación.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B050"/>
                </a:solidFill>
              </a:rPr>
              <a:t>Cierre automático de la acometida general de agua de la vivienda.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B050"/>
                </a:solidFill>
              </a:rPr>
              <a:t>Rearme manual de la válvula.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B050"/>
                </a:solidFill>
              </a:rPr>
              <a:t>Protocolo automático </a:t>
            </a:r>
            <a:r>
              <a:rPr lang="es-ES" sz="2400" dirty="0" err="1">
                <a:solidFill>
                  <a:srgbClr val="00B050"/>
                </a:solidFill>
              </a:rPr>
              <a:t>antiincrustación</a:t>
            </a:r>
            <a:r>
              <a:rPr lang="es-ES" sz="2400" dirty="0">
                <a:solidFill>
                  <a:srgbClr val="00B050"/>
                </a:solidFill>
              </a:rPr>
              <a:t> de la válvula.</a:t>
            </a:r>
          </a:p>
        </p:txBody>
      </p:sp>
    </p:spTree>
    <p:extLst>
      <p:ext uri="{BB962C8B-B14F-4D97-AF65-F5344CB8AC3E}">
        <p14:creationId xmlns:p14="http://schemas.microsoft.com/office/powerpoint/2010/main" val="351646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3453104" y="3075057"/>
            <a:ext cx="528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Esquema eléctrico</a:t>
            </a:r>
          </a:p>
        </p:txBody>
      </p:sp>
    </p:spTree>
    <p:extLst>
      <p:ext uri="{BB962C8B-B14F-4D97-AF65-F5344CB8AC3E}">
        <p14:creationId xmlns:p14="http://schemas.microsoft.com/office/powerpoint/2010/main" val="134004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6A9BAC7-5EEF-4D03-8CF4-7864C491C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3735744" y="3075057"/>
            <a:ext cx="472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Electro válvula</a:t>
            </a:r>
          </a:p>
        </p:txBody>
      </p:sp>
    </p:spTree>
    <p:extLst>
      <p:ext uri="{BB962C8B-B14F-4D97-AF65-F5344CB8AC3E}">
        <p14:creationId xmlns:p14="http://schemas.microsoft.com/office/powerpoint/2010/main" val="28289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A3945328-9EFA-477B-8ADA-E911EF0C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81" y="1203995"/>
            <a:ext cx="3484506" cy="2938797"/>
          </a:xfrm>
          <a:prstGeom prst="rect">
            <a:avLst/>
          </a:prstGeom>
        </p:spPr>
      </p:pic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C121B36-1610-4320-9139-EA52F7D03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4" y="270934"/>
            <a:ext cx="3128529" cy="2731910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FE78AEF7-0090-484E-90BF-8FF3EC8AE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92" y="2179094"/>
            <a:ext cx="4083020" cy="44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9917EA4F-1F30-4771-ACD6-F1F05DE27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54" y="233172"/>
            <a:ext cx="4546092" cy="63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3492273" y="3075057"/>
            <a:ext cx="520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813479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319</TotalTime>
  <Words>903</Words>
  <Application>Microsoft Office PowerPoint</Application>
  <PresentationFormat>Panorámica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Tema de Office</vt:lpstr>
      <vt:lpstr>Control de inundaciones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inundaciones</dc:title>
  <dc:creator>Munar Galiano</dc:creator>
  <cp:lastModifiedBy>Munar Galiano</cp:lastModifiedBy>
  <cp:revision>48</cp:revision>
  <dcterms:created xsi:type="dcterms:W3CDTF">2021-03-14T13:08:29Z</dcterms:created>
  <dcterms:modified xsi:type="dcterms:W3CDTF">2021-03-18T19:20:34Z</dcterms:modified>
</cp:coreProperties>
</file>