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7" d="100"/>
          <a:sy n="77" d="100"/>
        </p:scale>
        <p:origin x="396" y="-342"/>
      </p:cViewPr>
      <p:guideLst>
        <p:guide orient="horz" pos="14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3E99-24E3-4229-A334-105393371B79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9361-03A3-42F8-8480-C3BFE7A4F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00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3E99-24E3-4229-A334-105393371B79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9361-03A3-42F8-8480-C3BFE7A4F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0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3E99-24E3-4229-A334-105393371B79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9361-03A3-42F8-8480-C3BFE7A4F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37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3E99-24E3-4229-A334-105393371B79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9361-03A3-42F8-8480-C3BFE7A4F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74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3E99-24E3-4229-A334-105393371B79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9361-03A3-42F8-8480-C3BFE7A4F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50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3E99-24E3-4229-A334-105393371B79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9361-03A3-42F8-8480-C3BFE7A4F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69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3E99-24E3-4229-A334-105393371B79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9361-03A3-42F8-8480-C3BFE7A4F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94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3E99-24E3-4229-A334-105393371B79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9361-03A3-42F8-8480-C3BFE7A4F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82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3E99-24E3-4229-A334-105393371B79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9361-03A3-42F8-8480-C3BFE7A4F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80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3E99-24E3-4229-A334-105393371B79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9361-03A3-42F8-8480-C3BFE7A4F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6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3E99-24E3-4229-A334-105393371B79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9361-03A3-42F8-8480-C3BFE7A4F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76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E3E99-24E3-4229-A334-105393371B79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B9361-03A3-42F8-8480-C3BFE7A4F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81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43639"/>
            <a:ext cx="12192000" cy="614362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Customer Retention Strategies | IU Customer Care 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24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113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43639"/>
            <a:ext cx="12192000" cy="614362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38125" y="1617524"/>
            <a:ext cx="11715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i="0" dirty="0" smtClean="0">
                <a:solidFill>
                  <a:srgbClr val="111111"/>
                </a:solidFill>
                <a:effectLst/>
                <a:latin typeface="ArialMT"/>
              </a:rPr>
              <a:t>      Customer satisfaction has emerged as one of the most important factors that guarantee the success of online store; it has been posited as a key stimulant of purchase, repurchase intentions and customer loyalty.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38125" y="3462161"/>
            <a:ext cx="79873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dirty="0" smtClean="0"/>
              <a:t>   Studies show, It is important to Retain customers, since attracting new customers </a:t>
            </a:r>
          </a:p>
          <a:p>
            <a:pPr algn="just"/>
            <a:r>
              <a:rPr lang="en-IN" dirty="0" smtClean="0"/>
              <a:t>Is more expensive. 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/>
              <a:t> </a:t>
            </a:r>
            <a:r>
              <a:rPr lang="en-IN" dirty="0" smtClean="0"/>
              <a:t>  Websites should understand their customers and improve their </a:t>
            </a:r>
          </a:p>
          <a:p>
            <a:pPr algn="just"/>
            <a:r>
              <a:rPr lang="en-IN" dirty="0" smtClean="0"/>
              <a:t>Services as per the existing customers feedback in order to retain them</a:t>
            </a:r>
          </a:p>
          <a:p>
            <a:pPr algn="just"/>
            <a:r>
              <a:rPr lang="en-IN" dirty="0" smtClean="0"/>
              <a:t>And get new customers through them. 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38125" y="380018"/>
            <a:ext cx="115204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0" i="0" dirty="0" smtClean="0">
                <a:solidFill>
                  <a:srgbClr val="111111"/>
                </a:solidFill>
                <a:effectLst/>
                <a:latin typeface="Roboto" pitchFamily="2" charset="0"/>
              </a:rPr>
              <a:t>E-retail factors for customer activation and retention: An empirical study from Indian e-commerce customers :</a:t>
            </a:r>
            <a:endParaRPr lang="en-IN" sz="2400" b="0" i="0" dirty="0">
              <a:solidFill>
                <a:srgbClr val="111111"/>
              </a:solidFill>
              <a:effectLst/>
              <a:latin typeface="Roboto" pitchFamily="2" charset="0"/>
            </a:endParaRPr>
          </a:p>
        </p:txBody>
      </p:sp>
      <p:pic>
        <p:nvPicPr>
          <p:cNvPr id="2052" name="Picture 4" descr="What is Customer Retention, Importance, Examples &amp;amp; Techniqu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504" y="2547820"/>
            <a:ext cx="2979203" cy="337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Customer Retention vs Customer Acquisitio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0" t="10896" r="22935" b="12673"/>
          <a:stretch/>
        </p:blipFill>
        <p:spPr bwMode="auto">
          <a:xfrm>
            <a:off x="11022065" y="5611660"/>
            <a:ext cx="997244" cy="958888"/>
          </a:xfrm>
          <a:prstGeom prst="roundRect">
            <a:avLst>
              <a:gd name="adj" fmla="val 2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52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43639"/>
            <a:ext cx="12192000" cy="614362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38125" y="380018"/>
            <a:ext cx="115204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solidFill>
                  <a:srgbClr val="111111"/>
                </a:solidFill>
                <a:latin typeface="Roboto" pitchFamily="2" charset="0"/>
              </a:rPr>
              <a:t>Trends of Users</a:t>
            </a:r>
            <a:r>
              <a:rPr lang="en-IN" sz="2400" b="0" i="0" dirty="0" smtClean="0">
                <a:solidFill>
                  <a:srgbClr val="111111"/>
                </a:solidFill>
                <a:effectLst/>
                <a:latin typeface="Roboto" pitchFamily="2" charset="0"/>
              </a:rPr>
              <a:t> :</a:t>
            </a:r>
            <a:endParaRPr lang="en-IN" sz="2400" b="0" i="0" dirty="0">
              <a:solidFill>
                <a:srgbClr val="111111"/>
              </a:solidFill>
              <a:effectLst/>
              <a:latin typeface="Roboto" pitchFamily="2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38125" y="1078378"/>
            <a:ext cx="3956050" cy="3436782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4616764" y="1102440"/>
            <a:ext cx="3141346" cy="2935444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8237850" y="1145535"/>
            <a:ext cx="3520761" cy="28923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39681" y="4775917"/>
            <a:ext cx="88955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Majority of users responded are: Female</a:t>
            </a:r>
          </a:p>
          <a:p>
            <a:r>
              <a:rPr lang="en-IN" sz="2000" dirty="0" smtClean="0"/>
              <a:t>Online shopping is preferred by users from cities: Delhi, Noida, Bangalore.</a:t>
            </a:r>
          </a:p>
          <a:p>
            <a:r>
              <a:rPr lang="en-IN" sz="2000" dirty="0" smtClean="0"/>
              <a:t>In Delhi major users are male. </a:t>
            </a:r>
          </a:p>
          <a:p>
            <a:r>
              <a:rPr lang="en-IN" sz="2000" dirty="0" smtClean="0"/>
              <a:t>We can see the number of users opting online shopping is increasing comparatively.</a:t>
            </a:r>
            <a:endParaRPr lang="en-IN" sz="2000" dirty="0"/>
          </a:p>
        </p:txBody>
      </p:sp>
      <p:pic>
        <p:nvPicPr>
          <p:cNvPr id="12" name="Picture 10" descr="Customer Retention vs Customer Acquisiti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0" t="10896" r="22935" b="12673"/>
          <a:stretch/>
        </p:blipFill>
        <p:spPr bwMode="auto">
          <a:xfrm>
            <a:off x="11022065" y="5611660"/>
            <a:ext cx="997244" cy="958888"/>
          </a:xfrm>
          <a:prstGeom prst="roundRect">
            <a:avLst>
              <a:gd name="adj" fmla="val 2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43639"/>
            <a:ext cx="12192000" cy="614362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38125" y="380018"/>
            <a:ext cx="115204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solidFill>
                  <a:srgbClr val="111111"/>
                </a:solidFill>
                <a:latin typeface="Roboto" pitchFamily="2" charset="0"/>
              </a:rPr>
              <a:t>Trends of Users</a:t>
            </a:r>
            <a:r>
              <a:rPr lang="en-IN" sz="2400" b="0" i="0" dirty="0" smtClean="0">
                <a:solidFill>
                  <a:srgbClr val="111111"/>
                </a:solidFill>
                <a:effectLst/>
                <a:latin typeface="Roboto" pitchFamily="2" charset="0"/>
              </a:rPr>
              <a:t> :</a:t>
            </a:r>
            <a:endParaRPr lang="en-IN" sz="2400" b="0" i="0" dirty="0">
              <a:solidFill>
                <a:srgbClr val="111111"/>
              </a:solidFill>
              <a:effectLst/>
              <a:latin typeface="Roboto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1287" y="4804492"/>
            <a:ext cx="63294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58% users are buying more than 10 times a year.</a:t>
            </a:r>
          </a:p>
          <a:p>
            <a:r>
              <a:rPr lang="en-IN" sz="2000" dirty="0" smtClean="0"/>
              <a:t>55.8% users using Smart Phones &amp;</a:t>
            </a:r>
            <a:r>
              <a:rPr lang="en-IN" sz="2000" dirty="0"/>
              <a:t> </a:t>
            </a:r>
            <a:r>
              <a:rPr lang="en-IN" sz="2000" dirty="0" smtClean="0"/>
              <a:t>32% users using Laptop.</a:t>
            </a:r>
          </a:p>
          <a:p>
            <a:r>
              <a:rPr lang="en-IN" sz="2000" dirty="0" smtClean="0"/>
              <a:t>70.6% users accessing website through mobile network.</a:t>
            </a:r>
          </a:p>
          <a:p>
            <a:endParaRPr lang="en-IN" sz="2000" dirty="0"/>
          </a:p>
        </p:txBody>
      </p:sp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621981" y="1145535"/>
            <a:ext cx="3249931" cy="2892349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4427537" y="1145534"/>
            <a:ext cx="3144838" cy="2892349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7990840" y="1145533"/>
            <a:ext cx="3353435" cy="2892349"/>
          </a:xfrm>
          <a:prstGeom prst="rect">
            <a:avLst/>
          </a:prstGeom>
        </p:spPr>
      </p:pic>
      <p:pic>
        <p:nvPicPr>
          <p:cNvPr id="14" name="Picture 10" descr="Customer Retention vs Customer Acquisiti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0" t="10896" r="22935" b="12673"/>
          <a:stretch/>
        </p:blipFill>
        <p:spPr bwMode="auto">
          <a:xfrm>
            <a:off x="11022065" y="5611660"/>
            <a:ext cx="997244" cy="958888"/>
          </a:xfrm>
          <a:prstGeom prst="roundRect">
            <a:avLst>
              <a:gd name="adj" fmla="val 2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069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43639"/>
            <a:ext cx="12192000" cy="614362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38125" y="380018"/>
            <a:ext cx="115204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solidFill>
                  <a:srgbClr val="111111"/>
                </a:solidFill>
                <a:latin typeface="Roboto" pitchFamily="2" charset="0"/>
              </a:rPr>
              <a:t>Trends of Users</a:t>
            </a:r>
            <a:r>
              <a:rPr lang="en-IN" sz="2400" b="0" i="0" dirty="0" smtClean="0">
                <a:solidFill>
                  <a:srgbClr val="111111"/>
                </a:solidFill>
                <a:effectLst/>
                <a:latin typeface="Roboto" pitchFamily="2" charset="0"/>
              </a:rPr>
              <a:t> :</a:t>
            </a:r>
            <a:endParaRPr lang="en-IN" sz="2400" b="0" i="0" dirty="0">
              <a:solidFill>
                <a:srgbClr val="111111"/>
              </a:solidFill>
              <a:effectLst/>
              <a:latin typeface="Roboto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1287" y="4804492"/>
            <a:ext cx="50685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OS type : 45% users – Windows &amp; 32% Android</a:t>
            </a:r>
          </a:p>
          <a:p>
            <a:r>
              <a:rPr lang="en-IN" sz="2000" dirty="0" smtClean="0"/>
              <a:t>Browser: 80% users are using Chrome.</a:t>
            </a:r>
          </a:p>
          <a:p>
            <a:endParaRPr lang="en-IN" sz="2000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452437" y="1289444"/>
            <a:ext cx="4219576" cy="3111106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7346821" y="1289444"/>
            <a:ext cx="3827781" cy="311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0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43639"/>
            <a:ext cx="12192000" cy="614362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38125" y="380018"/>
            <a:ext cx="115204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solidFill>
                  <a:srgbClr val="111111"/>
                </a:solidFill>
                <a:latin typeface="Roboto" pitchFamily="2" charset="0"/>
              </a:rPr>
              <a:t>Key points to Retention of Customers</a:t>
            </a:r>
            <a:r>
              <a:rPr lang="en-IN" sz="2400" b="0" i="0" dirty="0" smtClean="0">
                <a:solidFill>
                  <a:srgbClr val="111111"/>
                </a:solidFill>
                <a:effectLst/>
                <a:latin typeface="Roboto" pitchFamily="2" charset="0"/>
              </a:rPr>
              <a:t> :</a:t>
            </a:r>
            <a:endParaRPr lang="en-IN" sz="2400" b="0" i="0" dirty="0">
              <a:solidFill>
                <a:srgbClr val="111111"/>
              </a:solidFill>
              <a:effectLst/>
              <a:latin typeface="Roboto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5287" y="1283315"/>
            <a:ext cx="1023395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/>
              <a:t>Easy and Simple UI of website.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/>
              <a:t>Should offer variety of payment methods.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/>
              <a:t>Provide complete details of product along with seller information.</a:t>
            </a:r>
            <a:endParaRPr lang="en-IN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/>
              <a:t>Display wide range of products in selected category along with relevant products to compare.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/>
              <a:t>Quick delivery &amp; good customer support  will make more impact in retention of customer.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/>
              <a:t>Implement different loyalty schemes, provide monetary or other benefits to users.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/>
              <a:t>Maintaining website to respond and load quickly.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 smtClean="0"/>
          </a:p>
          <a:p>
            <a:endParaRPr lang="en-IN" sz="2000" dirty="0"/>
          </a:p>
        </p:txBody>
      </p:sp>
      <p:pic>
        <p:nvPicPr>
          <p:cNvPr id="4098" name="Picture 2" descr="Top 5 ways to customer retention | Best practices &amp;amp; strateg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981" y="3357563"/>
            <a:ext cx="4788631" cy="250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Customer Retention vs Customer Acquisitio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0" t="10896" r="22935" b="12673"/>
          <a:stretch/>
        </p:blipFill>
        <p:spPr bwMode="auto">
          <a:xfrm>
            <a:off x="11022065" y="5611660"/>
            <a:ext cx="997244" cy="958888"/>
          </a:xfrm>
          <a:prstGeom prst="roundRect">
            <a:avLst>
              <a:gd name="adj" fmla="val 2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006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43639"/>
            <a:ext cx="12192000" cy="614362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38125" y="380018"/>
            <a:ext cx="115204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>
                <a:solidFill>
                  <a:srgbClr val="111111"/>
                </a:solidFill>
                <a:latin typeface="Roboto" pitchFamily="2" charset="0"/>
              </a:rPr>
              <a:t>Based on Observed </a:t>
            </a:r>
            <a:r>
              <a:rPr lang="en-IN" sz="3200" b="0" i="0" dirty="0" smtClean="0">
                <a:solidFill>
                  <a:srgbClr val="111111"/>
                </a:solidFill>
                <a:effectLst/>
                <a:latin typeface="Roboto" pitchFamily="2" charset="0"/>
              </a:rPr>
              <a:t>Trends:</a:t>
            </a:r>
            <a:endParaRPr lang="en-IN" sz="3200" b="0" i="0" dirty="0">
              <a:solidFill>
                <a:srgbClr val="111111"/>
              </a:solidFill>
              <a:effectLst/>
              <a:latin typeface="Robot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4405" y="1342058"/>
            <a:ext cx="512159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RANKINGS OF INDIAN WEBSITES:</a:t>
            </a:r>
          </a:p>
          <a:p>
            <a:endParaRPr lang="en-IN" sz="2000" b="1" dirty="0" smtClean="0"/>
          </a:p>
          <a:p>
            <a:endParaRPr lang="en-IN" sz="2000" b="1" dirty="0"/>
          </a:p>
          <a:p>
            <a:pPr marL="457200" indent="-457200">
              <a:buFont typeface="+mj-lt"/>
              <a:buAutoNum type="arabicPeriod"/>
            </a:pPr>
            <a:r>
              <a:rPr lang="en-IN" sz="2400" b="1" dirty="0" smtClean="0">
                <a:solidFill>
                  <a:schemeClr val="accent6"/>
                </a:solidFill>
              </a:rPr>
              <a:t>AMAZON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 smtClean="0">
                <a:solidFill>
                  <a:schemeClr val="accent2"/>
                </a:solidFill>
              </a:rPr>
              <a:t>FLIPKART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 smtClean="0">
                <a:solidFill>
                  <a:srgbClr val="FFC000"/>
                </a:solidFill>
              </a:rPr>
              <a:t>MYNTRA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 smtClean="0">
                <a:solidFill>
                  <a:srgbClr val="FFC000"/>
                </a:solidFill>
              </a:rPr>
              <a:t>PAYTM</a:t>
            </a:r>
            <a:endParaRPr lang="en-IN" sz="2400" b="1" dirty="0" smtClean="0">
              <a:solidFill>
                <a:srgbClr val="FFC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b="1" dirty="0" smtClean="0">
                <a:solidFill>
                  <a:srgbClr val="FF0000"/>
                </a:solidFill>
              </a:rPr>
              <a:t>SNAP DEAL </a:t>
            </a:r>
          </a:p>
          <a:p>
            <a:endParaRPr lang="en-IN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 smtClean="0"/>
          </a:p>
          <a:p>
            <a:endParaRPr lang="en-IN" sz="2000" dirty="0"/>
          </a:p>
        </p:txBody>
      </p:sp>
      <p:sp>
        <p:nvSpPr>
          <p:cNvPr id="3" name="AutoShape 2" descr="What makes a good retention rate? | Adju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What makes a good retention rate? | Adjust"/>
          <p:cNvSpPr>
            <a:spLocks noChangeAspect="1" noChangeArrowheads="1"/>
          </p:cNvSpPr>
          <p:nvPr/>
        </p:nvSpPr>
        <p:spPr bwMode="auto">
          <a:xfrm>
            <a:off x="6265862" y="457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6" descr="What makes a good retention rate? | Adjus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128" name="Picture 8" descr="What is a Good Retention Rate and Why Does it Matter? | AppLov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4" y="2134648"/>
            <a:ext cx="4646350" cy="2613572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alpha val="40000"/>
              </a:schemeClr>
            </a:glow>
            <a:softEdge rad="254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Customer Retention vs Customer Acquisitio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0" t="10896" r="22935" b="12673"/>
          <a:stretch/>
        </p:blipFill>
        <p:spPr bwMode="auto">
          <a:xfrm>
            <a:off x="11022065" y="5611660"/>
            <a:ext cx="997244" cy="958888"/>
          </a:xfrm>
          <a:prstGeom prst="roundRect">
            <a:avLst>
              <a:gd name="adj" fmla="val 2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486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308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ArialMT</vt:lpstr>
      <vt:lpstr>Calibri</vt:lpstr>
      <vt:lpstr>Calibri Light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Girish lucky</dc:creator>
  <cp:lastModifiedBy>Girish lucky</cp:lastModifiedBy>
  <cp:revision>9</cp:revision>
  <dcterms:created xsi:type="dcterms:W3CDTF">2021-12-27T17:58:34Z</dcterms:created>
  <dcterms:modified xsi:type="dcterms:W3CDTF">2021-12-27T19:20:25Z</dcterms:modified>
</cp:coreProperties>
</file>