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66C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66C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66C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66C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33051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66CC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056" y="1093075"/>
            <a:ext cx="4081779" cy="1203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-12700" y="3321949"/>
            <a:ext cx="155765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374580" y="3321949"/>
            <a:ext cx="70231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99041" y="3321949"/>
            <a:ext cx="254306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slide" Target="slide1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hyperlink" Target="https://drive.google.com/file/d/1_s1sWinr5IyWZC7NI6yaPYe5KtDXo7Ux/view?usp=sharing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Relationship Id="rId3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hyperlink" Target="https://github.com/YourUsername/SAIntervarsityHackathon-FinancialWorldQuest-2025" TargetMode="External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hyperlink" Target="https://github.com/Makhavhu7/FINANCE-AI" TargetMode="External"/><Relationship Id="rId8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slide" Target="slide1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" Target="slide1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" Target="slide1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g"/><Relationship Id="rId6" Type="http://schemas.openxmlformats.org/officeDocument/2006/relationships/slide" Target="slide1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jpg"/><Relationship Id="rId6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jpg"/><Relationship Id="rId7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jpg"/><Relationship Id="rId7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6854" y="197421"/>
            <a:ext cx="4485640" cy="737870"/>
            <a:chOff x="86854" y="197421"/>
            <a:chExt cx="4485640" cy="737870"/>
          </a:xfrm>
        </p:grpSpPr>
        <p:sp>
          <p:nvSpPr>
            <p:cNvPr id="3" name="object 3" descr=""/>
            <p:cNvSpPr/>
            <p:nvPr/>
          </p:nvSpPr>
          <p:spPr>
            <a:xfrm>
              <a:off x="86854" y="197421"/>
              <a:ext cx="4434840" cy="82550"/>
            </a:xfrm>
            <a:custGeom>
              <a:avLst/>
              <a:gdLst/>
              <a:ahLst/>
              <a:cxnLst/>
              <a:rect l="l" t="t" r="r" b="b"/>
              <a:pathLst>
                <a:path w="4434840" h="82550">
                  <a:moveTo>
                    <a:pt x="438353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4338" y="82384"/>
                  </a:lnTo>
                  <a:lnTo>
                    <a:pt x="4434338" y="50800"/>
                  </a:lnTo>
                  <a:lnTo>
                    <a:pt x="4430329" y="31075"/>
                  </a:lnTo>
                  <a:lnTo>
                    <a:pt x="4419415" y="14922"/>
                  </a:lnTo>
                  <a:lnTo>
                    <a:pt x="4403262" y="4008"/>
                  </a:lnTo>
                  <a:lnTo>
                    <a:pt x="438353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655" y="260684"/>
              <a:ext cx="4434840" cy="674370"/>
            </a:xfrm>
            <a:custGeom>
              <a:avLst/>
              <a:gdLst/>
              <a:ahLst/>
              <a:cxnLst/>
              <a:rect l="l" t="t" r="r" b="b"/>
              <a:pathLst>
                <a:path w="4434840" h="674369">
                  <a:moveTo>
                    <a:pt x="4434338" y="0"/>
                  </a:moveTo>
                  <a:lnTo>
                    <a:pt x="0" y="0"/>
                  </a:lnTo>
                  <a:lnTo>
                    <a:pt x="0" y="674277"/>
                  </a:lnTo>
                  <a:lnTo>
                    <a:pt x="4434338" y="674277"/>
                  </a:lnTo>
                  <a:lnTo>
                    <a:pt x="44343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6854" y="241847"/>
              <a:ext cx="4434840" cy="642620"/>
            </a:xfrm>
            <a:custGeom>
              <a:avLst/>
              <a:gdLst/>
              <a:ahLst/>
              <a:cxnLst/>
              <a:rect l="l" t="t" r="r" b="b"/>
              <a:pathLst>
                <a:path w="4434840" h="642619">
                  <a:moveTo>
                    <a:pt x="4434338" y="0"/>
                  </a:moveTo>
                  <a:lnTo>
                    <a:pt x="0" y="0"/>
                  </a:lnTo>
                  <a:lnTo>
                    <a:pt x="0" y="591513"/>
                  </a:lnTo>
                  <a:lnTo>
                    <a:pt x="4008" y="611238"/>
                  </a:lnTo>
                  <a:lnTo>
                    <a:pt x="14922" y="627391"/>
                  </a:lnTo>
                  <a:lnTo>
                    <a:pt x="31075" y="638305"/>
                  </a:lnTo>
                  <a:lnTo>
                    <a:pt x="50800" y="642313"/>
                  </a:lnTo>
                  <a:lnTo>
                    <a:pt x="4383537" y="642313"/>
                  </a:lnTo>
                  <a:lnTo>
                    <a:pt x="4403262" y="638305"/>
                  </a:lnTo>
                  <a:lnTo>
                    <a:pt x="4419415" y="627391"/>
                  </a:lnTo>
                  <a:lnTo>
                    <a:pt x="4430329" y="611238"/>
                  </a:lnTo>
                  <a:lnTo>
                    <a:pt x="4434338" y="591513"/>
                  </a:lnTo>
                  <a:lnTo>
                    <a:pt x="443433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37655" y="260684"/>
            <a:ext cx="4434840" cy="67437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 marR="93980">
              <a:lnSpc>
                <a:spcPct val="100000"/>
              </a:lnSpc>
              <a:spcBef>
                <a:spcPts val="445"/>
              </a:spcBef>
            </a:pPr>
            <a:r>
              <a:rPr dirty="0" sz="1400" spc="-10">
                <a:solidFill>
                  <a:srgbClr val="0066CC"/>
                </a:solidFill>
                <a:latin typeface="Tahoma"/>
                <a:cs typeface="Tahoma"/>
              </a:rPr>
              <a:t>Financial</a:t>
            </a:r>
            <a:r>
              <a:rPr dirty="0" sz="1400" spc="-10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6CC"/>
                </a:solidFill>
                <a:latin typeface="Tahoma"/>
                <a:cs typeface="Tahoma"/>
              </a:rPr>
              <a:t>World</a:t>
            </a:r>
            <a:r>
              <a:rPr dirty="0" sz="1400" spc="-95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0066CC"/>
                </a:solidFill>
                <a:latin typeface="Tahoma"/>
                <a:cs typeface="Tahoma"/>
              </a:rPr>
              <a:t>Quest</a:t>
            </a:r>
            <a:endParaRPr sz="1400">
              <a:latin typeface="Tahoma"/>
              <a:cs typeface="Tahoma"/>
            </a:endParaRPr>
          </a:p>
          <a:p>
            <a:pPr algn="ctr" marR="94615">
              <a:lnSpc>
                <a:spcPct val="100000"/>
              </a:lnSpc>
              <a:spcBef>
                <a:spcPts val="325"/>
              </a:spcBef>
            </a:pPr>
            <a:r>
              <a:rPr dirty="0" sz="1100">
                <a:solidFill>
                  <a:srgbClr val="0066CC"/>
                </a:solidFill>
                <a:latin typeface="Tahoma"/>
                <a:cs typeface="Tahoma"/>
              </a:rPr>
              <a:t>SA</a:t>
            </a:r>
            <a:r>
              <a:rPr dirty="0" sz="1100" spc="15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0066CC"/>
                </a:solidFill>
                <a:latin typeface="Tahoma"/>
                <a:cs typeface="Tahoma"/>
              </a:rPr>
              <a:t>Intervarsity</a:t>
            </a:r>
            <a:r>
              <a:rPr dirty="0" sz="1100" spc="15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0066CC"/>
                </a:solidFill>
                <a:latin typeface="Tahoma"/>
                <a:cs typeface="Tahoma"/>
              </a:rPr>
              <a:t>Hackathon</a:t>
            </a:r>
            <a:r>
              <a:rPr dirty="0" sz="1100" spc="20">
                <a:solidFill>
                  <a:srgbClr val="0066CC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0066CC"/>
                </a:solidFill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5645" y="1094243"/>
            <a:ext cx="3776979" cy="825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Makhavhu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MJ,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Nemandava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Akonaho,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Sasebols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TB,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Musehane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800">
                <a:latin typeface="Arial MT"/>
                <a:cs typeface="Arial MT"/>
              </a:rPr>
              <a:t>Your</a:t>
            </a:r>
            <a:r>
              <a:rPr dirty="0" sz="800" spc="-3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University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1100" spc="-50">
                <a:latin typeface="Tahoma"/>
                <a:cs typeface="Tahoma"/>
              </a:rPr>
              <a:t>September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14,</a:t>
            </a:r>
            <a:r>
              <a:rPr dirty="0" sz="1100" spc="-20">
                <a:latin typeface="Tahoma"/>
                <a:cs typeface="Tahoma"/>
              </a:rPr>
              <a:t> 2025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386" y="2417166"/>
            <a:ext cx="1733144" cy="462171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Website</a:t>
            </a:r>
            <a:r>
              <a:rPr dirty="0" spc="-75"/>
              <a:t> </a:t>
            </a:r>
            <a:r>
              <a:rPr dirty="0"/>
              <a:t>Flow</a:t>
            </a:r>
            <a:r>
              <a:rPr dirty="0" spc="-80"/>
              <a:t> </a:t>
            </a:r>
            <a:r>
              <a:rPr dirty="0" spc="-25"/>
              <a:t>Diagram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748372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056" y="664920"/>
            <a:ext cx="4073525" cy="22745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06375">
              <a:lnSpc>
                <a:spcPct val="102600"/>
              </a:lnSpc>
              <a:spcBef>
                <a:spcPts val="55"/>
              </a:spcBef>
            </a:pPr>
            <a:r>
              <a:rPr dirty="0" sz="1100" spc="-135">
                <a:latin typeface="Arial Black"/>
                <a:cs typeface="Arial Black"/>
              </a:rPr>
              <a:t>Landing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05">
                <a:latin typeface="Arial Black"/>
                <a:cs typeface="Arial Black"/>
              </a:rPr>
              <a:t>Page</a:t>
            </a:r>
            <a:r>
              <a:rPr dirty="0" sz="1100" spc="-105">
                <a:latin typeface="Tahoma"/>
                <a:cs typeface="Tahoma"/>
              </a:rPr>
              <a:t>: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Users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land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homepage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space-</a:t>
            </a:r>
            <a:r>
              <a:rPr dirty="0" sz="1100" spc="-35">
                <a:latin typeface="Tahoma"/>
                <a:cs typeface="Tahoma"/>
              </a:rPr>
              <a:t>themed video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intro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"Start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Quest"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button.</a:t>
            </a:r>
            <a:endParaRPr sz="1100">
              <a:latin typeface="Tahoma"/>
              <a:cs typeface="Tahoma"/>
            </a:endParaRPr>
          </a:p>
          <a:p>
            <a:pPr marL="12700" marR="15875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 Black"/>
                <a:cs typeface="Arial Black"/>
              </a:rPr>
              <a:t>AR</a:t>
            </a:r>
            <a:r>
              <a:rPr dirty="0" sz="1100" spc="-60">
                <a:latin typeface="Arial Black"/>
                <a:cs typeface="Arial Black"/>
              </a:rPr>
              <a:t> </a:t>
            </a:r>
            <a:r>
              <a:rPr dirty="0" sz="1100" spc="-165">
                <a:latin typeface="Arial Black"/>
                <a:cs typeface="Arial Black"/>
              </a:rPr>
              <a:t>Scan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05">
                <a:latin typeface="Arial Black"/>
                <a:cs typeface="Arial Black"/>
              </a:rPr>
              <a:t>Activation</a:t>
            </a:r>
            <a:r>
              <a:rPr dirty="0" sz="1100" spc="-105">
                <a:latin typeface="Tahoma"/>
                <a:cs typeface="Tahoma"/>
              </a:rPr>
              <a:t>: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Clicking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"Start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Quest"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activates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camera;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 successful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scan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triggers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digital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human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avatar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welcome.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40">
                <a:latin typeface="Arial Black"/>
                <a:cs typeface="Arial Black"/>
              </a:rPr>
              <a:t>Financial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35">
                <a:latin typeface="Arial Black"/>
                <a:cs typeface="Arial Black"/>
              </a:rPr>
              <a:t>Literacy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65">
                <a:latin typeface="Arial Black"/>
                <a:cs typeface="Arial Black"/>
              </a:rPr>
              <a:t>Quiz</a:t>
            </a:r>
            <a:r>
              <a:rPr dirty="0" sz="1100" spc="-65">
                <a:latin typeface="Tahoma"/>
                <a:cs typeface="Tahoma"/>
              </a:rPr>
              <a:t>: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5-</a:t>
            </a:r>
            <a:r>
              <a:rPr dirty="0" sz="1100" spc="-45">
                <a:latin typeface="Tahoma"/>
                <a:cs typeface="Tahoma"/>
              </a:rPr>
              <a:t>question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quiz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appears,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showing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10">
                <a:latin typeface="Tahoma"/>
                <a:cs typeface="Tahoma"/>
              </a:rPr>
              <a:t> score </a:t>
            </a:r>
            <a:r>
              <a:rPr dirty="0" sz="1100" spc="-40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trophy,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40">
                <a:latin typeface="Tahoma"/>
                <a:cs typeface="Tahoma"/>
              </a:rPr>
              <a:t> immediate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feedback.</a:t>
            </a:r>
            <a:endParaRPr sz="1100">
              <a:latin typeface="Tahoma"/>
              <a:cs typeface="Tahoma"/>
            </a:endParaRPr>
          </a:p>
          <a:p>
            <a:pPr marL="12700" marR="399415">
              <a:lnSpc>
                <a:spcPct val="102699"/>
              </a:lnSpc>
              <a:spcBef>
                <a:spcPts val="295"/>
              </a:spcBef>
            </a:pPr>
            <a:r>
              <a:rPr dirty="0" sz="1100">
                <a:latin typeface="Arial Black"/>
                <a:cs typeface="Arial Black"/>
              </a:rPr>
              <a:t>ML</a:t>
            </a:r>
            <a:r>
              <a:rPr dirty="0" sz="1100" spc="-95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Financial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35">
                <a:latin typeface="Arial Black"/>
                <a:cs typeface="Arial Black"/>
              </a:rPr>
              <a:t>Advisor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05">
                <a:latin typeface="Arial Black"/>
                <a:cs typeface="Arial Black"/>
              </a:rPr>
              <a:t>Interaction</a:t>
            </a:r>
            <a:r>
              <a:rPr dirty="0" sz="1100" spc="-105">
                <a:latin typeface="Tahoma"/>
                <a:cs typeface="Tahoma"/>
              </a:rPr>
              <a:t>: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Users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input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query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(e.g., </a:t>
            </a:r>
            <a:r>
              <a:rPr dirty="0" sz="1100" spc="-30">
                <a:latin typeface="Tahoma"/>
                <a:cs typeface="Tahoma"/>
              </a:rPr>
              <a:t>"budget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R5000")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personalized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advice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35">
                <a:latin typeface="Tahoma"/>
                <a:cs typeface="Tahoma"/>
              </a:rPr>
              <a:t> SA-</a:t>
            </a:r>
            <a:r>
              <a:rPr dirty="0" sz="1100" spc="-20">
                <a:latin typeface="Tahoma"/>
                <a:cs typeface="Tahoma"/>
              </a:rPr>
              <a:t>specific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tips.</a:t>
            </a:r>
            <a:endParaRPr sz="1100">
              <a:latin typeface="Tahoma"/>
              <a:cs typeface="Tahoma"/>
            </a:endParaRPr>
          </a:p>
          <a:p>
            <a:pPr marL="12700" marR="22860">
              <a:lnSpc>
                <a:spcPct val="102600"/>
              </a:lnSpc>
              <a:spcBef>
                <a:spcPts val="300"/>
              </a:spcBef>
            </a:pPr>
            <a:r>
              <a:rPr dirty="0" sz="1100" spc="-114">
                <a:latin typeface="Arial Black"/>
                <a:cs typeface="Arial Black"/>
              </a:rPr>
              <a:t>Budget</a:t>
            </a:r>
            <a:r>
              <a:rPr dirty="0" sz="1100" spc="20">
                <a:latin typeface="Arial Black"/>
                <a:cs typeface="Arial Black"/>
              </a:rPr>
              <a:t> </a:t>
            </a:r>
            <a:r>
              <a:rPr dirty="0" sz="1100" spc="-105">
                <a:latin typeface="Arial Black"/>
                <a:cs typeface="Arial Black"/>
              </a:rPr>
              <a:t>Optimizer</a:t>
            </a:r>
            <a:r>
              <a:rPr dirty="0" sz="1100" spc="15">
                <a:latin typeface="Arial Black"/>
                <a:cs typeface="Arial Black"/>
              </a:rPr>
              <a:t> </a:t>
            </a:r>
            <a:r>
              <a:rPr dirty="0" sz="1100" spc="-80">
                <a:latin typeface="Arial Black"/>
                <a:cs typeface="Arial Black"/>
              </a:rPr>
              <a:t>Tool</a:t>
            </a:r>
            <a:r>
              <a:rPr dirty="0" sz="1100" spc="-80">
                <a:latin typeface="Tahoma"/>
                <a:cs typeface="Tahoma"/>
              </a:rPr>
              <a:t>: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Users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enter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income/expenses,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get</a:t>
            </a:r>
            <a:r>
              <a:rPr dirty="0" sz="1100" spc="-25">
                <a:latin typeface="Tahoma"/>
                <a:cs typeface="Tahoma"/>
              </a:rPr>
              <a:t> analysis, </a:t>
            </a:r>
            <a:r>
              <a:rPr dirty="0" sz="1100" spc="-60">
                <a:latin typeface="Tahoma"/>
                <a:cs typeface="Tahoma"/>
              </a:rPr>
              <a:t>earn</a:t>
            </a:r>
            <a:r>
              <a:rPr dirty="0" sz="1100" spc="-20">
                <a:latin typeface="Tahoma"/>
                <a:cs typeface="Tahoma"/>
              </a:rPr>
              <a:t> XP/badges,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download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PDF</a:t>
            </a:r>
            <a:r>
              <a:rPr dirty="0" sz="1100" spc="-10">
                <a:latin typeface="Tahoma"/>
                <a:cs typeface="Tahoma"/>
              </a:rPr>
              <a:t> report.</a:t>
            </a:r>
            <a:endParaRPr sz="1100">
              <a:latin typeface="Tahoma"/>
              <a:cs typeface="Tahoma"/>
            </a:endParaRPr>
          </a:p>
          <a:p>
            <a:pPr marL="12700" marR="312420">
              <a:lnSpc>
                <a:spcPct val="102600"/>
              </a:lnSpc>
              <a:spcBef>
                <a:spcPts val="300"/>
              </a:spcBef>
            </a:pPr>
            <a:r>
              <a:rPr dirty="0" sz="1100" spc="-120">
                <a:latin typeface="Arial Black"/>
                <a:cs typeface="Arial Black"/>
              </a:rPr>
              <a:t>Demo</a:t>
            </a:r>
            <a:r>
              <a:rPr dirty="0" sz="1100" spc="25">
                <a:latin typeface="Arial Black"/>
                <a:cs typeface="Arial Black"/>
              </a:rPr>
              <a:t> </a:t>
            </a:r>
            <a:r>
              <a:rPr dirty="0" sz="1100" spc="-150">
                <a:latin typeface="Arial Black"/>
                <a:cs typeface="Arial Black"/>
              </a:rPr>
              <a:t>and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14">
                <a:latin typeface="Arial Black"/>
                <a:cs typeface="Arial Black"/>
              </a:rPr>
              <a:t>Exploration</a:t>
            </a:r>
            <a:r>
              <a:rPr dirty="0" sz="1100" spc="-114">
                <a:latin typeface="Tahoma"/>
                <a:cs typeface="Tahoma"/>
              </a:rPr>
              <a:t>: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55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video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summarizes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flow,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10">
                <a:latin typeface="Tahoma"/>
                <a:cs typeface="Tahoma"/>
              </a:rPr>
              <a:t>digital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human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offering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recap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future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teasers.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13047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1512582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212" y="1894687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212" y="2276792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0212" y="2658910"/>
            <a:ext cx="65265" cy="65265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46355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Demo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383" y="840117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85226" y="756664"/>
            <a:ext cx="1626235" cy="5537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z="1100" spc="-90">
                <a:latin typeface="Arial Black"/>
                <a:cs typeface="Arial Black"/>
              </a:rPr>
              <a:t>Video</a:t>
            </a:r>
            <a:r>
              <a:rPr dirty="0" sz="1100" spc="-90">
                <a:latin typeface="Tahoma"/>
                <a:cs typeface="Tahoma"/>
              </a:rPr>
              <a:t>: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  <a:hlinkClick r:id="rId3"/>
              </a:rPr>
              <a:t>Google</a:t>
            </a:r>
            <a:r>
              <a:rPr dirty="0" sz="1100" spc="-55">
                <a:latin typeface="Tahoma"/>
                <a:cs typeface="Tahoma"/>
                <a:hlinkClick r:id="rId3"/>
              </a:rPr>
              <a:t> </a:t>
            </a:r>
            <a:r>
              <a:rPr dirty="0" sz="1100" spc="-10">
                <a:latin typeface="Tahoma"/>
                <a:cs typeface="Tahoma"/>
                <a:hlinkClick r:id="rId3"/>
              </a:rPr>
              <a:t>Drive</a:t>
            </a:r>
            <a:r>
              <a:rPr dirty="0" sz="1100" spc="-60">
                <a:latin typeface="Tahoma"/>
                <a:cs typeface="Tahoma"/>
                <a:hlinkClick r:id="rId3"/>
              </a:rPr>
              <a:t> </a:t>
            </a:r>
            <a:r>
              <a:rPr dirty="0" sz="1100" spc="-55">
                <a:latin typeface="Tahoma"/>
                <a:cs typeface="Tahoma"/>
                <a:hlinkClick r:id="rId3"/>
              </a:rPr>
              <a:t>Demo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  <a:hlinkClick r:id="rId3"/>
              </a:rPr>
              <a:t>Folder</a:t>
            </a:r>
            <a:r>
              <a:rPr dirty="0" sz="1100" spc="-25">
                <a:latin typeface="Tahoma"/>
                <a:cs typeface="Tahoma"/>
                <a:hlinkClick r:id="rId3"/>
              </a:rPr>
              <a:t> </a:t>
            </a:r>
            <a:r>
              <a:rPr dirty="0" sz="1100">
                <a:latin typeface="Tahoma"/>
                <a:cs typeface="Tahoma"/>
                <a:hlinkClick r:id="rId3"/>
              </a:rPr>
              <a:t>Click</a:t>
            </a:r>
            <a:r>
              <a:rPr dirty="0" sz="1100" spc="-15">
                <a:latin typeface="Tahoma"/>
                <a:cs typeface="Tahoma"/>
                <a:hlinkClick r:id="rId3"/>
              </a:rPr>
              <a:t> </a:t>
            </a:r>
            <a:r>
              <a:rPr dirty="0" sz="1100" spc="-20">
                <a:latin typeface="Tahoma"/>
                <a:cs typeface="Tahoma"/>
                <a:hlinkClick r:id="rId3"/>
              </a:rPr>
              <a:t>Here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 spc="-10">
                <a:latin typeface="Arial Black"/>
                <a:cs typeface="Arial Black"/>
              </a:rPr>
              <a:t>Flow</a:t>
            </a:r>
            <a:r>
              <a:rPr dirty="0" sz="1100" spc="-1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383" y="1201978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2389" y="1353257"/>
            <a:ext cx="114214" cy="11421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16646" y="1340325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62315" y="1307686"/>
            <a:ext cx="1630045" cy="1544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Tahoma"/>
                <a:cs typeface="Tahoma"/>
              </a:rPr>
              <a:t>AR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scan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to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start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quest</a:t>
            </a:r>
            <a:r>
              <a:rPr dirty="0" sz="1000" spc="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(move </a:t>
            </a:r>
            <a:r>
              <a:rPr dirty="0" sz="1000" spc="-55">
                <a:latin typeface="Tahoma"/>
                <a:cs typeface="Tahoma"/>
              </a:rPr>
              <a:t>phone,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visualize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environment). </a:t>
            </a:r>
            <a:r>
              <a:rPr dirty="0" sz="1000">
                <a:latin typeface="Tahoma"/>
                <a:cs typeface="Tahoma"/>
              </a:rPr>
              <a:t>Quiz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(5/30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questions,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score </a:t>
            </a:r>
            <a:r>
              <a:rPr dirty="0" sz="1000" spc="-20">
                <a:latin typeface="Tahoma"/>
                <a:cs typeface="Tahoma"/>
              </a:rPr>
              <a:t>23/30,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trophy).</a:t>
            </a:r>
            <a:endParaRPr sz="1000">
              <a:latin typeface="Tahoma"/>
              <a:cs typeface="Tahoma"/>
            </a:endParaRPr>
          </a:p>
          <a:p>
            <a:pPr marL="12700" marR="145415">
              <a:lnSpc>
                <a:spcPts val="1200"/>
              </a:lnSpc>
              <a:spcBef>
                <a:spcPts val="20"/>
              </a:spcBef>
            </a:pPr>
            <a:r>
              <a:rPr dirty="0" sz="1000" spc="-20">
                <a:latin typeface="Tahoma"/>
                <a:cs typeface="Tahoma"/>
              </a:rPr>
              <a:t>Custom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Challenge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("budget R5000",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60">
                <a:latin typeface="Tahoma"/>
                <a:cs typeface="Tahoma"/>
              </a:rPr>
              <a:t>ML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advice,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PDF).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150"/>
              </a:lnSpc>
            </a:pPr>
            <a:r>
              <a:rPr dirty="0" sz="1000" spc="-10">
                <a:latin typeface="Tahoma"/>
                <a:cs typeface="Tahoma"/>
              </a:rPr>
              <a:t>Budget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Challenge</a:t>
            </a:r>
            <a:endParaRPr sz="1000">
              <a:latin typeface="Tahoma"/>
              <a:cs typeface="Tahoma"/>
            </a:endParaRPr>
          </a:p>
          <a:p>
            <a:pPr marL="12700" marR="128270">
              <a:lnSpc>
                <a:spcPts val="1200"/>
              </a:lnSpc>
              <a:spcBef>
                <a:spcPts val="40"/>
              </a:spcBef>
            </a:pPr>
            <a:r>
              <a:rPr dirty="0" sz="1000" spc="-30">
                <a:latin typeface="Tahoma"/>
                <a:cs typeface="Tahoma"/>
              </a:rPr>
              <a:t>(R5000/R4000,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analysis). </a:t>
            </a:r>
            <a:r>
              <a:rPr dirty="0" sz="1000">
                <a:latin typeface="Tahoma"/>
                <a:cs typeface="Tahoma"/>
              </a:rPr>
              <a:t>Digital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human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video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(toggle </a:t>
            </a:r>
            <a:r>
              <a:rPr dirty="0" sz="1000" spc="-45">
                <a:latin typeface="Tahoma"/>
                <a:cs typeface="Tahoma"/>
              </a:rPr>
              <a:t>full-</a:t>
            </a:r>
            <a:r>
              <a:rPr dirty="0" sz="1000" spc="-40">
                <a:latin typeface="Tahoma"/>
                <a:cs typeface="Tahoma"/>
              </a:rPr>
              <a:t>screen,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audio).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92389" y="1656927"/>
            <a:ext cx="114214" cy="11421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616646" y="1643994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92389" y="1960584"/>
            <a:ext cx="114214" cy="11421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16646" y="1947651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92389" y="2264241"/>
            <a:ext cx="114214" cy="11421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616646" y="225130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92389" y="2567911"/>
            <a:ext cx="114214" cy="11421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616646" y="2554978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8" name="object 1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10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583" y="54927"/>
            <a:ext cx="3604650" cy="191103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24955" y="1998229"/>
            <a:ext cx="15862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>
                <a:latin typeface="Tahoma"/>
                <a:cs typeface="Tahoma"/>
              </a:rPr>
              <a:t>figureDemo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Flow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Snapshot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4299041" y="3321949"/>
            <a:ext cx="25400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3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Future</a:t>
            </a:r>
            <a:r>
              <a:rPr dirty="0" spc="-45"/>
              <a:t> </a:t>
            </a:r>
            <a:r>
              <a:rPr dirty="0" spc="-70"/>
              <a:t>Improvements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176528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dirty="0" spc="-155">
                <a:latin typeface="Arial Black"/>
                <a:cs typeface="Arial Black"/>
              </a:rPr>
              <a:t>Enhanced</a:t>
            </a:r>
            <a:r>
              <a:rPr dirty="0" spc="20">
                <a:latin typeface="Arial Black"/>
                <a:cs typeface="Arial Black"/>
              </a:rPr>
              <a:t> </a:t>
            </a:r>
            <a:r>
              <a:rPr dirty="0" spc="-75">
                <a:latin typeface="Arial Black"/>
                <a:cs typeface="Arial Black"/>
              </a:rPr>
              <a:t>AR</a:t>
            </a:r>
            <a:r>
              <a:rPr dirty="0" spc="-75"/>
              <a:t>:</a:t>
            </a:r>
            <a:r>
              <a:rPr dirty="0" spc="-15"/>
              <a:t> </a:t>
            </a:r>
            <a:r>
              <a:rPr dirty="0"/>
              <a:t>Add</a:t>
            </a:r>
            <a:r>
              <a:rPr dirty="0" spc="-30"/>
              <a:t> </a:t>
            </a:r>
            <a:r>
              <a:rPr dirty="0"/>
              <a:t>3D</a:t>
            </a:r>
            <a:r>
              <a:rPr dirty="0" spc="-15"/>
              <a:t> </a:t>
            </a:r>
            <a:r>
              <a:rPr dirty="0" spc="-30"/>
              <a:t>visualizations</a:t>
            </a:r>
            <a:r>
              <a:rPr dirty="0" spc="-10"/>
              <a:t> </a:t>
            </a:r>
            <a:r>
              <a:rPr dirty="0" spc="-30"/>
              <a:t>for</a:t>
            </a:r>
            <a:r>
              <a:rPr dirty="0" spc="-10"/>
              <a:t> </a:t>
            </a:r>
            <a:r>
              <a:rPr dirty="0" spc="-30"/>
              <a:t>financial</a:t>
            </a:r>
            <a:r>
              <a:rPr dirty="0" spc="-10"/>
              <a:t> </a:t>
            </a:r>
            <a:r>
              <a:rPr dirty="0" spc="-40"/>
              <a:t>goals</a:t>
            </a:r>
            <a:r>
              <a:rPr dirty="0" spc="-15"/>
              <a:t> </a:t>
            </a:r>
            <a:r>
              <a:rPr dirty="0" spc="-50"/>
              <a:t>(e.g.,</a:t>
            </a:r>
            <a:r>
              <a:rPr dirty="0" spc="-10"/>
              <a:t> </a:t>
            </a:r>
            <a:r>
              <a:rPr dirty="0" spc="-25"/>
              <a:t>savings </a:t>
            </a:r>
            <a:r>
              <a:rPr dirty="0" spc="-35"/>
              <a:t>charts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20"/>
              <a:t>AR).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pc="-150">
                <a:latin typeface="Arial Black"/>
                <a:cs typeface="Arial Black"/>
              </a:rPr>
              <a:t>Advanced</a:t>
            </a:r>
            <a:r>
              <a:rPr dirty="0" spc="30">
                <a:latin typeface="Arial Black"/>
                <a:cs typeface="Arial Black"/>
              </a:rPr>
              <a:t> </a:t>
            </a:r>
            <a:r>
              <a:rPr dirty="0" spc="-45">
                <a:latin typeface="Arial Black"/>
                <a:cs typeface="Arial Black"/>
              </a:rPr>
              <a:t>ML</a:t>
            </a:r>
            <a:r>
              <a:rPr dirty="0" spc="-45"/>
              <a:t>: </a:t>
            </a:r>
            <a:r>
              <a:rPr dirty="0" spc="-40"/>
              <a:t>Fine-</a:t>
            </a:r>
            <a:r>
              <a:rPr dirty="0" spc="-20"/>
              <a:t>tune</a:t>
            </a:r>
            <a:r>
              <a:rPr dirty="0" spc="-10"/>
              <a:t> </a:t>
            </a:r>
            <a:r>
              <a:rPr dirty="0" spc="-45"/>
              <a:t>larger</a:t>
            </a:r>
            <a:r>
              <a:rPr dirty="0" spc="-10"/>
              <a:t> </a:t>
            </a:r>
            <a:r>
              <a:rPr dirty="0" spc="55"/>
              <a:t>LLM</a:t>
            </a:r>
            <a:r>
              <a:rPr dirty="0" spc="-15"/>
              <a:t> </a:t>
            </a:r>
            <a:r>
              <a:rPr dirty="0" spc="-10"/>
              <a:t>on </a:t>
            </a:r>
            <a:r>
              <a:rPr dirty="0"/>
              <a:t>GPU</a:t>
            </a:r>
            <a:r>
              <a:rPr dirty="0" spc="-10"/>
              <a:t> </a:t>
            </a:r>
            <a:r>
              <a:rPr dirty="0" spc="-40"/>
              <a:t>(e.g.,</a:t>
            </a:r>
            <a:r>
              <a:rPr dirty="0" spc="-15"/>
              <a:t> </a:t>
            </a:r>
            <a:r>
              <a:rPr dirty="0"/>
              <a:t>via</a:t>
            </a:r>
            <a:r>
              <a:rPr dirty="0" spc="-10"/>
              <a:t> RunPod).</a:t>
            </a:r>
          </a:p>
          <a:p>
            <a:pPr marL="12700" marR="721360">
              <a:lnSpc>
                <a:spcPct val="125299"/>
              </a:lnSpc>
            </a:pPr>
            <a:r>
              <a:rPr dirty="0" spc="-100">
                <a:latin typeface="Arial Black"/>
                <a:cs typeface="Arial Black"/>
              </a:rPr>
              <a:t>Multiplayer</a:t>
            </a:r>
            <a:r>
              <a:rPr dirty="0" spc="-100"/>
              <a:t>:</a:t>
            </a:r>
            <a:r>
              <a:rPr dirty="0" spc="70"/>
              <a:t> </a:t>
            </a:r>
            <a:r>
              <a:rPr dirty="0" spc="-20"/>
              <a:t>Enable</a:t>
            </a:r>
            <a:r>
              <a:rPr dirty="0" spc="-30"/>
              <a:t> competitive </a:t>
            </a:r>
            <a:r>
              <a:rPr dirty="0" spc="-25"/>
              <a:t>financial</a:t>
            </a:r>
            <a:r>
              <a:rPr dirty="0" spc="-30"/>
              <a:t> </a:t>
            </a:r>
            <a:r>
              <a:rPr dirty="0" spc="-10"/>
              <a:t>quizzes.</a:t>
            </a:r>
            <a:r>
              <a:rPr dirty="0" spc="500"/>
              <a:t> </a:t>
            </a:r>
            <a:r>
              <a:rPr dirty="0" spc="-55">
                <a:latin typeface="Arial Black"/>
                <a:cs typeface="Arial Black"/>
              </a:rPr>
              <a:t>PWA</a:t>
            </a:r>
            <a:r>
              <a:rPr dirty="0" spc="-55"/>
              <a:t>:</a:t>
            </a:r>
            <a:r>
              <a:rPr dirty="0" spc="-30"/>
              <a:t> </a:t>
            </a:r>
            <a:r>
              <a:rPr dirty="0" spc="-50"/>
              <a:t>Develop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45"/>
              <a:t>Progressive</a:t>
            </a:r>
            <a:r>
              <a:rPr dirty="0" spc="-25"/>
              <a:t> </a:t>
            </a:r>
            <a:r>
              <a:rPr dirty="0" spc="-20"/>
              <a:t>Web</a:t>
            </a:r>
            <a:r>
              <a:rPr dirty="0" spc="-30"/>
              <a:t> </a:t>
            </a:r>
            <a:r>
              <a:rPr dirty="0"/>
              <a:t>App</a:t>
            </a:r>
            <a:r>
              <a:rPr dirty="0" spc="-30"/>
              <a:t> </a:t>
            </a:r>
            <a:r>
              <a:rPr dirty="0" spc="-20"/>
              <a:t>for</a:t>
            </a:r>
            <a:r>
              <a:rPr dirty="0" spc="-25"/>
              <a:t> </a:t>
            </a:r>
            <a:r>
              <a:rPr dirty="0" spc="-30"/>
              <a:t>mobile</a:t>
            </a:r>
            <a:r>
              <a:rPr dirty="0" spc="-25"/>
              <a:t> </a:t>
            </a:r>
            <a:r>
              <a:rPr dirty="0" spc="-40"/>
              <a:t>access. </a:t>
            </a:r>
            <a:r>
              <a:rPr dirty="0" spc="-140">
                <a:latin typeface="Arial Black"/>
                <a:cs typeface="Arial Black"/>
              </a:rPr>
              <a:t>Stokvel</a:t>
            </a:r>
            <a:r>
              <a:rPr dirty="0" spc="30">
                <a:latin typeface="Arial Black"/>
                <a:cs typeface="Arial Black"/>
              </a:rPr>
              <a:t> </a:t>
            </a:r>
            <a:r>
              <a:rPr dirty="0" spc="-60">
                <a:latin typeface="Arial Black"/>
                <a:cs typeface="Arial Black"/>
              </a:rPr>
              <a:t>API</a:t>
            </a:r>
            <a:r>
              <a:rPr dirty="0" spc="-60"/>
              <a:t>:</a:t>
            </a:r>
            <a:r>
              <a:rPr dirty="0" spc="-30"/>
              <a:t> </a:t>
            </a:r>
            <a:r>
              <a:rPr dirty="0" spc="-45"/>
              <a:t>Integrate</a:t>
            </a:r>
            <a:r>
              <a:rPr dirty="0"/>
              <a:t> </a:t>
            </a:r>
            <a:r>
              <a:rPr dirty="0" spc="-40"/>
              <a:t>real-</a:t>
            </a:r>
            <a:r>
              <a:rPr dirty="0" spc="-20"/>
              <a:t>time</a:t>
            </a:r>
            <a:r>
              <a:rPr dirty="0"/>
              <a:t> </a:t>
            </a:r>
            <a:r>
              <a:rPr dirty="0" spc="-35"/>
              <a:t>stokvel</a:t>
            </a:r>
            <a:r>
              <a:rPr dirty="0" spc="-5"/>
              <a:t> </a:t>
            </a:r>
            <a:r>
              <a:rPr dirty="0" spc="-10"/>
              <a:t>management.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55863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1768665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212" y="1978698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212" y="2188730"/>
            <a:ext cx="65265" cy="6526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4299041" y="3321949"/>
            <a:ext cx="25400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3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Team</a:t>
            </a:r>
            <a:r>
              <a:rPr dirty="0" spc="-45"/>
              <a:t> </a:t>
            </a:r>
            <a:r>
              <a:rPr dirty="0" spc="-30"/>
              <a:t>and</a:t>
            </a:r>
            <a:r>
              <a:rPr dirty="0" spc="-45"/>
              <a:t> </a:t>
            </a:r>
            <a:r>
              <a:rPr dirty="0"/>
              <a:t>Thank</a:t>
            </a:r>
            <a:r>
              <a:rPr dirty="0" spc="-40"/>
              <a:t> </a:t>
            </a:r>
            <a:r>
              <a:rPr dirty="0" spc="-25"/>
              <a:t>You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27" y="1076833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6158" y="949602"/>
            <a:ext cx="1914525" cy="15538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65">
                <a:latin typeface="Arial Black"/>
                <a:cs typeface="Arial Black"/>
              </a:rPr>
              <a:t>Team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10">
                <a:latin typeface="Arial Black"/>
                <a:cs typeface="Arial Black"/>
              </a:rPr>
              <a:t>Name</a:t>
            </a:r>
            <a:r>
              <a:rPr dirty="0" sz="1100" spc="-110">
                <a:latin typeface="Tahoma"/>
                <a:cs typeface="Tahoma"/>
              </a:rPr>
              <a:t>: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Top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Dogs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20">
                <a:latin typeface="Arial Black"/>
                <a:cs typeface="Arial Black"/>
              </a:rPr>
              <a:t>Members</a:t>
            </a:r>
            <a:r>
              <a:rPr dirty="0" sz="1100" spc="-120">
                <a:latin typeface="Tahoma"/>
                <a:cs typeface="Tahoma"/>
              </a:rPr>
              <a:t>:</a:t>
            </a:r>
            <a:r>
              <a:rPr dirty="0" sz="1100" spc="1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Makhavhu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70">
                <a:latin typeface="Tahoma"/>
                <a:cs typeface="Tahoma"/>
              </a:rPr>
              <a:t>MJ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(Lead </a:t>
            </a:r>
            <a:r>
              <a:rPr dirty="0" sz="1100" spc="-40">
                <a:latin typeface="Tahoma"/>
                <a:cs typeface="Tahoma"/>
              </a:rPr>
              <a:t>Developer),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Team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Member </a:t>
            </a:r>
            <a:r>
              <a:rPr dirty="0" sz="1100">
                <a:latin typeface="Tahoma"/>
                <a:cs typeface="Tahoma"/>
              </a:rPr>
              <a:t>(MUSEHANE</a:t>
            </a:r>
            <a:r>
              <a:rPr dirty="0" sz="1100" spc="1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R,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SASEBOLA</a:t>
            </a:r>
            <a:r>
              <a:rPr dirty="0" sz="1100" spc="50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TB,</a:t>
            </a:r>
            <a:r>
              <a:rPr dirty="0" sz="1100" spc="1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NEMANDAVA</a:t>
            </a:r>
            <a:r>
              <a:rPr dirty="0" sz="1100" spc="204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A)</a:t>
            </a:r>
            <a:endParaRPr sz="1100">
              <a:latin typeface="Tahoma"/>
              <a:cs typeface="Tahoma"/>
            </a:endParaRPr>
          </a:p>
          <a:p>
            <a:pPr marL="12700" marR="381635">
              <a:lnSpc>
                <a:spcPct val="102699"/>
              </a:lnSpc>
              <a:spcBef>
                <a:spcPts val="295"/>
              </a:spcBef>
            </a:pPr>
            <a:r>
              <a:rPr dirty="0" sz="1100" spc="-95">
                <a:latin typeface="Arial Black"/>
                <a:cs typeface="Arial Black"/>
              </a:rPr>
              <a:t>Institution</a:t>
            </a:r>
            <a:r>
              <a:rPr dirty="0" sz="1100" spc="-95">
                <a:latin typeface="Tahoma"/>
                <a:cs typeface="Tahoma"/>
              </a:rPr>
              <a:t>: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University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Of </a:t>
            </a:r>
            <a:r>
              <a:rPr dirty="0" sz="1100" spc="-10">
                <a:latin typeface="Tahoma"/>
                <a:cs typeface="Tahoma"/>
              </a:rPr>
              <a:t>Jahannesburg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0">
                <a:latin typeface="Arial Black"/>
                <a:cs typeface="Arial Black"/>
              </a:rPr>
              <a:t>Contact</a:t>
            </a:r>
            <a:r>
              <a:rPr dirty="0" sz="1100" spc="-100">
                <a:latin typeface="Tahoma"/>
                <a:cs typeface="Tahoma"/>
              </a:rPr>
              <a:t>: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  <a:hlinkClick r:id="rId3"/>
              </a:rPr>
              <a:t>GitHub</a:t>
            </a:r>
            <a:r>
              <a:rPr dirty="0" sz="1100" spc="-50">
                <a:latin typeface="Tahoma"/>
                <a:cs typeface="Tahoma"/>
                <a:hlinkClick r:id="rId3"/>
              </a:rPr>
              <a:t> </a:t>
            </a:r>
            <a:r>
              <a:rPr dirty="0" sz="1100" spc="-20">
                <a:latin typeface="Tahoma"/>
                <a:cs typeface="Tahoma"/>
                <a:hlinkClick r:id="rId3"/>
              </a:rPr>
              <a:t>Repo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327" y="1286865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327" y="2013115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327" y="2395220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337180" y="1445893"/>
            <a:ext cx="2263775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</a:pPr>
            <a:r>
              <a:rPr dirty="0" sz="1100" spc="-125">
                <a:latin typeface="Arial Black"/>
                <a:cs typeface="Arial Black"/>
              </a:rPr>
              <a:t>Thank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60">
                <a:latin typeface="Arial Black"/>
                <a:cs typeface="Arial Black"/>
              </a:rPr>
              <a:t>You!</a:t>
            </a:r>
            <a:r>
              <a:rPr dirty="0" sz="1100" spc="20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Questions?</a:t>
            </a:r>
            <a:endParaRPr sz="1100">
              <a:latin typeface="Arial Black"/>
              <a:cs typeface="Arial Black"/>
            </a:endParaRPr>
          </a:p>
          <a:p>
            <a:pPr algn="ctr" marL="12700" marR="5080" indent="-71755">
              <a:lnSpc>
                <a:spcPct val="102600"/>
              </a:lnSpc>
            </a:pPr>
            <a:r>
              <a:rPr dirty="0" sz="1100" spc="-30">
                <a:latin typeface="Tahoma"/>
                <a:cs typeface="Tahoma"/>
              </a:rPr>
              <a:t>Explore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Financial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World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Quest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at: </a:t>
            </a:r>
            <a:r>
              <a:rPr dirty="0" sz="1100" spc="-10">
                <a:latin typeface="Tahoma"/>
                <a:cs typeface="Tahoma"/>
                <a:hlinkClick r:id="rId7"/>
              </a:rPr>
              <a:t>https://github.com/Makhavhu7/FINA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  <a:hlinkClick r:id="rId7"/>
              </a:rPr>
              <a:t>AI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8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4299041" y="3321949"/>
            <a:ext cx="25400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30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0" spc="-35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248732"/>
            <a:ext cx="4608195" cy="207645"/>
            <a:chOff x="0" y="3248732"/>
            <a:chExt cx="4608195" cy="207645"/>
          </a:xfrm>
        </p:grpSpPr>
        <p:sp>
          <p:nvSpPr>
            <p:cNvPr id="3" name="object 3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9070" y="406411"/>
            <a:ext cx="2187575" cy="2256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20">
                <a:latin typeface="Arial Black"/>
                <a:cs typeface="Arial Black"/>
              </a:rPr>
              <a:t>Introducing</a:t>
            </a:r>
            <a:r>
              <a:rPr dirty="0" sz="1100" spc="100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Financial</a:t>
            </a:r>
            <a:r>
              <a:rPr dirty="0" sz="1100" spc="100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World </a:t>
            </a:r>
            <a:r>
              <a:rPr dirty="0" sz="1100" spc="-114">
                <a:latin typeface="Arial Black"/>
                <a:cs typeface="Arial Black"/>
              </a:rPr>
              <a:t>Quest,</a:t>
            </a:r>
            <a:r>
              <a:rPr dirty="0" sz="1100" spc="45">
                <a:latin typeface="Arial Black"/>
                <a:cs typeface="Arial Black"/>
              </a:rPr>
              <a:t> </a:t>
            </a:r>
            <a:r>
              <a:rPr dirty="0" sz="1100" spc="-175">
                <a:latin typeface="Arial Black"/>
                <a:cs typeface="Arial Black"/>
              </a:rPr>
              <a:t>a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135">
                <a:latin typeface="Arial Black"/>
                <a:cs typeface="Arial Black"/>
              </a:rPr>
              <a:t>gamified</a:t>
            </a:r>
            <a:r>
              <a:rPr dirty="0" sz="1100" spc="45">
                <a:latin typeface="Arial Black"/>
                <a:cs typeface="Arial Black"/>
              </a:rPr>
              <a:t> </a:t>
            </a:r>
            <a:r>
              <a:rPr dirty="0" sz="1100" spc="-200">
                <a:latin typeface="Arial Black"/>
                <a:cs typeface="Arial Black"/>
              </a:rPr>
              <a:t>web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25">
                <a:latin typeface="Arial Black"/>
                <a:cs typeface="Arial Black"/>
              </a:rPr>
              <a:t>app </a:t>
            </a:r>
            <a:r>
              <a:rPr dirty="0" sz="1100" spc="-120">
                <a:latin typeface="Arial Black"/>
                <a:cs typeface="Arial Black"/>
              </a:rPr>
              <a:t>revolutionizing</a:t>
            </a:r>
            <a:r>
              <a:rPr dirty="0" sz="1100" spc="100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financial</a:t>
            </a:r>
            <a:r>
              <a:rPr dirty="0" sz="1100" spc="105">
                <a:latin typeface="Arial Black"/>
                <a:cs typeface="Arial Black"/>
              </a:rPr>
              <a:t> </a:t>
            </a:r>
            <a:r>
              <a:rPr dirty="0" sz="1100" spc="-130">
                <a:latin typeface="Arial Black"/>
                <a:cs typeface="Arial Black"/>
              </a:rPr>
              <a:t>literacy</a:t>
            </a:r>
            <a:r>
              <a:rPr dirty="0" sz="1100" spc="105">
                <a:latin typeface="Arial Black"/>
                <a:cs typeface="Arial Black"/>
              </a:rPr>
              <a:t> </a:t>
            </a:r>
            <a:r>
              <a:rPr dirty="0" sz="1100" spc="-45">
                <a:latin typeface="Arial Black"/>
                <a:cs typeface="Arial Black"/>
              </a:rPr>
              <a:t>in </a:t>
            </a:r>
            <a:r>
              <a:rPr dirty="0" sz="1100" spc="-120">
                <a:latin typeface="Arial Black"/>
                <a:cs typeface="Arial Black"/>
              </a:rPr>
              <a:t>South</a:t>
            </a:r>
            <a:r>
              <a:rPr dirty="0" sz="1100" spc="35">
                <a:latin typeface="Arial Black"/>
                <a:cs typeface="Arial Black"/>
              </a:rPr>
              <a:t> </a:t>
            </a:r>
            <a:r>
              <a:rPr dirty="0" sz="1100" spc="-110">
                <a:latin typeface="Arial Black"/>
                <a:cs typeface="Arial Black"/>
              </a:rPr>
              <a:t>Africa</a:t>
            </a:r>
            <a:r>
              <a:rPr dirty="0" sz="1100" spc="40">
                <a:latin typeface="Arial Black"/>
                <a:cs typeface="Arial Black"/>
              </a:rPr>
              <a:t> </a:t>
            </a:r>
            <a:r>
              <a:rPr dirty="0" sz="1100" spc="-114">
                <a:latin typeface="Arial Black"/>
                <a:cs typeface="Arial Black"/>
              </a:rPr>
              <a:t>through</a:t>
            </a:r>
            <a:r>
              <a:rPr dirty="0" sz="1100" spc="40">
                <a:latin typeface="Arial Black"/>
                <a:cs typeface="Arial Black"/>
              </a:rPr>
              <a:t> </a:t>
            </a:r>
            <a:r>
              <a:rPr dirty="0" sz="1100" spc="-95">
                <a:latin typeface="Arial Black"/>
                <a:cs typeface="Arial Black"/>
              </a:rPr>
              <a:t>Augmented </a:t>
            </a:r>
            <a:r>
              <a:rPr dirty="0" sz="1100" spc="-125">
                <a:latin typeface="Arial Black"/>
                <a:cs typeface="Arial Black"/>
              </a:rPr>
              <a:t>Reality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>
                <a:latin typeface="Arial Black"/>
                <a:cs typeface="Arial Black"/>
              </a:rPr>
              <a:t>(AR)</a:t>
            </a:r>
            <a:r>
              <a:rPr dirty="0" sz="1100" spc="-5">
                <a:latin typeface="Arial Black"/>
                <a:cs typeface="Arial Black"/>
              </a:rPr>
              <a:t> </a:t>
            </a:r>
            <a:r>
              <a:rPr dirty="0" sz="1100" spc="-55">
                <a:latin typeface="Arial Black"/>
                <a:cs typeface="Arial Black"/>
              </a:rPr>
              <a:t>engagement.</a:t>
            </a:r>
            <a:endParaRPr sz="1100">
              <a:latin typeface="Arial Black"/>
              <a:cs typeface="Arial Black"/>
            </a:endParaRPr>
          </a:p>
          <a:p>
            <a:pPr marL="12700" marR="24765">
              <a:lnSpc>
                <a:spcPct val="102600"/>
              </a:lnSpc>
            </a:pPr>
            <a:r>
              <a:rPr dirty="0" sz="1100" spc="-165">
                <a:latin typeface="Arial Black"/>
                <a:cs typeface="Arial Black"/>
              </a:rPr>
              <a:t>Powered</a:t>
            </a:r>
            <a:r>
              <a:rPr dirty="0" sz="1100" spc="55">
                <a:latin typeface="Arial Black"/>
                <a:cs typeface="Arial Black"/>
              </a:rPr>
              <a:t> </a:t>
            </a:r>
            <a:r>
              <a:rPr dirty="0" sz="1100" spc="-160">
                <a:latin typeface="Arial Black"/>
                <a:cs typeface="Arial Black"/>
              </a:rPr>
              <a:t>by</a:t>
            </a:r>
            <a:r>
              <a:rPr dirty="0" sz="1100" spc="55">
                <a:latin typeface="Arial Black"/>
                <a:cs typeface="Arial Black"/>
              </a:rPr>
              <a:t> </a:t>
            </a:r>
            <a:r>
              <a:rPr dirty="0" sz="1100" spc="-175">
                <a:latin typeface="Arial Black"/>
                <a:cs typeface="Arial Black"/>
              </a:rPr>
              <a:t>a</a:t>
            </a:r>
            <a:r>
              <a:rPr dirty="0" sz="1100" spc="60">
                <a:latin typeface="Arial Black"/>
                <a:cs typeface="Arial Black"/>
              </a:rPr>
              <a:t> </a:t>
            </a:r>
            <a:r>
              <a:rPr dirty="0" sz="1100" spc="-160">
                <a:latin typeface="Arial Black"/>
                <a:cs typeface="Arial Black"/>
              </a:rPr>
              <a:t>machine</a:t>
            </a:r>
            <a:r>
              <a:rPr dirty="0" sz="1100" spc="55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learning </a:t>
            </a:r>
            <a:r>
              <a:rPr dirty="0" sz="1100" spc="-140">
                <a:latin typeface="Arial Black"/>
                <a:cs typeface="Arial Black"/>
              </a:rPr>
              <a:t>financial</a:t>
            </a:r>
            <a:r>
              <a:rPr dirty="0" sz="1100" spc="45">
                <a:latin typeface="Arial Black"/>
                <a:cs typeface="Arial Black"/>
              </a:rPr>
              <a:t> </a:t>
            </a:r>
            <a:r>
              <a:rPr dirty="0" sz="1100" spc="-135">
                <a:latin typeface="Arial Black"/>
                <a:cs typeface="Arial Black"/>
              </a:rPr>
              <a:t>advisor,</a:t>
            </a:r>
            <a:r>
              <a:rPr dirty="0" sz="1100" spc="45">
                <a:latin typeface="Arial Black"/>
                <a:cs typeface="Arial Black"/>
              </a:rPr>
              <a:t> </a:t>
            </a:r>
            <a:r>
              <a:rPr dirty="0" sz="1100" spc="-20">
                <a:latin typeface="Arial Black"/>
                <a:cs typeface="Arial Black"/>
              </a:rPr>
              <a:t>it</a:t>
            </a:r>
            <a:r>
              <a:rPr dirty="0" sz="1100" spc="45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offers </a:t>
            </a:r>
            <a:r>
              <a:rPr dirty="0" sz="1100" spc="-130">
                <a:latin typeface="Arial Black"/>
                <a:cs typeface="Arial Black"/>
              </a:rPr>
              <a:t>interactive</a:t>
            </a:r>
            <a:r>
              <a:rPr dirty="0" sz="1100" spc="75">
                <a:latin typeface="Arial Black"/>
                <a:cs typeface="Arial Black"/>
              </a:rPr>
              <a:t> </a:t>
            </a:r>
            <a:r>
              <a:rPr dirty="0" sz="1100" spc="-130">
                <a:latin typeface="Arial Black"/>
                <a:cs typeface="Arial Black"/>
              </a:rPr>
              <a:t>quizzes,</a:t>
            </a:r>
            <a:r>
              <a:rPr dirty="0" sz="1100" spc="75">
                <a:latin typeface="Arial Black"/>
                <a:cs typeface="Arial Black"/>
              </a:rPr>
              <a:t> </a:t>
            </a:r>
            <a:r>
              <a:rPr dirty="0" sz="1100" spc="-60">
                <a:latin typeface="Arial Black"/>
                <a:cs typeface="Arial Black"/>
              </a:rPr>
              <a:t>personalized </a:t>
            </a:r>
            <a:r>
              <a:rPr dirty="0" sz="1100" spc="-125">
                <a:latin typeface="Arial Black"/>
                <a:cs typeface="Arial Black"/>
              </a:rPr>
              <a:t>budgeting,</a:t>
            </a:r>
            <a:r>
              <a:rPr dirty="0" sz="1100" spc="90">
                <a:latin typeface="Arial Black"/>
                <a:cs typeface="Arial Black"/>
              </a:rPr>
              <a:t> </a:t>
            </a:r>
            <a:r>
              <a:rPr dirty="0" sz="1100" spc="-150">
                <a:latin typeface="Arial Black"/>
                <a:cs typeface="Arial Black"/>
              </a:rPr>
              <a:t>and</a:t>
            </a:r>
            <a:r>
              <a:rPr dirty="0" sz="1100" spc="95">
                <a:latin typeface="Arial Black"/>
                <a:cs typeface="Arial Black"/>
              </a:rPr>
              <a:t> </a:t>
            </a:r>
            <a:r>
              <a:rPr dirty="0" sz="1100" spc="-110">
                <a:latin typeface="Arial Black"/>
                <a:cs typeface="Arial Black"/>
              </a:rPr>
              <a:t>SA-</a:t>
            </a:r>
            <a:r>
              <a:rPr dirty="0" sz="1100" spc="-140">
                <a:latin typeface="Arial Black"/>
                <a:cs typeface="Arial Black"/>
              </a:rPr>
              <a:t>specific</a:t>
            </a:r>
            <a:r>
              <a:rPr dirty="0" sz="1100" spc="90">
                <a:latin typeface="Arial Black"/>
                <a:cs typeface="Arial Black"/>
              </a:rPr>
              <a:t> </a:t>
            </a:r>
            <a:r>
              <a:rPr dirty="0" sz="1100" spc="-130">
                <a:latin typeface="Arial Black"/>
                <a:cs typeface="Arial Black"/>
              </a:rPr>
              <a:t>advice </a:t>
            </a:r>
            <a:r>
              <a:rPr dirty="0" sz="1100" spc="-145">
                <a:latin typeface="Arial Black"/>
                <a:cs typeface="Arial Black"/>
              </a:rPr>
              <a:t>like</a:t>
            </a:r>
            <a:r>
              <a:rPr dirty="0" sz="1100" spc="40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stokvels.</a:t>
            </a:r>
            <a:endParaRPr sz="1100">
              <a:latin typeface="Arial Black"/>
              <a:cs typeface="Arial Black"/>
            </a:endParaRPr>
          </a:p>
          <a:p>
            <a:pPr marL="12700" marR="50165">
              <a:lnSpc>
                <a:spcPct val="102600"/>
              </a:lnSpc>
            </a:pPr>
            <a:r>
              <a:rPr dirty="0" sz="1100" spc="-140">
                <a:latin typeface="Arial Black"/>
                <a:cs typeface="Arial Black"/>
              </a:rPr>
              <a:t>Join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185">
                <a:latin typeface="Arial Black"/>
                <a:cs typeface="Arial Black"/>
              </a:rPr>
              <a:t>us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85">
                <a:latin typeface="Arial Black"/>
                <a:cs typeface="Arial Black"/>
              </a:rPr>
              <a:t>to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155">
                <a:latin typeface="Arial Black"/>
                <a:cs typeface="Arial Black"/>
              </a:rPr>
              <a:t>explore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185">
                <a:latin typeface="Arial Black"/>
                <a:cs typeface="Arial Black"/>
              </a:rPr>
              <a:t>how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110">
                <a:latin typeface="Arial Black"/>
                <a:cs typeface="Arial Black"/>
              </a:rPr>
              <a:t>AR-</a:t>
            </a:r>
            <a:r>
              <a:rPr dirty="0" sz="1100" spc="-80">
                <a:latin typeface="Arial Black"/>
                <a:cs typeface="Arial Black"/>
              </a:rPr>
              <a:t>driven </a:t>
            </a:r>
            <a:r>
              <a:rPr dirty="0" sz="1100" spc="-165">
                <a:latin typeface="Arial Black"/>
                <a:cs typeface="Arial Black"/>
              </a:rPr>
              <a:t>quests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170">
                <a:latin typeface="Arial Black"/>
                <a:cs typeface="Arial Black"/>
              </a:rPr>
              <a:t>empower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175">
                <a:latin typeface="Arial Black"/>
                <a:cs typeface="Arial Black"/>
              </a:rPr>
              <a:t>users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85">
                <a:latin typeface="Arial Black"/>
                <a:cs typeface="Arial Black"/>
              </a:rPr>
              <a:t>to</a:t>
            </a:r>
            <a:r>
              <a:rPr dirty="0" sz="1100" spc="50">
                <a:latin typeface="Arial Black"/>
                <a:cs typeface="Arial Black"/>
              </a:rPr>
              <a:t> </a:t>
            </a:r>
            <a:r>
              <a:rPr dirty="0" sz="1100" spc="-40">
                <a:latin typeface="Arial Black"/>
                <a:cs typeface="Arial Black"/>
              </a:rPr>
              <a:t>master </a:t>
            </a:r>
            <a:r>
              <a:rPr dirty="0" sz="1100" spc="-105">
                <a:latin typeface="Arial Black"/>
                <a:cs typeface="Arial Black"/>
              </a:rPr>
              <a:t>their</a:t>
            </a:r>
            <a:r>
              <a:rPr dirty="0" sz="1100" spc="20">
                <a:latin typeface="Arial Black"/>
                <a:cs typeface="Arial Black"/>
              </a:rPr>
              <a:t> </a:t>
            </a:r>
            <a:r>
              <a:rPr dirty="0" sz="1100" spc="-30">
                <a:latin typeface="Arial Black"/>
                <a:cs typeface="Arial Black"/>
              </a:rPr>
              <a:t>finances!</a:t>
            </a:r>
            <a:endParaRPr sz="1100">
              <a:latin typeface="Arial Black"/>
              <a:cs typeface="Arial Black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880" y="559671"/>
            <a:ext cx="1004011" cy="197734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dirty="0" spc="5"/>
              <a:t> </a:t>
            </a:r>
            <a:r>
              <a:rPr dirty="0" spc="-45"/>
              <a:t>Challenge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217676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056" y="1134223"/>
            <a:ext cx="3983354" cy="11283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98425">
              <a:lnSpc>
                <a:spcPct val="102600"/>
              </a:lnSpc>
              <a:spcBef>
                <a:spcPts val="55"/>
              </a:spcBef>
            </a:pPr>
            <a:r>
              <a:rPr dirty="0" sz="1100" spc="-180">
                <a:latin typeface="Arial Black"/>
                <a:cs typeface="Arial Black"/>
              </a:rPr>
              <a:t>Low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Financial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14">
                <a:latin typeface="Arial Black"/>
                <a:cs typeface="Arial Black"/>
              </a:rPr>
              <a:t>Literacy</a:t>
            </a:r>
            <a:r>
              <a:rPr dirty="0" sz="1100" spc="-114">
                <a:latin typeface="Tahoma"/>
                <a:cs typeface="Tahoma"/>
              </a:rPr>
              <a:t>: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Many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South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African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youth</a:t>
            </a:r>
            <a:r>
              <a:rPr dirty="0" sz="1100" spc="-10">
                <a:latin typeface="Tahoma"/>
                <a:cs typeface="Tahoma"/>
              </a:rPr>
              <a:t> lack</a:t>
            </a:r>
            <a:r>
              <a:rPr dirty="0" sz="1100" spc="-20">
                <a:latin typeface="Tahoma"/>
                <a:cs typeface="Tahoma"/>
              </a:rPr>
              <a:t> essential </a:t>
            </a:r>
            <a:r>
              <a:rPr dirty="0" sz="1100" spc="-25">
                <a:latin typeface="Tahoma"/>
                <a:cs typeface="Tahoma"/>
              </a:rPr>
              <a:t>financial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skills,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leading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poor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money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management.</a:t>
            </a:r>
            <a:endParaRPr sz="1100">
              <a:latin typeface="Tahoma"/>
              <a:cs typeface="Tahoma"/>
            </a:endParaRPr>
          </a:p>
          <a:p>
            <a:pPr marL="12700" marR="48260">
              <a:lnSpc>
                <a:spcPct val="102600"/>
              </a:lnSpc>
              <a:spcBef>
                <a:spcPts val="300"/>
              </a:spcBef>
            </a:pPr>
            <a:r>
              <a:rPr dirty="0" sz="1100" spc="-145">
                <a:latin typeface="Arial Black"/>
                <a:cs typeface="Arial Black"/>
              </a:rPr>
              <a:t>Engagement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95">
                <a:latin typeface="Arial Black"/>
                <a:cs typeface="Arial Black"/>
              </a:rPr>
              <a:t>Gap</a:t>
            </a:r>
            <a:r>
              <a:rPr dirty="0" sz="1100" spc="-95">
                <a:latin typeface="Tahoma"/>
                <a:cs typeface="Tahoma"/>
              </a:rPr>
              <a:t>: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Traditional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education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methods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fail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captivate </a:t>
            </a:r>
            <a:r>
              <a:rPr dirty="0" sz="1100" spc="-60">
                <a:latin typeface="Tahoma"/>
                <a:cs typeface="Tahoma"/>
              </a:rPr>
              <a:t>young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learners.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85">
                <a:latin typeface="Arial Black"/>
                <a:cs typeface="Arial Black"/>
              </a:rPr>
              <a:t>SA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00">
                <a:latin typeface="Arial Black"/>
                <a:cs typeface="Arial Black"/>
              </a:rPr>
              <a:t>Context</a:t>
            </a:r>
            <a:r>
              <a:rPr dirty="0" sz="1100" spc="-100">
                <a:latin typeface="Tahoma"/>
                <a:cs typeface="Tahoma"/>
              </a:rPr>
              <a:t>: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Need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culturally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relevant </a:t>
            </a:r>
            <a:r>
              <a:rPr dirty="0" sz="1100" spc="-30">
                <a:latin typeface="Tahoma"/>
                <a:cs typeface="Tahoma"/>
              </a:rPr>
              <a:t>solutions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like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stokvels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and </a:t>
            </a:r>
            <a:r>
              <a:rPr dirty="0" sz="1100">
                <a:latin typeface="Tahoma"/>
                <a:cs typeface="Tahoma"/>
              </a:rPr>
              <a:t>SARS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tax-</a:t>
            </a:r>
            <a:r>
              <a:rPr dirty="0" sz="1100" spc="-50">
                <a:latin typeface="Tahoma"/>
                <a:cs typeface="Tahoma"/>
              </a:rPr>
              <a:t>free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accounts.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599781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1981885"/>
            <a:ext cx="65265" cy="6526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Our</a:t>
            </a:r>
            <a:r>
              <a:rPr dirty="0" spc="-80"/>
              <a:t> </a:t>
            </a:r>
            <a:r>
              <a:rPr dirty="0" spc="-20"/>
              <a:t>Solution:</a:t>
            </a:r>
            <a:r>
              <a:rPr dirty="0" spc="45"/>
              <a:t> </a:t>
            </a:r>
            <a:r>
              <a:rPr dirty="0" spc="-10"/>
              <a:t>Financial</a:t>
            </a:r>
            <a:r>
              <a:rPr dirty="0" spc="-70"/>
              <a:t> </a:t>
            </a:r>
            <a:r>
              <a:rPr dirty="0" spc="-10"/>
              <a:t>World</a:t>
            </a:r>
            <a:r>
              <a:rPr dirty="0" spc="-75"/>
              <a:t> </a:t>
            </a:r>
            <a:r>
              <a:rPr dirty="0" spc="-10"/>
              <a:t>Quest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206893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056" y="1123440"/>
            <a:ext cx="4058285" cy="11283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35">
                <a:latin typeface="Arial Black"/>
                <a:cs typeface="Arial Black"/>
              </a:rPr>
              <a:t>Gamified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00">
                <a:latin typeface="Arial Black"/>
                <a:cs typeface="Arial Black"/>
              </a:rPr>
              <a:t>Web</a:t>
            </a:r>
            <a:r>
              <a:rPr dirty="0" sz="1100" spc="5">
                <a:latin typeface="Arial Black"/>
                <a:cs typeface="Arial Black"/>
              </a:rPr>
              <a:t> </a:t>
            </a:r>
            <a:r>
              <a:rPr dirty="0" sz="1100" spc="-60">
                <a:latin typeface="Arial Black"/>
                <a:cs typeface="Arial Black"/>
              </a:rPr>
              <a:t>App</a:t>
            </a:r>
            <a:r>
              <a:rPr dirty="0" sz="1100" spc="-60">
                <a:latin typeface="Tahoma"/>
                <a:cs typeface="Tahoma"/>
              </a:rPr>
              <a:t>: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Engages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users</a:t>
            </a:r>
            <a:r>
              <a:rPr dirty="0" sz="1100">
                <a:latin typeface="Tahoma"/>
                <a:cs typeface="Tahoma"/>
              </a:rPr>
              <a:t> with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35">
                <a:latin typeface="Arial Black"/>
                <a:cs typeface="Arial Black"/>
              </a:rPr>
              <a:t>Augmented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25">
                <a:latin typeface="Arial Black"/>
                <a:cs typeface="Arial Black"/>
              </a:rPr>
              <a:t>Reality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20">
                <a:latin typeface="Arial Black"/>
                <a:cs typeface="Arial Black"/>
              </a:rPr>
              <a:t>(AR)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interactive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challenges.</a:t>
            </a:r>
            <a:endParaRPr sz="1100">
              <a:latin typeface="Tahoma"/>
              <a:cs typeface="Tahoma"/>
            </a:endParaRPr>
          </a:p>
          <a:p>
            <a:pPr marL="12700" marR="23241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Arial Black"/>
                <a:cs typeface="Arial Black"/>
              </a:rPr>
              <a:t>ML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Financial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10">
                <a:latin typeface="Arial Black"/>
                <a:cs typeface="Arial Black"/>
              </a:rPr>
              <a:t>Advisor</a:t>
            </a:r>
            <a:r>
              <a:rPr dirty="0" sz="1100" spc="-110">
                <a:latin typeface="Tahoma"/>
                <a:cs typeface="Tahoma"/>
              </a:rPr>
              <a:t>: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Provides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personalized,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SA-</a:t>
            </a:r>
            <a:r>
              <a:rPr dirty="0" sz="1100" spc="-20">
                <a:latin typeface="Tahoma"/>
                <a:cs typeface="Tahoma"/>
              </a:rPr>
              <a:t>specific</a:t>
            </a:r>
            <a:r>
              <a:rPr dirty="0" sz="1100" spc="-10">
                <a:latin typeface="Tahoma"/>
                <a:cs typeface="Tahoma"/>
              </a:rPr>
              <a:t> advice </a:t>
            </a:r>
            <a:r>
              <a:rPr dirty="0" sz="1100" spc="-35">
                <a:latin typeface="Tahoma"/>
                <a:cs typeface="Tahoma"/>
              </a:rPr>
              <a:t>using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trained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logistic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regression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  <a:p>
            <a:pPr marL="12700" marR="423545">
              <a:lnSpc>
                <a:spcPct val="102600"/>
              </a:lnSpc>
              <a:spcBef>
                <a:spcPts val="300"/>
              </a:spcBef>
            </a:pPr>
            <a:r>
              <a:rPr dirty="0" sz="1100" spc="-145">
                <a:latin typeface="Arial Black"/>
                <a:cs typeface="Arial Black"/>
              </a:rPr>
              <a:t>Accessible</a:t>
            </a:r>
            <a:r>
              <a:rPr dirty="0" sz="1100" spc="-145">
                <a:latin typeface="Tahoma"/>
                <a:cs typeface="Tahoma"/>
              </a:rPr>
              <a:t>: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Runs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low-resource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devices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(e.g.,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Honor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90)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via </a:t>
            </a:r>
            <a:r>
              <a:rPr dirty="0" sz="1100" spc="-30">
                <a:latin typeface="Tahoma"/>
                <a:cs typeface="Tahoma"/>
              </a:rPr>
              <a:t>Docker,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or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GPU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On</a:t>
            </a:r>
            <a:r>
              <a:rPr dirty="0" sz="1100" spc="-10">
                <a:latin typeface="Tahoma"/>
                <a:cs typeface="Tahoma"/>
              </a:rPr>
              <a:t> Runpod.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588998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1971116"/>
            <a:ext cx="65265" cy="6526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Key</a:t>
            </a:r>
            <a:r>
              <a:rPr dirty="0" spc="-35"/>
              <a:t> </a:t>
            </a:r>
            <a:r>
              <a:rPr dirty="0" spc="-30"/>
              <a:t>Feature:</a:t>
            </a:r>
            <a:r>
              <a:rPr dirty="0" spc="105"/>
              <a:t> </a:t>
            </a:r>
            <a:r>
              <a:rPr dirty="0" spc="-40"/>
              <a:t>Augmented</a:t>
            </a:r>
            <a:r>
              <a:rPr dirty="0" spc="-30"/>
              <a:t> </a:t>
            </a:r>
            <a:r>
              <a:rPr dirty="0" spc="-20"/>
              <a:t>Reality</a:t>
            </a:r>
            <a:r>
              <a:rPr dirty="0" spc="-35"/>
              <a:t> </a:t>
            </a:r>
            <a:r>
              <a:rPr dirty="0"/>
              <a:t>(AR)</a:t>
            </a:r>
            <a:r>
              <a:rPr dirty="0" spc="-35"/>
              <a:t> </a:t>
            </a:r>
            <a:r>
              <a:rPr dirty="0" spc="-20"/>
              <a:t>Scan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27" y="1065326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6158" y="981886"/>
            <a:ext cx="1842135" cy="16446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101600">
              <a:lnSpc>
                <a:spcPct val="102600"/>
              </a:lnSpc>
              <a:spcBef>
                <a:spcPts val="55"/>
              </a:spcBef>
            </a:pPr>
            <a:r>
              <a:rPr dirty="0" sz="1100" spc="-150">
                <a:latin typeface="Arial Black"/>
                <a:cs typeface="Arial Black"/>
              </a:rPr>
              <a:t>Immersive</a:t>
            </a:r>
            <a:r>
              <a:rPr dirty="0" sz="1100" spc="55">
                <a:latin typeface="Arial Black"/>
                <a:cs typeface="Arial Black"/>
              </a:rPr>
              <a:t> </a:t>
            </a:r>
            <a:r>
              <a:rPr dirty="0" sz="1100" spc="-85">
                <a:latin typeface="Arial Black"/>
                <a:cs typeface="Arial Black"/>
              </a:rPr>
              <a:t>Start</a:t>
            </a:r>
            <a:r>
              <a:rPr dirty="0" sz="1100" spc="-85">
                <a:latin typeface="Tahoma"/>
                <a:cs typeface="Tahoma"/>
              </a:rPr>
              <a:t>:</a:t>
            </a:r>
            <a:r>
              <a:rPr dirty="0" sz="1100" spc="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Users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scan </a:t>
            </a:r>
            <a:r>
              <a:rPr dirty="0" sz="1100" spc="-20">
                <a:latin typeface="Tahoma"/>
                <a:cs typeface="Tahoma"/>
              </a:rPr>
              <a:t>their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environment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 </a:t>
            </a:r>
            <a:r>
              <a:rPr dirty="0" sz="1100" spc="-35">
                <a:latin typeface="Tahoma"/>
                <a:cs typeface="Tahoma"/>
              </a:rPr>
              <a:t>begin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financial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quests.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25">
                <a:latin typeface="Arial Black"/>
                <a:cs typeface="Arial Black"/>
              </a:rPr>
              <a:t>Engagement</a:t>
            </a:r>
            <a:r>
              <a:rPr dirty="0" sz="1100" spc="-125">
                <a:latin typeface="Tahoma"/>
                <a:cs typeface="Tahoma"/>
              </a:rPr>
              <a:t>:</a:t>
            </a:r>
            <a:r>
              <a:rPr dirty="0" sz="1100" spc="7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Visualizes </a:t>
            </a:r>
            <a:r>
              <a:rPr dirty="0" sz="1100" spc="-25">
                <a:latin typeface="Tahoma"/>
                <a:cs typeface="Tahoma"/>
              </a:rPr>
              <a:t>financial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goals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(e.g.,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budgeting, savings)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real-</a:t>
            </a:r>
            <a:r>
              <a:rPr dirty="0" sz="1100" spc="-55">
                <a:latin typeface="Tahoma"/>
                <a:cs typeface="Tahoma"/>
              </a:rPr>
              <a:t>world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contexts.</a:t>
            </a:r>
            <a:endParaRPr sz="1100">
              <a:latin typeface="Tahoma"/>
              <a:cs typeface="Tahoma"/>
            </a:endParaRPr>
          </a:p>
          <a:p>
            <a:pPr marL="12700" marR="35560">
              <a:lnSpc>
                <a:spcPct val="102600"/>
              </a:lnSpc>
              <a:spcBef>
                <a:spcPts val="300"/>
              </a:spcBef>
            </a:pPr>
            <a:r>
              <a:rPr dirty="0" sz="1100" spc="-160">
                <a:latin typeface="Arial Black"/>
                <a:cs typeface="Arial Black"/>
              </a:rPr>
              <a:t>Accessible</a:t>
            </a:r>
            <a:r>
              <a:rPr dirty="0" sz="1100" spc="-160">
                <a:latin typeface="Tahoma"/>
                <a:cs typeface="Tahoma"/>
              </a:rPr>
              <a:t>: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Works</a:t>
            </a:r>
            <a:r>
              <a:rPr dirty="0" sz="1100" spc="-20">
                <a:latin typeface="Tahoma"/>
                <a:cs typeface="Tahoma"/>
              </a:rPr>
              <a:t> 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any </a:t>
            </a:r>
            <a:r>
              <a:rPr dirty="0" sz="1100" spc="-45">
                <a:latin typeface="Tahoma"/>
                <a:cs typeface="Tahoma"/>
              </a:rPr>
              <a:t>modern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smartphone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(tested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on </a:t>
            </a:r>
            <a:r>
              <a:rPr dirty="0" sz="1100" spc="-25">
                <a:latin typeface="Tahoma"/>
                <a:cs typeface="Tahoma"/>
              </a:rPr>
              <a:t>Honor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90).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327" y="1619516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327" y="2173694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880" y="697042"/>
            <a:ext cx="1119225" cy="197729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502647" y="2523095"/>
            <a:ext cx="10052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Tahoma"/>
                <a:cs typeface="Tahoma"/>
              </a:rPr>
              <a:t>figureAR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Scan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37180" y="2695167"/>
            <a:ext cx="3994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Action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Key</a:t>
            </a:r>
            <a:r>
              <a:rPr dirty="0" spc="-65"/>
              <a:t> </a:t>
            </a:r>
            <a:r>
              <a:rPr dirty="0" spc="-30"/>
              <a:t>Feature:</a:t>
            </a:r>
            <a:r>
              <a:rPr dirty="0" spc="65"/>
              <a:t> </a:t>
            </a:r>
            <a:r>
              <a:rPr dirty="0" spc="-10"/>
              <a:t>Financial</a:t>
            </a:r>
            <a:r>
              <a:rPr dirty="0" spc="-65"/>
              <a:t> </a:t>
            </a:r>
            <a:r>
              <a:rPr dirty="0" spc="-20"/>
              <a:t>Literacy</a:t>
            </a:r>
            <a:r>
              <a:rPr dirty="0" spc="-60"/>
              <a:t> </a:t>
            </a:r>
            <a:r>
              <a:rPr dirty="0" spc="-20"/>
              <a:t>Quiz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27" y="1157897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6158" y="1074444"/>
            <a:ext cx="1893570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45">
                <a:latin typeface="Arial Black"/>
                <a:cs typeface="Arial Black"/>
              </a:rPr>
              <a:t>30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25">
                <a:latin typeface="Arial Black"/>
                <a:cs typeface="Arial Black"/>
              </a:rPr>
              <a:t>Questions</a:t>
            </a:r>
            <a:r>
              <a:rPr dirty="0" sz="1100" spc="-125">
                <a:latin typeface="Tahoma"/>
                <a:cs typeface="Tahoma"/>
              </a:rPr>
              <a:t>: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Tests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knowledge </a:t>
            </a:r>
            <a:r>
              <a:rPr dirty="0" sz="1100" spc="-20">
                <a:latin typeface="Tahoma"/>
                <a:cs typeface="Tahoma"/>
              </a:rPr>
              <a:t>on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budgeting,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debt,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 spc="-10">
                <a:latin typeface="Tahoma"/>
                <a:cs typeface="Tahoma"/>
              </a:rPr>
              <a:t>investments.</a:t>
            </a:r>
            <a:endParaRPr sz="1100">
              <a:latin typeface="Tahoma"/>
              <a:cs typeface="Tahoma"/>
            </a:endParaRPr>
          </a:p>
          <a:p>
            <a:pPr marL="12700" marR="19050">
              <a:lnSpc>
                <a:spcPct val="102600"/>
              </a:lnSpc>
              <a:spcBef>
                <a:spcPts val="300"/>
              </a:spcBef>
            </a:pPr>
            <a:r>
              <a:rPr dirty="0" sz="1100" spc="-110">
                <a:latin typeface="Arial Black"/>
                <a:cs typeface="Arial Black"/>
              </a:rPr>
              <a:t>Gamified</a:t>
            </a:r>
            <a:r>
              <a:rPr dirty="0" sz="1100" spc="-110">
                <a:latin typeface="Tahoma"/>
                <a:cs typeface="Tahoma"/>
              </a:rPr>
              <a:t>: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Displays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score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with </a:t>
            </a:r>
            <a:r>
              <a:rPr dirty="0" sz="1100" spc="-40">
                <a:latin typeface="Tahoma"/>
                <a:cs typeface="Tahoma"/>
              </a:rPr>
              <a:t>animated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trophy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motivation.</a:t>
            </a:r>
            <a:endParaRPr sz="1100">
              <a:latin typeface="Tahoma"/>
              <a:cs typeface="Tahoma"/>
            </a:endParaRPr>
          </a:p>
          <a:p>
            <a:pPr marL="12700" marR="96520">
              <a:lnSpc>
                <a:spcPct val="102600"/>
              </a:lnSpc>
              <a:spcBef>
                <a:spcPts val="300"/>
              </a:spcBef>
            </a:pPr>
            <a:r>
              <a:rPr dirty="0" sz="1100" spc="-155">
                <a:latin typeface="Arial Black"/>
                <a:cs typeface="Arial Black"/>
              </a:rPr>
              <a:t>Feedback</a:t>
            </a:r>
            <a:r>
              <a:rPr dirty="0" sz="1100" spc="-155">
                <a:latin typeface="Tahoma"/>
                <a:cs typeface="Tahoma"/>
              </a:rPr>
              <a:t>:</a:t>
            </a:r>
            <a:r>
              <a:rPr dirty="0" sz="1100" spc="114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Immediate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insights </a:t>
            </a:r>
            <a:r>
              <a:rPr dirty="0" sz="1100">
                <a:latin typeface="Tahoma"/>
                <a:cs typeface="Tahoma"/>
              </a:rPr>
              <a:t>to </a:t>
            </a:r>
            <a:r>
              <a:rPr dirty="0" sz="1100" spc="-55">
                <a:latin typeface="Tahoma"/>
                <a:cs typeface="Tahoma"/>
              </a:rPr>
              <a:t>improve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financial understanding.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327" y="1712087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327" y="2094191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880" y="686157"/>
            <a:ext cx="1019830" cy="197733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403168" y="2512249"/>
            <a:ext cx="9753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figureQuiz Score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37180" y="2662985"/>
            <a:ext cx="727710" cy="2286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8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Trophy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6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Key</a:t>
            </a:r>
            <a:r>
              <a:rPr dirty="0" spc="-55"/>
              <a:t> </a:t>
            </a:r>
            <a:r>
              <a:rPr dirty="0" spc="-30"/>
              <a:t>Feature:</a:t>
            </a:r>
            <a:r>
              <a:rPr dirty="0" spc="80"/>
              <a:t> </a:t>
            </a:r>
            <a:r>
              <a:rPr dirty="0" spc="95"/>
              <a:t>ML</a:t>
            </a:r>
            <a:r>
              <a:rPr dirty="0" spc="-55"/>
              <a:t> </a:t>
            </a:r>
            <a:r>
              <a:rPr dirty="0" spc="-10"/>
              <a:t>Financial</a:t>
            </a:r>
            <a:r>
              <a:rPr dirty="0" spc="-50"/>
              <a:t> </a:t>
            </a:r>
            <a:r>
              <a:rPr dirty="0" spc="-25"/>
              <a:t>Advisor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27" y="798423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6158" y="714983"/>
            <a:ext cx="1770380" cy="21983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40">
                <a:latin typeface="Arial Black"/>
                <a:cs typeface="Arial Black"/>
              </a:rPr>
              <a:t>Logistic</a:t>
            </a:r>
            <a:r>
              <a:rPr dirty="0" sz="1100" spc="30">
                <a:latin typeface="Arial Black"/>
                <a:cs typeface="Arial Black"/>
              </a:rPr>
              <a:t> </a:t>
            </a:r>
            <a:r>
              <a:rPr dirty="0" sz="1100" spc="-135">
                <a:latin typeface="Arial Black"/>
                <a:cs typeface="Arial Black"/>
              </a:rPr>
              <a:t>Regression</a:t>
            </a:r>
            <a:r>
              <a:rPr dirty="0" sz="1100" spc="-135">
                <a:latin typeface="Tahoma"/>
                <a:cs typeface="Tahoma"/>
              </a:rPr>
              <a:t>:</a:t>
            </a:r>
            <a:r>
              <a:rPr dirty="0" sz="1100" spc="1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Trained </a:t>
            </a:r>
            <a:r>
              <a:rPr dirty="0" sz="1100" spc="-20">
                <a:latin typeface="Tahoma"/>
                <a:cs typeface="Tahoma"/>
              </a:rPr>
              <a:t>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SA-</a:t>
            </a:r>
            <a:r>
              <a:rPr dirty="0" sz="1100" spc="-20">
                <a:latin typeface="Tahoma"/>
                <a:cs typeface="Tahoma"/>
              </a:rPr>
              <a:t>specific </a:t>
            </a:r>
            <a:r>
              <a:rPr dirty="0" sz="1100" spc="-10">
                <a:latin typeface="Tahoma"/>
                <a:cs typeface="Tahoma"/>
              </a:rPr>
              <a:t>queries.</a:t>
            </a:r>
            <a:endParaRPr sz="1100">
              <a:latin typeface="Tahoma"/>
              <a:cs typeface="Tahoma"/>
            </a:endParaRPr>
          </a:p>
          <a:p>
            <a:pPr marL="12700" marR="8255">
              <a:lnSpc>
                <a:spcPct val="102600"/>
              </a:lnSpc>
              <a:spcBef>
                <a:spcPts val="300"/>
              </a:spcBef>
            </a:pPr>
            <a:r>
              <a:rPr dirty="0" sz="1100" spc="-140">
                <a:latin typeface="Arial Black"/>
                <a:cs typeface="Arial Black"/>
              </a:rPr>
              <a:t>Personalized</a:t>
            </a:r>
            <a:r>
              <a:rPr dirty="0" sz="1100" spc="120">
                <a:latin typeface="Arial Black"/>
                <a:cs typeface="Arial Black"/>
              </a:rPr>
              <a:t> </a:t>
            </a:r>
            <a:r>
              <a:rPr dirty="0" sz="1100" spc="-10">
                <a:latin typeface="Arial Black"/>
                <a:cs typeface="Arial Black"/>
              </a:rPr>
              <a:t>Advice</a:t>
            </a:r>
            <a:r>
              <a:rPr dirty="0" sz="1100" spc="-10">
                <a:latin typeface="Tahoma"/>
                <a:cs typeface="Tahoma"/>
              </a:rPr>
              <a:t>: </a:t>
            </a:r>
            <a:r>
              <a:rPr dirty="0" sz="1100" spc="-30">
                <a:latin typeface="Tahoma"/>
                <a:cs typeface="Tahoma"/>
              </a:rPr>
              <a:t>Contextual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responses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for </a:t>
            </a:r>
            <a:r>
              <a:rPr dirty="0" sz="1100" spc="-45">
                <a:latin typeface="Tahoma"/>
                <a:cs typeface="Tahoma"/>
              </a:rPr>
              <a:t>budgeting,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debt, </a:t>
            </a:r>
            <a:r>
              <a:rPr dirty="0" sz="1100" spc="-40">
                <a:latin typeface="Tahoma"/>
                <a:cs typeface="Tahoma"/>
              </a:rPr>
              <a:t>stokvels,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  <a:p>
            <a:pPr marL="12700" marR="1143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Arial Black"/>
                <a:cs typeface="Arial Black"/>
              </a:rPr>
              <a:t>AR</a:t>
            </a:r>
            <a:r>
              <a:rPr dirty="0" sz="1100" spc="-45">
                <a:latin typeface="Arial Black"/>
                <a:cs typeface="Arial Black"/>
              </a:rPr>
              <a:t> </a:t>
            </a:r>
            <a:r>
              <a:rPr dirty="0" sz="1100" spc="-100">
                <a:latin typeface="Arial Black"/>
                <a:cs typeface="Arial Black"/>
              </a:rPr>
              <a:t>Integration</a:t>
            </a:r>
            <a:r>
              <a:rPr dirty="0" sz="1100" spc="-100">
                <a:latin typeface="Tahoma"/>
                <a:cs typeface="Tahoma"/>
              </a:rPr>
              <a:t>:</a:t>
            </a:r>
            <a:r>
              <a:rPr dirty="0" sz="1100" spc="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Advice </a:t>
            </a:r>
            <a:r>
              <a:rPr dirty="0" sz="1100" spc="-35">
                <a:latin typeface="Tahoma"/>
                <a:cs typeface="Tahoma"/>
              </a:rPr>
              <a:t>includes </a:t>
            </a:r>
            <a:r>
              <a:rPr dirty="0" sz="1100">
                <a:latin typeface="Tahoma"/>
                <a:cs typeface="Tahoma"/>
              </a:rPr>
              <a:t>tips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0">
                <a:latin typeface="Tahoma"/>
                <a:cs typeface="Tahoma"/>
              </a:rPr>
              <a:t> visualize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goals </a:t>
            </a:r>
            <a:r>
              <a:rPr dirty="0" sz="1100" spc="-10">
                <a:latin typeface="Tahoma"/>
                <a:cs typeface="Tahoma"/>
              </a:rPr>
              <a:t>via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scan.</a:t>
            </a:r>
            <a:endParaRPr sz="1100">
              <a:latin typeface="Tahoma"/>
              <a:cs typeface="Tahoma"/>
            </a:endParaRPr>
          </a:p>
          <a:p>
            <a:pPr marL="12700" marR="70485">
              <a:lnSpc>
                <a:spcPct val="102600"/>
              </a:lnSpc>
              <a:spcBef>
                <a:spcPts val="300"/>
              </a:spcBef>
            </a:pPr>
            <a:r>
              <a:rPr dirty="0" sz="1100" spc="-135">
                <a:latin typeface="Arial Black"/>
                <a:cs typeface="Arial Black"/>
              </a:rPr>
              <a:t>Example</a:t>
            </a:r>
            <a:r>
              <a:rPr dirty="0" sz="1100" spc="-135">
                <a:latin typeface="Tahoma"/>
                <a:cs typeface="Tahoma"/>
              </a:rPr>
              <a:t>: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Query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"budget </a:t>
            </a:r>
            <a:r>
              <a:rPr dirty="0" sz="1100" spc="-25">
                <a:latin typeface="Tahoma"/>
                <a:cs typeface="Tahoma"/>
              </a:rPr>
              <a:t>R5000"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yields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50/30/20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plan </a:t>
            </a:r>
            <a:r>
              <a:rPr dirty="0" sz="1100" spc="-25">
                <a:latin typeface="Tahoma"/>
                <a:cs typeface="Tahoma"/>
              </a:rPr>
              <a:t>(R2500 </a:t>
            </a:r>
            <a:r>
              <a:rPr dirty="0" sz="1100" spc="-70">
                <a:latin typeface="Tahoma"/>
                <a:cs typeface="Tahoma"/>
              </a:rPr>
              <a:t>needs,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R1500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wants, </a:t>
            </a:r>
            <a:r>
              <a:rPr dirty="0" sz="1100" spc="-30">
                <a:latin typeface="Tahoma"/>
                <a:cs typeface="Tahoma"/>
              </a:rPr>
              <a:t>R1000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savings).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327" y="1180541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327" y="1734718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327" y="2288895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880" y="693712"/>
            <a:ext cx="1001908" cy="197737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385299" y="2519843"/>
            <a:ext cx="10502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>
                <a:latin typeface="Tahoma"/>
                <a:cs typeface="Tahoma"/>
              </a:rPr>
              <a:t>figureResponse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to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37180" y="2691916"/>
            <a:ext cx="954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>
                <a:latin typeface="Tahoma"/>
                <a:cs typeface="Tahoma"/>
              </a:rPr>
              <a:t>"budget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R5000"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4339352" y="3321949"/>
            <a:ext cx="21399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3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r>
              <a:rPr dirty="0" sz="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0" spc="15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dirty="0" sz="6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0" spc="-25">
                <a:solidFill>
                  <a:srgbClr val="FFFFFF"/>
                </a:solidFill>
                <a:latin typeface="Arial MT"/>
                <a:cs typeface="Arial MT"/>
              </a:rPr>
              <a:t>13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Key</a:t>
            </a:r>
            <a:r>
              <a:rPr dirty="0" spc="-65"/>
              <a:t> </a:t>
            </a:r>
            <a:r>
              <a:rPr dirty="0" spc="-30"/>
              <a:t>Feature:</a:t>
            </a:r>
            <a:r>
              <a:rPr dirty="0" spc="65"/>
              <a:t> </a:t>
            </a:r>
            <a:r>
              <a:rPr dirty="0" spc="-20"/>
              <a:t>Budget</a:t>
            </a:r>
            <a:r>
              <a:rPr dirty="0" spc="-65"/>
              <a:t> </a:t>
            </a:r>
            <a:r>
              <a:rPr dirty="0" spc="-10"/>
              <a:t>Optimizer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27" y="1053655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56158" y="970202"/>
            <a:ext cx="1826260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81330">
              <a:lnSpc>
                <a:spcPct val="102600"/>
              </a:lnSpc>
              <a:spcBef>
                <a:spcPts val="55"/>
              </a:spcBef>
            </a:pPr>
            <a:r>
              <a:rPr dirty="0" sz="1100" spc="-75">
                <a:latin typeface="Arial Black"/>
                <a:cs typeface="Arial Black"/>
              </a:rPr>
              <a:t>Input</a:t>
            </a:r>
            <a:r>
              <a:rPr dirty="0" sz="1100" spc="-75">
                <a:latin typeface="Tahoma"/>
                <a:cs typeface="Tahoma"/>
              </a:rPr>
              <a:t>: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Users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enter </a:t>
            </a:r>
            <a:r>
              <a:rPr dirty="0" sz="1100" spc="-50">
                <a:latin typeface="Tahoma"/>
                <a:cs typeface="Tahoma"/>
              </a:rPr>
              <a:t>income/expenses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(e.g., </a:t>
            </a:r>
            <a:r>
              <a:rPr dirty="0" sz="1100" spc="-10">
                <a:latin typeface="Tahoma"/>
                <a:cs typeface="Tahoma"/>
              </a:rPr>
              <a:t>R5000/R4000).</a:t>
            </a:r>
            <a:endParaRPr sz="1100">
              <a:latin typeface="Tahoma"/>
              <a:cs typeface="Tahoma"/>
            </a:endParaRPr>
          </a:p>
          <a:p>
            <a:pPr marL="12700" marR="75565">
              <a:lnSpc>
                <a:spcPct val="102600"/>
              </a:lnSpc>
              <a:spcBef>
                <a:spcPts val="300"/>
              </a:spcBef>
            </a:pPr>
            <a:r>
              <a:rPr dirty="0" sz="1100" spc="-135">
                <a:latin typeface="Arial Black"/>
                <a:cs typeface="Arial Black"/>
              </a:rPr>
              <a:t>Analysis</a:t>
            </a:r>
            <a:r>
              <a:rPr dirty="0" sz="1100" spc="-135">
                <a:latin typeface="Tahoma"/>
                <a:cs typeface="Tahoma"/>
              </a:rPr>
              <a:t>: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Provides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actionable </a:t>
            </a:r>
            <a:r>
              <a:rPr dirty="0" sz="1100" spc="-25">
                <a:latin typeface="Tahoma"/>
                <a:cs typeface="Tahoma"/>
              </a:rPr>
              <a:t>insights</a:t>
            </a:r>
            <a:r>
              <a:rPr dirty="0" sz="1100" spc="-40">
                <a:latin typeface="Tahoma"/>
                <a:cs typeface="Tahoma"/>
              </a:rPr>
              <a:t> 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savings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goals.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dirty="0" sz="1100" spc="-114">
                <a:latin typeface="Arial Black"/>
                <a:cs typeface="Arial Black"/>
              </a:rPr>
              <a:t>Gamification</a:t>
            </a:r>
            <a:r>
              <a:rPr dirty="0" sz="1100" spc="-114">
                <a:latin typeface="Tahoma"/>
                <a:cs typeface="Tahoma"/>
              </a:rPr>
              <a:t>: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Earns </a:t>
            </a:r>
            <a:r>
              <a:rPr dirty="0" sz="1100" spc="75">
                <a:latin typeface="Tahoma"/>
                <a:cs typeface="Tahoma"/>
              </a:rPr>
              <a:t>XP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 spc="-65">
                <a:latin typeface="Tahoma"/>
                <a:cs typeface="Tahoma"/>
              </a:rPr>
              <a:t>badges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financial </a:t>
            </a:r>
            <a:r>
              <a:rPr dirty="0" sz="1100" spc="-45">
                <a:latin typeface="Tahoma"/>
                <a:cs typeface="Tahoma"/>
              </a:rPr>
              <a:t>milestones.</a:t>
            </a:r>
            <a:endParaRPr sz="1100">
              <a:latin typeface="Tahoma"/>
              <a:cs typeface="Tahoma"/>
            </a:endParaRPr>
          </a:p>
          <a:p>
            <a:pPr marL="12700" marR="136525">
              <a:lnSpc>
                <a:spcPct val="102600"/>
              </a:lnSpc>
              <a:spcBef>
                <a:spcPts val="295"/>
              </a:spcBef>
            </a:pPr>
            <a:r>
              <a:rPr dirty="0" sz="1100">
                <a:latin typeface="Arial Black"/>
                <a:cs typeface="Arial Black"/>
              </a:rPr>
              <a:t>PDF</a:t>
            </a:r>
            <a:r>
              <a:rPr dirty="0" sz="1100" spc="-45">
                <a:latin typeface="Arial Black"/>
                <a:cs typeface="Arial Black"/>
              </a:rPr>
              <a:t> </a:t>
            </a:r>
            <a:r>
              <a:rPr dirty="0" sz="1100" spc="-105">
                <a:latin typeface="Arial Black"/>
                <a:cs typeface="Arial Black"/>
              </a:rPr>
              <a:t>Export</a:t>
            </a:r>
            <a:r>
              <a:rPr dirty="0" sz="1100" spc="-105">
                <a:latin typeface="Tahoma"/>
                <a:cs typeface="Tahoma"/>
              </a:rPr>
              <a:t>: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Downloadable </a:t>
            </a:r>
            <a:r>
              <a:rPr dirty="0" sz="1100" spc="-40">
                <a:latin typeface="Tahoma"/>
                <a:cs typeface="Tahoma"/>
              </a:rPr>
              <a:t>reports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tracking.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327" y="160783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327" y="1989937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327" y="237204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880" y="683163"/>
            <a:ext cx="1047634" cy="197724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337180" y="2509163"/>
            <a:ext cx="1859914" cy="363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109347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latin typeface="Tahoma"/>
                <a:cs typeface="Tahoma"/>
              </a:rPr>
              <a:t>figureBudget </a:t>
            </a:r>
            <a:r>
              <a:rPr dirty="0" sz="1100" spc="-25">
                <a:latin typeface="Tahoma"/>
                <a:cs typeface="Tahoma"/>
              </a:rPr>
              <a:t>Analysis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(R5000/R4000)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Technical</a:t>
            </a:r>
            <a:r>
              <a:rPr dirty="0" spc="-55"/>
              <a:t> </a:t>
            </a:r>
            <a:r>
              <a:rPr dirty="0" spc="-10"/>
              <a:t>Stack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12" y="1188631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pc="-105">
                <a:latin typeface="Arial Black"/>
                <a:cs typeface="Arial Black"/>
              </a:rPr>
              <a:t>Frontend</a:t>
            </a:r>
            <a:r>
              <a:rPr dirty="0" spc="-105"/>
              <a:t>:</a:t>
            </a:r>
            <a:r>
              <a:rPr dirty="0" spc="120"/>
              <a:t> </a:t>
            </a:r>
            <a:r>
              <a:rPr dirty="0"/>
              <a:t>HTML,</a:t>
            </a:r>
            <a:r>
              <a:rPr dirty="0" spc="5"/>
              <a:t> </a:t>
            </a:r>
            <a:r>
              <a:rPr dirty="0" spc="-20"/>
              <a:t>JavaScript,</a:t>
            </a:r>
            <a:r>
              <a:rPr dirty="0"/>
              <a:t> </a:t>
            </a:r>
            <a:r>
              <a:rPr dirty="0" spc="-20"/>
              <a:t>Tailwind</a:t>
            </a:r>
            <a:r>
              <a:rPr dirty="0" spc="10"/>
              <a:t> </a:t>
            </a:r>
            <a:r>
              <a:rPr dirty="0"/>
              <a:t>CSS, </a:t>
            </a:r>
            <a:r>
              <a:rPr dirty="0" spc="-35"/>
              <a:t>Firebase</a:t>
            </a:r>
            <a:r>
              <a:rPr dirty="0" spc="10"/>
              <a:t> </a:t>
            </a:r>
            <a:r>
              <a:rPr dirty="0" spc="-30"/>
              <a:t>(Firestore</a:t>
            </a:r>
            <a:r>
              <a:rPr dirty="0" spc="5"/>
              <a:t> </a:t>
            </a:r>
            <a:r>
              <a:rPr dirty="0" spc="-25"/>
              <a:t>for </a:t>
            </a:r>
            <a:r>
              <a:rPr dirty="0" spc="-10"/>
              <a:t>interactions).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pc="-140">
                <a:latin typeface="Arial Black"/>
                <a:cs typeface="Arial Black"/>
              </a:rPr>
              <a:t>Backend</a:t>
            </a:r>
            <a:r>
              <a:rPr dirty="0" spc="-140"/>
              <a:t>:</a:t>
            </a:r>
            <a:r>
              <a:rPr dirty="0" spc="75"/>
              <a:t> </a:t>
            </a:r>
            <a:r>
              <a:rPr dirty="0" spc="-10"/>
              <a:t>FastAPI,</a:t>
            </a:r>
            <a:r>
              <a:rPr dirty="0" spc="-25"/>
              <a:t> scikit-</a:t>
            </a:r>
            <a:r>
              <a:rPr dirty="0" spc="-40"/>
              <a:t>learn</a:t>
            </a:r>
            <a:r>
              <a:rPr dirty="0" spc="-25"/>
              <a:t> </a:t>
            </a:r>
            <a:r>
              <a:rPr dirty="0" spc="-10"/>
              <a:t>(logistic</a:t>
            </a:r>
            <a:r>
              <a:rPr dirty="0" spc="-20"/>
              <a:t> </a:t>
            </a:r>
            <a:r>
              <a:rPr dirty="0" spc="-50"/>
              <a:t>regression),</a:t>
            </a:r>
            <a:r>
              <a:rPr dirty="0" spc="-20"/>
              <a:t> </a:t>
            </a:r>
            <a:r>
              <a:rPr dirty="0" spc="-10"/>
              <a:t>Uvicorn.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pc="-110">
                <a:latin typeface="Arial Black"/>
                <a:cs typeface="Arial Black"/>
              </a:rPr>
              <a:t>Deployment</a:t>
            </a:r>
            <a:r>
              <a:rPr dirty="0" spc="-110"/>
              <a:t>:</a:t>
            </a:r>
            <a:r>
              <a:rPr dirty="0" spc="70"/>
              <a:t> </a:t>
            </a:r>
            <a:r>
              <a:rPr dirty="0" spc="-25"/>
              <a:t>Docker</a:t>
            </a:r>
            <a:r>
              <a:rPr dirty="0" spc="-35"/>
              <a:t> </a:t>
            </a:r>
            <a:r>
              <a:rPr dirty="0" spc="-20"/>
              <a:t>for</a:t>
            </a:r>
            <a:r>
              <a:rPr dirty="0" spc="-35"/>
              <a:t> </a:t>
            </a:r>
            <a:r>
              <a:rPr dirty="0" spc="-40"/>
              <a:t>lightweight,</a:t>
            </a:r>
            <a:r>
              <a:rPr dirty="0" spc="-35"/>
              <a:t> portable</a:t>
            </a:r>
            <a:r>
              <a:rPr dirty="0" spc="-30"/>
              <a:t> </a:t>
            </a:r>
            <a:r>
              <a:rPr dirty="0" spc="-10"/>
              <a:t>execution.</a:t>
            </a:r>
          </a:p>
          <a:p>
            <a:pPr marL="12700" marR="182245">
              <a:lnSpc>
                <a:spcPct val="102600"/>
              </a:lnSpc>
              <a:spcBef>
                <a:spcPts val="295"/>
              </a:spcBef>
            </a:pPr>
            <a:r>
              <a:rPr dirty="0" spc="-114">
                <a:latin typeface="Arial Black"/>
                <a:cs typeface="Arial Black"/>
              </a:rPr>
              <a:t>External</a:t>
            </a:r>
            <a:r>
              <a:rPr dirty="0" spc="-114"/>
              <a:t>:</a:t>
            </a:r>
            <a:r>
              <a:rPr dirty="0" spc="125"/>
              <a:t> </a:t>
            </a:r>
            <a:r>
              <a:rPr dirty="0"/>
              <a:t>jsPDF</a:t>
            </a:r>
            <a:r>
              <a:rPr dirty="0" spc="5"/>
              <a:t> </a:t>
            </a:r>
            <a:r>
              <a:rPr dirty="0"/>
              <a:t>(PDF</a:t>
            </a:r>
            <a:r>
              <a:rPr dirty="0" spc="10"/>
              <a:t> </a:t>
            </a:r>
            <a:r>
              <a:rPr dirty="0" spc="-35"/>
              <a:t>export),</a:t>
            </a:r>
            <a:r>
              <a:rPr dirty="0" spc="5"/>
              <a:t> </a:t>
            </a:r>
            <a:r>
              <a:rPr dirty="0"/>
              <a:t>Font</a:t>
            </a:r>
            <a:r>
              <a:rPr dirty="0" spc="5"/>
              <a:t> </a:t>
            </a:r>
            <a:r>
              <a:rPr dirty="0" spc="-60"/>
              <a:t>Awesome</a:t>
            </a:r>
            <a:r>
              <a:rPr dirty="0" spc="5"/>
              <a:t> </a:t>
            </a:r>
            <a:r>
              <a:rPr dirty="0" spc="-30"/>
              <a:t>(icons),</a:t>
            </a:r>
            <a:r>
              <a:rPr dirty="0" spc="5"/>
              <a:t> </a:t>
            </a:r>
            <a:r>
              <a:rPr dirty="0" spc="-20"/>
              <a:t>Unsplash </a:t>
            </a:r>
            <a:r>
              <a:rPr dirty="0" spc="-10"/>
              <a:t>(background).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212" y="1570736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212" y="1780768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212" y="1990801"/>
            <a:ext cx="65265" cy="65265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531960" y="3334649"/>
            <a:ext cx="50165" cy="111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600" spc="-55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Makhavhu</a:t>
            </a:r>
            <a:r>
              <a:rPr dirty="0" spc="50"/>
              <a:t> </a:t>
            </a:r>
            <a:r>
              <a:rPr dirty="0"/>
              <a:t>MJ,</a:t>
            </a:r>
            <a:r>
              <a:rPr dirty="0" spc="55"/>
              <a:t> </a:t>
            </a:r>
            <a:r>
              <a:rPr dirty="0" spc="-20"/>
              <a:t>Nemandava</a:t>
            </a:r>
            <a:r>
              <a:rPr dirty="0" spc="55"/>
              <a:t> </a:t>
            </a:r>
            <a:r>
              <a:rPr dirty="0" spc="-10"/>
              <a:t>Akonaho,</a:t>
            </a:r>
            <a:r>
              <a:rPr dirty="0" spc="55"/>
              <a:t> </a:t>
            </a:r>
            <a:r>
              <a:rPr dirty="0" spc="-10"/>
              <a:t>Sasebo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1915337" y="3321949"/>
            <a:ext cx="777875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Financial</a:t>
            </a:r>
            <a:r>
              <a:rPr dirty="0" sz="600" spc="45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World</a:t>
            </a:r>
            <a:r>
              <a:rPr dirty="0" sz="600" spc="4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Quest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September</a:t>
            </a:r>
            <a:r>
              <a:rPr dirty="0" spc="20"/>
              <a:t> </a:t>
            </a:r>
            <a:r>
              <a:rPr dirty="0"/>
              <a:t>14,</a:t>
            </a:r>
            <a:r>
              <a:rPr dirty="0" spc="25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pc="-30"/>
              <a:t>10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13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Makhavhu MJ, Nemandava Akonaho, Sasebols TB, Musehane R</dc:creator>
  <dc:title>Financial World Quest - SA Intervarsity Hackathon 2025</dc:title>
  <dcterms:created xsi:type="dcterms:W3CDTF">2025-09-14T05:44:42Z</dcterms:created>
  <dcterms:modified xsi:type="dcterms:W3CDTF">2025-09-14T05:44:42Z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2025-09-14T00:00:00Z</vt:filetime>
  </property>
  <property fmtid="{D5CDD505-2E9C-101B-9397-08002B2CF9AE}" pid="5" name="PTEX.Fullbanner">
    <vt:lpwstr>This is pdfTeX, Version 3.141592653-2.6-1.40.27 (TeX Live 2025) kpathsea version 6.4.1</vt:lpwstr>
  </property>
  <property fmtid="{D5CDD505-2E9C-101B-9397-08002B2CF9AE}" pid="6" name="Producer">
    <vt:lpwstr>pdfTeX-1.40.27</vt:lpwstr>
  </property>
</Properties>
</file>