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316" r:id="rId3"/>
    <p:sldId id="299" r:id="rId4"/>
    <p:sldId id="317" r:id="rId5"/>
    <p:sldId id="318" r:id="rId6"/>
    <p:sldId id="300" r:id="rId7"/>
    <p:sldId id="301" r:id="rId8"/>
    <p:sldId id="302" r:id="rId9"/>
    <p:sldId id="304" r:id="rId10"/>
    <p:sldId id="305" r:id="rId11"/>
    <p:sldId id="306" r:id="rId12"/>
    <p:sldId id="309" r:id="rId13"/>
    <p:sldId id="313" r:id="rId14"/>
    <p:sldId id="312" r:id="rId15"/>
    <p:sldId id="311" r:id="rId16"/>
    <p:sldId id="322" r:id="rId17"/>
    <p:sldId id="323" r:id="rId18"/>
    <p:sldId id="324" r:id="rId19"/>
    <p:sldId id="325" r:id="rId20"/>
    <p:sldId id="328" r:id="rId21"/>
    <p:sldId id="314" r:id="rId22"/>
    <p:sldId id="294" r:id="rId23"/>
    <p:sldId id="295" r:id="rId24"/>
    <p:sldId id="296" r:id="rId25"/>
    <p:sldId id="273" r:id="rId26"/>
    <p:sldId id="274" r:id="rId27"/>
    <p:sldId id="275" r:id="rId28"/>
    <p:sldId id="276" r:id="rId29"/>
    <p:sldId id="293" r:id="rId30"/>
    <p:sldId id="330" r:id="rId31"/>
    <p:sldId id="329" r:id="rId32"/>
    <p:sldId id="319" r:id="rId33"/>
    <p:sldId id="327" r:id="rId34"/>
    <p:sldId id="310" r:id="rId35"/>
    <p:sldId id="320" r:id="rId36"/>
    <p:sldId id="315" r:id="rId37"/>
    <p:sldId id="32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18752"/>
    <a:srgbClr val="7AC043"/>
    <a:srgbClr val="7AC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270" autoAdjust="0"/>
  </p:normalViewPr>
  <p:slideViewPr>
    <p:cSldViewPr snapToGrid="0" snapToObjects="1">
      <p:cViewPr varScale="1">
        <p:scale>
          <a:sx n="114" d="100"/>
          <a:sy n="114" d="100"/>
        </p:scale>
        <p:origin x="8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E9FED-4A5A-440E-9ADD-96E04009DFF9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E8E53-FB47-4CBB-8CE0-B6A37821A0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24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8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54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5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9823"/>
            <a:ext cx="7772400" cy="1704226"/>
          </a:xfrm>
        </p:spPr>
        <p:txBody>
          <a:bodyPr>
            <a:normAutofit/>
          </a:bodyPr>
          <a:lstStyle>
            <a:lvl1pPr>
              <a:defRPr sz="360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3587" y="4566863"/>
            <a:ext cx="6400800" cy="13065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6CA7-7F8D-446F-8C20-873B6AB3D3CF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58" y="125794"/>
            <a:ext cx="2475215" cy="247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D92D-B794-47F2-AE6D-993E638EF1B8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7229-FCBE-49F1-9156-901A69CE6A36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" y="90080"/>
            <a:ext cx="8867775" cy="664929"/>
          </a:xfrm>
        </p:spPr>
        <p:txBody>
          <a:bodyPr>
            <a:noAutofit/>
          </a:bodyPr>
          <a:lstStyle>
            <a:lvl1pPr algn="l">
              <a:defRPr sz="4000" i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402" y="965771"/>
            <a:ext cx="8517277" cy="5302858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2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2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F4E-FAB0-40A4-A64B-22200FE4C09C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02779" y="6350453"/>
            <a:ext cx="2099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22963" y="6350454"/>
            <a:ext cx="882717" cy="365125"/>
          </a:xfrm>
        </p:spPr>
        <p:txBody>
          <a:bodyPr/>
          <a:lstStyle>
            <a:lvl1pPr algn="ctr">
              <a:defRPr/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https://www.utdallas.edu/brand/files/UTDmono_circle_flame.png">
            <a:extLst>
              <a:ext uri="{FF2B5EF4-FFF2-40B4-BE49-F238E27FC236}">
                <a16:creationId xmlns:a16="http://schemas.microsoft.com/office/drawing/2014/main" id="{47B3B7AB-3414-4F7C-8529-5FD009682A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578" y="67175"/>
            <a:ext cx="711972" cy="7107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0" y="811662"/>
            <a:ext cx="9144000" cy="45719"/>
            <a:chOff x="0" y="791114"/>
            <a:chExt cx="9144000" cy="45719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791114"/>
              <a:ext cx="1643865" cy="45719"/>
            </a:xfrm>
            <a:prstGeom prst="rect">
              <a:avLst/>
            </a:prstGeom>
            <a:solidFill>
              <a:srgbClr val="7AC04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643865" y="791114"/>
              <a:ext cx="7500135" cy="45719"/>
            </a:xfrm>
            <a:prstGeom prst="rect">
              <a:avLst/>
            </a:prstGeom>
            <a:solidFill>
              <a:srgbClr val="01875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14431"/>
            <a:ext cx="7772400" cy="129246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9B21-F111-4302-AE96-9A81F70D9770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38701"/>
            <a:ext cx="2980896" cy="297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7ACB-CB82-4E63-BE58-837CC553A2E1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96F8-AD69-4411-8D19-9DBCBFF34953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B127-A4EF-432B-AFDD-30E107B86B4C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A8FB-8FC7-4698-A439-8EC1CF4B6D54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D7BC-1CF9-41E0-92DB-F07C1E72FFA7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FACD-283A-43F2-824F-5EFF4A33B657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23DB-BB2A-4685-AE96-F8AD3E7470CF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Block3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image" Target="../media/image14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4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Gradient Descent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Nicholas </a:t>
            </a:r>
            <a:r>
              <a:rPr lang="en-US" dirty="0" err="1"/>
              <a:t>Ruozzi</a:t>
            </a:r>
            <a:endParaRPr lang="en-US" dirty="0"/>
          </a:p>
          <a:p>
            <a:r>
              <a:rPr lang="en-US" dirty="0"/>
              <a:t>University of Texas at Dallas</a:t>
            </a:r>
          </a:p>
        </p:txBody>
      </p:sp>
    </p:spTree>
    <p:extLst>
      <p:ext uri="{BB962C8B-B14F-4D97-AF65-F5344CB8AC3E}">
        <p14:creationId xmlns:p14="http://schemas.microsoft.com/office/powerpoint/2010/main" val="127344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5" y="1592482"/>
            <a:ext cx="8757594" cy="455577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961203" y="4745104"/>
            <a:ext cx="151392" cy="136772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617" y="1144514"/>
                <a:ext cx="1435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17" y="1144514"/>
                <a:ext cx="143518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0533" y="3671135"/>
                <a:ext cx="152932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=−1.44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3" y="3671135"/>
                <a:ext cx="1529329" cy="380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4775" y="3293108"/>
                <a:ext cx="1227965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=2.4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3293108"/>
                <a:ext cx="1227965" cy="380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4775" y="2915081"/>
                <a:ext cx="122475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2915081"/>
                <a:ext cx="1224759" cy="3808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4775" y="2570697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Step size: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.8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2570697"/>
                <a:ext cx="1343958" cy="369332"/>
              </a:xfrm>
              <a:prstGeom prst="rect">
                <a:avLst/>
              </a:prstGeom>
              <a:blipFill>
                <a:blip r:embed="rId7"/>
                <a:stretch>
                  <a:fillRect l="-362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D5A63351-6833-43B4-B67C-5B281830AC1F}"/>
              </a:ext>
            </a:extLst>
          </p:cNvPr>
          <p:cNvSpPr/>
          <p:nvPr/>
        </p:nvSpPr>
        <p:spPr>
          <a:xfrm>
            <a:off x="5445151" y="5265518"/>
            <a:ext cx="151392" cy="136772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BE55D9-DA2D-4853-B3C5-7E0EDFD290C4}"/>
              </a:ext>
            </a:extLst>
          </p:cNvPr>
          <p:cNvSpPr/>
          <p:nvPr/>
        </p:nvSpPr>
        <p:spPr>
          <a:xfrm>
            <a:off x="3971571" y="5439325"/>
            <a:ext cx="151392" cy="13677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1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5" y="1592482"/>
            <a:ext cx="8757594" cy="4555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617" y="1144514"/>
                <a:ext cx="1435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17" y="1144514"/>
                <a:ext cx="143518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0533" y="3671135"/>
                <a:ext cx="1452385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1.44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3" y="3671135"/>
                <a:ext cx="1452385" cy="380810"/>
              </a:xfrm>
              <a:prstGeom prst="rect">
                <a:avLst/>
              </a:prstGeom>
              <a:blipFill>
                <a:blip r:embed="rId5"/>
                <a:stretch>
                  <a:fillRect t="-4762" r="-2929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4775" y="3293108"/>
                <a:ext cx="1227965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=2.4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3293108"/>
                <a:ext cx="1227965" cy="3808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4775" y="2915081"/>
                <a:ext cx="122475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2915081"/>
                <a:ext cx="1224759" cy="3808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0533" y="4775090"/>
                <a:ext cx="1740926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(5)</m:t>
                          </m:r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=0.31104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3" y="4775090"/>
                <a:ext cx="1740926" cy="3808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4775" y="4397063"/>
                <a:ext cx="178581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0.5184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4397063"/>
                <a:ext cx="1785810" cy="3808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4775" y="4019036"/>
                <a:ext cx="1356205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.864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4019036"/>
                <a:ext cx="1356205" cy="3808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2961203" y="4745104"/>
            <a:ext cx="151392" cy="136772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9647" y="5501949"/>
            <a:ext cx="151392" cy="136772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307674" y="5542400"/>
            <a:ext cx="151392" cy="136772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43777" y="5549464"/>
            <a:ext cx="151392" cy="136772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04775" y="6036489"/>
                <a:ext cx="245907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(30)</m:t>
                          </m:r>
                        </m:sup>
                      </m:sSup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8.8429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−07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6036489"/>
                <a:ext cx="2459070" cy="3808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4775" y="2570697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Step size: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.8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2570697"/>
                <a:ext cx="1343958" cy="369332"/>
              </a:xfrm>
              <a:prstGeom prst="rect">
                <a:avLst/>
              </a:prstGeom>
              <a:blipFill>
                <a:blip r:embed="rId12"/>
                <a:stretch>
                  <a:fillRect l="-362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56A2789-01C1-42FB-BF8C-F3F860366CD1}"/>
              </a:ext>
            </a:extLst>
          </p:cNvPr>
          <p:cNvSpPr/>
          <p:nvPr/>
        </p:nvSpPr>
        <p:spPr>
          <a:xfrm>
            <a:off x="5445151" y="5265518"/>
            <a:ext cx="151392" cy="136772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2631670-D1D2-4E3E-8A9A-D47205C01203}"/>
              </a:ext>
            </a:extLst>
          </p:cNvPr>
          <p:cNvSpPr/>
          <p:nvPr/>
        </p:nvSpPr>
        <p:spPr>
          <a:xfrm>
            <a:off x="3971571" y="5439325"/>
            <a:ext cx="151392" cy="136772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347954-70BA-4FFD-BF19-DFDCE287CC19}"/>
              </a:ext>
            </a:extLst>
          </p:cNvPr>
          <p:cNvSpPr/>
          <p:nvPr/>
        </p:nvSpPr>
        <p:spPr>
          <a:xfrm>
            <a:off x="4526668" y="5552232"/>
            <a:ext cx="151392" cy="13677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3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1BA9-CCF8-4CB7-AED5-7B6E5F5D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771FC-1296-427F-AE8A-33AD05D1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67B679B-56C7-4A38-8697-EB87FD90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[video-to-gif output image]">
            <a:extLst>
              <a:ext uri="{FF2B5EF4-FFF2-40B4-BE49-F238E27FC236}">
                <a16:creationId xmlns:a16="http://schemas.microsoft.com/office/drawing/2014/main" id="{221DD18B-F735-4CCB-AB3A-BC7680E8876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63F333-07D5-4828-B6D2-E14186F14DE2}"/>
              </a:ext>
            </a:extLst>
          </p:cNvPr>
          <p:cNvSpPr txBox="1"/>
          <p:nvPr/>
        </p:nvSpPr>
        <p:spPr>
          <a:xfrm>
            <a:off x="3919593" y="5707563"/>
            <a:ext cx="128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size: .9</a:t>
            </a:r>
          </a:p>
        </p:txBody>
      </p:sp>
    </p:spTree>
    <p:extLst>
      <p:ext uri="{BB962C8B-B14F-4D97-AF65-F5344CB8AC3E}">
        <p14:creationId xmlns:p14="http://schemas.microsoft.com/office/powerpoint/2010/main" val="391196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1BA9-CCF8-4CB7-AED5-7B6E5F5D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771FC-1296-427F-AE8A-33AD05D1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67B679B-56C7-4A38-8697-EB87FD90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63F333-07D5-4828-B6D2-E14186F14DE2}"/>
              </a:ext>
            </a:extLst>
          </p:cNvPr>
          <p:cNvSpPr txBox="1"/>
          <p:nvPr/>
        </p:nvSpPr>
        <p:spPr>
          <a:xfrm>
            <a:off x="3919593" y="5707563"/>
            <a:ext cx="128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size: .2</a:t>
            </a:r>
          </a:p>
        </p:txBody>
      </p:sp>
      <p:pic>
        <p:nvPicPr>
          <p:cNvPr id="5122" name="Picture 2" descr="[video-to-gif output image]">
            <a:extLst>
              <a:ext uri="{FF2B5EF4-FFF2-40B4-BE49-F238E27FC236}">
                <a16:creationId xmlns:a16="http://schemas.microsoft.com/office/drawing/2014/main" id="{58EF4461-3BB5-45AA-8972-97198882B8D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71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1BA9-CCF8-4CB7-AED5-7B6E5F5D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771FC-1296-427F-AE8A-33AD05D1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67B679B-56C7-4A38-8697-EB87FD90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[video-to-gif output image]">
            <a:extLst>
              <a:ext uri="{FF2B5EF4-FFF2-40B4-BE49-F238E27FC236}">
                <a16:creationId xmlns:a16="http://schemas.microsoft.com/office/drawing/2014/main" id="{F4E6F6DF-CEC8-4431-A7EF-3A5EC807A99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27C4F0-7895-4125-8A49-CF3603DEF13E}"/>
              </a:ext>
            </a:extLst>
          </p:cNvPr>
          <p:cNvSpPr txBox="1"/>
          <p:nvPr/>
        </p:nvSpPr>
        <p:spPr>
          <a:xfrm>
            <a:off x="3647067" y="5620347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size matters!</a:t>
            </a:r>
          </a:p>
        </p:txBody>
      </p:sp>
    </p:spTree>
    <p:extLst>
      <p:ext uri="{BB962C8B-B14F-4D97-AF65-F5344CB8AC3E}">
        <p14:creationId xmlns:p14="http://schemas.microsoft.com/office/powerpoint/2010/main" val="2245379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1BA9-CCF8-4CB7-AED5-7B6E5F5D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771FC-1296-427F-AE8A-33AD05D1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D47139-3E55-4BA5-A6B8-0DF73FB42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[video-to-gif output image]">
            <a:extLst>
              <a:ext uri="{FF2B5EF4-FFF2-40B4-BE49-F238E27FC236}">
                <a16:creationId xmlns:a16="http://schemas.microsoft.com/office/drawing/2014/main" id="{0011145D-30DF-4841-9C8B-B06AA49C50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276E59-9A48-4199-9747-6E064DCF7900}"/>
              </a:ext>
            </a:extLst>
          </p:cNvPr>
          <p:cNvSpPr txBox="1"/>
          <p:nvPr/>
        </p:nvSpPr>
        <p:spPr>
          <a:xfrm>
            <a:off x="3647067" y="5620347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size matters!</a:t>
            </a:r>
          </a:p>
        </p:txBody>
      </p:sp>
    </p:spTree>
    <p:extLst>
      <p:ext uri="{BB962C8B-B14F-4D97-AF65-F5344CB8AC3E}">
        <p14:creationId xmlns:p14="http://schemas.microsoft.com/office/powerpoint/2010/main" val="3961049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C0EC-4497-49EB-A8FB-C2E1E548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210C5-EF69-4D0C-8F4A-F726FB656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1000" dirty="0"/>
              </a:p>
              <a:p>
                <a:r>
                  <a:rPr lang="en-US" dirty="0"/>
                  <a:t>Instead of picking a fixed step size that may or may not actually result in a decrease in the function value, we can consider minimizing the function along the direction specified by the gradient to guarantee that the next iteration decreases the function value</a:t>
                </a:r>
              </a:p>
              <a:p>
                <a:endParaRPr lang="en-US" sz="1000" dirty="0"/>
              </a:p>
              <a:p>
                <a:pPr lvl="1"/>
                <a:r>
                  <a:rPr lang="en-US" dirty="0"/>
                  <a:t>In other words choose,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 0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sz="1000" dirty="0"/>
              </a:p>
              <a:p>
                <a:pPr lvl="1"/>
                <a:r>
                  <a:rPr lang="en-US" dirty="0"/>
                  <a:t>This is called exact </a:t>
                </a:r>
                <a:r>
                  <a:rPr lang="en-US" b="1" dirty="0">
                    <a:solidFill>
                      <a:srgbClr val="FF0000"/>
                    </a:solidFill>
                  </a:rPr>
                  <a:t>line search</a:t>
                </a:r>
              </a:p>
              <a:p>
                <a:pPr lvl="1"/>
                <a:endParaRPr lang="en-US" sz="1000" b="1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This optimization problem can be expensive to solve exactly </a:t>
                </a:r>
                <a:r>
                  <a:rPr lang="en-US" dirty="0">
                    <a:sym typeface="Wingdings" panose="05000000000000000000" pitchFamily="2" charset="2"/>
                  </a:rPr>
                  <a:t></a:t>
                </a:r>
                <a:endParaRPr lang="en-US" dirty="0"/>
              </a:p>
              <a:p>
                <a:pPr lvl="1"/>
                <a:endParaRPr lang="en-US" sz="1000" dirty="0"/>
              </a:p>
              <a:p>
                <a:pPr lvl="1"/>
                <a:r>
                  <a:rPr lang="en-US" dirty="0"/>
                  <a:t>However,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convex, this is a univariate convex optimization problem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210C5-EF69-4D0C-8F4A-F726FB656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EA377-CC60-4A84-AB8C-F5D1D260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34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C0EC-4497-49EB-A8FB-C2E1E548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Line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210C5-EF69-4D0C-8F4A-F726FB656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1000" dirty="0"/>
              </a:p>
              <a:p>
                <a:r>
                  <a:rPr lang="en-US" dirty="0"/>
                  <a:t>Instead of exact line search, could simply use a strategy that finds some step size that decreases the function value (one must exist)</a:t>
                </a:r>
              </a:p>
              <a:p>
                <a:endParaRPr lang="en-US" sz="1000" dirty="0"/>
              </a:p>
              <a:p>
                <a:r>
                  <a:rPr lang="en-US" dirty="0"/>
                  <a:t>Backtracking line search: start with a large step size,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and keep shrinking it until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This always guarantees a decrease, but it may not decrease as much as exact line search</a:t>
                </a:r>
              </a:p>
              <a:p>
                <a:pPr lvl="1"/>
                <a:endParaRPr lang="en-US" sz="1000" dirty="0"/>
              </a:p>
              <a:p>
                <a:pPr lvl="1"/>
                <a:r>
                  <a:rPr lang="en-US" dirty="0"/>
                  <a:t>Still, this is typically much faster in practice as it only requires a few function evaluations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210C5-EF69-4D0C-8F4A-F726FB656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2" r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EA377-CC60-4A84-AB8C-F5D1D260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20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C0EC-4497-49EB-A8FB-C2E1E548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Line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210C5-EF69-4D0C-8F4A-F726FB656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1000" dirty="0"/>
              </a:p>
              <a:p>
                <a:endParaRPr lang="en-US" sz="1000" dirty="0"/>
              </a:p>
              <a:p>
                <a:r>
                  <a:rPr lang="en-US" dirty="0"/>
                  <a:t>To implement backtracking line search, choose two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0,.5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While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err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n-US" sz="1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𝛽𝛾</m:t>
                    </m:r>
                  </m:oMath>
                </a14:m>
                <a:endParaRPr lang="en-US" dirty="0"/>
              </a:p>
              <a:p>
                <a:pPr lvl="1"/>
                <a:endParaRPr lang="en-US" sz="1000" dirty="0"/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210C5-EF69-4D0C-8F4A-F726FB656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EA377-CC60-4A84-AB8C-F5D1D260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3BB80-2FC7-4FEF-9050-71E00B0D2D86}"/>
              </a:ext>
            </a:extLst>
          </p:cNvPr>
          <p:cNvSpPr txBox="1"/>
          <p:nvPr/>
        </p:nvSpPr>
        <p:spPr>
          <a:xfrm>
            <a:off x="5220442" y="4691900"/>
            <a:ext cx="2487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Iterations continue until a step size is found that decreases the function “enough”</a:t>
            </a:r>
          </a:p>
        </p:txBody>
      </p:sp>
    </p:spTree>
    <p:extLst>
      <p:ext uri="{BB962C8B-B14F-4D97-AF65-F5344CB8AC3E}">
        <p14:creationId xmlns:p14="http://schemas.microsoft.com/office/powerpoint/2010/main" val="1451928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55A1-0343-4C3F-9750-BE005909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Line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1CDD4-6505-4134-9671-1E908A03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6AF621-38B4-4B7F-8D02-DFBD5022AF0E}"/>
                  </a:ext>
                </a:extLst>
              </p:cNvPr>
              <p:cNvSpPr txBox="1"/>
              <p:nvPr/>
            </p:nvSpPr>
            <p:spPr>
              <a:xfrm>
                <a:off x="3714793" y="5799245"/>
                <a:ext cx="1699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=.2,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=.99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6AF621-38B4-4B7F-8D02-DFBD5022A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93" y="5799245"/>
                <a:ext cx="169905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[video-to-gif output image]">
            <a:extLst>
              <a:ext uri="{FF2B5EF4-FFF2-40B4-BE49-F238E27FC236}">
                <a16:creationId xmlns:a16="http://schemas.microsoft.com/office/drawing/2014/main" id="{2C1081C6-FCBF-4562-9512-A7349952DFAC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281" y="1616869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7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1000" dirty="0"/>
              </a:p>
              <a:p>
                <a:r>
                  <a:rPr lang="en-US" dirty="0"/>
                  <a:t>Method to find local optima of </a:t>
                </a:r>
                <a:r>
                  <a:rPr lang="en-US" dirty="0">
                    <a:solidFill>
                      <a:srgbClr val="FF0000"/>
                    </a:solidFill>
                  </a:rPr>
                  <a:t>differentiable </a:t>
                </a:r>
                <a:r>
                  <a:rPr lang="en-US" dirty="0"/>
                  <a:t>a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Intuition: gradient tells us direction of greatest increase, negative gradient gives us direction of greatest decrease</a:t>
                </a:r>
              </a:p>
              <a:p>
                <a:pPr lvl="1"/>
                <a:endParaRPr lang="en-US" sz="1000" dirty="0"/>
              </a:p>
              <a:p>
                <a:pPr lvl="2"/>
                <a:r>
                  <a:rPr lang="en-US" dirty="0"/>
                  <a:t>Take steps in directions that reduce the function value</a:t>
                </a:r>
              </a:p>
              <a:p>
                <a:pPr lvl="1"/>
                <a:endParaRPr lang="en-US" sz="1000" dirty="0"/>
              </a:p>
              <a:p>
                <a:pPr lvl="1"/>
                <a:r>
                  <a:rPr lang="en-US" dirty="0"/>
                  <a:t>Definition of derivative guarantees that if we take a small enough step in the direction of the negative gradient, the function will decrease in value</a:t>
                </a:r>
              </a:p>
              <a:p>
                <a:pPr lvl="1"/>
                <a:endParaRPr lang="en-US" sz="1000" dirty="0"/>
              </a:p>
              <a:p>
                <a:pPr lvl="2"/>
                <a:r>
                  <a:rPr lang="en-US" dirty="0"/>
                  <a:t>How small is small enough?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42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55A1-0343-4C3F-9750-BE005909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Line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1CDD4-6505-4134-9671-1E908A03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BCD18E-0630-40B9-B012-E1D60CF57C4D}"/>
                  </a:ext>
                </a:extLst>
              </p:cNvPr>
              <p:cNvSpPr txBox="1"/>
              <p:nvPr/>
            </p:nvSpPr>
            <p:spPr>
              <a:xfrm>
                <a:off x="3803286" y="5799245"/>
                <a:ext cx="1570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=.1,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BCD18E-0630-40B9-B012-E1D60CF57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86" y="5799245"/>
                <a:ext cx="157081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[video-to-gif output image]">
            <a:extLst>
              <a:ext uri="{FF2B5EF4-FFF2-40B4-BE49-F238E27FC236}">
                <a16:creationId xmlns:a16="http://schemas.microsoft.com/office/drawing/2014/main" id="{446FF153-9EAF-4CD7-89C3-AD78CBEC0D6B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281" y="1616869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137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0D9-3CC9-4E0F-A90A-94728C7E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Gradient Descent: Convex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A4FF-ADFA-4CF1-B0C7-F18478E40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convex functions, local optima are always global optima (this follows from the definition of convexity)</a:t>
            </a:r>
          </a:p>
          <a:p>
            <a:endParaRPr lang="en-US" sz="1000" dirty="0"/>
          </a:p>
          <a:p>
            <a:pPr lvl="1"/>
            <a:r>
              <a:rPr lang="en-US" dirty="0"/>
              <a:t>If gradient descent converges to a critical point, then the result is a global minimizer</a:t>
            </a:r>
          </a:p>
          <a:p>
            <a:endParaRPr lang="en-US" dirty="0"/>
          </a:p>
          <a:p>
            <a:r>
              <a:rPr lang="en-US" dirty="0"/>
              <a:t>Not all convex functions are differentiable, can we still apply gradient descent?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B277C-399B-444E-8BAE-20E8E7E6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89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of Convex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1000" dirty="0"/>
              </a:p>
              <a:p>
                <a:r>
                  <a:rPr lang="en-US" dirty="0"/>
                  <a:t>For a differentiable convex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its gradients yield </a:t>
                </a:r>
                <a:r>
                  <a:rPr lang="en-US" b="1" dirty="0">
                    <a:solidFill>
                      <a:srgbClr val="FF0000"/>
                    </a:solidFill>
                  </a:rPr>
                  <a:t>linear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underestimators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161386" y="3440317"/>
            <a:ext cx="4667795" cy="3327258"/>
            <a:chOff x="1699667" y="2841983"/>
            <a:chExt cx="4667795" cy="332725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257004" y="2841983"/>
              <a:ext cx="0" cy="3327258"/>
            </a:xfrm>
            <a:prstGeom prst="line">
              <a:avLst/>
            </a:prstGeom>
            <a:ln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99667" y="4958755"/>
              <a:ext cx="466779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45412" y="5372423"/>
                <a:ext cx="227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412" y="5372423"/>
                <a:ext cx="227293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31648" y="2971276"/>
                <a:ext cx="227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648" y="2971276"/>
                <a:ext cx="227293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2083C5-65C3-4656-BF6A-FB2B89D5D62C}"/>
              </a:ext>
            </a:extLst>
          </p:cNvPr>
          <p:cNvSpPr/>
          <p:nvPr/>
        </p:nvSpPr>
        <p:spPr>
          <a:xfrm>
            <a:off x="2615381" y="3382297"/>
            <a:ext cx="2585884" cy="1897765"/>
          </a:xfrm>
          <a:custGeom>
            <a:avLst/>
            <a:gdLst>
              <a:gd name="connsiteX0" fmla="*/ 0 w 2585884"/>
              <a:gd name="connsiteY0" fmla="*/ 78658 h 1897765"/>
              <a:gd name="connsiteX1" fmla="*/ 1278193 w 2585884"/>
              <a:gd name="connsiteY1" fmla="*/ 1897626 h 1897765"/>
              <a:gd name="connsiteX2" fmla="*/ 2585884 w 2585884"/>
              <a:gd name="connsiteY2" fmla="*/ 0 h 189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5884" h="1897765">
                <a:moveTo>
                  <a:pt x="0" y="78658"/>
                </a:moveTo>
                <a:cubicBezTo>
                  <a:pt x="423606" y="994697"/>
                  <a:pt x="847212" y="1910736"/>
                  <a:pt x="1278193" y="1897626"/>
                </a:cubicBezTo>
                <a:cubicBezTo>
                  <a:pt x="1709174" y="1884516"/>
                  <a:pt x="2147529" y="942258"/>
                  <a:pt x="2585884" y="0"/>
                </a:cubicBezTo>
              </a:path>
            </a:pathLst>
          </a:cu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D5CEA6-2653-4A2B-8FD6-5FB3F1C9A002}"/>
              </a:ext>
            </a:extLst>
          </p:cNvPr>
          <p:cNvCxnSpPr/>
          <p:nvPr/>
        </p:nvCxnSpPr>
        <p:spPr>
          <a:xfrm>
            <a:off x="1502852" y="4581053"/>
            <a:ext cx="4579029" cy="1385181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41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of Convex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1000" dirty="0"/>
              </a:p>
              <a:p>
                <a:r>
                  <a:rPr lang="en-US" dirty="0"/>
                  <a:t>For a differentiable convex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its gradients yield </a:t>
                </a:r>
                <a:r>
                  <a:rPr lang="en-US" b="1" dirty="0">
                    <a:solidFill>
                      <a:srgbClr val="FF0000"/>
                    </a:solidFill>
                  </a:rPr>
                  <a:t>linear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underestimators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161386" y="3440317"/>
            <a:ext cx="4667795" cy="3327258"/>
            <a:chOff x="1699667" y="2841983"/>
            <a:chExt cx="4667795" cy="332725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257004" y="2841983"/>
              <a:ext cx="0" cy="3327258"/>
            </a:xfrm>
            <a:prstGeom prst="line">
              <a:avLst/>
            </a:prstGeom>
            <a:ln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99667" y="4958755"/>
              <a:ext cx="466779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45412" y="5372423"/>
                <a:ext cx="227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412" y="5372423"/>
                <a:ext cx="227293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31648" y="2971276"/>
                <a:ext cx="227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648" y="2971276"/>
                <a:ext cx="227293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2083C5-65C3-4656-BF6A-FB2B89D5D62C}"/>
              </a:ext>
            </a:extLst>
          </p:cNvPr>
          <p:cNvSpPr/>
          <p:nvPr/>
        </p:nvSpPr>
        <p:spPr>
          <a:xfrm>
            <a:off x="2615381" y="3382297"/>
            <a:ext cx="2585884" cy="1897765"/>
          </a:xfrm>
          <a:custGeom>
            <a:avLst/>
            <a:gdLst>
              <a:gd name="connsiteX0" fmla="*/ 0 w 2585884"/>
              <a:gd name="connsiteY0" fmla="*/ 78658 h 1897765"/>
              <a:gd name="connsiteX1" fmla="*/ 1278193 w 2585884"/>
              <a:gd name="connsiteY1" fmla="*/ 1897626 h 1897765"/>
              <a:gd name="connsiteX2" fmla="*/ 2585884 w 2585884"/>
              <a:gd name="connsiteY2" fmla="*/ 0 h 189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5884" h="1897765">
                <a:moveTo>
                  <a:pt x="0" y="78658"/>
                </a:moveTo>
                <a:cubicBezTo>
                  <a:pt x="423606" y="994697"/>
                  <a:pt x="847212" y="1910736"/>
                  <a:pt x="1278193" y="1897626"/>
                </a:cubicBezTo>
                <a:cubicBezTo>
                  <a:pt x="1709174" y="1884516"/>
                  <a:pt x="2147529" y="942258"/>
                  <a:pt x="2585884" y="0"/>
                </a:cubicBezTo>
              </a:path>
            </a:pathLst>
          </a:cu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D5CEA6-2653-4A2B-8FD6-5FB3F1C9A002}"/>
              </a:ext>
            </a:extLst>
          </p:cNvPr>
          <p:cNvCxnSpPr>
            <a:cxnSpLocks/>
          </p:cNvCxnSpPr>
          <p:nvPr/>
        </p:nvCxnSpPr>
        <p:spPr>
          <a:xfrm flipH="1">
            <a:off x="3574655" y="3822140"/>
            <a:ext cx="1675771" cy="2141486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301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of Convex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1000" dirty="0"/>
              </a:p>
              <a:p>
                <a:r>
                  <a:rPr lang="en-US" dirty="0"/>
                  <a:t>For a differentiable convex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its gradients yield </a:t>
                </a:r>
                <a:r>
                  <a:rPr lang="en-US" b="1" dirty="0">
                    <a:solidFill>
                      <a:srgbClr val="FF0000"/>
                    </a:solidFill>
                  </a:rPr>
                  <a:t>linear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underestimators</a:t>
                </a:r>
                <a:r>
                  <a:rPr lang="en-US" dirty="0"/>
                  <a:t>: zero gradient corresponds to a global optimum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161386" y="3440317"/>
            <a:ext cx="4667795" cy="3327258"/>
            <a:chOff x="1699667" y="2841983"/>
            <a:chExt cx="4667795" cy="332725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257004" y="2841983"/>
              <a:ext cx="0" cy="3327258"/>
            </a:xfrm>
            <a:prstGeom prst="line">
              <a:avLst/>
            </a:prstGeom>
            <a:ln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99667" y="4958755"/>
              <a:ext cx="466779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45412" y="5372423"/>
                <a:ext cx="227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412" y="5372423"/>
                <a:ext cx="227293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31648" y="2971276"/>
                <a:ext cx="227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648" y="2971276"/>
                <a:ext cx="227293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2083C5-65C3-4656-BF6A-FB2B89D5D62C}"/>
              </a:ext>
            </a:extLst>
          </p:cNvPr>
          <p:cNvSpPr/>
          <p:nvPr/>
        </p:nvSpPr>
        <p:spPr>
          <a:xfrm>
            <a:off x="2615381" y="3382297"/>
            <a:ext cx="2585884" cy="1897765"/>
          </a:xfrm>
          <a:custGeom>
            <a:avLst/>
            <a:gdLst>
              <a:gd name="connsiteX0" fmla="*/ 0 w 2585884"/>
              <a:gd name="connsiteY0" fmla="*/ 78658 h 1897765"/>
              <a:gd name="connsiteX1" fmla="*/ 1278193 w 2585884"/>
              <a:gd name="connsiteY1" fmla="*/ 1897626 h 1897765"/>
              <a:gd name="connsiteX2" fmla="*/ 2585884 w 2585884"/>
              <a:gd name="connsiteY2" fmla="*/ 0 h 189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5884" h="1897765">
                <a:moveTo>
                  <a:pt x="0" y="78658"/>
                </a:moveTo>
                <a:cubicBezTo>
                  <a:pt x="423606" y="994697"/>
                  <a:pt x="847212" y="1910736"/>
                  <a:pt x="1278193" y="1897626"/>
                </a:cubicBezTo>
                <a:cubicBezTo>
                  <a:pt x="1709174" y="1884516"/>
                  <a:pt x="2147529" y="942258"/>
                  <a:pt x="2585884" y="0"/>
                </a:cubicBezTo>
              </a:path>
            </a:pathLst>
          </a:cu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D5CEA6-2653-4A2B-8FD6-5FB3F1C9A002}"/>
              </a:ext>
            </a:extLst>
          </p:cNvPr>
          <p:cNvCxnSpPr>
            <a:cxnSpLocks/>
          </p:cNvCxnSpPr>
          <p:nvPr/>
        </p:nvCxnSpPr>
        <p:spPr>
          <a:xfrm flipH="1" flipV="1">
            <a:off x="2172930" y="5280062"/>
            <a:ext cx="3284685" cy="19664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107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Subgradients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1000" dirty="0"/>
              </a:p>
              <a:p>
                <a:r>
                  <a:rPr lang="en-US" dirty="0"/>
                  <a:t>For a convex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 </a:t>
                </a:r>
                <a:r>
                  <a:rPr lang="en-US" dirty="0" err="1">
                    <a:solidFill>
                      <a:srgbClr val="FF0000"/>
                    </a:solidFill>
                  </a:rPr>
                  <a:t>subgradient</a:t>
                </a:r>
                <a:r>
                  <a:rPr lang="en-US" dirty="0"/>
                  <a:t> at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is given by any line,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i.e., it is a linear </a:t>
                </a:r>
                <a:r>
                  <a:rPr lang="en-US" dirty="0" err="1"/>
                  <a:t>underestimator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161386" y="3440317"/>
            <a:ext cx="4667795" cy="3327258"/>
            <a:chOff x="1699667" y="2841983"/>
            <a:chExt cx="4667795" cy="332725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257004" y="2841983"/>
              <a:ext cx="0" cy="3327258"/>
            </a:xfrm>
            <a:prstGeom prst="line">
              <a:avLst/>
            </a:prstGeom>
            <a:ln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99667" y="4958755"/>
              <a:ext cx="466779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45412" y="5372423"/>
                <a:ext cx="227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412" y="5372423"/>
                <a:ext cx="227293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31648" y="2971276"/>
                <a:ext cx="227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648" y="2971276"/>
                <a:ext cx="227293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2718723" y="3440316"/>
            <a:ext cx="1185863" cy="1818008"/>
          </a:xfrm>
          <a:prstGeom prst="line">
            <a:avLst/>
          </a:prstGeom>
          <a:ln>
            <a:solidFill>
              <a:srgbClr val="00B050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898359" y="3456469"/>
            <a:ext cx="1142697" cy="1814385"/>
          </a:xfrm>
          <a:prstGeom prst="line">
            <a:avLst/>
          </a:prstGeom>
          <a:ln>
            <a:solidFill>
              <a:srgbClr val="00B050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840546" y="5672951"/>
                <a:ext cx="227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546" y="5672951"/>
                <a:ext cx="227293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55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Subgradients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1000" dirty="0"/>
              </a:p>
              <a:p>
                <a:r>
                  <a:rPr lang="en-US" dirty="0"/>
                  <a:t>For a convex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 </a:t>
                </a:r>
                <a:r>
                  <a:rPr lang="en-US" dirty="0" err="1">
                    <a:solidFill>
                      <a:srgbClr val="FF0000"/>
                    </a:solidFill>
                  </a:rPr>
                  <a:t>subgradient</a:t>
                </a:r>
                <a:r>
                  <a:rPr lang="en-US" dirty="0"/>
                  <a:t> at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is given by any line,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i.e., it is a linear </a:t>
                </a:r>
                <a:r>
                  <a:rPr lang="en-US" dirty="0" err="1"/>
                  <a:t>underestimator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161386" y="3440317"/>
            <a:ext cx="4667795" cy="3327258"/>
            <a:chOff x="1699667" y="2841983"/>
            <a:chExt cx="4667795" cy="332725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257004" y="2841983"/>
              <a:ext cx="0" cy="3327258"/>
            </a:xfrm>
            <a:prstGeom prst="line">
              <a:avLst/>
            </a:prstGeom>
            <a:ln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99667" y="4958755"/>
              <a:ext cx="466779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45412" y="5372423"/>
                <a:ext cx="227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412" y="5372423"/>
                <a:ext cx="227293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31648" y="2971276"/>
                <a:ext cx="227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648" y="2971276"/>
                <a:ext cx="227293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2718723" y="3440316"/>
            <a:ext cx="1185863" cy="1818008"/>
          </a:xfrm>
          <a:prstGeom prst="line">
            <a:avLst/>
          </a:prstGeom>
          <a:ln>
            <a:solidFill>
              <a:srgbClr val="00B050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898359" y="3456469"/>
            <a:ext cx="1142697" cy="1814385"/>
          </a:xfrm>
          <a:prstGeom prst="line">
            <a:avLst/>
          </a:prstGeom>
          <a:ln>
            <a:solidFill>
              <a:srgbClr val="00B050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840546" y="5672951"/>
                <a:ext cx="227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546" y="5672951"/>
                <a:ext cx="227293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631648" y="4581053"/>
            <a:ext cx="4579029" cy="1385181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73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Subgradients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1000" dirty="0"/>
              </a:p>
              <a:p>
                <a:r>
                  <a:rPr lang="en-US" dirty="0"/>
                  <a:t>For a convex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 </a:t>
                </a:r>
                <a:r>
                  <a:rPr lang="en-US" dirty="0" err="1">
                    <a:solidFill>
                      <a:srgbClr val="FF0000"/>
                    </a:solidFill>
                  </a:rPr>
                  <a:t>subgradient</a:t>
                </a:r>
                <a:r>
                  <a:rPr lang="en-US" dirty="0"/>
                  <a:t> at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is given by any line,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i.e., it is a linear </a:t>
                </a:r>
                <a:r>
                  <a:rPr lang="en-US" dirty="0" err="1"/>
                  <a:t>underestimator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161386" y="3440317"/>
            <a:ext cx="4667795" cy="3327258"/>
            <a:chOff x="1699667" y="2841983"/>
            <a:chExt cx="4667795" cy="332725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257004" y="2841983"/>
              <a:ext cx="0" cy="3327258"/>
            </a:xfrm>
            <a:prstGeom prst="line">
              <a:avLst/>
            </a:prstGeom>
            <a:ln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99667" y="4958755"/>
              <a:ext cx="466779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45412" y="5372423"/>
                <a:ext cx="227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412" y="5372423"/>
                <a:ext cx="227293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31648" y="2971276"/>
                <a:ext cx="227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648" y="2971276"/>
                <a:ext cx="227293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2718723" y="3440316"/>
            <a:ext cx="1185863" cy="1818008"/>
          </a:xfrm>
          <a:prstGeom prst="line">
            <a:avLst/>
          </a:prstGeom>
          <a:ln>
            <a:solidFill>
              <a:srgbClr val="00B050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898359" y="3456469"/>
            <a:ext cx="1142697" cy="1814385"/>
          </a:xfrm>
          <a:prstGeom prst="line">
            <a:avLst/>
          </a:prstGeom>
          <a:ln>
            <a:solidFill>
              <a:srgbClr val="00B050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840546" y="5672951"/>
                <a:ext cx="227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546" y="5672951"/>
                <a:ext cx="227293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1765426" y="4852657"/>
            <a:ext cx="4063755" cy="88909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36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Subgradients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1000" dirty="0"/>
              </a:p>
              <a:p>
                <a:r>
                  <a:rPr lang="en-US" dirty="0"/>
                  <a:t>For a convex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 </a:t>
                </a:r>
                <a:r>
                  <a:rPr lang="en-US" dirty="0" err="1">
                    <a:solidFill>
                      <a:srgbClr val="FF0000"/>
                    </a:solidFill>
                  </a:rPr>
                  <a:t>subgradient</a:t>
                </a:r>
                <a:r>
                  <a:rPr lang="en-US" dirty="0"/>
                  <a:t> at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is given by any line,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i.e., it is a linear </a:t>
                </a:r>
                <a:r>
                  <a:rPr lang="en-US" dirty="0" err="1"/>
                  <a:t>underestimator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161386" y="3440317"/>
            <a:ext cx="4667795" cy="3327258"/>
            <a:chOff x="1699667" y="2841983"/>
            <a:chExt cx="4667795" cy="332725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257004" y="2841983"/>
              <a:ext cx="0" cy="3327258"/>
            </a:xfrm>
            <a:prstGeom prst="line">
              <a:avLst/>
            </a:prstGeom>
            <a:ln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99667" y="4958755"/>
              <a:ext cx="466779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45412" y="5372423"/>
                <a:ext cx="227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412" y="5372423"/>
                <a:ext cx="227293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31648" y="2971276"/>
                <a:ext cx="227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648" y="2971276"/>
                <a:ext cx="227293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2718723" y="3440316"/>
            <a:ext cx="1185863" cy="1818008"/>
          </a:xfrm>
          <a:prstGeom prst="line">
            <a:avLst/>
          </a:prstGeom>
          <a:ln>
            <a:solidFill>
              <a:srgbClr val="00B050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898359" y="3456469"/>
            <a:ext cx="1142697" cy="1814385"/>
          </a:xfrm>
          <a:prstGeom prst="line">
            <a:avLst/>
          </a:prstGeom>
          <a:ln>
            <a:solidFill>
              <a:srgbClr val="00B050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840546" y="5672951"/>
                <a:ext cx="227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546" y="5672951"/>
                <a:ext cx="227293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484768" y="5258324"/>
            <a:ext cx="4617268" cy="1253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64096" y="3670274"/>
                <a:ext cx="2421802" cy="1055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sz="2000" dirty="0"/>
                  <a:t> is a </a:t>
                </a:r>
                <a:r>
                  <a:rPr lang="en-US" sz="2000" dirty="0" err="1"/>
                  <a:t>subgradient</a:t>
                </a:r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/>
                  <a:t> is a global minimum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96" y="3670274"/>
                <a:ext cx="2421802" cy="1055032"/>
              </a:xfrm>
              <a:prstGeom prst="rect">
                <a:avLst/>
              </a:prstGeom>
              <a:blipFill>
                <a:blip r:embed="rId6"/>
                <a:stretch>
                  <a:fillRect b="-9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81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348B-256D-44D0-98DD-5A770A33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Subgradients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8A299-101E-41EA-BAE2-E5F074BA5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1000" dirty="0"/>
              </a:p>
              <a:p>
                <a:r>
                  <a:rPr lang="en-US" dirty="0"/>
                  <a:t>If a convex function is differentiable at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it has a unique </a:t>
                </a:r>
                <a:r>
                  <a:rPr lang="en-US" dirty="0" err="1"/>
                  <a:t>subgradient</a:t>
                </a:r>
                <a:r>
                  <a:rPr lang="en-US" dirty="0"/>
                  <a:t> at the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given by the gradient</a:t>
                </a:r>
              </a:p>
              <a:p>
                <a:endParaRPr lang="en-US" sz="1000" dirty="0"/>
              </a:p>
              <a:p>
                <a:r>
                  <a:rPr lang="en-US" dirty="0"/>
                  <a:t>If a convex function is not differentiable at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it can have many </a:t>
                </a:r>
                <a:r>
                  <a:rPr lang="en-US" dirty="0" err="1"/>
                  <a:t>subgradients</a:t>
                </a:r>
                <a:endParaRPr lang="en-US" dirty="0"/>
              </a:p>
              <a:p>
                <a:endParaRPr lang="en-US" sz="1000" dirty="0"/>
              </a:p>
              <a:p>
                <a:pPr lvl="1"/>
                <a:r>
                  <a:rPr lang="en-US" dirty="0"/>
                  <a:t>E.g., the set of </a:t>
                </a:r>
                <a:r>
                  <a:rPr lang="en-US" dirty="0" err="1"/>
                  <a:t>subgradients</a:t>
                </a:r>
                <a:r>
                  <a:rPr lang="en-US" dirty="0"/>
                  <a:t> of the convex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at the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is given by the set of slopes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 set of all </a:t>
                </a:r>
                <a:r>
                  <a:rPr lang="en-US" dirty="0" err="1"/>
                  <a:t>subgradients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form a convex set,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subgradients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also a </a:t>
                </a:r>
                <a:r>
                  <a:rPr lang="en-US" dirty="0" err="1"/>
                  <a:t>subgradient</a:t>
                </a:r>
                <a:endParaRPr lang="en-US" dirty="0"/>
              </a:p>
              <a:p>
                <a:pPr lvl="1"/>
                <a:endParaRPr lang="en-US" sz="1000" dirty="0"/>
              </a:p>
              <a:p>
                <a:r>
                  <a:rPr lang="en-US" dirty="0" err="1"/>
                  <a:t>Subgradients</a:t>
                </a:r>
                <a:r>
                  <a:rPr lang="en-US" dirty="0"/>
                  <a:t> only guaranteed to exist for convex functions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8A299-101E-41EA-BAE2-E5F074BA5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2" r="-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402D0-7116-4BBB-A1E2-4FE01CF9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3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1000" dirty="0"/>
              </a:p>
              <a:p>
                <a:endParaRPr lang="en-US" sz="1000" dirty="0"/>
              </a:p>
              <a:p>
                <a:pPr marL="0" indent="0">
                  <a:buNone/>
                </a:pPr>
                <a:r>
                  <a:rPr lang="en-US" dirty="0"/>
                  <a:t>Gradient Descent Algorithm: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Pick an initial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Iterate until convergence</a:t>
                </a:r>
              </a:p>
              <a:p>
                <a:endParaRPr lang="en-US" sz="1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dirty="0"/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step size (sometimes called learning rate)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43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D46B-8219-4FBE-A7EF-64BAB75E2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Subgradient</a:t>
            </a:r>
            <a:r>
              <a:rPr lang="en-US" dirty="0"/>
              <a:t>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0F7A1C-6298-411A-96C7-876B39C84A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 err="1"/>
                  <a:t>Subgradient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convex functions?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0F7A1C-6298-411A-96C7-876B39C84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DC874-04E5-4F32-9F2B-ADEB0DC9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77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D46B-8219-4FBE-A7EF-64BAB75E2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Subgradient</a:t>
            </a:r>
            <a:r>
              <a:rPr lang="en-US" dirty="0"/>
              <a:t>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0F7A1C-6298-411A-96C7-876B39C84A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 err="1"/>
                  <a:t>Subgradient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convex functions?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If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both </a:t>
                </a:r>
                <a:r>
                  <a:rPr lang="en-US" dirty="0" err="1"/>
                  <a:t>subgradients</a:t>
                </a:r>
                <a:r>
                  <a:rPr lang="en-US" dirty="0"/>
                  <a:t> (and so are all convex combinations of these)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0F7A1C-6298-411A-96C7-876B39C84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DC874-04E5-4F32-9F2B-ADEB0DC9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45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Subgradient</a:t>
            </a:r>
            <a:r>
              <a:rPr lang="en-US" dirty="0"/>
              <a:t>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1000" dirty="0"/>
              </a:p>
              <a:p>
                <a:endParaRPr lang="en-US" sz="1000" dirty="0"/>
              </a:p>
              <a:p>
                <a:pPr marL="0" indent="0">
                  <a:buNone/>
                </a:pPr>
                <a:r>
                  <a:rPr lang="en-US" dirty="0" err="1"/>
                  <a:t>Subgradient</a:t>
                </a:r>
                <a:r>
                  <a:rPr lang="en-US" dirty="0"/>
                  <a:t> Descent Algorithm: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Pick an initial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Iterate until convergence</a:t>
                </a:r>
              </a:p>
              <a:p>
                <a:endParaRPr lang="en-US" sz="1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dirty="0"/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step size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 err="1"/>
                  <a:t>subgradient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at</a:t>
                </a:r>
                <a:br>
                  <a:rPr lang="en-US" dirty="0"/>
                </a:br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71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Subgradient</a:t>
            </a:r>
            <a:r>
              <a:rPr lang="en-US" dirty="0"/>
              <a:t>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1000" dirty="0"/>
              </a:p>
              <a:p>
                <a:endParaRPr lang="en-US" sz="1000" dirty="0"/>
              </a:p>
              <a:p>
                <a:pPr marL="0" indent="0">
                  <a:buNone/>
                </a:pPr>
                <a:r>
                  <a:rPr lang="en-US" dirty="0" err="1"/>
                  <a:t>Subgradient</a:t>
                </a:r>
                <a:r>
                  <a:rPr lang="en-US" dirty="0"/>
                  <a:t> Descent Algorithm: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Pick an initial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Iterate until convergence</a:t>
                </a:r>
              </a:p>
              <a:p>
                <a:endParaRPr lang="en-US" sz="1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dirty="0"/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step size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 err="1"/>
                  <a:t>subgradient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at</a:t>
                </a:r>
                <a:br>
                  <a:rPr lang="en-US" dirty="0"/>
                </a:br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7A124-D756-4C20-8030-925D1B463656}"/>
              </a:ext>
            </a:extLst>
          </p:cNvPr>
          <p:cNvSpPr txBox="1"/>
          <p:nvPr/>
        </p:nvSpPr>
        <p:spPr>
          <a:xfrm>
            <a:off x="2930364" y="5138464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Can you use line search here?</a:t>
            </a:r>
          </a:p>
        </p:txBody>
      </p:sp>
    </p:spTree>
    <p:extLst>
      <p:ext uri="{BB962C8B-B14F-4D97-AF65-F5344CB8AC3E}">
        <p14:creationId xmlns:p14="http://schemas.microsoft.com/office/powerpoint/2010/main" val="766421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D963-AB4A-4ED0-9576-A1EFD913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Subgradient</a:t>
            </a:r>
            <a:r>
              <a:rPr lang="en-US" dirty="0"/>
              <a:t>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B0558-0375-4AB5-9213-9D502904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F0B88-A6BB-4B83-A9F3-54FBDB79F6C6}"/>
              </a:ext>
            </a:extLst>
          </p:cNvPr>
          <p:cNvSpPr txBox="1"/>
          <p:nvPr/>
        </p:nvSpPr>
        <p:spPr>
          <a:xfrm>
            <a:off x="3883538" y="5844654"/>
            <a:ext cx="130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Size: .9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17C3E2-930A-425F-B803-D2D7398BE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0" name="Picture 6" descr="[video-to-gif output image]">
            <a:extLst>
              <a:ext uri="{FF2B5EF4-FFF2-40B4-BE49-F238E27FC236}">
                <a16:creationId xmlns:a16="http://schemas.microsoft.com/office/drawing/2014/main" id="{154B0F70-1D9E-4A49-A1A0-748E999ACAE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408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0F8A-707E-44BD-BF71-A9390FD5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Diminishing Step Size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9A8105-109E-4637-A947-F9A567BA29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1000" dirty="0"/>
              </a:p>
              <a:p>
                <a:r>
                  <a:rPr lang="en-US" dirty="0"/>
                  <a:t>A fixed step size may not result in convergence for non-differentiable functions</a:t>
                </a:r>
              </a:p>
              <a:p>
                <a:endParaRPr lang="en-US" sz="1000" dirty="0"/>
              </a:p>
              <a:p>
                <a:r>
                  <a:rPr lang="en-US" dirty="0"/>
                  <a:t>Instead, can use a diminishing step size:</a:t>
                </a:r>
              </a:p>
              <a:p>
                <a:endParaRPr lang="en-US" sz="1000" dirty="0"/>
              </a:p>
              <a:p>
                <a:pPr lvl="1"/>
                <a:r>
                  <a:rPr lang="en-US" dirty="0"/>
                  <a:t>Required property: step size must decrease as number of iterations increase but not too quickly that the algorithm fails to make progress</a:t>
                </a:r>
              </a:p>
              <a:p>
                <a:pPr lvl="1"/>
                <a:endParaRPr lang="en-US" sz="1000" dirty="0"/>
              </a:p>
              <a:p>
                <a:r>
                  <a:rPr lang="en-US" dirty="0"/>
                  <a:t>Common diminishing step size rules: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9A8105-109E-4637-A947-F9A567BA29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2" r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E406C-3ED4-46FC-8B6E-F9758F2F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7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D963-AB4A-4ED0-9576-A1EFD913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Subgradient</a:t>
            </a:r>
            <a:r>
              <a:rPr lang="en-US" dirty="0"/>
              <a:t>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B0558-0375-4AB5-9213-9D502904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028" name="Picture 4" descr="[video-to-gif output image]">
            <a:extLst>
              <a:ext uri="{FF2B5EF4-FFF2-40B4-BE49-F238E27FC236}">
                <a16:creationId xmlns:a16="http://schemas.microsoft.com/office/drawing/2014/main" id="{FACDAB93-801F-4473-B450-A84780B6BA76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281" y="1616869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3F0B88-A6BB-4B83-A9F3-54FBDB79F6C6}"/>
              </a:ext>
            </a:extLst>
          </p:cNvPr>
          <p:cNvSpPr txBox="1"/>
          <p:nvPr/>
        </p:nvSpPr>
        <p:spPr>
          <a:xfrm>
            <a:off x="3486446" y="5852340"/>
            <a:ext cx="217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Diminishing Step Size</a:t>
            </a:r>
          </a:p>
        </p:txBody>
      </p:sp>
    </p:spTree>
    <p:extLst>
      <p:ext uri="{BB962C8B-B14F-4D97-AF65-F5344CB8AC3E}">
        <p14:creationId xmlns:p14="http://schemas.microsoft.com/office/powerpoint/2010/main" val="665128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468C-1056-4DEE-90FB-6185D6FA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Guarantees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726A5-D975-4EF8-91FD-3E0C46FEC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1000" dirty="0"/>
              </a:p>
              <a:p>
                <a:r>
                  <a:rPr lang="en-US" dirty="0"/>
                  <a:t>The hard work in convex optimization is to identify conditions that guarantee quick convergence to within a small error of the optimum</a:t>
                </a:r>
              </a:p>
              <a:p>
                <a:endParaRPr lang="en-US" sz="1000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∈{0,…,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For a fixed step size,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we are guaranteed that </a:t>
                </a:r>
              </a:p>
              <a:p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inf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dirty="0"/>
                  <a:t>    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some positive constant that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endParaRPr lang="en-US" sz="100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differentiable, then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small enough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726A5-D975-4EF8-91FD-3E0C46FEC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C358A-4090-46BF-98CA-D2F3C7F1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1000" dirty="0"/>
              </a:p>
              <a:p>
                <a:endParaRPr lang="en-US" sz="1000" dirty="0"/>
              </a:p>
              <a:p>
                <a:pPr marL="0" indent="0">
                  <a:buNone/>
                </a:pPr>
                <a:r>
                  <a:rPr lang="en-US" dirty="0"/>
                  <a:t>Gradient Descent Algorithm: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Pick an initial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Iterate until convergence</a:t>
                </a:r>
              </a:p>
              <a:p>
                <a:endParaRPr lang="en-US" sz="1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dirty="0"/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step size (sometimes called learning rate)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7F048-A5A9-4704-9840-B5D5070A2C7D}"/>
              </a:ext>
            </a:extLst>
          </p:cNvPr>
          <p:cNvSpPr txBox="1"/>
          <p:nvPr/>
        </p:nvSpPr>
        <p:spPr>
          <a:xfrm>
            <a:off x="3470492" y="4634006"/>
            <a:ext cx="2131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When do we stop?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62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1000" dirty="0"/>
              </a:p>
              <a:p>
                <a:endParaRPr lang="en-US" sz="1000" dirty="0"/>
              </a:p>
              <a:p>
                <a:pPr marL="0" indent="0">
                  <a:buNone/>
                </a:pPr>
                <a:r>
                  <a:rPr lang="en-US" dirty="0"/>
                  <a:t>Gradient Descent Algorithm: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Pick an initial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Iterate until convergence</a:t>
                </a:r>
              </a:p>
              <a:p>
                <a:endParaRPr lang="en-US" sz="1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dirty="0"/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step size (sometimes called learning rate)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F7F048-A5A9-4704-9840-B5D5070A2C7D}"/>
                  </a:ext>
                </a:extLst>
              </p:cNvPr>
              <p:cNvSpPr txBox="1"/>
              <p:nvPr/>
            </p:nvSpPr>
            <p:spPr>
              <a:xfrm>
                <a:off x="1867981" y="4535684"/>
                <a:ext cx="540803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Possible Stopping Criteria:  iterate until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F7F048-A5A9-4704-9840-B5D5070A2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1" y="4535684"/>
                <a:ext cx="5408037" cy="707886"/>
              </a:xfrm>
              <a:prstGeom prst="rect">
                <a:avLst/>
              </a:prstGeom>
              <a:blipFill>
                <a:blip r:embed="rId3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AD5E3-86F5-4B12-9D54-1620BE2794A1}"/>
                  </a:ext>
                </a:extLst>
              </p:cNvPr>
              <p:cNvSpPr txBox="1"/>
              <p:nvPr/>
            </p:nvSpPr>
            <p:spPr>
              <a:xfrm>
                <a:off x="3212248" y="5459050"/>
                <a:ext cx="26475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How small should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be?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AD5E3-86F5-4B12-9D54-1620BE2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248" y="5459050"/>
                <a:ext cx="2647584" cy="400110"/>
              </a:xfrm>
              <a:prstGeom prst="rect">
                <a:avLst/>
              </a:prstGeom>
              <a:blipFill>
                <a:blip r:embed="rId4"/>
                <a:stretch>
                  <a:fillRect l="-2535" t="-9231" r="-161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54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5" y="1592482"/>
            <a:ext cx="8757594" cy="455577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961203" y="4745104"/>
            <a:ext cx="151392" cy="13677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617" y="1144514"/>
                <a:ext cx="1435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17" y="1144514"/>
                <a:ext cx="143518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4775" y="2915081"/>
                <a:ext cx="122475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2915081"/>
                <a:ext cx="1224759" cy="380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4775" y="2570697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Step size: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.8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2570697"/>
                <a:ext cx="1343958" cy="369332"/>
              </a:xfrm>
              <a:prstGeom prst="rect">
                <a:avLst/>
              </a:prstGeom>
              <a:blipFill>
                <a:blip r:embed="rId5"/>
                <a:stretch>
                  <a:fillRect l="-362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68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5" y="1592482"/>
            <a:ext cx="8757594" cy="4555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617" y="1144514"/>
                <a:ext cx="1435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17" y="1144514"/>
                <a:ext cx="143518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4775" y="3293108"/>
                <a:ext cx="268669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=−4− .8⋅2⋅(−4)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3293108"/>
                <a:ext cx="2686698" cy="380810"/>
              </a:xfrm>
              <a:prstGeom prst="rect">
                <a:avLst/>
              </a:prstGeom>
              <a:blipFill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4775" y="2915081"/>
                <a:ext cx="122475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2915081"/>
                <a:ext cx="1224759" cy="380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4775" y="2570697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Step size: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.8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2570697"/>
                <a:ext cx="1343958" cy="369332"/>
              </a:xfrm>
              <a:prstGeom prst="rect">
                <a:avLst/>
              </a:prstGeom>
              <a:blipFill>
                <a:blip r:embed="rId6"/>
                <a:stretch>
                  <a:fillRect l="-362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2961203" y="4745104"/>
            <a:ext cx="151392" cy="136772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445151" y="5265518"/>
            <a:ext cx="151392" cy="13677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5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5" y="1592482"/>
            <a:ext cx="8757594" cy="455577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961203" y="4745104"/>
            <a:ext cx="151392" cy="136772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617" y="1144514"/>
                <a:ext cx="1435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17" y="1144514"/>
                <a:ext cx="143518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4775" y="3293108"/>
                <a:ext cx="1227965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=2.4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3293108"/>
                <a:ext cx="1227965" cy="380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4775" y="2915081"/>
                <a:ext cx="122475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2915081"/>
                <a:ext cx="1224759" cy="380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4775" y="2570697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Step size: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.8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2570697"/>
                <a:ext cx="1343958" cy="369332"/>
              </a:xfrm>
              <a:prstGeom prst="rect">
                <a:avLst/>
              </a:prstGeom>
              <a:blipFill>
                <a:blip r:embed="rId6"/>
                <a:stretch>
                  <a:fillRect l="-362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FB275486-9B37-4EFD-8B2E-FE9198C668B0}"/>
              </a:ext>
            </a:extLst>
          </p:cNvPr>
          <p:cNvSpPr/>
          <p:nvPr/>
        </p:nvSpPr>
        <p:spPr>
          <a:xfrm>
            <a:off x="5445151" y="5265518"/>
            <a:ext cx="151392" cy="13677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5" y="1592482"/>
            <a:ext cx="8757594" cy="455577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961203" y="4745104"/>
            <a:ext cx="151392" cy="136772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617" y="1144514"/>
                <a:ext cx="1435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17" y="1144514"/>
                <a:ext cx="143518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39459" y="5700404"/>
                <a:ext cx="1227965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459" y="5700404"/>
                <a:ext cx="1227965" cy="380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0533" y="3671135"/>
                <a:ext cx="250074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=2.4− .8⋅2⋅2.4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3" y="3671135"/>
                <a:ext cx="2500749" cy="3808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4775" y="3293108"/>
                <a:ext cx="1227965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=2.4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3293108"/>
                <a:ext cx="1227965" cy="3808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4775" y="2915081"/>
                <a:ext cx="122475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2915081"/>
                <a:ext cx="1224759" cy="3808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4775" y="2570697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Step size: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.8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2570697"/>
                <a:ext cx="1343958" cy="369332"/>
              </a:xfrm>
              <a:prstGeom prst="rect">
                <a:avLst/>
              </a:prstGeom>
              <a:blipFill>
                <a:blip r:embed="rId9"/>
                <a:stretch>
                  <a:fillRect l="-362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3971571" y="5439325"/>
            <a:ext cx="151392" cy="13677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C9D5C4-7F48-4E5C-972F-2D99C3A37AA4}"/>
              </a:ext>
            </a:extLst>
          </p:cNvPr>
          <p:cNvSpPr/>
          <p:nvPr/>
        </p:nvSpPr>
        <p:spPr>
          <a:xfrm>
            <a:off x="5445151" y="5265518"/>
            <a:ext cx="151392" cy="136772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7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27888</TotalTime>
  <Words>1536</Words>
  <Application>Microsoft Office PowerPoint</Application>
  <PresentationFormat>On-screen Show (4:3)</PresentationFormat>
  <Paragraphs>297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Cambria Math</vt:lpstr>
      <vt:lpstr>Office Theme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Line Search</vt:lpstr>
      <vt:lpstr>Backtracking Line Search</vt:lpstr>
      <vt:lpstr>Backtracking Line Search</vt:lpstr>
      <vt:lpstr>Backtracking Line Search</vt:lpstr>
      <vt:lpstr>Backtracking Line Search</vt:lpstr>
      <vt:lpstr>Gradient Descent: Convex Functions</vt:lpstr>
      <vt:lpstr>Gradients of Convex Functions</vt:lpstr>
      <vt:lpstr>Gradients of Convex Functions</vt:lpstr>
      <vt:lpstr>Gradients of Convex Functions</vt:lpstr>
      <vt:lpstr>Subgradients</vt:lpstr>
      <vt:lpstr>Subgradients</vt:lpstr>
      <vt:lpstr>Subgradients</vt:lpstr>
      <vt:lpstr>Subgradients</vt:lpstr>
      <vt:lpstr>Subgradients</vt:lpstr>
      <vt:lpstr>Subgradient Example</vt:lpstr>
      <vt:lpstr>Subgradient Example</vt:lpstr>
      <vt:lpstr>Subgradient Descent</vt:lpstr>
      <vt:lpstr>Subgradient Descent</vt:lpstr>
      <vt:lpstr>Subgradient Descent</vt:lpstr>
      <vt:lpstr>Diminishing Step Size Rules</vt:lpstr>
      <vt:lpstr>Subgradient Descent</vt:lpstr>
      <vt:lpstr>Theoretical Guarantees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Nicholas Ruozzi</cp:lastModifiedBy>
  <cp:revision>233</cp:revision>
  <dcterms:created xsi:type="dcterms:W3CDTF">2011-08-25T15:49:05Z</dcterms:created>
  <dcterms:modified xsi:type="dcterms:W3CDTF">2020-09-16T06:33:26Z</dcterms:modified>
</cp:coreProperties>
</file>