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8" autoAdjust="0"/>
    <p:restoredTop sz="94660"/>
  </p:normalViewPr>
  <p:slideViewPr>
    <p:cSldViewPr snapToGrid="0">
      <p:cViewPr varScale="1">
        <p:scale>
          <a:sx n="59" d="100"/>
          <a:sy n="59" d="100"/>
        </p:scale>
        <p:origin x="8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1T03:40:41.300" v="5089" actId="20577"/>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31T03:25:46.856" v="4743" actId="113"/>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31T03:25:46.856" v="4743" actId="113"/>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1T03:22:59.480" v="4723"/>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31T03:40:41.300" v="5089" actId="20577"/>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31T03:39:16.019" v="5066" actId="12"/>
          <ac:spMkLst>
            <pc:docMk/>
            <pc:sldMk cId="2366475154" sldId="260"/>
            <ac:spMk id="3" creationId="{CFB6AB37-DC8F-47C8-8F89-314FAD26DA3F}"/>
          </ac:spMkLst>
        </pc:spChg>
        <pc:spChg chg="add mod">
          <ac:chgData name="Marko Konte" userId="b8401e724798d61b" providerId="LiveId" clId="{82E615FD-3442-4B6F-B90D-0E48B47E555C}" dt="2020-03-31T03:40:41.300" v="5089" actId="20577"/>
          <ac:spMkLst>
            <pc:docMk/>
            <pc:sldMk cId="2366475154" sldId="260"/>
            <ac:spMk id="4" creationId="{EE43CD31-644A-458E-BECC-412B19B107BD}"/>
          </ac:spMkLst>
        </pc:spChg>
        <pc:picChg chg="add mod">
          <ac:chgData name="Marko Konte" userId="b8401e724798d61b" providerId="LiveId" clId="{82E615FD-3442-4B6F-B90D-0E48B47E555C}" dt="2020-03-31T03:39:56.591" v="5072" actId="1076"/>
          <ac:picMkLst>
            <pc:docMk/>
            <pc:sldMk cId="2366475154" sldId="260"/>
            <ac:picMk id="5" creationId="{1FB49289-900A-413B-A96B-EB6FF45CD40E}"/>
          </ac:picMkLst>
        </pc:picChg>
        <pc:picChg chg="add mod">
          <ac:chgData name="Marko Konte" userId="b8401e724798d61b" providerId="LiveId" clId="{82E615FD-3442-4B6F-B90D-0E48B47E555C}" dt="2020-03-31T03:40:12.649" v="5075"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1T03:34:25.850" v="5045"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1T03:34:25.850" v="5045" actId="1076"/>
          <ac:spMkLst>
            <pc:docMk/>
            <pc:sldMk cId="1769271948" sldId="261"/>
            <ac:spMk id="9" creationId="{37A603FE-B6B8-4743-AEA1-0E5CA48C4FD3}"/>
          </ac:spMkLst>
        </pc:spChg>
        <pc:picChg chg="add mod">
          <ac:chgData name="Marko Konte" userId="b8401e724798d61b" providerId="LiveId" clId="{82E615FD-3442-4B6F-B90D-0E48B47E555C}" dt="2020-03-31T03:23:44.173" v="4731" actId="692"/>
          <ac:picMkLst>
            <pc:docMk/>
            <pc:sldMk cId="1769271948" sldId="261"/>
            <ac:picMk id="3" creationId="{66D54ABC-D183-4195-9602-1E02F5036664}"/>
          </ac:picMkLst>
        </pc:pic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del mod">
          <ac:chgData name="Marko Konte" userId="b8401e724798d61b" providerId="LiveId" clId="{82E615FD-3442-4B6F-B90D-0E48B47E555C}" dt="2020-03-31T03:23:12.590" v="4724" actId="478"/>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31T03:38:41.467" v="5060" actId="255"/>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31T03:38:41.467" v="5060" actId="255"/>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1CE6C-1644-45C9-9754-D87DDB13D83B}"/>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5" name="Footer Placeholder 4">
            <a:extLst>
              <a:ext uri="{FF2B5EF4-FFF2-40B4-BE49-F238E27FC236}">
                <a16:creationId xmlns:a16="http://schemas.microsoft.com/office/drawing/2014/main"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8E29-BE49-4F09-B90F-0378618D0509}"/>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5" name="Footer Placeholder 4">
            <a:extLst>
              <a:ext uri="{FF2B5EF4-FFF2-40B4-BE49-F238E27FC236}">
                <a16:creationId xmlns:a16="http://schemas.microsoft.com/office/drawing/2014/main"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58BA-0FB4-48B5-BB1E-51DD989E4084}"/>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5" name="Footer Placeholder 4">
            <a:extLst>
              <a:ext uri="{FF2B5EF4-FFF2-40B4-BE49-F238E27FC236}">
                <a16:creationId xmlns:a16="http://schemas.microsoft.com/office/drawing/2014/main"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7CEEE-E4F6-4D29-A9F8-DBAFB975BB32}"/>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5" name="Footer Placeholder 4">
            <a:extLst>
              <a:ext uri="{FF2B5EF4-FFF2-40B4-BE49-F238E27FC236}">
                <a16:creationId xmlns:a16="http://schemas.microsoft.com/office/drawing/2014/main"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E9A7B-134C-44EE-8DA4-B78E14CCB83B}"/>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5" name="Footer Placeholder 4">
            <a:extLst>
              <a:ext uri="{FF2B5EF4-FFF2-40B4-BE49-F238E27FC236}">
                <a16:creationId xmlns:a16="http://schemas.microsoft.com/office/drawing/2014/main"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D5D59-B5F8-4D99-B383-CE858EA87418}"/>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6" name="Footer Placeholder 5">
            <a:extLst>
              <a:ext uri="{FF2B5EF4-FFF2-40B4-BE49-F238E27FC236}">
                <a16:creationId xmlns:a16="http://schemas.microsoft.com/office/drawing/2014/main"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7C2A3-8D4A-4E5A-904A-A2BCE9F2B591}"/>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8" name="Footer Placeholder 7">
            <a:extLst>
              <a:ext uri="{FF2B5EF4-FFF2-40B4-BE49-F238E27FC236}">
                <a16:creationId xmlns:a16="http://schemas.microsoft.com/office/drawing/2014/main"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11CFB-B068-435A-8DA8-05292AEA94A3}"/>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4" name="Footer Placeholder 3">
            <a:extLst>
              <a:ext uri="{FF2B5EF4-FFF2-40B4-BE49-F238E27FC236}">
                <a16:creationId xmlns:a16="http://schemas.microsoft.com/office/drawing/2014/main"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4F771-44F6-4485-92A1-C08CF9BB1AF9}"/>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3" name="Footer Placeholder 2">
            <a:extLst>
              <a:ext uri="{FF2B5EF4-FFF2-40B4-BE49-F238E27FC236}">
                <a16:creationId xmlns:a16="http://schemas.microsoft.com/office/drawing/2014/main"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8248-DE64-41FB-8D31-E76DA785F1FD}"/>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6" name="Footer Placeholder 5">
            <a:extLst>
              <a:ext uri="{FF2B5EF4-FFF2-40B4-BE49-F238E27FC236}">
                <a16:creationId xmlns:a16="http://schemas.microsoft.com/office/drawing/2014/main"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593A-860F-4631-AE23-3960CFB61539}"/>
              </a:ext>
            </a:extLst>
          </p:cNvPr>
          <p:cNvSpPr>
            <a:spLocks noGrp="1"/>
          </p:cNvSpPr>
          <p:nvPr>
            <p:ph type="dt" sz="half" idx="10"/>
          </p:nvPr>
        </p:nvSpPr>
        <p:spPr/>
        <p:txBody>
          <a:bodyPr/>
          <a:lstStyle/>
          <a:p>
            <a:fld id="{DF136250-D4A9-407B-8303-3F899433A848}" type="datetimeFigureOut">
              <a:rPr lang="en-US" smtClean="0"/>
              <a:t>3/30/2020</a:t>
            </a:fld>
            <a:endParaRPr lang="en-US"/>
          </a:p>
        </p:txBody>
      </p:sp>
      <p:sp>
        <p:nvSpPr>
          <p:cNvPr id="6" name="Footer Placeholder 5">
            <a:extLst>
              <a:ext uri="{FF2B5EF4-FFF2-40B4-BE49-F238E27FC236}">
                <a16:creationId xmlns:a16="http://schemas.microsoft.com/office/drawing/2014/main"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3/30/2020</a:t>
            </a:fld>
            <a:endParaRPr lang="en-US"/>
          </a:p>
        </p:txBody>
      </p:sp>
      <p:sp>
        <p:nvSpPr>
          <p:cNvPr id="5" name="Footer Placeholder 4">
            <a:extLst>
              <a:ext uri="{FF2B5EF4-FFF2-40B4-BE49-F238E27FC236}">
                <a16:creationId xmlns:a16="http://schemas.microsoft.com/office/drawing/2014/main"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id="{67FBD4A4-B990-4B59-8C85-9292084D316F}"/>
              </a:ext>
            </a:extLst>
          </p:cNvPr>
          <p:cNvSpPr txBox="1"/>
          <p:nvPr/>
        </p:nvSpPr>
        <p:spPr>
          <a:xfrm>
            <a:off x="1787575" y="6106160"/>
            <a:ext cx="8616846"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Jiawei Liu (Presenter) | </a:t>
            </a:r>
            <a:r>
              <a:rPr lang="en-US" dirty="0" err="1">
                <a:solidFill>
                  <a:schemeClr val="bg1"/>
                </a:solidFill>
              </a:rPr>
              <a:t>Shenghan</a:t>
            </a:r>
            <a:r>
              <a:rPr lang="en-US" dirty="0">
                <a:solidFill>
                  <a:schemeClr val="bg1"/>
                </a:solidFill>
              </a:rPr>
              <a:t> Chen | </a:t>
            </a:r>
            <a:r>
              <a:rPr lang="en-US" dirty="0" err="1">
                <a:solidFill>
                  <a:schemeClr val="bg1"/>
                </a:solidFill>
              </a:rPr>
              <a:t>Tianning</a:t>
            </a:r>
            <a:r>
              <a:rPr lang="en-US" dirty="0">
                <a:solidFill>
                  <a:schemeClr val="bg1"/>
                </a:solidFill>
              </a:rPr>
              <a:t> Yu | </a:t>
            </a:r>
            <a:r>
              <a:rPr lang="en-US" dirty="0" err="1">
                <a:solidFill>
                  <a:schemeClr val="bg1"/>
                </a:solidFill>
              </a:rPr>
              <a:t>Ziqin</a:t>
            </a:r>
            <a:r>
              <a:rPr lang="en-US" dirty="0">
                <a:solidFill>
                  <a:schemeClr val="bg1"/>
                </a:solidFill>
              </a:rPr>
              <a:t> Zhao| Marko Konte</a:t>
            </a:r>
            <a:endParaRPr lang="en-US" dirty="0"/>
          </a:p>
        </p:txBody>
      </p:sp>
    </p:spTree>
    <p:extLst>
      <p:ext uri="{BB962C8B-B14F-4D97-AF65-F5344CB8AC3E}">
        <p14:creationId xmlns:p14="http://schemas.microsoft.com/office/powerpoint/2010/main" val="35167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id="{E6F0B65F-4B70-4613-BD33-08CE13508713}"/>
              </a:ext>
            </a:extLst>
          </p:cNvPr>
          <p:cNvSpPr>
            <a:spLocks noGrp="1"/>
          </p:cNvSpPr>
          <p:nvPr>
            <p:ph idx="1"/>
          </p:nvPr>
        </p:nvSpPr>
        <p:spPr/>
        <p:txBody>
          <a:bodyPr>
            <a:normAutofit/>
          </a:bodyPr>
          <a:lstStyle/>
          <a:p>
            <a:pPr algn="ctr"/>
            <a:r>
              <a:rPr lang="en-US" dirty="0">
                <a:solidFill>
                  <a:schemeClr val="bg1"/>
                </a:solidFill>
              </a:rPr>
              <a:t>Baseline: Gradient Boosting Model</a:t>
            </a:r>
          </a:p>
          <a:p>
            <a:pPr marL="0" indent="0" algn="ctr">
              <a:buNone/>
            </a:pPr>
            <a:endParaRPr lang="en-US" dirty="0">
              <a:solidFill>
                <a:schemeClr val="bg1"/>
              </a:solidFill>
            </a:endParaRPr>
          </a:p>
          <a:p>
            <a:pPr algn="ctr"/>
            <a:r>
              <a:rPr lang="en-US" dirty="0">
                <a:solidFill>
                  <a:schemeClr val="bg1"/>
                </a:solidFill>
              </a:rPr>
              <a:t>Best Advanced Model: Convolutional Neural Network</a:t>
            </a: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p:txBody>
      </p:sp>
    </p:spTree>
    <p:extLst>
      <p:ext uri="{BB962C8B-B14F-4D97-AF65-F5344CB8AC3E}">
        <p14:creationId xmlns:p14="http://schemas.microsoft.com/office/powerpoint/2010/main" val="35047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id="{596EAF5F-875D-49BB-9BB9-D3616B9EE3FC}"/>
              </a:ext>
            </a:extLst>
          </p:cNvPr>
          <p:cNvSpPr>
            <a:spLocks noGrp="1"/>
          </p:cNvSpPr>
          <p:nvPr>
            <p:ph idx="1"/>
          </p:nvPr>
        </p:nvSpPr>
        <p:spPr>
          <a:xfrm>
            <a:off x="248920" y="1690688"/>
            <a:ext cx="7818120" cy="4351338"/>
          </a:xfrm>
        </p:spPr>
        <p:txBody>
          <a:bodyPr>
            <a:normAutofit fontScale="92500" lnSpcReduction="1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22</a:t>
            </a:r>
          </a:p>
          <a:p>
            <a:pPr lvl="1"/>
            <a:r>
              <a:rPr lang="en-US" dirty="0" err="1"/>
              <a:t>Max_depth</a:t>
            </a:r>
            <a:r>
              <a:rPr lang="en-US" dirty="0"/>
              <a:t>= 2</a:t>
            </a:r>
          </a:p>
          <a:p>
            <a:pPr lvl="1"/>
            <a:endParaRPr lang="en-US" dirty="0"/>
          </a:p>
          <a:p>
            <a:r>
              <a:rPr lang="en-US" b="1" dirty="0"/>
              <a:t>Performance result: </a:t>
            </a:r>
          </a:p>
          <a:p>
            <a:pPr lvl="1"/>
            <a:r>
              <a:rPr lang="en-US" b="1" dirty="0"/>
              <a:t>Accuracy: 38.20%</a:t>
            </a:r>
          </a:p>
          <a:p>
            <a:pPr lvl="1"/>
            <a:r>
              <a:rPr lang="en-US" b="1" dirty="0"/>
              <a:t>Time for mode: 9 Minutes</a:t>
            </a:r>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id="{CFB6AB37-DC8F-47C8-8F89-314FAD26DA3F}"/>
              </a:ext>
            </a:extLst>
          </p:cNvPr>
          <p:cNvSpPr>
            <a:spLocks noGrp="1"/>
          </p:cNvSpPr>
          <p:nvPr>
            <p:ph idx="1"/>
          </p:nvPr>
        </p:nvSpPr>
        <p:spPr>
          <a:xfrm>
            <a:off x="125730" y="1375728"/>
            <a:ext cx="7148830" cy="2261552"/>
          </a:xfrm>
        </p:spPr>
        <p:txBody>
          <a:bodyPr>
            <a:normAutofit fontScale="92500"/>
          </a:bodyPr>
          <a:lstStyle/>
          <a:p>
            <a:r>
              <a:rPr lang="en-US" dirty="0"/>
              <a:t>Convolutional Neural Net 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3905060"/>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49289-900A-413B-A96B-EB6FF45CD40E}"/>
              </a:ext>
            </a:extLst>
          </p:cNvPr>
          <p:cNvPicPr>
            <a:picLocks noChangeAspect="1"/>
          </p:cNvPicPr>
          <p:nvPr/>
        </p:nvPicPr>
        <p:blipFill>
          <a:blip r:embed="rId3"/>
          <a:stretch>
            <a:fillRect/>
          </a:stretch>
        </p:blipFill>
        <p:spPr>
          <a:xfrm>
            <a:off x="7457440" y="1393245"/>
            <a:ext cx="3762375" cy="2244035"/>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id="{EE43CD31-644A-458E-BECC-412B19B107BD}"/>
              </a:ext>
            </a:extLst>
          </p:cNvPr>
          <p:cNvSpPr txBox="1"/>
          <p:nvPr/>
        </p:nvSpPr>
        <p:spPr>
          <a:xfrm>
            <a:off x="227330" y="3757023"/>
            <a:ext cx="6903402" cy="2769989"/>
          </a:xfrm>
          <a:prstGeom prst="rect">
            <a:avLst/>
          </a:prstGeom>
          <a:noFill/>
        </p:spPr>
        <p:txBody>
          <a:bodyPr wrap="square" rtlCol="0">
            <a:spAutoFit/>
          </a:bodyPr>
          <a:lstStyle/>
          <a:p>
            <a:r>
              <a:rPr lang="en-US" dirty="0"/>
              <a:t>CNN Parameters used:  </a:t>
            </a:r>
          </a:p>
          <a:p>
            <a:pPr lvl="1"/>
            <a:r>
              <a:rPr lang="en-US" dirty="0"/>
              <a:t>- Activation input: Rectified linear Unit (element wise non linear)</a:t>
            </a:r>
          </a:p>
          <a:p>
            <a:pPr lvl="1"/>
            <a:r>
              <a:rPr lang="en-US" dirty="0"/>
              <a:t>- Activation output: </a:t>
            </a:r>
            <a:r>
              <a:rPr lang="en-US" dirty="0" err="1"/>
              <a:t>Softmax</a:t>
            </a:r>
            <a:r>
              <a:rPr lang="en-US" dirty="0"/>
              <a:t> (normalized, winner take all)</a:t>
            </a:r>
          </a:p>
          <a:p>
            <a:pPr lvl="1"/>
            <a:r>
              <a:rPr lang="en-US" dirty="0"/>
              <a:t>- Epochs = 200</a:t>
            </a:r>
          </a:p>
          <a:p>
            <a:pPr lvl="2"/>
            <a:endParaRPr lang="en-US" dirty="0"/>
          </a:p>
          <a:p>
            <a:r>
              <a:rPr lang="en-US" sz="2200" b="1" dirty="0"/>
              <a:t>Performance Result: </a:t>
            </a:r>
          </a:p>
          <a:p>
            <a:pPr lvl="1"/>
            <a:r>
              <a:rPr lang="en-US" sz="2200" b="1" dirty="0"/>
              <a:t>Test Accuracy: 53.86%</a:t>
            </a:r>
          </a:p>
          <a:p>
            <a:pPr lvl="1"/>
            <a:r>
              <a:rPr lang="en-US" sz="2200" b="1" dirty="0"/>
              <a:t>Time taken for model: 11.24 minutes </a:t>
            </a:r>
            <a:r>
              <a:rPr lang="en-US" sz="2200" dirty="0"/>
              <a:t> </a:t>
            </a:r>
          </a:p>
          <a:p>
            <a:endParaRPr lang="en-US" dirty="0"/>
          </a:p>
        </p:txBody>
      </p:sp>
    </p:spTree>
    <p:extLst>
      <p:ext uri="{BB962C8B-B14F-4D97-AF65-F5344CB8AC3E}">
        <p14:creationId xmlns:p14="http://schemas.microsoft.com/office/powerpoint/2010/main" val="2366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id="{3CE8C2B2-4A72-4936-973E-294121E2821F}"/>
              </a:ext>
            </a:extLst>
          </p:cNvPr>
          <p:cNvSpPr txBox="1"/>
          <p:nvPr/>
        </p:nvSpPr>
        <p:spPr>
          <a:xfrm>
            <a:off x="838200" y="4056936"/>
            <a:ext cx="4526280"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Performance Results:</a:t>
            </a:r>
          </a:p>
          <a:p>
            <a:pPr marL="742950" lvl="1" indent="-285750">
              <a:buFont typeface="Arial" panose="020B0604020202020204" pitchFamily="34" charset="0"/>
              <a:buChar char="•"/>
            </a:pPr>
            <a:r>
              <a:rPr lang="en-US" sz="2000" dirty="0"/>
              <a:t>Test accuracy: 53.48</a:t>
            </a:r>
          </a:p>
          <a:p>
            <a:pPr marL="742950" lvl="1" indent="-285750">
              <a:buFont typeface="Arial" panose="020B0604020202020204" pitchFamily="34" charset="0"/>
              <a:buChar char="•"/>
            </a:pPr>
            <a:r>
              <a:rPr lang="en-US" sz="2000" dirty="0"/>
              <a:t>Model time: 3.07 minutes</a:t>
            </a:r>
          </a:p>
          <a:p>
            <a:endParaRPr lang="en-US" dirty="0"/>
          </a:p>
        </p:txBody>
      </p:sp>
      <p:pic>
        <p:nvPicPr>
          <p:cNvPr id="3074" name="Picture 2">
            <a:extLst>
              <a:ext uri="{FF2B5EF4-FFF2-40B4-BE49-F238E27FC236}">
                <a16:creationId xmlns:a16="http://schemas.microsoft.com/office/drawing/2014/main"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id="{F3D78274-3FD9-4A6A-B2FC-20A1DF2C6173}"/>
              </a:ext>
            </a:extLst>
          </p:cNvPr>
          <p:cNvSpPr>
            <a:spLocks noGrp="1"/>
          </p:cNvSpPr>
          <p:nvPr>
            <p:ph idx="1"/>
          </p:nvPr>
        </p:nvSpPr>
        <p:spPr/>
        <p:txBody>
          <a:bodyPr>
            <a:normAutofit fontScale="92500" lnSpcReduction="20000"/>
          </a:bodyPr>
          <a:lstStyle/>
          <a:p>
            <a:r>
              <a:rPr lang="en-US" dirty="0"/>
              <a:t>SVM</a:t>
            </a:r>
          </a:p>
          <a:p>
            <a:pPr lvl="1"/>
            <a:r>
              <a:rPr lang="en-US" dirty="0"/>
              <a:t>Test Accuracy: 48.4%</a:t>
            </a:r>
          </a:p>
          <a:p>
            <a:pPr lvl="1"/>
            <a:r>
              <a:rPr lang="en-US" dirty="0"/>
              <a:t>Model time: 55 seconds</a:t>
            </a:r>
          </a:p>
          <a:p>
            <a:r>
              <a:rPr lang="en-US" dirty="0"/>
              <a:t>LDA</a:t>
            </a:r>
          </a:p>
          <a:p>
            <a:pPr lvl="1"/>
            <a:r>
              <a:rPr lang="en-US" dirty="0"/>
              <a:t>Test accuracy: 53.8%</a:t>
            </a:r>
          </a:p>
          <a:p>
            <a:pPr lvl="1"/>
            <a:r>
              <a:rPr lang="en-US" dirty="0"/>
              <a:t>Model time: 2.22 minutes</a:t>
            </a:r>
          </a:p>
          <a:p>
            <a:r>
              <a:rPr lang="en-US" dirty="0" err="1"/>
              <a:t>XGBoost</a:t>
            </a:r>
            <a:endParaRPr lang="en-US" dirty="0"/>
          </a:p>
          <a:p>
            <a:pPr lvl="1"/>
            <a:r>
              <a:rPr lang="en-US" dirty="0"/>
              <a:t>Test accuracy: 49.2% </a:t>
            </a:r>
          </a:p>
          <a:p>
            <a:pPr lvl="1"/>
            <a:r>
              <a:rPr lang="en-US" dirty="0"/>
              <a:t>Model time: 3.07 minutes</a:t>
            </a:r>
          </a:p>
          <a:p>
            <a:r>
              <a:rPr lang="en-US" dirty="0"/>
              <a:t>Random forest</a:t>
            </a:r>
          </a:p>
          <a:p>
            <a:pPr lvl="1"/>
            <a:r>
              <a:rPr lang="en-US" dirty="0"/>
              <a:t>Test accuracy: 43.0% </a:t>
            </a:r>
          </a:p>
          <a:p>
            <a:pPr lvl="1"/>
            <a:r>
              <a:rPr lang="en-US" dirty="0"/>
              <a:t>Model Time: 11.24 seconds</a:t>
            </a:r>
          </a:p>
        </p:txBody>
      </p:sp>
      <p:pic>
        <p:nvPicPr>
          <p:cNvPr id="4" name="Content Placeholder 3">
            <a:extLst>
              <a:ext uri="{FF2B5EF4-FFF2-40B4-BE49-F238E27FC236}">
                <a16:creationId xmlns:a16="http://schemas.microsoft.com/office/drawing/2014/main" id="{82434AC1-BD97-4837-AC60-D6CDFAFAEFDC}"/>
              </a:ext>
            </a:extLst>
          </p:cNvPr>
          <p:cNvPicPr>
            <a:picLocks noChangeAspect="1"/>
          </p:cNvPicPr>
          <p:nvPr/>
        </p:nvPicPr>
        <p:blipFill>
          <a:blip r:embed="rId2"/>
          <a:stretch>
            <a:fillRect/>
          </a:stretch>
        </p:blipFill>
        <p:spPr>
          <a:xfrm>
            <a:off x="4839289" y="2710180"/>
            <a:ext cx="7038975" cy="2238375"/>
          </a:xfrm>
          <a:prstGeom prst="rect">
            <a:avLst/>
          </a:prstGeom>
          <a:noFill/>
          <a:ln w="12700">
            <a:solidFill>
              <a:srgbClr val="92D050"/>
            </a:solidFill>
          </a:ln>
        </p:spPr>
      </p:pic>
      <p:sp>
        <p:nvSpPr>
          <p:cNvPr id="5" name="TextBox 4">
            <a:extLst>
              <a:ext uri="{FF2B5EF4-FFF2-40B4-BE49-F238E27FC236}">
                <a16:creationId xmlns:a16="http://schemas.microsoft.com/office/drawing/2014/main" id="{17776CB6-5BF4-41AA-B4A4-95A8F4F740B2}"/>
              </a:ext>
            </a:extLst>
          </p:cNvPr>
          <p:cNvSpPr txBox="1"/>
          <p:nvPr/>
        </p:nvSpPr>
        <p:spPr>
          <a:xfrm>
            <a:off x="4765040" y="2330014"/>
            <a:ext cx="1981120" cy="369332"/>
          </a:xfrm>
          <a:prstGeom prst="rect">
            <a:avLst/>
          </a:prstGeom>
          <a:noFill/>
        </p:spPr>
        <p:txBody>
          <a:bodyPr wrap="none" rtlCol="0">
            <a:spAutoFit/>
          </a:bodyPr>
          <a:lstStyle/>
          <a:p>
            <a:r>
              <a:rPr lang="en-US" dirty="0">
                <a:solidFill>
                  <a:schemeClr val="bg1"/>
                </a:solidFill>
              </a:rPr>
              <a:t>Comparison Matrix</a:t>
            </a:r>
          </a:p>
        </p:txBody>
      </p:sp>
    </p:spTree>
    <p:extLst>
      <p:ext uri="{BB962C8B-B14F-4D97-AF65-F5344CB8AC3E}">
        <p14:creationId xmlns:p14="http://schemas.microsoft.com/office/powerpoint/2010/main" val="267207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sp>
        <p:nvSpPr>
          <p:cNvPr id="9" name="TextBox 8">
            <a:extLst>
              <a:ext uri="{FF2B5EF4-FFF2-40B4-BE49-F238E27FC236}">
                <a16:creationId xmlns:a16="http://schemas.microsoft.com/office/drawing/2014/main" id="{37A603FE-B6B8-4743-AEA1-0E5CA48C4FD3}"/>
              </a:ext>
            </a:extLst>
          </p:cNvPr>
          <p:cNvSpPr txBox="1"/>
          <p:nvPr/>
        </p:nvSpPr>
        <p:spPr>
          <a:xfrm>
            <a:off x="838200" y="1483816"/>
            <a:ext cx="10195560" cy="4154984"/>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although there were iterations where Ensemble performed better. While Ensemble generally took less time, both models performed at acceptable time frames. </a:t>
            </a:r>
            <a:endParaRPr lang="en-US" dirty="0"/>
          </a:p>
        </p:txBody>
      </p:sp>
      <p:pic>
        <p:nvPicPr>
          <p:cNvPr id="3" name="Picture 2">
            <a:extLst>
              <a:ext uri="{FF2B5EF4-FFF2-40B4-BE49-F238E27FC236}">
                <a16:creationId xmlns:a16="http://schemas.microsoft.com/office/drawing/2014/main" id="{66D54ABC-D183-4195-9602-1E02F5036664}"/>
              </a:ext>
            </a:extLst>
          </p:cNvPr>
          <p:cNvPicPr>
            <a:picLocks noChangeAspect="1"/>
          </p:cNvPicPr>
          <p:nvPr/>
        </p:nvPicPr>
        <p:blipFill>
          <a:blip r:embed="rId2"/>
          <a:stretch>
            <a:fillRect/>
          </a:stretch>
        </p:blipFill>
        <p:spPr>
          <a:xfrm>
            <a:off x="0" y="5638800"/>
            <a:ext cx="12192000" cy="1219200"/>
          </a:xfrm>
          <a:prstGeom prst="rect">
            <a:avLst/>
          </a:prstGeom>
          <a:solidFill>
            <a:schemeClr val="tx1"/>
          </a:solidFill>
          <a:ln>
            <a:solidFill>
              <a:srgbClr val="92D050"/>
            </a:solidFill>
          </a:ln>
        </p:spPr>
      </p:pic>
    </p:spTree>
    <p:extLst>
      <p:ext uri="{BB962C8B-B14F-4D97-AF65-F5344CB8AC3E}">
        <p14:creationId xmlns:p14="http://schemas.microsoft.com/office/powerpoint/2010/main" val="176927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5153</TotalTime>
  <Words>457</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Marko Konte</cp:lastModifiedBy>
  <cp:revision>17</cp:revision>
  <dcterms:created xsi:type="dcterms:W3CDTF">2020-03-21T20:33:02Z</dcterms:created>
  <dcterms:modified xsi:type="dcterms:W3CDTF">2020-03-31T03:41:30Z</dcterms:modified>
</cp:coreProperties>
</file>