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0" autoAdjust="0"/>
    <p:restoredTop sz="94660"/>
  </p:normalViewPr>
  <p:slideViewPr>
    <p:cSldViewPr snapToGrid="0">
      <p:cViewPr varScale="1">
        <p:scale>
          <a:sx n="115" d="100"/>
          <a:sy n="115" d="100"/>
        </p:scale>
        <p:origin x="2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751CE6C-1644-45C9-9754-D87DDB13D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E78E29-BE49-4F09-B90F-0378618D050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25258BA-0FB4-48B5-BB1E-51DD989E4084}"/>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07CEEE-E4F6-4D29-A9F8-DBAFB975BB32}"/>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DE9A7B-134C-44EE-8DA4-B78E14CCB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ABD5D59-B5F8-4D99-B383-CE858EA87418}"/>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xmlns=""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0F7C2A3-8D4A-4E5A-904A-A2BCE9F2B591}"/>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8" name="Footer Placeholder 7">
            <a:extLst>
              <a:ext uri="{FF2B5EF4-FFF2-40B4-BE49-F238E27FC236}">
                <a16:creationId xmlns:a16="http://schemas.microsoft.com/office/drawing/2014/main" xmlns=""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B11CFB-B068-435A-8DA8-05292AEA94A3}"/>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4" name="Footer Placeholder 3">
            <a:extLst>
              <a:ext uri="{FF2B5EF4-FFF2-40B4-BE49-F238E27FC236}">
                <a16:creationId xmlns:a16="http://schemas.microsoft.com/office/drawing/2014/main" xmlns=""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84F771-44F6-4485-92A1-C08CF9BB1AF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3" name="Footer Placeholder 2">
            <a:extLst>
              <a:ext uri="{FF2B5EF4-FFF2-40B4-BE49-F238E27FC236}">
                <a16:creationId xmlns:a16="http://schemas.microsoft.com/office/drawing/2014/main" xmlns=""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DB18248-DE64-41FB-8D31-E76DA785F1FD}"/>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xmlns=""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590593A-860F-4631-AE23-3960CFB6153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xmlns=""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xmlns=""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xmlns="" id="{67FBD4A4-B990-4B59-8C85-9292084D316F}"/>
              </a:ext>
            </a:extLst>
          </p:cNvPr>
          <p:cNvSpPr txBox="1"/>
          <p:nvPr/>
        </p:nvSpPr>
        <p:spPr>
          <a:xfrm>
            <a:off x="1787575" y="6106160"/>
            <a:ext cx="8478988"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a:t>
            </a:r>
            <a:r>
              <a:rPr lang="en-US" dirty="0" err="1">
                <a:solidFill>
                  <a:schemeClr val="bg1"/>
                </a:solidFill>
              </a:rPr>
              <a:t>Ziqin</a:t>
            </a:r>
            <a:r>
              <a:rPr lang="en-US" dirty="0">
                <a:solidFill>
                  <a:schemeClr val="bg1"/>
                </a:solidFill>
              </a:rPr>
              <a:t> Zhao| Marko </a:t>
            </a:r>
            <a:r>
              <a:rPr lang="en-US" dirty="0" err="1">
                <a:solidFill>
                  <a:schemeClr val="bg1"/>
                </a:solidFill>
              </a:rPr>
              <a:t>Konte</a:t>
            </a:r>
            <a:r>
              <a:rPr lang="en-US" dirty="0">
                <a:solidFill>
                  <a:schemeClr val="bg1"/>
                </a:solidFill>
              </a:rPr>
              <a:t> | </a:t>
            </a:r>
            <a:r>
              <a:rPr lang="en-US" dirty="0" err="1">
                <a:solidFill>
                  <a:schemeClr val="bg1"/>
                </a:solidFill>
              </a:rPr>
              <a:t>Tianning</a:t>
            </a:r>
            <a:r>
              <a:rPr lang="en-US" dirty="0">
                <a:solidFill>
                  <a:schemeClr val="bg1"/>
                </a:solidFill>
              </a:rPr>
              <a:t> Yu | Jiawei Liu (Presenter) | </a:t>
            </a:r>
            <a:r>
              <a:rPr lang="en-US" dirty="0" err="1">
                <a:solidFill>
                  <a:schemeClr val="bg1"/>
                </a:solidFill>
              </a:rPr>
              <a:t>Shenghan</a:t>
            </a:r>
            <a:r>
              <a:rPr lang="en-US">
                <a:solidFill>
                  <a:schemeClr val="bg1"/>
                </a:solidFill>
              </a:rPr>
              <a:t> Chen</a:t>
            </a:r>
            <a:endParaRPr lang="en-US" dirty="0"/>
          </a:p>
        </p:txBody>
      </p:sp>
    </p:spTree>
    <p:extLst>
      <p:ext uri="{BB962C8B-B14F-4D97-AF65-F5344CB8AC3E}">
        <p14:creationId xmlns:p14="http://schemas.microsoft.com/office/powerpoint/2010/main" val="3516740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xmlns="" id="{E6F0B65F-4B70-4613-BD33-08CE13508713}"/>
              </a:ext>
            </a:extLst>
          </p:cNvPr>
          <p:cNvSpPr>
            <a:spLocks noGrp="1"/>
          </p:cNvSpPr>
          <p:nvPr>
            <p:ph idx="1"/>
          </p:nvPr>
        </p:nvSpPr>
        <p:spPr/>
        <p:txBody>
          <a:bodyPr>
            <a:normAutofit fontScale="92500" lnSpcReduction="10000"/>
          </a:bodyPr>
          <a:lstStyle/>
          <a:p>
            <a:pPr algn="ctr"/>
            <a:r>
              <a:rPr lang="en-US" dirty="0">
                <a:solidFill>
                  <a:schemeClr val="bg1"/>
                </a:solidFill>
              </a:rPr>
              <a:t>Baseline: Gradient Boosting Model</a:t>
            </a:r>
            <a:r>
              <a:rPr lang="zh-CN" altLang="en-US" dirty="0">
                <a:solidFill>
                  <a:schemeClr val="bg1"/>
                </a:solidFill>
              </a:rPr>
              <a:t> </a:t>
            </a:r>
            <a:r>
              <a:rPr lang="en-US" altLang="zh-CN" dirty="0">
                <a:solidFill>
                  <a:schemeClr val="bg1"/>
                </a:solidFill>
              </a:rPr>
              <a:t>(</a:t>
            </a:r>
            <a:r>
              <a:rPr lang="en-US" b="1" dirty="0">
                <a:solidFill>
                  <a:schemeClr val="bg1"/>
                </a:solidFill>
              </a:rPr>
              <a:t>Claimed test accuracy: 38%</a:t>
            </a:r>
            <a:r>
              <a:rPr lang="en-US" altLang="zh-CN" b="1" dirty="0">
                <a:solidFill>
                  <a:schemeClr val="bg1"/>
                </a:solidFill>
              </a:rPr>
              <a:t>)</a:t>
            </a:r>
            <a:endParaRPr lang="en-US" dirty="0">
              <a:solidFill>
                <a:schemeClr val="bg1"/>
              </a:solidFill>
            </a:endParaRPr>
          </a:p>
          <a:p>
            <a:pPr marL="0" indent="0" algn="ctr">
              <a:buNone/>
            </a:pPr>
            <a:endParaRPr lang="en-US" dirty="0">
              <a:solidFill>
                <a:schemeClr val="bg1"/>
              </a:solidFill>
            </a:endParaRPr>
          </a:p>
          <a:p>
            <a:pPr algn="ctr"/>
            <a:r>
              <a:rPr lang="en-US" dirty="0">
                <a:solidFill>
                  <a:schemeClr val="bg1"/>
                </a:solidFill>
              </a:rPr>
              <a:t>Best Advanced Model: Neural Network</a:t>
            </a:r>
            <a:r>
              <a:rPr lang="en-US" altLang="zh-CN" dirty="0">
                <a:solidFill>
                  <a:schemeClr val="bg1"/>
                </a:solidFill>
              </a:rPr>
              <a:t> (</a:t>
            </a:r>
            <a:r>
              <a:rPr lang="en-US" b="1" dirty="0">
                <a:solidFill>
                  <a:schemeClr val="bg1"/>
                </a:solidFill>
              </a:rPr>
              <a:t>Claimed test accuracy: </a:t>
            </a:r>
            <a:r>
              <a:rPr lang="en-US" altLang="zh-CN" b="1" dirty="0">
                <a:solidFill>
                  <a:schemeClr val="bg1"/>
                </a:solidFill>
              </a:rPr>
              <a:t>54</a:t>
            </a:r>
            <a:r>
              <a:rPr lang="en-US" b="1" dirty="0">
                <a:solidFill>
                  <a:schemeClr val="bg1"/>
                </a:solidFill>
              </a:rPr>
              <a:t>%</a:t>
            </a:r>
            <a:r>
              <a:rPr lang="en-US" altLang="zh-CN" b="1" dirty="0">
                <a:solidFill>
                  <a:schemeClr val="bg1"/>
                </a:solidFill>
              </a:rPr>
              <a:t>)</a:t>
            </a:r>
            <a:endParaRPr lang="en-US" dirty="0">
              <a:solidFill>
                <a:schemeClr val="bg1"/>
              </a:solidFill>
            </a:endParaRP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a:p>
            <a:pPr marL="457200" lvl="1" indent="0" algn="ctr">
              <a:buNone/>
            </a:pPr>
            <a:r>
              <a:rPr lang="en-US" altLang="zh-CN" dirty="0"/>
              <a:t>Logistic</a:t>
            </a:r>
            <a:r>
              <a:rPr lang="zh-CN" altLang="en-US" dirty="0"/>
              <a:t> </a:t>
            </a:r>
            <a:r>
              <a:rPr lang="en-US" altLang="zh-CN" dirty="0"/>
              <a:t>Regression</a:t>
            </a:r>
          </a:p>
          <a:p>
            <a:pPr marL="457200" lvl="1" indent="0" algn="ctr">
              <a:buNone/>
            </a:pPr>
            <a:r>
              <a:rPr lang="en-US" altLang="zh-CN" dirty="0"/>
              <a:t>Random</a:t>
            </a:r>
            <a:r>
              <a:rPr lang="zh-CN" altLang="en-US" dirty="0"/>
              <a:t> </a:t>
            </a:r>
            <a:r>
              <a:rPr lang="en-US" altLang="zh-CN" dirty="0"/>
              <a:t>Forest</a:t>
            </a:r>
            <a:endParaRPr lang="en-US" dirty="0"/>
          </a:p>
        </p:txBody>
      </p:sp>
    </p:spTree>
    <p:extLst>
      <p:ext uri="{BB962C8B-B14F-4D97-AF65-F5344CB8AC3E}">
        <p14:creationId xmlns:p14="http://schemas.microsoft.com/office/powerpoint/2010/main" val="350472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xmlns="" id="{596EAF5F-875D-49BB-9BB9-D3616B9EE3FC}"/>
              </a:ext>
            </a:extLst>
          </p:cNvPr>
          <p:cNvSpPr>
            <a:spLocks noGrp="1"/>
          </p:cNvSpPr>
          <p:nvPr>
            <p:ph idx="1"/>
          </p:nvPr>
        </p:nvSpPr>
        <p:spPr>
          <a:xfrm>
            <a:off x="248920" y="1690688"/>
            <a:ext cx="7818120" cy="4351338"/>
          </a:xfrm>
        </p:spPr>
        <p:txBody>
          <a:bodyPr>
            <a:normAutofit fontScale="92500" lnSpcReduction="2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a:t>
            </a:r>
            <a:r>
              <a:rPr lang="en-US" altLang="zh-CN" dirty="0"/>
              <a:t>100</a:t>
            </a:r>
            <a:endParaRPr lang="en-US" dirty="0"/>
          </a:p>
          <a:p>
            <a:pPr lvl="1"/>
            <a:r>
              <a:rPr lang="en-US" dirty="0" err="1"/>
              <a:t>Max_depth</a:t>
            </a:r>
            <a:r>
              <a:rPr lang="en-US" dirty="0"/>
              <a:t>= </a:t>
            </a:r>
            <a:r>
              <a:rPr lang="en-US" altLang="zh-CN" dirty="0"/>
              <a:t>1</a:t>
            </a:r>
          </a:p>
          <a:p>
            <a:pPr lvl="1"/>
            <a:r>
              <a:rPr lang="en-US" dirty="0" err="1"/>
              <a:t>learning_rate</a:t>
            </a:r>
            <a:r>
              <a:rPr lang="en-US" dirty="0"/>
              <a:t>=0.1</a:t>
            </a:r>
          </a:p>
          <a:p>
            <a:pPr marL="457200" lvl="1" indent="0">
              <a:buNone/>
            </a:pPr>
            <a:endParaRPr lang="en-US" dirty="0"/>
          </a:p>
          <a:p>
            <a:r>
              <a:rPr lang="en-US" b="1" dirty="0"/>
              <a:t>Performance </a:t>
            </a:r>
            <a:r>
              <a:rPr lang="en-US" b="1" dirty="0" smtClean="0"/>
              <a:t>results: </a:t>
            </a:r>
            <a:endParaRPr lang="en-US" b="1" dirty="0"/>
          </a:p>
          <a:p>
            <a:pPr lvl="1"/>
            <a:r>
              <a:rPr lang="en-US" b="1" dirty="0"/>
              <a:t>Accuracy: 38.20%</a:t>
            </a:r>
          </a:p>
          <a:p>
            <a:pPr lvl="1"/>
            <a:r>
              <a:rPr lang="en-US" b="1" dirty="0"/>
              <a:t>Time for fitting: </a:t>
            </a:r>
            <a:r>
              <a:rPr lang="en-US" altLang="zh-CN" b="1" dirty="0"/>
              <a:t>8.6</a:t>
            </a:r>
            <a:r>
              <a:rPr lang="en-US" b="1" dirty="0"/>
              <a:t> Minutes</a:t>
            </a:r>
          </a:p>
          <a:p>
            <a:pPr lvl="1"/>
            <a:r>
              <a:rPr lang="en-US" b="1" dirty="0"/>
              <a:t>Time</a:t>
            </a:r>
            <a:r>
              <a:rPr lang="zh-CN" altLang="en-US" b="1" dirty="0"/>
              <a:t> </a:t>
            </a:r>
            <a:r>
              <a:rPr lang="en-US" altLang="zh-CN" b="1" dirty="0"/>
              <a:t>for</a:t>
            </a:r>
            <a:r>
              <a:rPr lang="zh-CN" altLang="en-US" b="1" dirty="0"/>
              <a:t> </a:t>
            </a:r>
            <a:r>
              <a:rPr lang="en-US" altLang="zh-CN" b="1" dirty="0"/>
              <a:t>prediction:</a:t>
            </a:r>
            <a:r>
              <a:rPr lang="zh-CN" altLang="en-US" b="1" dirty="0"/>
              <a:t> </a:t>
            </a:r>
            <a:r>
              <a:rPr lang="en-US" altLang="zh-CN" b="1" dirty="0"/>
              <a:t>0.036s</a:t>
            </a:r>
            <a:endParaRPr lang="en-US" b="1" dirty="0"/>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xmlns=""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xmlns="" id="{CFB6AB37-DC8F-47C8-8F89-314FAD26DA3F}"/>
              </a:ext>
            </a:extLst>
          </p:cNvPr>
          <p:cNvSpPr>
            <a:spLocks noGrp="1"/>
          </p:cNvSpPr>
          <p:nvPr>
            <p:ph idx="1"/>
          </p:nvPr>
        </p:nvSpPr>
        <p:spPr>
          <a:xfrm>
            <a:off x="125730" y="1375728"/>
            <a:ext cx="7148830" cy="2261552"/>
          </a:xfrm>
        </p:spPr>
        <p:txBody>
          <a:bodyPr>
            <a:normAutofit fontScale="92500"/>
          </a:bodyPr>
          <a:lstStyle/>
          <a:p>
            <a:r>
              <a:rPr lang="en-US" dirty="0" smtClean="0"/>
              <a:t>Neural Network </a:t>
            </a:r>
            <a:r>
              <a:rPr lang="en-US" dirty="0"/>
              <a:t>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xmlns=""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xmlns="" id="{EE43CD31-644A-458E-BECC-412B19B107BD}"/>
              </a:ext>
            </a:extLst>
          </p:cNvPr>
          <p:cNvSpPr txBox="1"/>
          <p:nvPr/>
        </p:nvSpPr>
        <p:spPr>
          <a:xfrm>
            <a:off x="227330" y="3757023"/>
            <a:ext cx="6903402" cy="3108543"/>
          </a:xfrm>
          <a:prstGeom prst="rect">
            <a:avLst/>
          </a:prstGeom>
          <a:noFill/>
        </p:spPr>
        <p:txBody>
          <a:bodyPr wrap="square" rtlCol="0">
            <a:spAutoFit/>
          </a:bodyPr>
          <a:lstStyle/>
          <a:p>
            <a:r>
              <a:rPr lang="en-US" dirty="0"/>
              <a:t>CNN 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a:t>
            </a:r>
            <a:r>
              <a:rPr lang="en-US" sz="2200" b="1" dirty="0" smtClean="0"/>
              <a:t>Results: </a:t>
            </a:r>
            <a:endParaRPr lang="en-US" sz="2200" b="1" dirty="0"/>
          </a:p>
          <a:p>
            <a:pPr lvl="1"/>
            <a:r>
              <a:rPr lang="en-US" sz="2200" b="1" dirty="0"/>
              <a:t>Test Accuracy: 53.86%</a:t>
            </a:r>
          </a:p>
          <a:p>
            <a:pPr lvl="1"/>
            <a:r>
              <a:rPr lang="en-US" sz="2200" b="1" dirty="0"/>
              <a:t>Time for</a:t>
            </a:r>
            <a:r>
              <a:rPr lang="zh-CN" altLang="en-US" sz="2200" b="1" dirty="0"/>
              <a:t> </a:t>
            </a:r>
            <a:r>
              <a:rPr lang="en-US" altLang="zh-CN" sz="2200" b="1" dirty="0" smtClean="0"/>
              <a:t>fitting</a:t>
            </a:r>
            <a:r>
              <a:rPr lang="en-US" sz="2200" b="1" dirty="0" smtClean="0"/>
              <a:t>: </a:t>
            </a:r>
            <a:r>
              <a:rPr lang="en-US" sz="2200" b="1" dirty="0"/>
              <a:t>11.24 minutes </a:t>
            </a:r>
            <a:r>
              <a:rPr lang="en-US" sz="2200" dirty="0"/>
              <a:t> </a:t>
            </a:r>
          </a:p>
          <a:p>
            <a:pPr lvl="1"/>
            <a:r>
              <a:rPr lang="en-US" altLang="zh-CN" sz="2200" b="1" dirty="0"/>
              <a:t>Time</a:t>
            </a:r>
            <a:r>
              <a:rPr lang="zh-CN" altLang="en-US" sz="2200" b="1" dirty="0"/>
              <a:t> </a:t>
            </a:r>
            <a:r>
              <a:rPr lang="en-US" altLang="zh-CN" sz="2200" b="1" dirty="0"/>
              <a:t>for</a:t>
            </a:r>
            <a:r>
              <a:rPr lang="zh-CN" altLang="en-US" sz="2200" b="1" dirty="0"/>
              <a:t> </a:t>
            </a:r>
            <a:r>
              <a:rPr lang="en-US" altLang="zh-CN" sz="2200" b="1" dirty="0"/>
              <a:t>prediction:</a:t>
            </a:r>
            <a:r>
              <a:rPr lang="zh-CN" altLang="en-US" sz="2200" b="1" dirty="0"/>
              <a:t> </a:t>
            </a:r>
            <a:r>
              <a:rPr lang="en-US" altLang="zh-CN" sz="2200" b="1" dirty="0"/>
              <a:t>0.9s</a:t>
            </a:r>
            <a:endParaRPr lang="en-US" sz="2200" b="1" dirty="0"/>
          </a:p>
          <a:p>
            <a:endParaRPr lang="en-US" dirty="0"/>
          </a:p>
        </p:txBody>
      </p:sp>
    </p:spTree>
    <p:extLst>
      <p:ext uri="{BB962C8B-B14F-4D97-AF65-F5344CB8AC3E}">
        <p14:creationId xmlns:p14="http://schemas.microsoft.com/office/powerpoint/2010/main" val="2366475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xmlns=""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xmlns=""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xmlns="" id="{3CE8C2B2-4A72-4936-973E-294121E2821F}"/>
              </a:ext>
            </a:extLst>
          </p:cNvPr>
          <p:cNvSpPr txBox="1"/>
          <p:nvPr/>
        </p:nvSpPr>
        <p:spPr>
          <a:xfrm>
            <a:off x="838200" y="3747157"/>
            <a:ext cx="452628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Performance Results:</a:t>
            </a:r>
          </a:p>
          <a:p>
            <a:pPr marL="742950" lvl="1" indent="-285750">
              <a:buFont typeface="Arial" panose="020B0604020202020204" pitchFamily="34" charset="0"/>
              <a:buChar char="•"/>
            </a:pPr>
            <a:r>
              <a:rPr lang="en-US" sz="2000" b="1" dirty="0"/>
              <a:t>Test accuracy</a:t>
            </a:r>
            <a:r>
              <a:rPr lang="en-US" sz="2000" b="1"/>
              <a:t>: </a:t>
            </a:r>
            <a:r>
              <a:rPr lang="en-US" sz="2000" b="1" smtClean="0"/>
              <a:t>53.48%</a:t>
            </a:r>
            <a:endParaRPr lang="en-US" sz="2000" b="1" dirty="0"/>
          </a:p>
          <a:p>
            <a:pPr marL="742950" lvl="1" indent="-285750">
              <a:buFont typeface="Arial" panose="020B0604020202020204" pitchFamily="34" charset="0"/>
              <a:buChar char="•"/>
            </a:pPr>
            <a:r>
              <a:rPr lang="en-US" altLang="zh-CN" sz="2000" b="1" dirty="0" smtClean="0"/>
              <a:t>Time for </a:t>
            </a:r>
            <a:r>
              <a:rPr lang="en-US" altLang="zh-CN" sz="2000" b="1" dirty="0" smtClean="0"/>
              <a:t>fitting</a:t>
            </a:r>
            <a:r>
              <a:rPr lang="en-US" sz="2000" b="1" dirty="0" smtClean="0"/>
              <a:t>: </a:t>
            </a:r>
            <a:r>
              <a:rPr lang="en-US" sz="2000" b="1" dirty="0"/>
              <a:t>3.07 minutes</a:t>
            </a:r>
          </a:p>
          <a:p>
            <a:pPr marL="742950" lvl="1" indent="-285750">
              <a:buFont typeface="Arial" panose="020B0604020202020204" pitchFamily="34" charset="0"/>
              <a:buChar char="•"/>
            </a:pPr>
            <a:r>
              <a:rPr lang="en-US" altLang="zh-CN" sz="2000" b="1" dirty="0" smtClean="0"/>
              <a:t>Time for </a:t>
            </a:r>
            <a:r>
              <a:rPr lang="en-US" altLang="zh-CN" sz="2000" b="1" dirty="0" smtClean="0"/>
              <a:t>prediction</a:t>
            </a:r>
            <a:r>
              <a:rPr lang="en-US" altLang="zh-CN" sz="2000" b="1" dirty="0"/>
              <a:t>:</a:t>
            </a:r>
            <a:r>
              <a:rPr lang="zh-CN" altLang="en-US" sz="2000" b="1" dirty="0"/>
              <a:t> </a:t>
            </a:r>
            <a:r>
              <a:rPr lang="en-US" altLang="zh-CN" sz="2000" b="1" dirty="0"/>
              <a:t>6.7s</a:t>
            </a:r>
            <a:endParaRPr lang="en-US" sz="2000" b="1" dirty="0"/>
          </a:p>
          <a:p>
            <a:endParaRPr lang="en-US" dirty="0"/>
          </a:p>
        </p:txBody>
      </p:sp>
      <p:pic>
        <p:nvPicPr>
          <p:cNvPr id="3074" name="Picture 2">
            <a:extLst>
              <a:ext uri="{FF2B5EF4-FFF2-40B4-BE49-F238E27FC236}">
                <a16:creationId xmlns:a16="http://schemas.microsoft.com/office/drawing/2014/main" xmlns=""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xmlns="" id="{F3D78274-3FD9-4A6A-B2FC-20A1DF2C6173}"/>
              </a:ext>
            </a:extLst>
          </p:cNvPr>
          <p:cNvSpPr>
            <a:spLocks noGrp="1"/>
          </p:cNvSpPr>
          <p:nvPr>
            <p:ph idx="1"/>
          </p:nvPr>
        </p:nvSpPr>
        <p:spPr>
          <a:xfrm>
            <a:off x="599659" y="1550505"/>
            <a:ext cx="10942984" cy="4491522"/>
          </a:xfrm>
        </p:spPr>
        <p:txBody>
          <a:bodyPr>
            <a:noAutofit/>
          </a:bodyPr>
          <a:lstStyle/>
          <a:p>
            <a:r>
              <a:rPr lang="en-US" sz="1400" dirty="0"/>
              <a:t>SVM</a:t>
            </a:r>
          </a:p>
          <a:p>
            <a:pPr lvl="1"/>
            <a:r>
              <a:rPr lang="en-US" sz="1400" dirty="0"/>
              <a:t>Test Accuracy: 48.4%</a:t>
            </a:r>
          </a:p>
          <a:p>
            <a:pPr lvl="1"/>
            <a:r>
              <a:rPr lang="en-US" sz="1400" dirty="0"/>
              <a:t>Model Fitting</a:t>
            </a:r>
            <a:r>
              <a:rPr lang="zh-CN" altLang="en-US" sz="1400" dirty="0"/>
              <a:t> </a:t>
            </a:r>
            <a:r>
              <a:rPr lang="en-US" sz="1400" dirty="0"/>
              <a:t>time: </a:t>
            </a:r>
            <a:r>
              <a:rPr lang="en-US" altLang="zh-CN" sz="1400" dirty="0"/>
              <a:t>18.2</a:t>
            </a:r>
            <a:r>
              <a:rPr lang="en-US" sz="1400" dirty="0"/>
              <a:t>s</a:t>
            </a:r>
          </a:p>
          <a:p>
            <a:pPr lvl="1"/>
            <a:r>
              <a:rPr lang="en-US" sz="1400" dirty="0"/>
              <a:t>Model</a:t>
            </a:r>
            <a:r>
              <a:rPr lang="zh-CN" altLang="en-US" sz="1400" dirty="0"/>
              <a:t> </a:t>
            </a:r>
            <a:r>
              <a:rPr lang="en-US" altLang="zh-CN" sz="1400" dirty="0"/>
              <a:t>Prediction:</a:t>
            </a:r>
            <a:r>
              <a:rPr lang="zh-CN" altLang="en-US" sz="1400" dirty="0"/>
              <a:t> </a:t>
            </a:r>
            <a:r>
              <a:rPr lang="en-US" altLang="zh-CN" sz="1400" dirty="0"/>
              <a:t>5.26s</a:t>
            </a:r>
            <a:endParaRPr lang="en-US" sz="1400" dirty="0"/>
          </a:p>
          <a:p>
            <a:r>
              <a:rPr lang="en-US" sz="1400" dirty="0"/>
              <a:t>LDA</a:t>
            </a:r>
          </a:p>
          <a:p>
            <a:pPr lvl="1"/>
            <a:r>
              <a:rPr lang="en-US" sz="1400" dirty="0"/>
              <a:t>Test accuracy: 53.8%</a:t>
            </a:r>
          </a:p>
          <a:p>
            <a:pPr lvl="1"/>
            <a:r>
              <a:rPr lang="en-US" sz="1400" dirty="0"/>
              <a:t>Model time: </a:t>
            </a:r>
            <a:r>
              <a:rPr lang="en-US" altLang="zh-CN" sz="1400" dirty="0"/>
              <a:t>1.15</a:t>
            </a:r>
            <a:r>
              <a:rPr lang="en-US" sz="1400" dirty="0"/>
              <a:t> minutes</a:t>
            </a:r>
          </a:p>
          <a:p>
            <a:r>
              <a:rPr lang="en-US" sz="1400" dirty="0" err="1"/>
              <a:t>XGBoost</a:t>
            </a:r>
            <a:endParaRPr lang="en-US" sz="1400" dirty="0"/>
          </a:p>
          <a:p>
            <a:pPr lvl="1"/>
            <a:r>
              <a:rPr lang="en-US" sz="1400" dirty="0"/>
              <a:t>Test accuracy: 49.2% </a:t>
            </a:r>
          </a:p>
          <a:p>
            <a:pPr lvl="1"/>
            <a:r>
              <a:rPr lang="en-US" sz="1400" dirty="0"/>
              <a:t>Model </a:t>
            </a:r>
            <a:r>
              <a:rPr lang="en-US" altLang="zh-CN" sz="1400" dirty="0"/>
              <a:t>Fitting</a:t>
            </a:r>
            <a:r>
              <a:rPr lang="zh-CN" altLang="en-US" sz="1400" dirty="0"/>
              <a:t> </a:t>
            </a:r>
            <a:r>
              <a:rPr lang="en-US" sz="1400" dirty="0"/>
              <a:t>time: 3</a:t>
            </a:r>
            <a:r>
              <a:rPr lang="en-US" altLang="zh-CN" sz="1400" dirty="0"/>
              <a:t>3</a:t>
            </a:r>
            <a:r>
              <a:rPr lang="zh-CN" altLang="en-US" sz="1400" dirty="0"/>
              <a:t> </a:t>
            </a:r>
            <a:r>
              <a:rPr lang="en-US" altLang="zh-CN" sz="1400" dirty="0"/>
              <a:t>min</a:t>
            </a:r>
            <a:r>
              <a:rPr lang="en-US" sz="1400" dirty="0"/>
              <a:t>utes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1.18s</a:t>
            </a:r>
            <a:endParaRPr lang="en-US" sz="1400" dirty="0"/>
          </a:p>
          <a:p>
            <a:r>
              <a:rPr lang="en-US" altLang="zh-CN" sz="1400" dirty="0"/>
              <a:t>Logistic</a:t>
            </a:r>
            <a:r>
              <a:rPr lang="zh-CN" altLang="en-US" sz="1400" dirty="0"/>
              <a:t> </a:t>
            </a:r>
            <a:r>
              <a:rPr lang="en-US" altLang="zh-CN" sz="1400" dirty="0"/>
              <a:t>Regression</a:t>
            </a:r>
          </a:p>
          <a:p>
            <a:pPr lvl="1"/>
            <a:r>
              <a:rPr lang="en-US" sz="1400" dirty="0"/>
              <a:t>Test accuracy: </a:t>
            </a:r>
            <a:r>
              <a:rPr lang="en-US" altLang="zh-CN" sz="1400" dirty="0"/>
              <a:t>51.4</a:t>
            </a:r>
            <a:r>
              <a:rPr lang="en-US" sz="1400" dirty="0"/>
              <a:t>% </a:t>
            </a:r>
          </a:p>
          <a:p>
            <a:pPr lvl="1"/>
            <a:r>
              <a:rPr lang="en-US" sz="1400" dirty="0"/>
              <a:t>Model </a:t>
            </a:r>
            <a:r>
              <a:rPr lang="en-US" altLang="zh-CN" sz="1400" dirty="0"/>
              <a:t>Fitting</a:t>
            </a:r>
            <a:r>
              <a:rPr lang="zh-CN" altLang="en-US" sz="1400" dirty="0"/>
              <a:t> </a:t>
            </a:r>
            <a:r>
              <a:rPr lang="en-US" sz="1400" dirty="0"/>
              <a:t>time: </a:t>
            </a:r>
            <a:r>
              <a:rPr lang="en-US" altLang="zh-CN" sz="1400" dirty="0"/>
              <a:t>15</a:t>
            </a:r>
            <a:r>
              <a:rPr lang="zh-CN" altLang="en-US" sz="1400" dirty="0"/>
              <a:t> </a:t>
            </a:r>
            <a:r>
              <a:rPr lang="en-US" altLang="zh-CN" sz="1400" dirty="0"/>
              <a:t>s</a:t>
            </a:r>
            <a:endParaRPr lang="en-US" sz="1400" dirty="0"/>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0.0084s</a:t>
            </a:r>
            <a:endParaRPr lang="en-US" sz="1400" dirty="0"/>
          </a:p>
          <a:p>
            <a:r>
              <a:rPr lang="en-US" sz="1400" dirty="0"/>
              <a:t>Random forest</a:t>
            </a:r>
          </a:p>
          <a:p>
            <a:pPr lvl="1"/>
            <a:r>
              <a:rPr lang="en-US" sz="1400" dirty="0"/>
              <a:t>Test accuracy: 4</a:t>
            </a:r>
            <a:r>
              <a:rPr lang="en-US" altLang="zh-CN" sz="1400" dirty="0"/>
              <a:t>3</a:t>
            </a:r>
            <a:r>
              <a:rPr lang="en-US" sz="1400" dirty="0"/>
              <a:t>.0% </a:t>
            </a:r>
          </a:p>
          <a:p>
            <a:pPr lvl="1"/>
            <a:r>
              <a:rPr lang="en-US" sz="1400" dirty="0"/>
              <a:t>Model </a:t>
            </a:r>
            <a:r>
              <a:rPr lang="en-US" altLang="zh-CN" sz="1400" dirty="0"/>
              <a:t>Fitting</a:t>
            </a:r>
            <a:r>
              <a:rPr lang="zh-CN" altLang="en-US" sz="1400" dirty="0"/>
              <a:t> </a:t>
            </a:r>
            <a:r>
              <a:rPr lang="en-US" sz="1400" dirty="0"/>
              <a:t>Time: </a:t>
            </a:r>
            <a:r>
              <a:rPr lang="en-US" altLang="zh-CN" sz="1400" dirty="0"/>
              <a:t>7.9</a:t>
            </a:r>
            <a:r>
              <a:rPr lang="en-US" sz="1400" dirty="0"/>
              <a:t> seconds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0.04s</a:t>
            </a:r>
          </a:p>
        </p:txBody>
      </p:sp>
      <p:sp>
        <p:nvSpPr>
          <p:cNvPr id="5" name="TextBox 4">
            <a:extLst>
              <a:ext uri="{FF2B5EF4-FFF2-40B4-BE49-F238E27FC236}">
                <a16:creationId xmlns:a16="http://schemas.microsoft.com/office/drawing/2014/main" xmlns="" id="{17776CB6-5BF4-41AA-B4A4-95A8F4F740B2}"/>
              </a:ext>
            </a:extLst>
          </p:cNvPr>
          <p:cNvSpPr txBox="1"/>
          <p:nvPr/>
        </p:nvSpPr>
        <p:spPr>
          <a:xfrm>
            <a:off x="4494731" y="2173909"/>
            <a:ext cx="1981120" cy="369332"/>
          </a:xfrm>
          <a:prstGeom prst="rect">
            <a:avLst/>
          </a:prstGeom>
          <a:noFill/>
        </p:spPr>
        <p:txBody>
          <a:bodyPr wrap="none" rtlCol="0">
            <a:spAutoFit/>
          </a:bodyPr>
          <a:lstStyle/>
          <a:p>
            <a:r>
              <a:rPr lang="en-US" dirty="0"/>
              <a:t>Comparison Matrix</a:t>
            </a:r>
          </a:p>
        </p:txBody>
      </p:sp>
      <p:pic>
        <p:nvPicPr>
          <p:cNvPr id="7" name="Picture 6" descr="A screenshot of a cell phone&#10;&#10;Description automatically generated">
            <a:extLst>
              <a:ext uri="{FF2B5EF4-FFF2-40B4-BE49-F238E27FC236}">
                <a16:creationId xmlns:a16="http://schemas.microsoft.com/office/drawing/2014/main" xmlns="" id="{E27C222E-66B1-6F4D-9B6C-6D00DA54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53" y="2876068"/>
            <a:ext cx="7505999" cy="2459736"/>
          </a:xfrm>
          <a:prstGeom prst="rect">
            <a:avLst/>
          </a:prstGeom>
        </p:spPr>
      </p:pic>
    </p:spTree>
    <p:extLst>
      <p:ext uri="{BB962C8B-B14F-4D97-AF65-F5344CB8AC3E}">
        <p14:creationId xmlns:p14="http://schemas.microsoft.com/office/powerpoint/2010/main" val="267207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xmlns="" id="{37A603FE-B6B8-4743-AEA1-0E5CA48C4FD3}"/>
              </a:ext>
            </a:extLst>
          </p:cNvPr>
          <p:cNvSpPr txBox="1"/>
          <p:nvPr/>
        </p:nvSpPr>
        <p:spPr>
          <a:xfrm>
            <a:off x="838200" y="1319413"/>
            <a:ext cx="9909313"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xmlns="" id="{66D54ABC-D183-4195-9602-1E02F5036664}"/>
              </a:ext>
            </a:extLst>
          </p:cNvPr>
          <p:cNvPicPr>
            <a:picLocks noChangeAspect="1"/>
          </p:cNvPicPr>
          <p:nvPr/>
        </p:nvPicPr>
        <p:blipFill>
          <a:blip r:embed="rId2"/>
          <a:stretch>
            <a:fillRect/>
          </a:stretch>
        </p:blipFill>
        <p:spPr>
          <a:xfrm>
            <a:off x="166720" y="5474397"/>
            <a:ext cx="11858560" cy="1185856"/>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5325</TotalTime>
  <Words>514</Words>
  <Application>Microsoft Macintosh PowerPoint</Application>
  <PresentationFormat>宽屏</PresentationFormat>
  <Paragraphs>81</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Calibri</vt:lpstr>
      <vt:lpstr>Calibri Light</vt:lpstr>
      <vt:lpstr>等线</vt:lpstr>
      <vt:lpstr>Arial</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 Office 用户</cp:lastModifiedBy>
  <cp:revision>27</cp:revision>
  <dcterms:created xsi:type="dcterms:W3CDTF">2020-03-21T20:33:02Z</dcterms:created>
  <dcterms:modified xsi:type="dcterms:W3CDTF">2020-04-01T02:03:40Z</dcterms:modified>
</cp:coreProperties>
</file>