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6" r:id="rId3"/>
    <p:sldId id="257" r:id="rId4"/>
    <p:sldId id="266" r:id="rId5"/>
    <p:sldId id="267" r:id="rId6"/>
    <p:sldId id="258" r:id="rId7"/>
    <p:sldId id="268" r:id="rId8"/>
    <p:sldId id="259" r:id="rId9"/>
    <p:sldId id="260" r:id="rId10"/>
    <p:sldId id="261" r:id="rId11"/>
    <p:sldId id="269" r:id="rId12"/>
    <p:sldId id="262" r:id="rId13"/>
    <p:sldId id="263" r:id="rId14"/>
    <p:sldId id="270" r:id="rId15"/>
    <p:sldId id="264" r:id="rId16"/>
    <p:sldId id="271" r:id="rId17"/>
    <p:sldId id="265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48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0370-65A5-45BC-ABB4-77E377FDA11A}" type="datetimeFigureOut">
              <a:rPr lang="sr-Latn-RS" smtClean="0"/>
              <a:t>15.4.2020.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53F1-C343-402E-818F-1C00DBADD92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5683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0370-65A5-45BC-ABB4-77E377FDA11A}" type="datetimeFigureOut">
              <a:rPr lang="sr-Latn-RS" smtClean="0"/>
              <a:t>15.4.2020.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53F1-C343-402E-818F-1C00DBADD92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1882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0370-65A5-45BC-ABB4-77E377FDA11A}" type="datetimeFigureOut">
              <a:rPr lang="sr-Latn-RS" smtClean="0"/>
              <a:t>15.4.2020.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53F1-C343-402E-818F-1C00DBADD926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200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0370-65A5-45BC-ABB4-77E377FDA11A}" type="datetimeFigureOut">
              <a:rPr lang="sr-Latn-RS" smtClean="0"/>
              <a:t>15.4.2020.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53F1-C343-402E-818F-1C00DBADD92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58502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0370-65A5-45BC-ABB4-77E377FDA11A}" type="datetimeFigureOut">
              <a:rPr lang="sr-Latn-RS" smtClean="0"/>
              <a:t>15.4.2020.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53F1-C343-402E-818F-1C00DBADD926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8226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0370-65A5-45BC-ABB4-77E377FDA11A}" type="datetimeFigureOut">
              <a:rPr lang="sr-Latn-RS" smtClean="0"/>
              <a:t>15.4.2020.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53F1-C343-402E-818F-1C00DBADD92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31272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0370-65A5-45BC-ABB4-77E377FDA11A}" type="datetimeFigureOut">
              <a:rPr lang="sr-Latn-RS" smtClean="0"/>
              <a:t>15.4.2020.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53F1-C343-402E-818F-1C00DBADD92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84033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0370-65A5-45BC-ABB4-77E377FDA11A}" type="datetimeFigureOut">
              <a:rPr lang="sr-Latn-RS" smtClean="0"/>
              <a:t>15.4.2020.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53F1-C343-402E-818F-1C00DBADD92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5948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0370-65A5-45BC-ABB4-77E377FDA11A}" type="datetimeFigureOut">
              <a:rPr lang="sr-Latn-RS" smtClean="0"/>
              <a:t>15.4.2020.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53F1-C343-402E-818F-1C00DBADD92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1328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0370-65A5-45BC-ABB4-77E377FDA11A}" type="datetimeFigureOut">
              <a:rPr lang="sr-Latn-RS" smtClean="0"/>
              <a:t>15.4.2020.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53F1-C343-402E-818F-1C00DBADD92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1525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0370-65A5-45BC-ABB4-77E377FDA11A}" type="datetimeFigureOut">
              <a:rPr lang="sr-Latn-RS" smtClean="0"/>
              <a:t>15.4.2020.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53F1-C343-402E-818F-1C00DBADD92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1815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0370-65A5-45BC-ABB4-77E377FDA11A}" type="datetimeFigureOut">
              <a:rPr lang="sr-Latn-RS" smtClean="0"/>
              <a:t>15.4.2020.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53F1-C343-402E-818F-1C00DBADD92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3947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0370-65A5-45BC-ABB4-77E377FDA11A}" type="datetimeFigureOut">
              <a:rPr lang="sr-Latn-RS" smtClean="0"/>
              <a:t>15.4.2020.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53F1-C343-402E-818F-1C00DBADD92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2946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0370-65A5-45BC-ABB4-77E377FDA11A}" type="datetimeFigureOut">
              <a:rPr lang="sr-Latn-RS" smtClean="0"/>
              <a:t>15.4.2020.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53F1-C343-402E-818F-1C00DBADD92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3905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0370-65A5-45BC-ABB4-77E377FDA11A}" type="datetimeFigureOut">
              <a:rPr lang="sr-Latn-RS" smtClean="0"/>
              <a:t>15.4.2020.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53F1-C343-402E-818F-1C00DBADD92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2863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0370-65A5-45BC-ABB4-77E377FDA11A}" type="datetimeFigureOut">
              <a:rPr lang="sr-Latn-RS" smtClean="0"/>
              <a:t>15.4.2020.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53F1-C343-402E-818F-1C00DBADD92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0514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80370-65A5-45BC-ABB4-77E377FDA11A}" type="datetimeFigureOut">
              <a:rPr lang="sr-Latn-RS" smtClean="0"/>
              <a:t>15.4.2020.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2553F1-C343-402E-818F-1C00DBADD92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616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1B31-910A-4976-BBCC-F2B49D6D1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Optimizacija upita kod MySQL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32F99-F87C-4853-94E6-B83701E22A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9677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7D59-FDFA-476F-A3E9-AA7B97ED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Optimizacija sortiranja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ECCFA-242E-4B15-8A11-131471964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481"/>
            <a:ext cx="9015306" cy="4486882"/>
          </a:xfrm>
        </p:spPr>
        <p:txBody>
          <a:bodyPr/>
          <a:lstStyle/>
          <a:p>
            <a:r>
              <a:rPr lang="sr-Latn-RS" dirty="0"/>
              <a:t>Sortiranje u memoriju – koristi se bafer sortiranja i quicksort</a:t>
            </a:r>
          </a:p>
          <a:p>
            <a:r>
              <a:rPr lang="sr-Latn-RS" dirty="0"/>
              <a:t>Sortiranje na disk – sortira vrednosti u segmentima, a zatim spaja segmente</a:t>
            </a:r>
          </a:p>
          <a:p>
            <a:r>
              <a:rPr lang="sr-Latn-RS" dirty="0"/>
              <a:t>Dva algoritma soritranja</a:t>
            </a:r>
            <a:r>
              <a:rPr lang="en-GB" dirty="0"/>
              <a:t> – </a:t>
            </a:r>
            <a:r>
              <a:rPr lang="en-GB" dirty="0" err="1"/>
              <a:t>filesort</a:t>
            </a:r>
            <a:r>
              <a:rPr lang="en-GB" dirty="0"/>
              <a:t> </a:t>
            </a:r>
            <a:endParaRPr lang="sr-Latn-RS" dirty="0"/>
          </a:p>
          <a:p>
            <a:r>
              <a:rPr lang="sr-Latn-RS" dirty="0"/>
              <a:t>Dvoprolazni – dva puta čita redove iz tabele, dosta nasumičnih I/O, čuva minimalno podataka</a:t>
            </a:r>
          </a:p>
          <a:p>
            <a:r>
              <a:rPr lang="sr-Latn-RS" dirty="0"/>
              <a:t>Jednoprolazni – jednom čita redove iz tabele , zahteva veći prostor</a:t>
            </a:r>
          </a:p>
          <a:p>
            <a:r>
              <a:rPr lang="sr-Latn-RS" dirty="0"/>
              <a:t>U slučaju JOIN-a:</a:t>
            </a:r>
          </a:p>
          <a:p>
            <a:pPr lvl="1"/>
            <a:r>
              <a:rPr lang="sr-Latn-RS" dirty="0"/>
              <a:t>Ako se soritra samo po kolonama prve tabele – sortiranje te tabele, pa join</a:t>
            </a:r>
          </a:p>
          <a:p>
            <a:pPr lvl="1"/>
            <a:r>
              <a:rPr lang="sr-Latn-RS" dirty="0"/>
              <a:t>Inače – rezultati upita u privremenu tabelu, a onda soritranje privremene tabele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215068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5B55A-D7C2-4820-AAF5-26D6E3DB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0B06E-7C81-41D0-8D40-7E6B8C2D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12521"/>
            <a:ext cx="8596668" cy="4928842"/>
          </a:xfrm>
        </p:spPr>
        <p:txBody>
          <a:bodyPr/>
          <a:lstStyle/>
          <a:p>
            <a:r>
              <a:rPr lang="sr-Latn-RS" dirty="0"/>
              <a:t>Mehanizam izvršenja upita</a:t>
            </a:r>
          </a:p>
          <a:p>
            <a:pPr lvl="1"/>
            <a:r>
              <a:rPr lang="sr-Latn-RS" dirty="0"/>
              <a:t>Samo prati date instrukcije u planu izvršenja upita</a:t>
            </a:r>
          </a:p>
          <a:p>
            <a:pPr lvl="1"/>
            <a:r>
              <a:rPr lang="sr-Latn-RS" dirty="0"/>
              <a:t>Poziva metode implementirane od strane interfejsa mehanizma za skadištneje</a:t>
            </a:r>
          </a:p>
          <a:p>
            <a:r>
              <a:rPr lang="sr-Latn-RS" dirty="0"/>
              <a:t>Vraćanje rezultata klijentu</a:t>
            </a:r>
          </a:p>
          <a:p>
            <a:pPr lvl="1"/>
            <a:r>
              <a:rPr lang="sr-Latn-RS" dirty="0"/>
              <a:t>Čak i upiti koji ne vraćaju rezultat odgovaraju klijentu sa informacijom o upitu</a:t>
            </a:r>
          </a:p>
          <a:p>
            <a:pPr lvl="1"/>
            <a:r>
              <a:rPr lang="sr-Latn-RS" dirty="0"/>
              <a:t>Ako je upit keširan, i rezultat se smešta u keš</a:t>
            </a:r>
          </a:p>
          <a:p>
            <a:pPr lvl="1"/>
            <a:r>
              <a:rPr lang="sr-Latn-RS" dirty="0"/>
              <a:t>Server šalje rezultate klijentu inkrementalno</a:t>
            </a:r>
          </a:p>
        </p:txBody>
      </p:sp>
    </p:spTree>
    <p:extLst>
      <p:ext uri="{BB962C8B-B14F-4D97-AF65-F5344CB8AC3E}">
        <p14:creationId xmlns:p14="http://schemas.microsoft.com/office/powerpoint/2010/main" val="3815832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9BA5-8275-4DC3-8E53-569C2DF39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1459"/>
            <a:ext cx="8596668" cy="769647"/>
          </a:xfrm>
        </p:spPr>
        <p:txBody>
          <a:bodyPr/>
          <a:lstStyle/>
          <a:p>
            <a:r>
              <a:rPr lang="sr-Latn-RS" dirty="0"/>
              <a:t>Ograničenja MySQL optimizatora upita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7F61E-7E7E-405B-A652-8D0F1DBFE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21106"/>
            <a:ext cx="10661226" cy="5371133"/>
          </a:xfrm>
        </p:spPr>
        <p:txBody>
          <a:bodyPr/>
          <a:lstStyle/>
          <a:p>
            <a:r>
              <a:rPr lang="sr-Latn-RS" dirty="0"/>
              <a:t>Korelisani podupiti</a:t>
            </a:r>
          </a:p>
          <a:p>
            <a:pPr marL="457200" lvl="1" indent="0">
              <a:buNone/>
            </a:pPr>
            <a:r>
              <a:rPr lang="sr-Latn-RS" dirty="0"/>
              <a:t>Početni upit:                                      MySQL ga transformiše u:                        Možda bolje rešenje - JOIN</a:t>
            </a:r>
          </a:p>
          <a:p>
            <a:endParaRPr lang="sr-Latn-RS" dirty="0"/>
          </a:p>
          <a:p>
            <a:endParaRPr lang="sr-Latn-RS" dirty="0"/>
          </a:p>
          <a:p>
            <a:pPr lvl="1"/>
            <a:r>
              <a:rPr lang="sr-Latn-RS" dirty="0"/>
              <a:t>I način: korelisani podupit</a:t>
            </a:r>
          </a:p>
          <a:p>
            <a:endParaRPr lang="sr-Latn-RS" dirty="0"/>
          </a:p>
          <a:p>
            <a:endParaRPr lang="sr-Latn-RS" dirty="0"/>
          </a:p>
          <a:p>
            <a:pPr lvl="1"/>
            <a:r>
              <a:rPr lang="sr-Latn-RS" dirty="0"/>
              <a:t>II način: LEFT OUTER JOIN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UNION-a</a:t>
            </a:r>
          </a:p>
          <a:p>
            <a:pPr lvl="1"/>
            <a:r>
              <a:rPr lang="sr-Latn-RS" dirty="0"/>
              <a:t>Npr. u kombinaciji sa LIMIT-om, treba dodati LIMIT u svakom pojedinačnom upitu UNION-a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6B7D5-4F62-4C23-A2F3-C0ED1678E0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1979" y="1927878"/>
            <a:ext cx="3706130" cy="6762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29018E-031D-4F1B-BD96-0899A212350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71772" y="1900276"/>
            <a:ext cx="3526984" cy="8655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CC5478-0B2D-48DC-980E-5779D4DB3CF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786611" y="1900276"/>
            <a:ext cx="2790825" cy="7314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8DC8F8-DCAB-4769-9075-7DBDFDEA4D3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32" y="3132562"/>
            <a:ext cx="2943225" cy="685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0045CC-87BA-4508-918B-12785DE65135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77309" y="4413179"/>
            <a:ext cx="2990850" cy="6762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7B892D-1747-49CE-86C0-DEAF0AC480A1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334484" y="4293811"/>
            <a:ext cx="6332220" cy="6432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8BFF4A-5D0F-4651-8FF8-52677FC5FA6A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4334484" y="3044160"/>
            <a:ext cx="6332220" cy="71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98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0C489-0BE1-41AE-B2CB-1FDB70F6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D08A6-90E3-4213-A3DD-A0DA1957B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09601"/>
            <a:ext cx="9609666" cy="5984522"/>
          </a:xfrm>
        </p:spPr>
        <p:txBody>
          <a:bodyPr>
            <a:normAutofit/>
          </a:bodyPr>
          <a:lstStyle/>
          <a:p>
            <a:r>
              <a:rPr lang="sr-Latn-RS" dirty="0"/>
              <a:t>Optimizacija spajanja indeksa</a:t>
            </a:r>
          </a:p>
          <a:p>
            <a:pPr lvl="1"/>
            <a:r>
              <a:rPr lang="sr-Latn-RS" dirty="0"/>
              <a:t>Omogućava korišćenje više od jednog indeksa po tabeli</a:t>
            </a:r>
          </a:p>
          <a:p>
            <a:pPr lvl="1"/>
            <a:r>
              <a:rPr lang="sr-Latn-RS" dirty="0"/>
              <a:t>Npr. indeksi u  WHERE sa OR i AND </a:t>
            </a:r>
          </a:p>
          <a:p>
            <a:pPr marL="457200" lvl="1" indent="0">
              <a:buNone/>
            </a:pPr>
            <a:endParaRPr lang="sr-Latn-RS" dirty="0"/>
          </a:p>
          <a:p>
            <a:pPr lvl="1"/>
            <a:r>
              <a:rPr lang="sr-Latn-RS" dirty="0"/>
              <a:t>Nedostaci: kada uslovi u WHERE nisu mnogo selektivni</a:t>
            </a:r>
          </a:p>
          <a:p>
            <a:r>
              <a:rPr lang="sr-Latn-RS" dirty="0"/>
              <a:t>MIN() i MAX()</a:t>
            </a:r>
          </a:p>
          <a:p>
            <a:pPr lvl="1"/>
            <a:r>
              <a:rPr lang="sr-Latn-RS" dirty="0"/>
              <a:t>Npr. ne postoji indeks na first_name – skenira se cela tabela</a:t>
            </a:r>
          </a:p>
          <a:p>
            <a:pPr lvl="1"/>
            <a:r>
              <a:rPr lang="sr-Latn-RS" dirty="0"/>
              <a:t>Optimizacija – umesto MIN, LIMIT jer je primarni ključ rastući</a:t>
            </a:r>
          </a:p>
          <a:p>
            <a:pPr marL="0" indent="0">
              <a:buNone/>
            </a:pPr>
            <a:endParaRPr lang="sr-Latn-RS" dirty="0"/>
          </a:p>
          <a:p>
            <a:r>
              <a:rPr lang="sr-Latn-RS" dirty="0"/>
              <a:t>SELECT i UPDATE nad istom tabelom</a:t>
            </a:r>
          </a:p>
          <a:p>
            <a:pPr lvl="1"/>
            <a:r>
              <a:rPr lang="sr-Latn-RS" dirty="0"/>
              <a:t>Nije moguć SELECT iz jedne tabele dok se izvršava UPDATE nad tom istom</a:t>
            </a:r>
          </a:p>
          <a:p>
            <a:pPr lvl="1"/>
            <a:r>
              <a:rPr lang="sr-Latn-RS" dirty="0"/>
              <a:t>Rešenje – SELECT unutar podupita i višestruki UPDATE sa spojenim rezulatatima iz podupita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460E7-8AEB-44FA-A778-F21CACE75D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70512" y="1699728"/>
            <a:ext cx="2894627" cy="4770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08AADC-98B9-49B9-9D63-89DD79D1AD4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58546" y="1724906"/>
            <a:ext cx="6332220" cy="4240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85FA8A-898E-4B34-A9DB-44710703F70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813026" y="2663883"/>
            <a:ext cx="2353315" cy="4770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BC3872-C250-4F1C-B43A-91B1655A118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844279" y="3367634"/>
            <a:ext cx="2234202" cy="6988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9AE709-FE6A-47BB-A880-B0E4BC61037E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317716" y="5292724"/>
            <a:ext cx="2547423" cy="955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C770F9-E68B-4AA6-ABED-5A896CFF2471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5643664" y="5217800"/>
            <a:ext cx="2406659" cy="11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19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EAFF-F0C3-40B2-97BB-719F26B2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AD5EB-0D30-4AF4-95F7-E7E0776E4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26721"/>
            <a:ext cx="7445586" cy="5654040"/>
          </a:xfrm>
        </p:spPr>
        <p:txBody>
          <a:bodyPr/>
          <a:lstStyle/>
          <a:p>
            <a:r>
              <a:rPr lang="sr-Latn-RS" dirty="0"/>
              <a:t>Labavo skeniranje indeksa</a:t>
            </a:r>
          </a:p>
          <a:p>
            <a:pPr lvl="1"/>
            <a:r>
              <a:rPr lang="en-GB" dirty="0"/>
              <a:t>MySQL ne </a:t>
            </a:r>
            <a:r>
              <a:rPr lang="sr-Latn-RS" dirty="0"/>
              <a:t>koristi</a:t>
            </a:r>
            <a:r>
              <a:rPr lang="en-GB" dirty="0"/>
              <a:t> </a:t>
            </a:r>
            <a:r>
              <a:rPr lang="en-GB" dirty="0" err="1"/>
              <a:t>labavo</a:t>
            </a:r>
            <a:r>
              <a:rPr lang="en-GB" dirty="0"/>
              <a:t> </a:t>
            </a:r>
            <a:r>
              <a:rPr lang="en-GB" dirty="0" err="1"/>
              <a:t>skeniranje</a:t>
            </a:r>
            <a:r>
              <a:rPr lang="en-GB" dirty="0"/>
              <a:t> </a:t>
            </a:r>
            <a:r>
              <a:rPr lang="en-GB" dirty="0" err="1"/>
              <a:t>indeksa</a:t>
            </a:r>
            <a:r>
              <a:rPr lang="en-GB" dirty="0"/>
              <a:t>, </a:t>
            </a:r>
            <a:r>
              <a:rPr lang="en-GB" dirty="0" err="1"/>
              <a:t>ve</a:t>
            </a:r>
            <a:r>
              <a:rPr lang="sr-Latn-RS" dirty="0"/>
              <a:t>ć skenira celu tabelu kako bi pronašao redove</a:t>
            </a:r>
          </a:p>
          <a:p>
            <a:pPr lvl="1"/>
            <a:r>
              <a:rPr lang="sr-Latn-RS" dirty="0"/>
              <a:t>Npr. postoji indeks na kolone (a,b)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r>
              <a:rPr lang="sr-Latn-RS" dirty="0"/>
              <a:t>Labavo skeniranje indeksa – traženje od početka svakog opsega vrednosti, skeniranje sve do kraja opsega i onda skakanje na početak sledečeg opsega</a:t>
            </a:r>
          </a:p>
          <a:p>
            <a:r>
              <a:rPr lang="sr-Latn-RS" dirty="0"/>
              <a:t>Labavo skeniranje indeksa sa MIN i MAX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8C49EE-3723-4DC1-9F3A-2BA09A1643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43567" y="2187891"/>
            <a:ext cx="4381500" cy="3409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8C5C3A-FB7A-4BBA-BE7E-42DA34C7561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488680" y="426720"/>
            <a:ext cx="3025986" cy="3087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3AC771-35D7-4AA7-971A-078A5F334CD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610601" y="3514090"/>
            <a:ext cx="2904066" cy="322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67A964-2984-4AE2-BFD8-E539FBDB273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170622" y="4845377"/>
            <a:ext cx="2760355" cy="7248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33BA8A-61CF-4087-92F7-BAC2177FB2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104" y="5650230"/>
            <a:ext cx="64579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62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4F8A-8BF1-4E03-BCDB-5C0160D24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8470"/>
            <a:ext cx="8596668" cy="840436"/>
          </a:xfrm>
        </p:spPr>
        <p:txBody>
          <a:bodyPr/>
          <a:lstStyle/>
          <a:p>
            <a:r>
              <a:rPr lang="sr-Latn-RS" dirty="0"/>
              <a:t>Optimizacija posebnih vrsta upita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D18D8-E544-474C-8304-10115FF95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68" y="1196840"/>
            <a:ext cx="9121986" cy="5345733"/>
          </a:xfrm>
        </p:spPr>
        <p:txBody>
          <a:bodyPr>
            <a:normAutofit/>
          </a:bodyPr>
          <a:lstStyle/>
          <a:p>
            <a:r>
              <a:rPr lang="sr-Latn-RS" dirty="0"/>
              <a:t>Optimizacija COUNT() upita</a:t>
            </a:r>
          </a:p>
          <a:p>
            <a:pPr lvl="1"/>
            <a:r>
              <a:rPr lang="sr-Latn-RS" dirty="0"/>
              <a:t>COUNT() radi na dva načina:</a:t>
            </a:r>
          </a:p>
          <a:p>
            <a:pPr lvl="2"/>
            <a:r>
              <a:rPr lang="sr-Latn-RS" dirty="0"/>
              <a:t>Prebrojava vrednosti – COUNT(naziv_kolone)</a:t>
            </a:r>
          </a:p>
          <a:p>
            <a:pPr lvl="2"/>
            <a:r>
              <a:rPr lang="sr-Latn-RS" dirty="0"/>
              <a:t>Prebrojava redove – COUNT(*) </a:t>
            </a:r>
          </a:p>
          <a:p>
            <a:r>
              <a:rPr lang="sr-Latn-RS" dirty="0"/>
              <a:t>I način:                                                                II način (efikasniji):</a:t>
            </a:r>
          </a:p>
          <a:p>
            <a:pPr marL="0" indent="0">
              <a:buNone/>
            </a:pPr>
            <a:endParaRPr lang="sr-Latn-RS" dirty="0"/>
          </a:p>
          <a:p>
            <a:r>
              <a:rPr lang="sr-Latn-RS" dirty="0"/>
              <a:t>Optimizacija GROUP BY i DISTINCT</a:t>
            </a:r>
          </a:p>
          <a:p>
            <a:pPr lvl="1"/>
            <a:r>
              <a:rPr lang="sr-Latn-RS" dirty="0"/>
              <a:t>Koriščenje indeksa</a:t>
            </a:r>
          </a:p>
          <a:p>
            <a:pPr lvl="1"/>
            <a:r>
              <a:rPr lang="sr-Latn-RS" dirty="0"/>
              <a:t>Ako ne može da se koristi indeks za GROUP BY: </a:t>
            </a:r>
          </a:p>
          <a:p>
            <a:pPr lvl="2"/>
            <a:r>
              <a:rPr lang="sr-Latn-RS" dirty="0"/>
              <a:t>korišćenje privremene tabele </a:t>
            </a:r>
          </a:p>
          <a:p>
            <a:pPr lvl="2"/>
            <a:r>
              <a:rPr lang="sr-Latn-RS" dirty="0"/>
              <a:t>filesort </a:t>
            </a:r>
          </a:p>
          <a:p>
            <a:pPr lvl="1"/>
            <a:r>
              <a:rPr lang="sr-Latn-RS" dirty="0"/>
              <a:t>Ne treba selektrovati negrupisane kolone</a:t>
            </a:r>
          </a:p>
          <a:p>
            <a:pPr marL="0" indent="0">
              <a:buNone/>
            </a:pPr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BC0832-01A0-4A4A-9C8F-27F4196949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6268" y="3071495"/>
            <a:ext cx="3552824" cy="3575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D5018F-ABE5-4C24-ABBE-2F8F65B232D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41672" y="3071495"/>
            <a:ext cx="3173728" cy="3575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A7DE41-CED0-4D2A-BFA4-EA3C4545FC3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14004" y="4080448"/>
            <a:ext cx="3552825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74B328-AC4F-43CD-829A-E34DDC31043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214004" y="5154348"/>
            <a:ext cx="35242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28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9FF0-7F13-4A56-AAC6-DC01E2A85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853440"/>
          </a:xfrm>
        </p:spPr>
        <p:txBody>
          <a:bodyPr/>
          <a:lstStyle/>
          <a:p>
            <a:r>
              <a:rPr lang="sr-Latn-RS" dirty="0"/>
              <a:t>Optimizacija posebnih vrsta upita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2CBCF-6F00-4DBD-A44A-BEC6BBD21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51560"/>
            <a:ext cx="9091506" cy="5623560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Optimizacija JOIN upita:</a:t>
            </a:r>
          </a:p>
          <a:p>
            <a:pPr lvl="1"/>
            <a:r>
              <a:rPr lang="sr-Latn-RS" dirty="0"/>
              <a:t>Treba da postoje indeksi nad kolonama u ON ili USING</a:t>
            </a:r>
          </a:p>
          <a:p>
            <a:pPr lvl="1"/>
            <a:r>
              <a:rPr lang="sr-Latn-RS" dirty="0"/>
              <a:t>Treba da GROUP BY i ORDER BY upućuju samo na kolone iz iste tabele</a:t>
            </a:r>
          </a:p>
          <a:p>
            <a:r>
              <a:rPr lang="sr-Latn-RS" dirty="0"/>
              <a:t>Optimizacija LIMIT i OFFSET</a:t>
            </a:r>
          </a:p>
          <a:p>
            <a:pPr lvl="1"/>
            <a:r>
              <a:rPr lang="sr-Latn-RS" dirty="0"/>
              <a:t>Korišćenje ineksa</a:t>
            </a:r>
          </a:p>
          <a:p>
            <a:pPr lvl="1"/>
            <a:r>
              <a:rPr lang="sr-Latn-RS" dirty="0"/>
              <a:t>I način:                                                     II način (efikasniji):</a:t>
            </a:r>
          </a:p>
          <a:p>
            <a:pPr lvl="1"/>
            <a:endParaRPr lang="sr-Latn-RS" dirty="0"/>
          </a:p>
          <a:p>
            <a:pPr marL="457200" lvl="1" indent="0">
              <a:buNone/>
            </a:pPr>
            <a:endParaRPr lang="sr-Latn-RS" dirty="0"/>
          </a:p>
          <a:p>
            <a:pPr marL="457200" lvl="1" indent="0">
              <a:buNone/>
            </a:pPr>
            <a:endParaRPr lang="sr-Latn-RS" dirty="0"/>
          </a:p>
          <a:p>
            <a:r>
              <a:rPr lang="sr-Latn-RS" dirty="0"/>
              <a:t>Optimizacija SQL_CALC_FOUND_ROWS</a:t>
            </a:r>
          </a:p>
          <a:p>
            <a:pPr lvl="1"/>
            <a:r>
              <a:rPr lang="sr-Latn-RS" dirty="0"/>
              <a:t>Koristi se sa LIMIT – server generiše i odbacuje ostatak skupa rezultata</a:t>
            </a:r>
          </a:p>
          <a:p>
            <a:pPr lvl="2"/>
            <a:r>
              <a:rPr lang="sr-Latn-RS" dirty="0"/>
              <a:t>Konverzija straničenja u „next link“</a:t>
            </a:r>
          </a:p>
          <a:p>
            <a:pPr lvl="2"/>
            <a:r>
              <a:rPr lang="sr-Latn-RS" dirty="0"/>
              <a:t>Pribavljanje i keširanje mnogo više redova nego što nam treba</a:t>
            </a:r>
          </a:p>
          <a:p>
            <a:r>
              <a:rPr lang="sr-Latn-RS" dirty="0"/>
              <a:t>Optimizacija UNION-a</a:t>
            </a:r>
          </a:p>
          <a:p>
            <a:pPr lvl="1"/>
            <a:r>
              <a:rPr lang="sr-Latn-RS" dirty="0"/>
              <a:t>Dodavanje WHERE, LIMIT... u svakom SELECT upitu UNION-a</a:t>
            </a:r>
          </a:p>
          <a:p>
            <a:pPr lvl="1"/>
            <a:r>
              <a:rPr lang="sr-Latn-RS" dirty="0"/>
              <a:t>UNION ALL – da se ne eliminišu dupli redovi (koristi privremenu tabelu)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1C354F-A9B2-4C92-91DA-BD2B76AF18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58252" y="3455668"/>
            <a:ext cx="2771775" cy="419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FD2036-2794-4FEB-84BE-9887D79F976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23087" y="3337558"/>
            <a:ext cx="26574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77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D12C-3869-46FA-86E5-AE395C84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85800"/>
            <a:ext cx="8527626" cy="762000"/>
          </a:xfrm>
        </p:spPr>
        <p:txBody>
          <a:bodyPr/>
          <a:lstStyle/>
          <a:p>
            <a:r>
              <a:rPr lang="sr-Latn-RS" dirty="0"/>
              <a:t>Opcije optimizatora upita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74D04-8931-42F0-A343-70BD2A96E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74" y="1447800"/>
            <a:ext cx="9571566" cy="4907280"/>
          </a:xfrm>
        </p:spPr>
        <p:txBody>
          <a:bodyPr>
            <a:normAutofit/>
          </a:bodyPr>
          <a:lstStyle/>
          <a:p>
            <a:pPr lvl="1"/>
            <a:r>
              <a:rPr lang="sr-Latn-RS" dirty="0"/>
              <a:t>HIGH_PRIORITY i LOW_PRIORITY – kako da se dodeli prioritet naredbi u odnosu na druge naredbe koje pristupaju istim tabelama</a:t>
            </a:r>
          </a:p>
          <a:p>
            <a:pPr lvl="1"/>
            <a:r>
              <a:rPr lang="sr-Latn-RS" dirty="0"/>
              <a:t>DELAYED – primenjuje se za INSERT i REPLACE – označava stavljanje redova u bafer koji će biti ubačen kad tabela bude slobodna</a:t>
            </a:r>
          </a:p>
          <a:p>
            <a:pPr lvl="1"/>
            <a:r>
              <a:rPr lang="sr-Latn-RS" dirty="0"/>
              <a:t>STRAIGHT_JOIN – spajanje tabela u redosledu u kom su navedene</a:t>
            </a:r>
          </a:p>
          <a:p>
            <a:pPr lvl="1"/>
            <a:r>
              <a:rPr lang="sr-Latn-RS" dirty="0"/>
              <a:t>SQL_SMALL_RESULT i SQL_BIG_RESULT – kada se koriste privremene tabele i sortira u GROUP BY i DISTINCT</a:t>
            </a:r>
          </a:p>
          <a:p>
            <a:pPr lvl="1"/>
            <a:r>
              <a:rPr lang="sr-Latn-RS" dirty="0"/>
              <a:t>SQL_BUFFER_RESULT – stavljanje rezultata u privremenu tabelu i odključavanje tabela čim je to moguće</a:t>
            </a:r>
          </a:p>
          <a:p>
            <a:pPr lvl="1"/>
            <a:r>
              <a:rPr lang="sr-Latn-RS" dirty="0"/>
              <a:t>SQL_CACHE i SQL_NO_CACHE – da li je upit kandidat za keširanje </a:t>
            </a:r>
          </a:p>
          <a:p>
            <a:pPr lvl="1"/>
            <a:r>
              <a:rPr lang="sr-Latn-RS" dirty="0"/>
              <a:t>SQL_CALC_FOUND_ROWS – izračunavanje celog skupa rezultata kada postoji LIMIT</a:t>
            </a:r>
          </a:p>
        </p:txBody>
      </p:sp>
    </p:spTree>
    <p:extLst>
      <p:ext uri="{BB962C8B-B14F-4D97-AF65-F5344CB8AC3E}">
        <p14:creationId xmlns:p14="http://schemas.microsoft.com/office/powerpoint/2010/main" val="2856875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4A05-35ED-4592-9B93-A82AA3CA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Opcije optimizatora upita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325C6-AD05-4DE5-AC47-4F3607E50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4441162"/>
          </a:xfrm>
        </p:spPr>
        <p:txBody>
          <a:bodyPr/>
          <a:lstStyle/>
          <a:p>
            <a:pPr lvl="1"/>
            <a:r>
              <a:rPr lang="sr-Latn-RS" dirty="0"/>
              <a:t>FOR UPDATE i LOCK IN SHARE MODE – kontrolišu zaključavanje za mehanizme na nivou reda</a:t>
            </a:r>
          </a:p>
          <a:p>
            <a:pPr lvl="1"/>
            <a:r>
              <a:rPr lang="sr-Latn-RS" dirty="0"/>
              <a:t>USE INDEX, IGNORE INDEX i FORCE INDEX – koji indeksi da se koriste ili ignorišu</a:t>
            </a:r>
          </a:p>
          <a:p>
            <a:r>
              <a:rPr lang="sr-Latn-RS" dirty="0"/>
              <a:t>Sistemske promenljive</a:t>
            </a:r>
          </a:p>
          <a:p>
            <a:pPr lvl="1"/>
            <a:r>
              <a:rPr lang="sr-Latn-RS" dirty="0"/>
              <a:t>optimizer_search_depth – koliko iscrpno da ispituje planove</a:t>
            </a:r>
          </a:p>
          <a:p>
            <a:pPr lvl="1"/>
            <a:r>
              <a:rPr lang="sr-Latn-RS" dirty="0"/>
              <a:t>optimizer_prune_level – omogućava da se preskoče određeni planovi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51859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0BF555-0E32-4CBA-B01E-D066F4FA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Optimizacija pristupa podataka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D75864-BD67-4EE1-8006-78EFAD77B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3447"/>
            <a:ext cx="8596668" cy="4617915"/>
          </a:xfrm>
        </p:spPr>
        <p:txBody>
          <a:bodyPr/>
          <a:lstStyle/>
          <a:p>
            <a:pPr lvl="0">
              <a:buFont typeface="+mj-lt"/>
              <a:buAutoNum type="arabicPeriod"/>
            </a:pPr>
            <a:r>
              <a:rPr lang="sr-Latn-RS" dirty="0"/>
              <a:t>Pronaći da li aplikacija pribavlja više podataka nego što je potrebno - pristupa većem broju redova ili većem broju kolona</a:t>
            </a:r>
          </a:p>
          <a:p>
            <a:pPr lvl="0">
              <a:buFont typeface="+mj-lt"/>
              <a:buAutoNum type="arabicPeriod"/>
            </a:pPr>
            <a:r>
              <a:rPr lang="sr-Latn-RS" dirty="0"/>
              <a:t>Pronaći da li MySQL server analizira više redova nego što je potrebno</a:t>
            </a:r>
          </a:p>
          <a:p>
            <a:pPr lvl="0">
              <a:buFont typeface="+mj-lt"/>
              <a:buAutoNum type="arabicPeriod"/>
            </a:pPr>
            <a:endParaRPr lang="sr-Latn-RS" dirty="0"/>
          </a:p>
          <a:p>
            <a:r>
              <a:rPr lang="sr-Latn-RS" dirty="0"/>
              <a:t>Načini restruktuiranja podataka:</a:t>
            </a:r>
          </a:p>
          <a:p>
            <a:pPr lvl="1"/>
            <a:r>
              <a:rPr lang="sr-Latn-RS" dirty="0"/>
              <a:t>Složen upit ili više jednostavnih upita</a:t>
            </a:r>
          </a:p>
          <a:p>
            <a:pPr lvl="1"/>
            <a:r>
              <a:rPr lang="sr-Latn-RS" dirty="0"/>
              <a:t>Seča upita</a:t>
            </a:r>
          </a:p>
          <a:p>
            <a:pPr lvl="1"/>
            <a:r>
              <a:rPr lang="sr-Latn-RS" dirty="0"/>
              <a:t>Dekompozicija join-a</a:t>
            </a:r>
          </a:p>
        </p:txBody>
      </p:sp>
    </p:spTree>
    <p:extLst>
      <p:ext uri="{BB962C8B-B14F-4D97-AF65-F5344CB8AC3E}">
        <p14:creationId xmlns:p14="http://schemas.microsoft.com/office/powerpoint/2010/main" val="215218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CF56-C7B0-4E39-A136-CA48CC88E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7390"/>
            <a:ext cx="8596668" cy="829558"/>
          </a:xfrm>
        </p:spPr>
        <p:txBody>
          <a:bodyPr/>
          <a:lstStyle/>
          <a:p>
            <a:r>
              <a:rPr lang="sr-Latn-RS" dirty="0"/>
              <a:t>Osnove izvršenja upita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B8F6-680C-4FCC-AC5C-D4214B752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923827"/>
            <a:ext cx="5252126" cy="5117535"/>
          </a:xfrm>
        </p:spPr>
        <p:txBody>
          <a:bodyPr/>
          <a:lstStyle/>
          <a:p>
            <a:pPr lvl="0">
              <a:buFont typeface="+mj-lt"/>
              <a:buAutoNum type="arabicPeriod"/>
            </a:pPr>
            <a:r>
              <a:rPr lang="sr-Latn-RS" dirty="0"/>
              <a:t>Klijent šalje SQL naredbu serveru.</a:t>
            </a:r>
          </a:p>
          <a:p>
            <a:pPr lvl="0">
              <a:buFont typeface="+mj-lt"/>
              <a:buAutoNum type="arabicPeriod"/>
            </a:pPr>
            <a:r>
              <a:rPr lang="sr-Latn-RS" dirty="0"/>
              <a:t>Server proverava keš upita. Ako je pogodak, vraća sačuvane rezultate iz keša, inače, prosleđuje SQL naredbu u sledeći korak.</a:t>
            </a:r>
          </a:p>
          <a:p>
            <a:pPr lvl="0">
              <a:buFont typeface="+mj-lt"/>
              <a:buAutoNum type="arabicPeriod"/>
            </a:pPr>
            <a:r>
              <a:rPr lang="sr-Latn-RS" dirty="0"/>
              <a:t>Server parsira, preprocesira i optimizuje </a:t>
            </a:r>
            <a:r>
              <a:rPr lang="en-GB" dirty="0" err="1"/>
              <a:t>upit</a:t>
            </a:r>
            <a:r>
              <a:rPr lang="sr-Latn-RS" dirty="0"/>
              <a:t> u plan izvršenja upita.</a:t>
            </a:r>
          </a:p>
          <a:p>
            <a:pPr lvl="0">
              <a:buFont typeface="+mj-lt"/>
              <a:buAutoNum type="arabicPeriod"/>
            </a:pPr>
            <a:r>
              <a:rPr lang="sr-Latn-RS" dirty="0"/>
              <a:t>Mehanizam za izvršenje upita (</a:t>
            </a:r>
            <a:r>
              <a:rPr lang="sr-Latn-RS" i="1" dirty="0"/>
              <a:t>eng. query execution engine</a:t>
            </a:r>
            <a:r>
              <a:rPr lang="sr-Latn-RS" dirty="0"/>
              <a:t>) izvršava plan upućivanjem API poziva mehanizmu za skladištenje podataka (</a:t>
            </a:r>
            <a:r>
              <a:rPr lang="sr-Latn-RS" i="1" dirty="0"/>
              <a:t>eng. storage engine)</a:t>
            </a:r>
            <a:r>
              <a:rPr lang="sr-Latn-RS" dirty="0"/>
              <a:t>. </a:t>
            </a:r>
          </a:p>
          <a:p>
            <a:pPr lvl="0">
              <a:buFont typeface="+mj-lt"/>
              <a:buAutoNum type="arabicPeriod"/>
            </a:pPr>
            <a:r>
              <a:rPr lang="sr-Latn-RS" dirty="0"/>
              <a:t>Server šalje rezultat klijentu.</a:t>
            </a:r>
          </a:p>
          <a:p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7C8B94-F4F1-4D79-BCD7-A203CA4D47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62541" y="471340"/>
            <a:ext cx="5784915" cy="608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5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B18ACE-24F1-454C-AD9A-C6CE3FC17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49F5F8-7525-4E0E-AB18-96B07B781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87681"/>
            <a:ext cx="9396306" cy="5553682"/>
          </a:xfrm>
        </p:spPr>
        <p:txBody>
          <a:bodyPr/>
          <a:lstStyle/>
          <a:p>
            <a:r>
              <a:rPr lang="en-GB" dirty="0"/>
              <a:t>MySQL </a:t>
            </a:r>
            <a:r>
              <a:rPr lang="en-GB" dirty="0" err="1"/>
              <a:t>klijent</a:t>
            </a:r>
            <a:r>
              <a:rPr lang="en-GB" dirty="0"/>
              <a:t>/server proto</a:t>
            </a:r>
            <a:r>
              <a:rPr lang="sr-Latn-RS" dirty="0"/>
              <a:t>k</a:t>
            </a:r>
            <a:r>
              <a:rPr lang="en-GB" dirty="0" err="1"/>
              <a:t>ol</a:t>
            </a:r>
            <a:endParaRPr lang="en-GB" dirty="0"/>
          </a:p>
          <a:p>
            <a:pPr lvl="1"/>
            <a:r>
              <a:rPr lang="sr-Latn-RS" dirty="0"/>
              <a:t>Kada k</a:t>
            </a:r>
            <a:r>
              <a:rPr lang="en-GB" dirty="0" err="1"/>
              <a:t>lijent</a:t>
            </a:r>
            <a:r>
              <a:rPr lang="en-GB" dirty="0"/>
              <a:t> </a:t>
            </a:r>
            <a:r>
              <a:rPr lang="sr-Latn-RS" dirty="0"/>
              <a:t>pošalje paket podataka serveru, čeka rezultate</a:t>
            </a:r>
          </a:p>
          <a:p>
            <a:pPr lvl="1"/>
            <a:r>
              <a:rPr lang="sr-Latn-RS" dirty="0"/>
              <a:t>Server kao odgovor šalje više paketa podataka</a:t>
            </a:r>
          </a:p>
          <a:p>
            <a:pPr lvl="1"/>
            <a:r>
              <a:rPr lang="sr-Latn-RS" dirty="0"/>
              <a:t>Klijent pribavlja ceo rezultat i čuva ga u memoriju</a:t>
            </a:r>
          </a:p>
          <a:p>
            <a:r>
              <a:rPr lang="sr-Latn-RS" dirty="0"/>
              <a:t>Stanja upita – pokazuju šta se radi u datom trenutku</a:t>
            </a:r>
          </a:p>
          <a:p>
            <a:pPr lvl="1"/>
            <a:r>
              <a:rPr lang="sr-Latn-RS" dirty="0"/>
              <a:t>Sleep</a:t>
            </a:r>
          </a:p>
          <a:p>
            <a:pPr lvl="1"/>
            <a:r>
              <a:rPr lang="sr-Latn-RS" dirty="0"/>
              <a:t>Query</a:t>
            </a:r>
          </a:p>
          <a:p>
            <a:pPr lvl="1"/>
            <a:r>
              <a:rPr lang="sr-Latn-RS" dirty="0"/>
              <a:t>Locked </a:t>
            </a:r>
          </a:p>
          <a:p>
            <a:pPr lvl="1"/>
            <a:r>
              <a:rPr lang="sr-Latn-RS" dirty="0"/>
              <a:t>Analyzing and statistics</a:t>
            </a:r>
          </a:p>
          <a:p>
            <a:pPr lvl="1"/>
            <a:r>
              <a:rPr lang="sr-Latn-RS" dirty="0"/>
              <a:t>Copying to tmp table </a:t>
            </a:r>
            <a:r>
              <a:rPr lang="en-GB" dirty="0"/>
              <a:t>[</a:t>
            </a:r>
            <a:r>
              <a:rPr lang="sr-Latn-RS" dirty="0"/>
              <a:t>on disk</a:t>
            </a:r>
            <a:r>
              <a:rPr lang="en-GB" dirty="0"/>
              <a:t>]</a:t>
            </a:r>
            <a:endParaRPr lang="sr-Latn-RS" dirty="0"/>
          </a:p>
          <a:p>
            <a:pPr lvl="1"/>
            <a:r>
              <a:rPr lang="sr-Latn-RS" dirty="0"/>
              <a:t>Sorting result</a:t>
            </a:r>
          </a:p>
          <a:p>
            <a:pPr lvl="1"/>
            <a:r>
              <a:rPr lang="sr-Latn-RS" dirty="0"/>
              <a:t>Sending data</a:t>
            </a:r>
            <a:endParaRPr lang="en-GB" dirty="0"/>
          </a:p>
          <a:p>
            <a:pPr marL="0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05220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7D14-8A65-4422-8B86-7628F1A3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1000"/>
            <a:ext cx="8596668" cy="1173480"/>
          </a:xfrm>
        </p:spPr>
        <p:txBody>
          <a:bodyPr/>
          <a:lstStyle/>
          <a:p>
            <a:r>
              <a:rPr lang="sr-Latn-RS" dirty="0"/>
              <a:t>Proces optimizacije upita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7489D-9A31-4070-9E58-906DBCF11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203960"/>
            <a:ext cx="9829800" cy="5273040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/>
              <a:t>Parser - deli upit na tokene i kreira stablo parsiranja</a:t>
            </a:r>
          </a:p>
          <a:p>
            <a:r>
              <a:rPr lang="sr-Latn-RS" dirty="0"/>
              <a:t>Preprocesor – proverava stablo parsiranja za dodatne semantike, koje parser ne izvršava</a:t>
            </a:r>
          </a:p>
          <a:p>
            <a:r>
              <a:rPr lang="sr-Latn-RS" dirty="0"/>
              <a:t>Optimizator upita – pretvara stablo parsiranja u plan izvršenja upita</a:t>
            </a:r>
          </a:p>
          <a:p>
            <a:r>
              <a:rPr lang="sr-Latn-RS" dirty="0"/>
              <a:t>Bira najbolju opciju za izvršenje upita, u zavisnosti od cene zasnovane na statistici</a:t>
            </a:r>
            <a:endParaRPr lang="en-GB" dirty="0"/>
          </a:p>
          <a:p>
            <a:r>
              <a:rPr lang="sr-Latn-RS" dirty="0"/>
              <a:t>MySQL dobija s</a:t>
            </a:r>
            <a:r>
              <a:rPr lang="en-GB" dirty="0" err="1"/>
              <a:t>tatistiku</a:t>
            </a:r>
            <a:r>
              <a:rPr lang="en-GB" dirty="0"/>
              <a:t> </a:t>
            </a:r>
            <a:r>
              <a:rPr lang="sr-Latn-RS" dirty="0"/>
              <a:t>o podacima i indeksima od mehanizma za skladištenje</a:t>
            </a:r>
          </a:p>
          <a:p>
            <a:r>
              <a:rPr lang="sr-Latn-RS" dirty="0"/>
              <a:t>Optimizacije</a:t>
            </a:r>
          </a:p>
          <a:p>
            <a:pPr lvl="1"/>
            <a:r>
              <a:rPr lang="sr-Latn-RS" dirty="0"/>
              <a:t>Statičke („compile-time“) – ne zavise od vrednosti, izvrše se jednom i validne su i kada se upit izvrši sa drugim vrednostima</a:t>
            </a:r>
          </a:p>
          <a:p>
            <a:pPr lvl="1"/>
            <a:r>
              <a:rPr lang="sr-Latn-RS" dirty="0"/>
              <a:t>Dinamičke („run-time“) – zavise od konteksta, moraju da se evaluiraju svaki put kad se upit izvršava</a:t>
            </a:r>
          </a:p>
          <a:p>
            <a:r>
              <a:rPr lang="sr-Latn-RS" dirty="0"/>
              <a:t>Nedostatci: </a:t>
            </a:r>
          </a:p>
          <a:p>
            <a:pPr lvl="1"/>
            <a:r>
              <a:rPr lang="sr-Latn-RS" dirty="0"/>
              <a:t>statistika može da bude pogrešna</a:t>
            </a:r>
          </a:p>
          <a:p>
            <a:pPr lvl="1"/>
            <a:r>
              <a:rPr lang="sr-Latn-RS" dirty="0"/>
              <a:t>procena troškova nije ista kao i stvarni troškovi</a:t>
            </a:r>
          </a:p>
          <a:p>
            <a:pPr lvl="1"/>
            <a:r>
              <a:rPr lang="sr-Latn-RS" dirty="0"/>
              <a:t>mi želimo „brzo“, a MySQ ne razume „brzo“ nego „cenu“</a:t>
            </a:r>
          </a:p>
          <a:p>
            <a:pPr lvl="1"/>
            <a:r>
              <a:rPr lang="sr-Latn-RS" dirty="0"/>
              <a:t>ne uzima u obzir upite koji se izvršavaju konkurentno</a:t>
            </a:r>
          </a:p>
          <a:p>
            <a:pPr lvl="1"/>
            <a:r>
              <a:rPr lang="sr-Latn-RS" dirty="0"/>
              <a:t>ne može uvek da proceni svaki plan izvršenja i može da propusti optimalan</a:t>
            </a:r>
          </a:p>
        </p:txBody>
      </p:sp>
    </p:spTree>
    <p:extLst>
      <p:ext uri="{BB962C8B-B14F-4D97-AF65-F5344CB8AC3E}">
        <p14:creationId xmlns:p14="http://schemas.microsoft.com/office/powerpoint/2010/main" val="369268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AD3E-3DB2-4923-AAFE-5BAE0C38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3952"/>
            <a:ext cx="8596668" cy="1036948"/>
          </a:xfrm>
        </p:spPr>
        <p:txBody>
          <a:bodyPr/>
          <a:lstStyle/>
          <a:p>
            <a:r>
              <a:rPr lang="sr-Latn-RS" dirty="0"/>
              <a:t>Optimizacije koje MySQL radi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8DE43-79E4-4CA8-827B-22765EA75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0900"/>
            <a:ext cx="9030546" cy="52931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Određivanje najboljeg redosleda spajanja tabela u join-u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Konverzija OUTER JOIN u INNER JOIN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Primena pravila algebarskih ekvivalencija – redukcija konstanti, eliminacija nemogućih konstanti i uslova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Evaluacija i redukcija konstantnih izraza</a:t>
            </a:r>
          </a:p>
          <a:p>
            <a:pPr>
              <a:buFont typeface="Wingdings" panose="05000000000000000000" pitchFamily="2" charset="2"/>
              <a:buChar char="Ø"/>
            </a:pPr>
            <a:endParaRPr lang="sr-Latn-RS" dirty="0"/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endParaRPr lang="sr-Latn-RS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COUNT(), MIN(), MAX()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Korišćenje</a:t>
            </a:r>
            <a:r>
              <a:rPr lang="en-GB" dirty="0"/>
              <a:t> </a:t>
            </a:r>
            <a:r>
              <a:rPr lang="en-GB" dirty="0" err="1"/>
              <a:t>indeksa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err="1"/>
              <a:t>Optimizacija</a:t>
            </a:r>
            <a:r>
              <a:rPr lang="en-GB" dirty="0"/>
              <a:t> </a:t>
            </a:r>
            <a:r>
              <a:rPr lang="en-GB" dirty="0" err="1"/>
              <a:t>podupita</a:t>
            </a:r>
            <a:endParaRPr lang="en-GB" dirty="0"/>
          </a:p>
          <a:p>
            <a:pPr marL="0" indent="0">
              <a:buNone/>
            </a:pPr>
            <a:endParaRPr lang="sr-Latn-RS" dirty="0"/>
          </a:p>
          <a:p>
            <a:pPr>
              <a:buFont typeface="Wingdings" panose="05000000000000000000" pitchFamily="2" charset="2"/>
              <a:buChar char="Ø"/>
            </a:pPr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953EEF-384B-4E3B-A4D5-0AA7F5DF3D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38212" y="3342319"/>
            <a:ext cx="3457575" cy="666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84B25B-05AC-428C-840D-0B0B115D71F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75668" y="3360413"/>
            <a:ext cx="6332220" cy="48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2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3F5F-2F06-43FD-8F0D-6803BF7D3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Optimizacije koje MySQL radi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2E96C-4827-4E35-BE7C-B062FE5E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3521"/>
            <a:ext cx="8984826" cy="454784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Rani završetak</a:t>
            </a:r>
          </a:p>
          <a:p>
            <a:pPr>
              <a:buFont typeface="Wingdings" panose="05000000000000000000" pitchFamily="2" charset="2"/>
              <a:buChar char="Ø"/>
            </a:pPr>
            <a:endParaRPr lang="sr-Latn-RS" dirty="0"/>
          </a:p>
          <a:p>
            <a:pPr>
              <a:buFont typeface="Wingdings" panose="05000000000000000000" pitchFamily="2" charset="2"/>
              <a:buChar char="Ø"/>
            </a:pPr>
            <a:endParaRPr lang="sr-Latn-RS" dirty="0"/>
          </a:p>
          <a:p>
            <a:pPr>
              <a:buFont typeface="Wingdings" panose="05000000000000000000" pitchFamily="2" charset="2"/>
              <a:buChar char="Ø"/>
            </a:pPr>
            <a:endParaRPr lang="sr-Latn-RS" dirty="0"/>
          </a:p>
          <a:p>
            <a:pPr>
              <a:buFont typeface="Wingdings" panose="05000000000000000000" pitchFamily="2" charset="2"/>
              <a:buChar char="Ø"/>
            </a:pPr>
            <a:endParaRPr lang="sr-Latn-RS" dirty="0"/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Propagacija jednakosti</a:t>
            </a:r>
          </a:p>
          <a:p>
            <a:pPr>
              <a:buFont typeface="Wingdings" panose="05000000000000000000" pitchFamily="2" charset="2"/>
              <a:buChar char="Ø"/>
            </a:pPr>
            <a:endParaRPr lang="sr-Latn-RS" dirty="0"/>
          </a:p>
          <a:p>
            <a:pPr>
              <a:buFont typeface="Wingdings" panose="05000000000000000000" pitchFamily="2" charset="2"/>
              <a:buChar char="Ø"/>
            </a:pPr>
            <a:endParaRPr lang="sr-Latn-RS" dirty="0"/>
          </a:p>
          <a:p>
            <a:pPr>
              <a:buFont typeface="Wingdings" panose="05000000000000000000" pitchFamily="2" charset="2"/>
              <a:buChar char="Ø"/>
            </a:pPr>
            <a:endParaRPr lang="sr-Latn-RS" dirty="0"/>
          </a:p>
          <a:p>
            <a:pPr>
              <a:buFont typeface="Wingdings" panose="05000000000000000000" pitchFamily="2" charset="2"/>
              <a:buChar char="Ø"/>
            </a:pPr>
            <a:r>
              <a:rPr lang="sr-Latn-RS"/>
              <a:t>IN</a:t>
            </a:r>
            <a:r>
              <a:rPr lang="sr-Latn-RS" dirty="0"/>
              <a:t>() </a:t>
            </a:r>
            <a:r>
              <a:rPr lang="sr-Latn-RS"/>
              <a:t>lista poređenja – sortiranje vrednosti u listi, pa onda binarno traženje</a:t>
            </a:r>
            <a:endParaRPr lang="sr-Latn-RS" dirty="0"/>
          </a:p>
          <a:p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EA073F-3D24-4054-8BD4-61E4F740FB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16330" y="1930400"/>
            <a:ext cx="6332220" cy="9099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7DED0B-71CE-4210-83DA-289B51D487E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16330" y="2999263"/>
            <a:ext cx="6332220" cy="4108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5593E7-051D-4276-9C3F-2598DAA078D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30" y="3979863"/>
            <a:ext cx="2576830" cy="6661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6F5A83-3F48-4808-A788-E0A6FBB26FD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795" y="3979863"/>
            <a:ext cx="3544570" cy="62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65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FF901-06A1-493C-9D41-4C7371C0C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MySQL-ova strategija izvršenja join-a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B727-5B2D-4E4F-9879-730511ECA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114" y="1463040"/>
            <a:ext cx="9338925" cy="5044439"/>
          </a:xfrm>
        </p:spPr>
        <p:txBody>
          <a:bodyPr/>
          <a:lstStyle/>
          <a:p>
            <a:r>
              <a:rPr lang="sr-Latn-RS" dirty="0"/>
              <a:t>Svaki upit se tretira kao join</a:t>
            </a:r>
          </a:p>
          <a:p>
            <a:r>
              <a:rPr lang="sr-Latn-RS" dirty="0"/>
              <a:t>Svaki join se tretira kao „nested-loop join“ </a:t>
            </a:r>
          </a:p>
          <a:p>
            <a:r>
              <a:rPr lang="sr-Latn-RS" dirty="0"/>
              <a:t>Svaki upit se izvršava kao ugnježdena petlja po tabelama sa pronalaženjem podudarnog red i vraćanjem tabele unazad čim nema podudarnih redova</a:t>
            </a:r>
          </a:p>
          <a:p>
            <a:endParaRPr lang="sr-Latn-RS" dirty="0"/>
          </a:p>
          <a:p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r>
              <a:rPr lang="sr-Latn-RS" dirty="0"/>
              <a:t>MySQL svaki upit pretvara u plan izvršenja</a:t>
            </a:r>
          </a:p>
          <a:p>
            <a:r>
              <a:rPr lang="sr-Latn-RS" dirty="0"/>
              <a:t>Plan izvršenja – stablo instrukcija koje prati mehanizam izvršenja upita kako bi proizveo rezultat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978D36-4A39-494B-9FB7-69ADC719D7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84002" y="3157537"/>
            <a:ext cx="3343275" cy="542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0F6418-DD8B-4F92-9F0E-6650CE40FA7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12613" y="2893647"/>
            <a:ext cx="3534703" cy="218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66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ABF35-9815-4A98-8FF0-954B19883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Optimizacija join-a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B007-FB03-40BC-8697-C72042EAD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094" y="1524000"/>
            <a:ext cx="9030546" cy="4907279"/>
          </a:xfrm>
        </p:spPr>
        <p:txBody>
          <a:bodyPr>
            <a:normAutofit/>
          </a:bodyPr>
          <a:lstStyle/>
          <a:p>
            <a:r>
              <a:rPr lang="sr-Latn-RS" dirty="0"/>
              <a:t>Određuje najbolji redosled izvršenja join-a za upite sa više tabela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STRAIGHT_JOIN</a:t>
            </a:r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Prostor traženja – sve moguće kombinacije stabla</a:t>
            </a:r>
          </a:p>
          <a:p>
            <a:r>
              <a:rPr lang="sr-Latn-RS" dirty="0"/>
              <a:t>Pokušava da izabere plan izvršenja upita sa najnižom cenom</a:t>
            </a:r>
            <a:r>
              <a:rPr lang="en-GB" dirty="0"/>
              <a:t> – </a:t>
            </a:r>
            <a:r>
              <a:rPr lang="en-GB" dirty="0" err="1"/>
              <a:t>optimalni</a:t>
            </a:r>
            <a:r>
              <a:rPr lang="en-GB" dirty="0"/>
              <a:t> plan</a:t>
            </a:r>
            <a:endParaRPr lang="sr-Latn-RS" dirty="0"/>
          </a:p>
          <a:p>
            <a:r>
              <a:rPr lang="sr-Latn-RS" dirty="0"/>
              <a:t>Koristi heuristiku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2DBE8C-FFC0-4AEF-93B9-73CCD37909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4457" y="2085342"/>
            <a:ext cx="5876925" cy="704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43E538-E2FC-4DE7-88A8-9699CE5E877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46809" y="3137204"/>
            <a:ext cx="6332220" cy="5657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81045A-7EE5-487E-9D20-540F8377AD5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139902" y="3996996"/>
            <a:ext cx="6332220" cy="57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764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738</TotalTime>
  <Words>1219</Words>
  <Application>Microsoft Office PowerPoint</Application>
  <PresentationFormat>Widescreen</PresentationFormat>
  <Paragraphs>193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Trebuchet MS</vt:lpstr>
      <vt:lpstr>Wingdings</vt:lpstr>
      <vt:lpstr>Wingdings 3</vt:lpstr>
      <vt:lpstr>Facet</vt:lpstr>
      <vt:lpstr>Optimizacija upita kod MySQL</vt:lpstr>
      <vt:lpstr>Optimizacija pristupa podataka</vt:lpstr>
      <vt:lpstr>Osnove izvršenja upita</vt:lpstr>
      <vt:lpstr>PowerPoint Presentation</vt:lpstr>
      <vt:lpstr>Proces optimizacije upita</vt:lpstr>
      <vt:lpstr>Optimizacije koje MySQL radi</vt:lpstr>
      <vt:lpstr>Optimizacije koje MySQL radi</vt:lpstr>
      <vt:lpstr>MySQL-ova strategija izvršenja join-a</vt:lpstr>
      <vt:lpstr>Optimizacija join-a</vt:lpstr>
      <vt:lpstr>Optimizacija sortiranja</vt:lpstr>
      <vt:lpstr>PowerPoint Presentation</vt:lpstr>
      <vt:lpstr>Ograničenja MySQL optimizatora upita</vt:lpstr>
      <vt:lpstr>PowerPoint Presentation</vt:lpstr>
      <vt:lpstr>PowerPoint Presentation</vt:lpstr>
      <vt:lpstr>Optimizacija posebnih vrsta upita</vt:lpstr>
      <vt:lpstr>Optimizacija posebnih vrsta upita</vt:lpstr>
      <vt:lpstr>Opcije optimizatora upita</vt:lpstr>
      <vt:lpstr>Opcije optimizatora upita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Optimizacija pristupa podataka</dc:title>
  <dc:creator>Mladen Radenkovic</dc:creator>
  <cp:lastModifiedBy>Mladen Radenkovic</cp:lastModifiedBy>
  <cp:revision>93</cp:revision>
  <dcterms:created xsi:type="dcterms:W3CDTF">2020-04-12T18:15:57Z</dcterms:created>
  <dcterms:modified xsi:type="dcterms:W3CDTF">2020-04-15T20:18:34Z</dcterms:modified>
</cp:coreProperties>
</file>