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67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B94A-8195-4F13-ACDA-B2F5860084A9}" type="datetimeFigureOut">
              <a:rPr lang="sr-Latn-RS" smtClean="0"/>
              <a:t>21.5.2020.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4441-68CE-4698-B922-7D5E6B27686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15029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B94A-8195-4F13-ACDA-B2F5860084A9}" type="datetimeFigureOut">
              <a:rPr lang="sr-Latn-RS" smtClean="0"/>
              <a:t>21.5.2020.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4441-68CE-4698-B922-7D5E6B27686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125641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B94A-8195-4F13-ACDA-B2F5860084A9}" type="datetimeFigureOut">
              <a:rPr lang="sr-Latn-RS" smtClean="0"/>
              <a:t>21.5.2020.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4441-68CE-4698-B922-7D5E6B276867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2261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B94A-8195-4F13-ACDA-B2F5860084A9}" type="datetimeFigureOut">
              <a:rPr lang="sr-Latn-RS" smtClean="0"/>
              <a:t>21.5.2020.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4441-68CE-4698-B922-7D5E6B27686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602915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B94A-8195-4F13-ACDA-B2F5860084A9}" type="datetimeFigureOut">
              <a:rPr lang="sr-Latn-RS" smtClean="0"/>
              <a:t>21.5.2020.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4441-68CE-4698-B922-7D5E6B276867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2081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B94A-8195-4F13-ACDA-B2F5860084A9}" type="datetimeFigureOut">
              <a:rPr lang="sr-Latn-RS" smtClean="0"/>
              <a:t>21.5.2020.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4441-68CE-4698-B922-7D5E6B27686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069388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B94A-8195-4F13-ACDA-B2F5860084A9}" type="datetimeFigureOut">
              <a:rPr lang="sr-Latn-RS" smtClean="0"/>
              <a:t>21.5.2020.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4441-68CE-4698-B922-7D5E6B27686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73930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B94A-8195-4F13-ACDA-B2F5860084A9}" type="datetimeFigureOut">
              <a:rPr lang="sr-Latn-RS" smtClean="0"/>
              <a:t>21.5.2020.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4441-68CE-4698-B922-7D5E6B27686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65923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B94A-8195-4F13-ACDA-B2F5860084A9}" type="datetimeFigureOut">
              <a:rPr lang="sr-Latn-RS" smtClean="0"/>
              <a:t>21.5.2020.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4441-68CE-4698-B922-7D5E6B27686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18414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B94A-8195-4F13-ACDA-B2F5860084A9}" type="datetimeFigureOut">
              <a:rPr lang="sr-Latn-RS" smtClean="0"/>
              <a:t>21.5.2020.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4441-68CE-4698-B922-7D5E6B27686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65202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B94A-8195-4F13-ACDA-B2F5860084A9}" type="datetimeFigureOut">
              <a:rPr lang="sr-Latn-RS" smtClean="0"/>
              <a:t>21.5.2020.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4441-68CE-4698-B922-7D5E6B27686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432027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B94A-8195-4F13-ACDA-B2F5860084A9}" type="datetimeFigureOut">
              <a:rPr lang="sr-Latn-RS" smtClean="0"/>
              <a:t>21.5.2020.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4441-68CE-4698-B922-7D5E6B27686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13633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B94A-8195-4F13-ACDA-B2F5860084A9}" type="datetimeFigureOut">
              <a:rPr lang="sr-Latn-RS" smtClean="0"/>
              <a:t>21.5.2020.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4441-68CE-4698-B922-7D5E6B27686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1234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B94A-8195-4F13-ACDA-B2F5860084A9}" type="datetimeFigureOut">
              <a:rPr lang="sr-Latn-RS" smtClean="0"/>
              <a:t>21.5.2020.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4441-68CE-4698-B922-7D5E6B27686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1443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B94A-8195-4F13-ACDA-B2F5860084A9}" type="datetimeFigureOut">
              <a:rPr lang="sr-Latn-RS" smtClean="0"/>
              <a:t>21.5.2020.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4441-68CE-4698-B922-7D5E6B27686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073396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B94A-8195-4F13-ACDA-B2F5860084A9}" type="datetimeFigureOut">
              <a:rPr lang="sr-Latn-RS" smtClean="0"/>
              <a:t>21.5.2020.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44441-68CE-4698-B922-7D5E6B27686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72104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7B94A-8195-4F13-ACDA-B2F5860084A9}" type="datetimeFigureOut">
              <a:rPr lang="sr-Latn-RS" smtClean="0"/>
              <a:t>21.5.2020.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2044441-68CE-4698-B922-7D5E6B276867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420198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EDAC0-CE8C-4BDF-88AC-6F676A0201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Backup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restrore</a:t>
            </a:r>
            <a:r>
              <a:rPr lang="en-GB" dirty="0"/>
              <a:t> </a:t>
            </a:r>
            <a:r>
              <a:rPr lang="en-GB" dirty="0" err="1"/>
              <a:t>kod</a:t>
            </a:r>
            <a:r>
              <a:rPr lang="en-GB" dirty="0"/>
              <a:t> MySQL-a</a:t>
            </a:r>
            <a:endParaRPr lang="sr-Latn-R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482986-EDC4-49F0-B21D-97F920751A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96663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22DA5-F122-4DFA-B277-FE97415C2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081521" cy="1320800"/>
          </a:xfrm>
        </p:spPr>
        <p:txBody>
          <a:bodyPr/>
          <a:lstStyle/>
          <a:p>
            <a:r>
              <a:rPr lang="sr-Latn-RS" dirty="0"/>
              <a:t>Pravljenje logičkog backup-a – SQL dumps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B0E25-362C-4FA7-AE47-DEDA976D7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93" y="1570536"/>
            <a:ext cx="5892083" cy="4512107"/>
          </a:xfrm>
        </p:spPr>
        <p:txBody>
          <a:bodyPr/>
          <a:lstStyle/>
          <a:p>
            <a:r>
              <a:rPr lang="sr-Latn-RS" dirty="0"/>
              <a:t>mysqldump ih kreira po defaultu</a:t>
            </a:r>
          </a:p>
          <a:p>
            <a:r>
              <a:rPr lang="sr-Latn-RS" dirty="0"/>
              <a:t>Sadrži strukturu tabela i podatke napisani kao SQL naredbe</a:t>
            </a:r>
          </a:p>
          <a:p>
            <a:r>
              <a:rPr lang="sr-Latn-RS" dirty="0"/>
              <a:t>MySQL opcije – postavljaju se na početku, resetuju se na kraju</a:t>
            </a:r>
          </a:p>
          <a:p>
            <a:r>
              <a:rPr lang="sr-Latn-RS" dirty="0"/>
              <a:t>Ostali alati: mydumper i phpMyAdmin</a:t>
            </a:r>
          </a:p>
          <a:p>
            <a:r>
              <a:rPr lang="sr-Latn-RS" dirty="0"/>
              <a:t>Nedostaci:</a:t>
            </a:r>
          </a:p>
          <a:p>
            <a:pPr lvl="1"/>
            <a:r>
              <a:rPr lang="sr-Latn-RS" dirty="0"/>
              <a:t>Šema i podaci se čuvaju zajedno</a:t>
            </a:r>
          </a:p>
          <a:p>
            <a:pPr lvl="1"/>
            <a:r>
              <a:rPr lang="sr-Latn-RS" dirty="0"/>
              <a:t>Ogromne SQL naredbe</a:t>
            </a:r>
          </a:p>
          <a:p>
            <a:pPr lvl="1"/>
            <a:r>
              <a:rPr lang="sr-Latn-RS" dirty="0"/>
              <a:t>Jedan ogroman fajl</a:t>
            </a:r>
          </a:p>
          <a:p>
            <a:pPr lvl="1"/>
            <a:r>
              <a:rPr lang="sr-Latn-RS" dirty="0"/>
              <a:t>Skupi su</a:t>
            </a:r>
          </a:p>
          <a:p>
            <a:endParaRPr lang="sr-Latn-R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6BF1E3-B8D2-497D-ACBB-72667D3FA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242" y="1739081"/>
            <a:ext cx="5145266" cy="417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985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D9497-C7BE-456B-B480-C3F8F6A3D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78372"/>
            <a:ext cx="8561260" cy="1166649"/>
          </a:xfrm>
        </p:spPr>
        <p:txBody>
          <a:bodyPr>
            <a:normAutofit fontScale="90000"/>
          </a:bodyPr>
          <a:lstStyle/>
          <a:p>
            <a:r>
              <a:rPr lang="sr-Latn-RS" dirty="0"/>
              <a:t>Pravljenje logičkog backup-a – delimitirani fajlovi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E8B7-F30F-43F3-B149-5EA015BD7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86910"/>
            <a:ext cx="9176115" cy="4561489"/>
          </a:xfrm>
        </p:spPr>
        <p:txBody>
          <a:bodyPr/>
          <a:lstStyle/>
          <a:p>
            <a:r>
              <a:rPr lang="sr-Latn-RS" dirty="0"/>
              <a:t>Sadrže sirove podatke predstavljene u ASCII, bez SQL-a, komentara i naziva kolona</a:t>
            </a:r>
          </a:p>
          <a:p>
            <a:r>
              <a:rPr lang="sr-Latn-RS" dirty="0"/>
              <a:t>SELECT INTO OUTFILE – kreiranje backup-a</a:t>
            </a:r>
          </a:p>
          <a:p>
            <a:r>
              <a:rPr lang="sr-Latn-RS" dirty="0"/>
              <a:t>Format u kome su vrednosti odvojene zarezima (CSV):</a:t>
            </a:r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r>
              <a:rPr lang="sr-Latn-RS" dirty="0"/>
              <a:t>Prednost: brzina pravljenja backup-a i vraćanja</a:t>
            </a:r>
          </a:p>
          <a:p>
            <a:r>
              <a:rPr lang="sr-Latn-RS" dirty="0"/>
              <a:t>Učitavanje podataka nazad u tabelu – LOAD DATA INFILE</a:t>
            </a:r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endParaRPr lang="sr-Latn-R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BFCBDF-0298-4499-B8BE-76CF7FA33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068" y="3005137"/>
            <a:ext cx="4381500" cy="847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94A445-3427-465E-BB34-1581997F7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075" y="5060730"/>
            <a:ext cx="43529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072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050CE-06B9-4912-B532-A86BE6B3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Snapshot-ovi fajl sistema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E376E-5AC9-43A7-BF41-6C22688AA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2317"/>
            <a:ext cx="9191880" cy="4887311"/>
          </a:xfrm>
        </p:spPr>
        <p:txBody>
          <a:bodyPr/>
          <a:lstStyle/>
          <a:p>
            <a:r>
              <a:rPr lang="sr-Latn-RS" dirty="0"/>
              <a:t>Način za pravljenje online backup-a</a:t>
            </a:r>
          </a:p>
          <a:p>
            <a:r>
              <a:rPr lang="sr-Latn-RS" dirty="0"/>
              <a:t>Kreira se konzistentni imidž sadržaja u trenutku koji može da se koristi za pravljenje backup-a</a:t>
            </a:r>
          </a:p>
          <a:p>
            <a:r>
              <a:rPr lang="sr-Latn-RS" dirty="0"/>
              <a:t>Jednostavan način za smanjenje vremena držanja ključeva</a:t>
            </a:r>
            <a:endParaRPr lang="en-GB" dirty="0"/>
          </a:p>
          <a:p>
            <a:r>
              <a:rPr lang="en-GB" dirty="0"/>
              <a:t>LVM – </a:t>
            </a:r>
            <a:r>
              <a:rPr lang="en-GB" dirty="0" err="1"/>
              <a:t>koristi</a:t>
            </a:r>
            <a:r>
              <a:rPr lang="en-GB" dirty="0"/>
              <a:t> </a:t>
            </a:r>
            <a:r>
              <a:rPr lang="en-GB" dirty="0" err="1"/>
              <a:t>tehnologiju</a:t>
            </a:r>
            <a:r>
              <a:rPr lang="en-GB" dirty="0"/>
              <a:t> copy-on-write da </a:t>
            </a:r>
            <a:r>
              <a:rPr lang="en-GB" dirty="0" err="1"/>
              <a:t>napravi</a:t>
            </a:r>
            <a:r>
              <a:rPr lang="en-GB" dirty="0"/>
              <a:t> snapshot (</a:t>
            </a:r>
            <a:r>
              <a:rPr lang="en-GB" dirty="0" err="1"/>
              <a:t>logi</a:t>
            </a:r>
            <a:r>
              <a:rPr lang="sr-Latn-RS" dirty="0"/>
              <a:t>čka kopija celog volumena u trenutku)</a:t>
            </a:r>
          </a:p>
          <a:p>
            <a:pPr lvl="1"/>
            <a:r>
              <a:rPr lang="sr-Latn-RS" dirty="0"/>
              <a:t>Beleži vreme kada je snapshot krieran, a čita zahtevane podatke iz originalnog volumena</a:t>
            </a:r>
          </a:p>
          <a:p>
            <a:pPr lvl="1"/>
            <a:r>
              <a:rPr lang="sr-Latn-RS" dirty="0"/>
              <a:t>Kada se menjaju podaci u originalnom volumenu, LVM kopira promene u oblast rezerviranu za snapshot, a onda se zahtevani podaci čitaju iz kopiranih blokova</a:t>
            </a:r>
          </a:p>
          <a:p>
            <a:r>
              <a:rPr lang="sr-Latn-RS" dirty="0"/>
              <a:t>Kreiranje snapshot-a – navodimo putanju gde će da se smesti i koliko prostora da se zauzme za copy-on-write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2EB58A-453B-49CE-ACA2-7B6D483BF2F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38552" y="5527128"/>
            <a:ext cx="34671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660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812A0-7DE8-40D2-8761-09E383CA2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3D610-6C7D-46D2-89B8-F4FABBB67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75" y="409903"/>
            <a:ext cx="9491425" cy="6321973"/>
          </a:xfrm>
        </p:spPr>
        <p:txBody>
          <a:bodyPr>
            <a:normAutofit/>
          </a:bodyPr>
          <a:lstStyle/>
          <a:p>
            <a:r>
              <a:rPr lang="sr-Latn-RS" dirty="0"/>
              <a:t>Snapshot volumen možemo montirati i koristiti kao bilo koji drugi fajl sistem, a onda možemo da odmontiramo i uklonimo snapshot</a:t>
            </a:r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r>
              <a:rPr lang="sr-Latn-RS" dirty="0"/>
              <a:t>LVM snapshot-ovi za online backup-ove</a:t>
            </a:r>
          </a:p>
          <a:p>
            <a:pPr lvl="1"/>
            <a:r>
              <a:rPr lang="sr-Latn-RS" dirty="0"/>
              <a:t>Pravljenje backup-a InnoDB baze podataka bez stopiranja MySQL servera, ali sa globalnim ključem za čitanje</a:t>
            </a:r>
          </a:p>
          <a:p>
            <a:pPr lvl="2"/>
            <a:r>
              <a:rPr lang="en-GB" dirty="0" err="1"/>
              <a:t>Pove</a:t>
            </a:r>
            <a:r>
              <a:rPr lang="sr-Latn-RS" dirty="0"/>
              <a:t>zivanje na MySQL, odlaganje tabela na disku sa globalnim ključem za čitanje</a:t>
            </a:r>
          </a:p>
          <a:p>
            <a:pPr lvl="2"/>
            <a:endParaRPr lang="sr-Latn-RS" dirty="0"/>
          </a:p>
          <a:p>
            <a:pPr lvl="2"/>
            <a:r>
              <a:rPr lang="sr-Latn-RS" dirty="0"/>
              <a:t>Pravimo LVM snapshot i otpuštamo ključeve za čitanje</a:t>
            </a:r>
          </a:p>
          <a:p>
            <a:pPr lvl="2"/>
            <a:r>
              <a:rPr lang="sr-Latn-RS" dirty="0"/>
              <a:t>Montiramo snapshot i kopiramo fajlove na rezervnu lokaciju</a:t>
            </a:r>
          </a:p>
          <a:p>
            <a:r>
              <a:rPr lang="sr-Latn-RS" dirty="0"/>
              <a:t>InnoDB backup-ovi bez zaključavanja sa LVM snapshot-ovima</a:t>
            </a:r>
          </a:p>
          <a:p>
            <a:pPr lvl="1"/>
            <a:r>
              <a:rPr lang="sr-Latn-RS" dirty="0"/>
              <a:t>MyISAM fajlovi neće biti konzistentni</a:t>
            </a:r>
          </a:p>
          <a:p>
            <a:pPr lvl="1"/>
            <a:endParaRPr lang="sr-Latn-RS" dirty="0"/>
          </a:p>
          <a:p>
            <a:pPr lvl="1"/>
            <a:r>
              <a:rPr lang="sr-Latn-RS" dirty="0"/>
              <a:t>InnoDB beleži poziciju binarnog loga koja odgovara tački do koje se oporavio</a:t>
            </a:r>
          </a:p>
          <a:p>
            <a:pPr lvl="1"/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859958-AA6B-420E-8375-2506C40AD68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28472" y="1093243"/>
            <a:ext cx="3656649" cy="1612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71ADAF-2FCD-4AC3-815B-CA6DD3326A2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77933" y="1130628"/>
            <a:ext cx="3048689" cy="7997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ED77E2-FDCB-4CBF-9FD8-90CA4893590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338921" y="4010618"/>
            <a:ext cx="3048688" cy="2837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7818D0-DC4C-461F-A377-F5FF7728BF6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312687" y="5619778"/>
            <a:ext cx="3048688" cy="28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078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D6D47-9B75-413B-BD22-5BBF4138F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Oporavak</a:t>
            </a:r>
            <a:r>
              <a:rPr lang="en-GB" dirty="0"/>
              <a:t> </a:t>
            </a:r>
            <a:r>
              <a:rPr lang="en-GB" dirty="0" err="1"/>
              <a:t>iz</a:t>
            </a:r>
            <a:r>
              <a:rPr lang="en-GB" dirty="0"/>
              <a:t> backup-a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8968E-9A08-4CB2-9658-F85F87E14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9255"/>
            <a:ext cx="8596668" cy="4719145"/>
          </a:xfrm>
        </p:spPr>
        <p:txBody>
          <a:bodyPr/>
          <a:lstStyle/>
          <a:p>
            <a:pPr lvl="0"/>
            <a:r>
              <a:rPr lang="sr-Latn-RS" dirty="0"/>
              <a:t>Zaustaviti MySQL server</a:t>
            </a:r>
          </a:p>
          <a:p>
            <a:pPr lvl="0"/>
            <a:r>
              <a:rPr lang="sr-Latn-RS" dirty="0"/>
              <a:t>Voditi beleške o konfiguraciji servera i dozvolama za fajlove</a:t>
            </a:r>
          </a:p>
          <a:p>
            <a:pPr lvl="0"/>
            <a:r>
              <a:rPr lang="sr-Latn-RS" dirty="0"/>
              <a:t>Premestiti podatke iz backup-a u MySQL direktorijum podataka</a:t>
            </a:r>
          </a:p>
          <a:p>
            <a:pPr lvl="0"/>
            <a:r>
              <a:rPr lang="sr-Latn-RS" dirty="0"/>
              <a:t>Promeniti konfiguraciju</a:t>
            </a:r>
          </a:p>
          <a:p>
            <a:pPr lvl="0"/>
            <a:r>
              <a:rPr lang="sr-Latn-RS" dirty="0"/>
              <a:t>Promeniti dozvole za fajlove</a:t>
            </a:r>
          </a:p>
          <a:p>
            <a:pPr lvl="0"/>
            <a:r>
              <a:rPr lang="sr-Latn-RS" dirty="0"/>
              <a:t>Restartovati server sa ograničenim pristupom i sačekati da se upotpunosti pokrene</a:t>
            </a:r>
          </a:p>
          <a:p>
            <a:pPr lvl="0"/>
            <a:r>
              <a:rPr lang="sr-Latn-RS" dirty="0"/>
              <a:t>Učitati logičke backup fajlove</a:t>
            </a:r>
          </a:p>
          <a:p>
            <a:pPr lvl="0"/>
            <a:r>
              <a:rPr lang="sr-Latn-RS" dirty="0"/>
              <a:t>Ispitati i reprodukovati binarne logove</a:t>
            </a:r>
          </a:p>
          <a:p>
            <a:pPr lvl="0"/>
            <a:r>
              <a:rPr lang="sr-Latn-RS" dirty="0"/>
              <a:t>Proveriti šta je povraćeno</a:t>
            </a:r>
          </a:p>
          <a:p>
            <a:pPr lvl="0"/>
            <a:r>
              <a:rPr lang="sr-Latn-RS" dirty="0"/>
              <a:t>Restartovati server sa potpunim pristupom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332486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914CE-ADB5-4505-9176-86ED94737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Vraćanje sirovih fajlova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F1FE2-12C7-4497-B47B-9DA7B4994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209" y="1270000"/>
            <a:ext cx="9381067" cy="5099269"/>
          </a:xfrm>
        </p:spPr>
        <p:txBody>
          <a:bodyPr/>
          <a:lstStyle/>
          <a:p>
            <a:r>
              <a:rPr lang="sr-Latn-RS" dirty="0"/>
              <a:t>Jednostavno kopiranje fajlova na svoje mesto</a:t>
            </a:r>
          </a:p>
          <a:p>
            <a:r>
              <a:rPr lang="sr-Latn-RS" dirty="0"/>
              <a:t>Isključivanje MySQL-a </a:t>
            </a:r>
          </a:p>
          <a:p>
            <a:pPr lvl="1"/>
            <a:r>
              <a:rPr lang="sr-Latn-RS" dirty="0"/>
              <a:t> nije potrebno za MyISAM, jer su fajlovi međusobno nezavisni</a:t>
            </a:r>
          </a:p>
          <a:p>
            <a:pPr lvl="1"/>
            <a:r>
              <a:rPr lang="sr-Latn-RS" dirty="0"/>
              <a:t>potrebno je za InnoDB, jer su sve tabele u jednom prostoru tabele</a:t>
            </a:r>
          </a:p>
          <a:p>
            <a:pPr lvl="2"/>
            <a:r>
              <a:rPr lang="sr-Latn-RS" dirty="0"/>
              <a:t>InnoDB-ovi fajlovi logova transakcija mora da se poklapaju sa fajolivma prostora tabele</a:t>
            </a:r>
          </a:p>
          <a:p>
            <a:r>
              <a:rPr lang="sr-Latn-RS" dirty="0"/>
              <a:t>Startovanje MySQL-a posle vraćanja sirovih fajlova</a:t>
            </a:r>
          </a:p>
          <a:p>
            <a:pPr lvl="1"/>
            <a:r>
              <a:rPr lang="sr-Latn-RS" dirty="0"/>
              <a:t>Provera konfiguracije servera i dozvola i vlasnika fajlova koji se vraćaju</a:t>
            </a:r>
          </a:p>
          <a:p>
            <a:pPr lvl="1"/>
            <a:r>
              <a:rPr lang="sr-Latn-RS" dirty="0"/>
              <a:t>Nadgledanje loga grešaka dok se server startuje</a:t>
            </a:r>
          </a:p>
          <a:p>
            <a:pPr lvl="1"/>
            <a:r>
              <a:rPr lang="sr-Latn-RS" dirty="0"/>
              <a:t>Startovanje MySQL-a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850003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4B2BC-B8FD-4B3D-B82D-54852F03E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Vraćanje SQL fajlova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7C9BA-2B28-4432-844A-72C9B08CC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50428"/>
            <a:ext cx="9475659" cy="4797972"/>
          </a:xfrm>
        </p:spPr>
        <p:txBody>
          <a:bodyPr/>
          <a:lstStyle/>
          <a:p>
            <a:r>
              <a:rPr lang="sr-Latn-RS" dirty="0"/>
              <a:t>Logički backup - koristi MySQL server za učitavanje podataka u tabele</a:t>
            </a:r>
          </a:p>
          <a:p>
            <a:pPr marL="0" indent="0">
              <a:buNone/>
            </a:pPr>
            <a:r>
              <a:rPr lang="sr-Latn-RS" dirty="0"/>
              <a:t>Učitavanje SQL fajlova:</a:t>
            </a:r>
          </a:p>
          <a:p>
            <a:r>
              <a:rPr lang="sr-Latn-RS" dirty="0"/>
              <a:t>SQL dump sadrži izvršni SQL i potrebno ga je samo pokrenuti</a:t>
            </a:r>
          </a:p>
          <a:p>
            <a:r>
              <a:rPr lang="sr-Latn-RS" dirty="0"/>
              <a:t>Vraćanje podataka:</a:t>
            </a:r>
          </a:p>
          <a:p>
            <a:r>
              <a:rPr lang="sr-Latn-RS" dirty="0"/>
              <a:t>SOURCE komanda </a:t>
            </a:r>
          </a:p>
          <a:p>
            <a:endParaRPr lang="sr-Latn-RS" dirty="0"/>
          </a:p>
          <a:p>
            <a:r>
              <a:rPr lang="sr-Latn-RS" dirty="0"/>
              <a:t>Dekompresovanje i učitavanje u jednoj operaciji </a:t>
            </a:r>
          </a:p>
          <a:p>
            <a:r>
              <a:rPr lang="sr-Latn-RS" dirty="0"/>
              <a:t>Povratak samo jedne tabele (ako je šema već na svom mestu)</a:t>
            </a:r>
          </a:p>
          <a:p>
            <a:endParaRPr lang="sr-Latn-RS" dirty="0"/>
          </a:p>
          <a:p>
            <a:r>
              <a:rPr lang="sr-Latn-RS" dirty="0"/>
              <a:t>Kreiranje tabele i povratak podataka (a imamo celu bazu podataka u jednom fajlu)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078DAD-FC4C-4770-B5C2-319B5DFEC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409" y="2570465"/>
            <a:ext cx="2701188" cy="4015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203B97-5ED0-41EA-9ECE-6DA8C198A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906" y="3128630"/>
            <a:ext cx="2987634" cy="6841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E28A5E-84CA-4176-A076-07E024BCC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2977" y="3851300"/>
            <a:ext cx="3540015" cy="3408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1CF6F9-D354-4721-B6E4-1BB17501F03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419117" y="4695867"/>
            <a:ext cx="4499423" cy="3408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DED006-F449-49FC-8C6E-35BE002A27FD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1841335" y="5477101"/>
            <a:ext cx="5518403" cy="57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781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651BF-8ED1-44A9-BFF3-C7E58C81A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457239" cy="700726"/>
          </a:xfrm>
        </p:spPr>
        <p:txBody>
          <a:bodyPr>
            <a:normAutofit fontScale="90000"/>
          </a:bodyPr>
          <a:lstStyle/>
          <a:p>
            <a:r>
              <a:rPr lang="sr-Latn-RS" dirty="0"/>
              <a:t>Vraćanje delimitiranih fajlova</a:t>
            </a:r>
            <a:br>
              <a:rPr lang="sr-Latn-RS" dirty="0"/>
            </a:b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88B9B-F127-4AFF-90F2-33BCFD8A0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755" y="1310326"/>
            <a:ext cx="8727247" cy="4731036"/>
          </a:xfrm>
        </p:spPr>
        <p:txBody>
          <a:bodyPr>
            <a:normAutofit/>
          </a:bodyPr>
          <a:lstStyle/>
          <a:p>
            <a:r>
              <a:rPr lang="sr-Latn-RS" dirty="0"/>
              <a:t>Odlaganje podataka – SELECT INTO OUTFILE, vraćanje – LOAD DATA INFILE ili mysqlimport</a:t>
            </a:r>
          </a:p>
          <a:p>
            <a:r>
              <a:rPr lang="sr-Latn-RS" dirty="0"/>
              <a:t>Optimizacija: </a:t>
            </a:r>
          </a:p>
          <a:p>
            <a:pPr lvl="1"/>
            <a:r>
              <a:rPr lang="sr-Latn-RS" dirty="0"/>
              <a:t>Kreirati imenovani pipe i prebaciti dekompresovane podatke u njemu</a:t>
            </a:r>
          </a:p>
          <a:p>
            <a:pPr lvl="1"/>
            <a:endParaRPr lang="sr-Latn-RS" dirty="0"/>
          </a:p>
          <a:p>
            <a:pPr lvl="1"/>
            <a:endParaRPr lang="sr-Latn-RS" dirty="0"/>
          </a:p>
          <a:p>
            <a:pPr marL="457200" lvl="1" indent="0">
              <a:buNone/>
            </a:pPr>
            <a:endParaRPr lang="sr-Latn-RS" dirty="0"/>
          </a:p>
          <a:p>
            <a:pPr lvl="1"/>
            <a:r>
              <a:rPr lang="sr-Latn-RS" dirty="0"/>
              <a:t>MySQL server može da čita podatke sa drugog kraja iz pipe-a</a:t>
            </a:r>
          </a:p>
          <a:p>
            <a:pPr lvl="1"/>
            <a:r>
              <a:rPr lang="sr-Latn-RS" dirty="0"/>
              <a:t>Onemogućivanje binarnog loga</a:t>
            </a:r>
          </a:p>
          <a:p>
            <a:pPr lvl="1"/>
            <a:r>
              <a:rPr lang="sr-Latn-RS" dirty="0"/>
              <a:t>Nakon što MySQL učita podatake iz pipe-a, možemo obrisati pipe</a:t>
            </a:r>
          </a:p>
          <a:p>
            <a:endParaRPr lang="sr-Latn-R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8E2DCB-3F46-4D08-9D33-863AEF7B0D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62997" y="2852696"/>
            <a:ext cx="3872274" cy="8341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7F5809-49F8-4180-BE77-861732E3614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76119" y="5179088"/>
            <a:ext cx="4191000" cy="77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169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B65A5-6945-48C6-8100-F1087AAF3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Oporavak u određenom trenutku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33EB0-4D9F-4622-B10A-E06E145D7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8898"/>
            <a:ext cx="9144583" cy="4464810"/>
          </a:xfrm>
        </p:spPr>
        <p:txBody>
          <a:bodyPr/>
          <a:lstStyle/>
          <a:p>
            <a:r>
              <a:rPr lang="sr-Latn-RS" dirty="0"/>
              <a:t>Vratimo poslednji potpuni backup i reprodukujemo binarne logove od tod trenutka unapred</a:t>
            </a:r>
          </a:p>
          <a:p>
            <a:endParaRPr lang="sr-Latn-RS" dirty="0"/>
          </a:p>
          <a:p>
            <a:endParaRPr lang="sr-Latn-RS" dirty="0"/>
          </a:p>
          <a:p>
            <a:r>
              <a:rPr lang="sr-Latn-RS" dirty="0"/>
              <a:t>Stopiramo MySQL i povratimo bazu podataka iz backup-a</a:t>
            </a:r>
          </a:p>
          <a:p>
            <a:endParaRPr lang="sr-Latn-RS" dirty="0"/>
          </a:p>
          <a:p>
            <a:endParaRPr lang="sr-Latn-RS" dirty="0"/>
          </a:p>
          <a:p>
            <a:r>
              <a:rPr lang="sr-Latn-RS" dirty="0"/>
              <a:t>Onemogućimo konekcije tokom rada i bezbedno pokrenemo server</a:t>
            </a:r>
          </a:p>
          <a:p>
            <a:r>
              <a:rPr lang="sr-Latn-RS" dirty="0"/>
              <a:t>Pronalazimo naredbe koje želimo da reprodukujemo, a koje da preskočimo</a:t>
            </a:r>
          </a:p>
          <a:p>
            <a:endParaRPr lang="sr-Latn-R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FD9B4C-5077-47E0-AA0D-AE48AB97749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92399" y="2191211"/>
            <a:ext cx="3726442" cy="6938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AA32EF-DB29-4E65-BD4C-442DAF42845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42964" y="2241014"/>
            <a:ext cx="2240280" cy="336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653A39-C0FD-4C76-99A4-3579F6D3376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133600" y="3386862"/>
            <a:ext cx="3962400" cy="4813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561769-D91A-4CAF-836D-2A1F6212358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21160" y="4999097"/>
            <a:ext cx="4423805" cy="11454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72B833-A8B1-4B33-B865-56BA3CD05E64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276645" y="4999097"/>
            <a:ext cx="4423805" cy="64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13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5CFE1-258A-42A8-BF04-967A408F7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Alati za backup i oporavak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A910E-3DFE-4E72-B9B3-59DDB4154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13490"/>
            <a:ext cx="9885563" cy="5029199"/>
          </a:xfrm>
        </p:spPr>
        <p:txBody>
          <a:bodyPr/>
          <a:lstStyle/>
          <a:p>
            <a:r>
              <a:rPr lang="sr-Latn-RS" dirty="0"/>
              <a:t>MySQL Enterprice Backup – ne zahteva zaustavljanje MySQL-a, podržava inkrementalni i kompresovani backup</a:t>
            </a:r>
          </a:p>
          <a:p>
            <a:r>
              <a:rPr lang="sr-Latn-RS" dirty="0"/>
              <a:t>Percona XtraBackup – podržava inkrementalni, kompresovani, višenitni backup</a:t>
            </a:r>
          </a:p>
          <a:p>
            <a:r>
              <a:rPr lang="sr-Latn-RS" dirty="0"/>
              <a:t>mylvmbackup – dobija globalni ključ za čitanje, kreira snapshot, oslobađa ključ, kompresuje podatke i briše snapshot</a:t>
            </a:r>
          </a:p>
          <a:p>
            <a:r>
              <a:rPr lang="sr-Latn-RS" dirty="0"/>
              <a:t>Zmanda Recovery Manager (ZMR) – menadžer za izradu backup-ova i oporavka</a:t>
            </a:r>
          </a:p>
          <a:p>
            <a:r>
              <a:rPr lang="sr-Latn-RS" dirty="0"/>
              <a:t>mysqldump</a:t>
            </a:r>
          </a:p>
          <a:p>
            <a:pPr lvl="1"/>
            <a:r>
              <a:rPr lang="sr-Latn-RS" dirty="0"/>
              <a:t>Pravljenje logičkog backup-a svih tabeli u svim bazama podataka u jedan fajl</a:t>
            </a:r>
          </a:p>
          <a:p>
            <a:pPr lvl="1"/>
            <a:endParaRPr lang="sr-Latn-RS" dirty="0"/>
          </a:p>
          <a:p>
            <a:pPr lvl="1"/>
            <a:r>
              <a:rPr lang="sr-Latn-RS" dirty="0"/>
              <a:t>Pravljenje logičkog backup-a samo jedne baze podataka</a:t>
            </a:r>
          </a:p>
          <a:p>
            <a:pPr lvl="1"/>
            <a:endParaRPr lang="sr-Latn-RS" dirty="0"/>
          </a:p>
          <a:p>
            <a:pPr lvl="1"/>
            <a:r>
              <a:rPr lang="sr-Latn-RS" dirty="0"/>
              <a:t>Pravljenje logičkog backup-a samo jedne tabele</a:t>
            </a:r>
          </a:p>
          <a:p>
            <a:pPr lvl="1"/>
            <a:endParaRPr lang="sr-Latn-R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4B840F-D625-4CBA-9D9E-15ABA28F0CF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55075" y="4532312"/>
            <a:ext cx="2924175" cy="276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CC3BD6-7879-42EE-97BA-DC058161E9D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55075" y="5246194"/>
            <a:ext cx="3200400" cy="266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5C74F3-39AA-4E63-8507-E6123A1B5C6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855075" y="6111984"/>
            <a:ext cx="275272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779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D4E1A-A4D7-4F25-835B-6FDCB0B49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04BDC-8335-473C-B9FA-E781B8192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801279"/>
            <a:ext cx="8890873" cy="5240084"/>
          </a:xfrm>
        </p:spPr>
        <p:txBody>
          <a:bodyPr/>
          <a:lstStyle/>
          <a:p>
            <a:r>
              <a:rPr lang="sr-Latn-RS" dirty="0"/>
              <a:t>Zašto pravimo backup?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r-Latn-RS" dirty="0"/>
              <a:t>Oporavak od katastrofe - ne možemo da izvršimo oporavak ako prvo ne napravimo backup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r-Latn-RS" dirty="0"/>
              <a:t>Ljudi menjaju svoja mišljenja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r-Latn-RS" dirty="0"/>
              <a:t>Revizija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r-Latn-RS" dirty="0"/>
              <a:t>Testiranje</a:t>
            </a:r>
          </a:p>
          <a:p>
            <a:r>
              <a:rPr lang="sr-Latn-RS" dirty="0"/>
              <a:t>Zahtevi kada planiramo backup i strategiju oporavka - definišu koliko podataka možemo da izgubimo i koliko dugo ćemo čekati da ih povratimo</a:t>
            </a:r>
          </a:p>
          <a:p>
            <a:pPr lvl="1"/>
            <a:r>
              <a:rPr lang="sr-Latn-RS" dirty="0"/>
              <a:t>Cilj tačke oporavka (eng. recovery poin objective – RPO)</a:t>
            </a:r>
          </a:p>
          <a:p>
            <a:pPr lvl="1"/>
            <a:r>
              <a:rPr lang="sr-Latn-RS" dirty="0"/>
              <a:t>Cilj vremena oporavka (eng. recovery time objective - RTO)</a:t>
            </a:r>
          </a:p>
        </p:txBody>
      </p:sp>
    </p:spTree>
    <p:extLst>
      <p:ext uri="{BB962C8B-B14F-4D97-AF65-F5344CB8AC3E}">
        <p14:creationId xmlns:p14="http://schemas.microsoft.com/office/powerpoint/2010/main" val="2868677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0E4C3-B612-4F9E-A41C-5BF6632BD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Dizajniranje MySQL backup rešenja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4808B-5A68-4D20-8E6C-40890EF54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4022"/>
            <a:ext cx="9447054" cy="5279010"/>
          </a:xfrm>
        </p:spPr>
        <p:txBody>
          <a:bodyPr>
            <a:normAutofit lnSpcReduction="10000"/>
          </a:bodyPr>
          <a:lstStyle/>
          <a:p>
            <a:r>
              <a:rPr lang="sr-Latn-RS" dirty="0"/>
              <a:t>Na pravljenje rezervnih kopija podataka utiču: potrebe aplikacije, arhitektura MySQL-ovog mehanizma za skladištenje i konfiguracija sistema</a:t>
            </a:r>
          </a:p>
          <a:p>
            <a:r>
              <a:rPr lang="sr-Latn-RS" dirty="0"/>
              <a:t>Preporuke:</a:t>
            </a:r>
          </a:p>
          <a:p>
            <a:pPr lvl="1"/>
            <a:r>
              <a:rPr lang="sr-Latn-RS" dirty="0"/>
              <a:t>Za velike baze podataka – sirovi backup, za male baze podataka – logički backup</a:t>
            </a:r>
          </a:p>
          <a:p>
            <a:pPr lvl="1"/>
            <a:r>
              <a:rPr lang="sr-Latn-RS" dirty="0"/>
              <a:t>Čuvanje nekoliko generacija backup-a</a:t>
            </a:r>
          </a:p>
          <a:p>
            <a:pPr lvl="1"/>
            <a:r>
              <a:rPr lang="sr-Latn-RS" dirty="0"/>
              <a:t>Periodično izdvajanje logičkih backup-ova</a:t>
            </a:r>
          </a:p>
          <a:p>
            <a:pPr lvl="1"/>
            <a:r>
              <a:rPr lang="sr-Latn-RS" dirty="0"/>
              <a:t>Pravljenje backup-a binarnih logova za oporavak u određenom trenutku (eng. point-in-time recovery) </a:t>
            </a:r>
          </a:p>
          <a:p>
            <a:pPr lvl="1"/>
            <a:r>
              <a:rPr lang="sr-Latn-RS" dirty="0"/>
              <a:t>Nadgledanje procesa izrade backup-ova nezavisno od alata za pravljenje backup-a</a:t>
            </a:r>
          </a:p>
          <a:p>
            <a:pPr lvl="1"/>
            <a:r>
              <a:rPr lang="sr-Latn-RS" dirty="0"/>
              <a:t>Testiranje backup-a i celog procesa oporavka </a:t>
            </a:r>
          </a:p>
          <a:p>
            <a:r>
              <a:rPr lang="sr-Latn-RS" dirty="0"/>
              <a:t>RPO i RTO će voditi strategiju kreiranje backup-a</a:t>
            </a:r>
          </a:p>
          <a:p>
            <a:r>
              <a:rPr lang="sr-Latn-RS" dirty="0"/>
              <a:t>Što više dozvolimo da možemo da izgubimo podataka, to je lakše napraviti backup</a:t>
            </a:r>
          </a:p>
          <a:p>
            <a:r>
              <a:rPr lang="sr-Latn-RS" dirty="0"/>
              <a:t>Zahtevi za oporavak u određenom trenutku:</a:t>
            </a:r>
          </a:p>
          <a:p>
            <a:pPr lvl="1"/>
            <a:r>
              <a:rPr lang="sr-Latn-RS" dirty="0"/>
              <a:t>Soft – ponovno kreiranje podataka tako da budu blizu gde su bili kada se problem desio</a:t>
            </a:r>
          </a:p>
          <a:p>
            <a:pPr lvl="1"/>
            <a:r>
              <a:rPr lang="sr-Latn-RS" dirty="0"/>
              <a:t>Hard – nikada se ne toleriše gubitak izvršene transakcije </a:t>
            </a:r>
          </a:p>
        </p:txBody>
      </p:sp>
    </p:spTree>
    <p:extLst>
      <p:ext uri="{BB962C8B-B14F-4D97-AF65-F5344CB8AC3E}">
        <p14:creationId xmlns:p14="http://schemas.microsoft.com/office/powerpoint/2010/main" val="1211232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6F573-7E0B-4261-9F71-5006AA08D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378373"/>
            <a:ext cx="8640087" cy="725214"/>
          </a:xfrm>
        </p:spPr>
        <p:txBody>
          <a:bodyPr/>
          <a:lstStyle/>
          <a:p>
            <a:r>
              <a:rPr lang="sr-Latn-RS" dirty="0"/>
              <a:t>Online i Offline 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9F970-A236-4547-962D-20475CD1C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1103587"/>
            <a:ext cx="9776994" cy="5608297"/>
          </a:xfrm>
        </p:spPr>
        <p:txBody>
          <a:bodyPr/>
          <a:lstStyle/>
          <a:p>
            <a:r>
              <a:rPr lang="en-GB" dirty="0"/>
              <a:t>Offline backup </a:t>
            </a:r>
            <a:endParaRPr lang="sr-Latn-RS" dirty="0"/>
          </a:p>
          <a:p>
            <a:pPr lvl="1"/>
            <a:r>
              <a:rPr lang="sr-Latn-RS" dirty="0"/>
              <a:t>I</a:t>
            </a:r>
            <a:r>
              <a:rPr lang="en-GB" dirty="0" err="1"/>
              <a:t>sklju</a:t>
            </a:r>
            <a:r>
              <a:rPr lang="sr-Latn-RS" dirty="0"/>
              <a:t>čivanje MySQL-a – najlakši i najsigurniji način za dobijanje konzistentne kopije podataka uz minimalan rizik od oštećenja</a:t>
            </a:r>
          </a:p>
          <a:p>
            <a:pPr lvl="1"/>
            <a:r>
              <a:rPr lang="sr-Latn-RS" dirty="0"/>
              <a:t>Podaci neće biti modifikovani dok pokušavamo da napravimo rezervnu kopiju</a:t>
            </a:r>
          </a:p>
          <a:p>
            <a:pPr lvl="1"/>
            <a:r>
              <a:rPr lang="sr-Latn-RS" dirty="0"/>
              <a:t>Server nije pod opterećenjem od aplikacije, pa je izrada backupa brza</a:t>
            </a:r>
          </a:p>
          <a:p>
            <a:pPr lvl="1"/>
            <a:r>
              <a:rPr lang="sr-Latn-RS" dirty="0"/>
              <a:t>Isključivanje i ponovno pokretanje MySQL-a može da traje dugo pod zahtevnim opterećenjima i velikom količinom podataka</a:t>
            </a:r>
          </a:p>
          <a:p>
            <a:r>
              <a:rPr lang="sr-Latn-RS" dirty="0"/>
              <a:t>Problem: FLUSH TABLES WITH READ LOCK</a:t>
            </a:r>
            <a:r>
              <a:rPr lang="en-GB" dirty="0"/>
              <a:t> </a:t>
            </a:r>
            <a:r>
              <a:rPr lang="sr-Latn-RS" dirty="0"/>
              <a:t>kod MyISAM-a</a:t>
            </a:r>
          </a:p>
          <a:p>
            <a:pPr lvl="1"/>
            <a:r>
              <a:rPr lang="sr-Latn-RS" dirty="0"/>
              <a:t>Zaključavanje svih tabela može da traje dosta dugo</a:t>
            </a:r>
          </a:p>
          <a:p>
            <a:pPr lvl="1"/>
            <a:r>
              <a:rPr lang="sr-Latn-RS" dirty="0"/>
              <a:t>Dok se ključ ne otpusti, sve promene na serveru se smeštaju u red</a:t>
            </a:r>
          </a:p>
          <a:p>
            <a:r>
              <a:rPr lang="sr-Latn-RS" dirty="0"/>
              <a:t>Faktori koji utiču na performanse:</a:t>
            </a:r>
          </a:p>
          <a:p>
            <a:pPr lvl="1"/>
            <a:r>
              <a:rPr lang="sr-Latn-RS" dirty="0"/>
              <a:t>Vreme zaključavanja</a:t>
            </a:r>
          </a:p>
          <a:p>
            <a:pPr lvl="1"/>
            <a:r>
              <a:rPr lang="sr-Latn-RS" dirty="0"/>
              <a:t>Vreme backup-a</a:t>
            </a:r>
          </a:p>
          <a:p>
            <a:pPr lvl="1"/>
            <a:r>
              <a:rPr lang="sr-Latn-RS" dirty="0"/>
              <a:t>Učitavanje backup-a</a:t>
            </a:r>
          </a:p>
          <a:p>
            <a:pPr lvl="1"/>
            <a:r>
              <a:rPr lang="sr-Latn-RS" dirty="0"/>
              <a:t>Vreme oporavka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91864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2BEB9-AB93-4EAA-BAE8-84C577B35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62607"/>
            <a:ext cx="8596668" cy="882869"/>
          </a:xfrm>
        </p:spPr>
        <p:txBody>
          <a:bodyPr/>
          <a:lstStyle/>
          <a:p>
            <a:r>
              <a:rPr lang="sr-Latn-RS" dirty="0"/>
              <a:t>Logički 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5DA05-E614-41AA-8D87-91D9884E0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4" y="1245476"/>
            <a:ext cx="9370244" cy="5362714"/>
          </a:xfrm>
        </p:spPr>
        <p:txBody>
          <a:bodyPr>
            <a:normAutofit lnSpcReduction="10000"/>
          </a:bodyPr>
          <a:lstStyle/>
          <a:p>
            <a:r>
              <a:rPr lang="sr-Latn-RS" dirty="0"/>
              <a:t>Sadrži podatke u obliku koji MySQL može da interpretira: kao SQL ili kao delimitirani tekst</a:t>
            </a:r>
          </a:p>
          <a:p>
            <a:r>
              <a:rPr lang="sr-Latn-RS" dirty="0"/>
              <a:t>Prednosti logičkih backup-ova:</a:t>
            </a:r>
          </a:p>
          <a:p>
            <a:pPr lvl="1"/>
            <a:r>
              <a:rPr lang="sr-Latn-RS" dirty="0"/>
              <a:t>Možemo da manipulišemo i pregledavamo ih pomoću editora ili command-line alata</a:t>
            </a:r>
          </a:p>
          <a:p>
            <a:pPr lvl="1"/>
            <a:r>
              <a:rPr lang="sr-Latn-RS" dirty="0"/>
              <a:t>Jednostavni za vraćanje</a:t>
            </a:r>
            <a:endParaRPr lang="en-GB" dirty="0"/>
          </a:p>
          <a:p>
            <a:pPr lvl="1"/>
            <a:r>
              <a:rPr lang="sr-Latn-RS" dirty="0"/>
              <a:t>Možemo da ih napravimo i vratimo preko mreže</a:t>
            </a:r>
          </a:p>
          <a:p>
            <a:pPr lvl="1"/>
            <a:r>
              <a:rPr lang="sr-Latn-RS" dirty="0"/>
              <a:t>Fleksibilni su – alat mysqldump može da prihvati mnogo opcija</a:t>
            </a:r>
          </a:p>
          <a:p>
            <a:pPr lvl="1"/>
            <a:r>
              <a:rPr lang="sr-Latn-RS" dirty="0"/>
              <a:t>Nezavisni su od mehanizma skladištenja</a:t>
            </a:r>
          </a:p>
          <a:p>
            <a:r>
              <a:rPr lang="sr-Latn-RS" dirty="0"/>
              <a:t>Nedostaci logičkih backup-ova:</a:t>
            </a:r>
          </a:p>
          <a:p>
            <a:pPr lvl="1"/>
            <a:r>
              <a:rPr lang="sr-Latn-RS" dirty="0"/>
              <a:t>Server mora da ih generiše, pa koriste više CPU ciklusa</a:t>
            </a:r>
          </a:p>
          <a:p>
            <a:pPr lvl="1"/>
            <a:r>
              <a:rPr lang="sr-Latn-RS" dirty="0"/>
              <a:t>U nekim slučajevima mogu da budu veći od sirovih backup-ova</a:t>
            </a:r>
          </a:p>
          <a:p>
            <a:pPr lvl="1"/>
            <a:r>
              <a:rPr lang="sr-Latn-RS" dirty="0"/>
              <a:t>Odlaganje i vraćanje podataka nije uvek zagarantovano da će rezultirati istim podacima</a:t>
            </a:r>
          </a:p>
          <a:p>
            <a:pPr lvl="1"/>
            <a:r>
              <a:rPr lang="sr-Latn-RS" dirty="0"/>
              <a:t>Sporo je - vraćanje iz logičkog backup-a zahteva da MySQL učita i interpretira naredbe, konvertuje ih u format skladištenja i ponovo izgradi indekse</a:t>
            </a:r>
          </a:p>
          <a:p>
            <a:pPr lvl="1"/>
            <a:r>
              <a:rPr lang="sr-Latn-RS" dirty="0"/>
              <a:t>Troškovi izbacivanja podataka iz MySQL-a i učitavanja podataka nazad putem SQL naredbi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116303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5386E-FC84-48F3-9795-8FF7BDDCF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Sirovi backup-ovi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E323D-0BD5-43C3-A778-5500FA273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793" y="1261241"/>
            <a:ext cx="9333186" cy="52183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sr-Latn-RS" dirty="0"/>
              <a:t> Sadrži fajlove onakve kakvi postoje na disku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dirty="0"/>
              <a:t>Prednosti sirovih backup-ova:</a:t>
            </a:r>
          </a:p>
          <a:p>
            <a:pPr lvl="1"/>
            <a:r>
              <a:rPr lang="sr-Latn-RS" dirty="0"/>
              <a:t>Ne zahtevaju dodatni posao za generisanje – fajlovi se samo kopiraju negde drugde</a:t>
            </a:r>
          </a:p>
          <a:p>
            <a:pPr lvl="1"/>
            <a:r>
              <a:rPr lang="sr-Latn-RS" dirty="0"/>
              <a:t>Kod MyISAM – jednostavno kopiranje, InnoDB – zahteva da se zaustavi server</a:t>
            </a:r>
          </a:p>
          <a:p>
            <a:pPr lvl="1"/>
            <a:r>
              <a:rPr lang="sr-Latn-RS" dirty="0"/>
              <a:t>Prenosivi su kroz platforme, operativne sisteme i MySQL verzije</a:t>
            </a:r>
          </a:p>
          <a:p>
            <a:pPr lvl="1"/>
            <a:r>
              <a:rPr lang="sr-Latn-RS" dirty="0"/>
              <a:t>Brže vraćanje – MySQL ne izvršava SQL i ne stavlja indekse</a:t>
            </a:r>
          </a:p>
          <a:p>
            <a:r>
              <a:rPr lang="sr-Latn-RS" dirty="0"/>
              <a:t>Nedostaci sirovih backup-ova:</a:t>
            </a:r>
          </a:p>
          <a:p>
            <a:pPr lvl="1"/>
            <a:r>
              <a:rPr lang="sr-Latn-RS" dirty="0"/>
              <a:t>Kod InnoDB-a su mnogo veći od odgovarajučih logičkih backup-ova</a:t>
            </a:r>
          </a:p>
          <a:p>
            <a:pPr lvl="1"/>
            <a:r>
              <a:rPr lang="sr-Latn-RS" dirty="0"/>
              <a:t>Nisu uvek prenosivi kroz platforme – osetljivost imena fajla na velika i mala slova, formati pokretnog zareza</a:t>
            </a:r>
          </a:p>
          <a:p>
            <a:r>
              <a:rPr lang="sr-Latn-RS" dirty="0"/>
              <a:t>Za dugoročno čuvanje podataka treba periodično praviti logičke backup-ove</a:t>
            </a:r>
          </a:p>
          <a:p>
            <a:r>
              <a:rPr lang="sr-Latn-RS" dirty="0"/>
              <a:t>Backup treba uvek testirati – CHECK TABLES</a:t>
            </a:r>
          </a:p>
        </p:txBody>
      </p:sp>
    </p:spTree>
    <p:extLst>
      <p:ext uri="{BB962C8B-B14F-4D97-AF65-F5344CB8AC3E}">
        <p14:creationId xmlns:p14="http://schemas.microsoft.com/office/powerpoint/2010/main" val="2671027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B2F16-600C-418F-B6A7-5A4F8F702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Za šta praviti backup?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6E4D3-8A6B-49FB-8826-7135CDB6D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81959"/>
            <a:ext cx="9081521" cy="5029200"/>
          </a:xfrm>
        </p:spPr>
        <p:txBody>
          <a:bodyPr/>
          <a:lstStyle/>
          <a:p>
            <a:r>
              <a:rPr lang="en-GB" dirty="0" err="1"/>
              <a:t>Zavisi</a:t>
            </a:r>
            <a:r>
              <a:rPr lang="en-GB" dirty="0"/>
              <a:t> od </a:t>
            </a:r>
            <a:r>
              <a:rPr lang="en-GB" dirty="0" err="1"/>
              <a:t>zahteva</a:t>
            </a:r>
            <a:r>
              <a:rPr lang="en-GB" dirty="0"/>
              <a:t> za </a:t>
            </a:r>
            <a:r>
              <a:rPr lang="en-GB" dirty="0" err="1"/>
              <a:t>oporavak</a:t>
            </a:r>
            <a:endParaRPr lang="en-GB" dirty="0"/>
          </a:p>
          <a:p>
            <a:r>
              <a:rPr lang="sr-Latn-RS" dirty="0"/>
              <a:t>Minimalni pristup – samo za naše podatke i definicije tabela</a:t>
            </a:r>
          </a:p>
          <a:p>
            <a:r>
              <a:rPr lang="sr-Latn-RS" dirty="0"/>
              <a:t>Ostale stvari neophodne da bi se server oporavio:</a:t>
            </a:r>
          </a:p>
          <a:p>
            <a:pPr lvl="1"/>
            <a:r>
              <a:rPr lang="sr-Latn-RS" dirty="0"/>
              <a:t>Neočigledni podaci – binarni logovi i InnoDB transakcioni logovi</a:t>
            </a:r>
          </a:p>
          <a:p>
            <a:pPr lvl="1"/>
            <a:r>
              <a:rPr lang="sr-Latn-RS" dirty="0"/>
              <a:t>Kod – trigeri i stored procedure</a:t>
            </a:r>
          </a:p>
          <a:p>
            <a:pPr lvl="1"/>
            <a:r>
              <a:rPr lang="sr-Latn-RS" dirty="0"/>
              <a:t>Konfiguracioni fajlovi replikacije </a:t>
            </a:r>
          </a:p>
          <a:p>
            <a:pPr lvl="1"/>
            <a:r>
              <a:rPr lang="sr-Latn-RS" dirty="0"/>
              <a:t>Konfiguracioni fajlovi servera</a:t>
            </a:r>
          </a:p>
          <a:p>
            <a:pPr lvl="1"/>
            <a:r>
              <a:rPr lang="sr-Latn-RS" dirty="0"/>
              <a:t>Odabrani fajlovi operativnog sistema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373393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3CBE8-6B09-4056-B3CE-6DB05456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362607"/>
            <a:ext cx="8718915" cy="693683"/>
          </a:xfrm>
        </p:spPr>
        <p:txBody>
          <a:bodyPr/>
          <a:lstStyle/>
          <a:p>
            <a:r>
              <a:rPr lang="sr-Latn-RS" dirty="0"/>
              <a:t>Inkrementalni i diferencijalni 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BF788-F67B-4D0A-A3AF-1D2BFBA72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793" y="1245476"/>
            <a:ext cx="9333186" cy="5391807"/>
          </a:xfrm>
        </p:spPr>
        <p:txBody>
          <a:bodyPr/>
          <a:lstStyle/>
          <a:p>
            <a:r>
              <a:rPr lang="sr-Latn-RS" dirty="0"/>
              <a:t>Diferencijalni backup - backup svega što se promenilo od poslednjeg potpunog backup-a</a:t>
            </a:r>
          </a:p>
          <a:p>
            <a:r>
              <a:rPr lang="sr-Latn-RS" dirty="0"/>
              <a:t>Inkrementalni backup - sadrži sve što se promenilo od poslednjeg backup-a bilo koje vrste.</a:t>
            </a:r>
          </a:p>
          <a:p>
            <a:r>
              <a:rPr lang="sr-Latn-RS" dirty="0"/>
              <a:t>Delimični backup – inkrementalni i diferencijalni </a:t>
            </a:r>
          </a:p>
          <a:p>
            <a:pPr lvl="1"/>
            <a:r>
              <a:rPr lang="sr-Latn-RS" dirty="0"/>
              <a:t>Ne sadrže kompletan skup podataka, jer se neki podaci gotovo sigurno nisu promenili</a:t>
            </a:r>
          </a:p>
          <a:p>
            <a:pPr lvl="1"/>
            <a:r>
              <a:rPr lang="sr-Latn-RS" dirty="0"/>
              <a:t>Smanjuju režijske troškove na serveru, vreme i prostor</a:t>
            </a:r>
          </a:p>
          <a:p>
            <a:r>
              <a:rPr lang="sr-Latn-RS" dirty="0"/>
              <a:t>Nedostaci: veća složenost oporavka, veći rizik i duže vreme oporavka</a:t>
            </a:r>
          </a:p>
          <a:p>
            <a:r>
              <a:rPr lang="sr-Latn-RS" dirty="0"/>
              <a:t>Preporuke za pravljenje backup-ova</a:t>
            </a:r>
          </a:p>
          <a:p>
            <a:pPr lvl="1"/>
            <a:r>
              <a:rPr lang="sr-Latn-RS" dirty="0"/>
              <a:t>Koristiti FLUSH LOGS za započinjanje novog binarnog loga i praviti samo njegovu kopiju</a:t>
            </a:r>
          </a:p>
          <a:p>
            <a:pPr lvl="1"/>
            <a:r>
              <a:rPr lang="sr-Latn-RS" dirty="0"/>
              <a:t>Ne treba praviti backup za tabele koje se nisu promenile (lookup tabele)</a:t>
            </a:r>
          </a:p>
          <a:p>
            <a:pPr lvl="1"/>
            <a:r>
              <a:rPr lang="sr-Latn-RS" dirty="0"/>
              <a:t>Ne treba praviti backup za redove koji se nisu promenili</a:t>
            </a:r>
          </a:p>
          <a:p>
            <a:pPr lvl="1"/>
            <a:r>
              <a:rPr lang="sr-Latn-RS" dirty="0"/>
              <a:t>Ne treba praviti backup za neke podatke uopšte (privremeni podaci)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71798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2E97A-3F61-4F49-B6C8-B150C1DAE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728" y="346841"/>
            <a:ext cx="8841162" cy="1213945"/>
          </a:xfrm>
        </p:spPr>
        <p:txBody>
          <a:bodyPr/>
          <a:lstStyle/>
          <a:p>
            <a:r>
              <a:rPr lang="sr-Latn-RS" dirty="0"/>
              <a:t>Upravljanje i pravljenje rezervnih kopija binarnih logova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5169A-2970-4FA0-96A4-0DAD9CDA7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28" y="1245477"/>
            <a:ext cx="10007810" cy="5439102"/>
          </a:xfrm>
        </p:spPr>
        <p:txBody>
          <a:bodyPr>
            <a:normAutofit/>
          </a:bodyPr>
          <a:lstStyle/>
          <a:p>
            <a:pPr lvl="1"/>
            <a:endParaRPr lang="sr-Latn-RS" dirty="0"/>
          </a:p>
          <a:p>
            <a:r>
              <a:rPr lang="sr-Latn-RS" dirty="0"/>
              <a:t>Neophodni za oporavak u određenom trenutku</a:t>
            </a:r>
          </a:p>
          <a:p>
            <a:r>
              <a:rPr lang="sr-Latn-RS" dirty="0"/>
              <a:t>Koriste se za replikaciju</a:t>
            </a:r>
          </a:p>
          <a:p>
            <a:r>
              <a:rPr lang="sr-Latn-RS" dirty="0"/>
              <a:t>Backup naših podataka i backup binarnih logova treba držati odvojeno</a:t>
            </a:r>
          </a:p>
          <a:p>
            <a:r>
              <a:rPr lang="sr-Latn-RS" dirty="0"/>
              <a:t>Binarni log se sastoji iz niza događaja, svaki događaj ima zaglavlje sa informacijama</a:t>
            </a:r>
          </a:p>
          <a:p>
            <a:r>
              <a:rPr lang="sr-Latn-RS" dirty="0"/>
              <a:t>Sadržaj binarnog loga: pomeraj u log fajlu, datum i vreme događaja, ID izvornog servera,  pomeraj od sledećeg događaja, tip događaja, nit koja je izvršila događaj, exec_time, kod greške</a:t>
            </a:r>
          </a:p>
          <a:p>
            <a:endParaRPr lang="sr-Latn-RS" dirty="0"/>
          </a:p>
          <a:p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r>
              <a:rPr lang="sr-Latn-RS" dirty="0"/>
              <a:t>Čišćenje starih binarnih logova – expire_logs_days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C5F808-F2C7-42B7-9A16-CBB5D38BF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33" y="4187388"/>
            <a:ext cx="9226816" cy="134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9596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1826</TotalTime>
  <Words>1513</Words>
  <Application>Microsoft Office PowerPoint</Application>
  <PresentationFormat>Widescreen</PresentationFormat>
  <Paragraphs>210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Trebuchet MS</vt:lpstr>
      <vt:lpstr>Wingdings</vt:lpstr>
      <vt:lpstr>Wingdings 3</vt:lpstr>
      <vt:lpstr>Facet</vt:lpstr>
      <vt:lpstr>Backup i restrore kod MySQL-a</vt:lpstr>
      <vt:lpstr>PowerPoint Presentation</vt:lpstr>
      <vt:lpstr>Dizajniranje MySQL backup rešenja</vt:lpstr>
      <vt:lpstr>Online i Offline backup</vt:lpstr>
      <vt:lpstr>Logički backup</vt:lpstr>
      <vt:lpstr>Sirovi backup-ovi</vt:lpstr>
      <vt:lpstr>Za šta praviti backup?</vt:lpstr>
      <vt:lpstr>Inkrementalni i diferencijalni backup</vt:lpstr>
      <vt:lpstr>Upravljanje i pravljenje rezervnih kopija binarnih logova</vt:lpstr>
      <vt:lpstr>Pravljenje logičkog backup-a – SQL dumps</vt:lpstr>
      <vt:lpstr>Pravljenje logičkog backup-a – delimitirani fajlovi</vt:lpstr>
      <vt:lpstr>Snapshot-ovi fajl sistema</vt:lpstr>
      <vt:lpstr>PowerPoint Presentation</vt:lpstr>
      <vt:lpstr>Oporavak iz backup-a</vt:lpstr>
      <vt:lpstr>Vraćanje sirovih fajlova</vt:lpstr>
      <vt:lpstr>Vraćanje SQL fajlova</vt:lpstr>
      <vt:lpstr>Vraćanje delimitiranih fajlova </vt:lpstr>
      <vt:lpstr>Oporavak u određenom trenutku</vt:lpstr>
      <vt:lpstr>Alati za backup i oporavak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Backup i restrore kod MySQL-a</dc:title>
  <dc:creator>Mladen Radenkovic</dc:creator>
  <cp:lastModifiedBy>Mladen Radenkovic</cp:lastModifiedBy>
  <cp:revision>130</cp:revision>
  <dcterms:created xsi:type="dcterms:W3CDTF">2020-05-12T11:58:20Z</dcterms:created>
  <dcterms:modified xsi:type="dcterms:W3CDTF">2020-05-21T18:25:58Z</dcterms:modified>
</cp:coreProperties>
</file>