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8746-83F8-4728-9058-4E1082D2A01F}" type="datetimeFigureOut">
              <a:rPr lang="sr-Latn-RS" smtClean="0"/>
              <a:t>22.6.2020.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148F-73EE-47A9-9933-ADC5A090228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5043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8746-83F8-4728-9058-4E1082D2A01F}" type="datetimeFigureOut">
              <a:rPr lang="sr-Latn-RS" smtClean="0"/>
              <a:t>22.6.2020.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148F-73EE-47A9-9933-ADC5A090228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4487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8746-83F8-4728-9058-4E1082D2A01F}" type="datetimeFigureOut">
              <a:rPr lang="sr-Latn-RS" smtClean="0"/>
              <a:t>22.6.2020.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148F-73EE-47A9-9933-ADC5A090228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065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8746-83F8-4728-9058-4E1082D2A01F}" type="datetimeFigureOut">
              <a:rPr lang="sr-Latn-RS" smtClean="0"/>
              <a:t>22.6.2020.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148F-73EE-47A9-9933-ADC5A090228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03079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8746-83F8-4728-9058-4E1082D2A01F}" type="datetimeFigureOut">
              <a:rPr lang="sr-Latn-RS" smtClean="0"/>
              <a:t>22.6.2020.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148F-73EE-47A9-9933-ADC5A090228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060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8746-83F8-4728-9058-4E1082D2A01F}" type="datetimeFigureOut">
              <a:rPr lang="sr-Latn-RS" smtClean="0"/>
              <a:t>22.6.2020.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148F-73EE-47A9-9933-ADC5A090228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5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8746-83F8-4728-9058-4E1082D2A01F}" type="datetimeFigureOut">
              <a:rPr lang="sr-Latn-RS" smtClean="0"/>
              <a:t>22.6.2020.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148F-73EE-47A9-9933-ADC5A090228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00139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8746-83F8-4728-9058-4E1082D2A01F}" type="datetimeFigureOut">
              <a:rPr lang="sr-Latn-RS" smtClean="0"/>
              <a:t>22.6.2020.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148F-73EE-47A9-9933-ADC5A090228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6506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8746-83F8-4728-9058-4E1082D2A01F}" type="datetimeFigureOut">
              <a:rPr lang="sr-Latn-RS" smtClean="0"/>
              <a:t>22.6.2020.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148F-73EE-47A9-9933-ADC5A090228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8975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8746-83F8-4728-9058-4E1082D2A01F}" type="datetimeFigureOut">
              <a:rPr lang="sr-Latn-RS" smtClean="0"/>
              <a:t>22.6.2020.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148F-73EE-47A9-9933-ADC5A090228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0441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8746-83F8-4728-9058-4E1082D2A01F}" type="datetimeFigureOut">
              <a:rPr lang="sr-Latn-RS" smtClean="0"/>
              <a:t>22.6.2020.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148F-73EE-47A9-9933-ADC5A090228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241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8746-83F8-4728-9058-4E1082D2A01F}" type="datetimeFigureOut">
              <a:rPr lang="sr-Latn-RS" smtClean="0"/>
              <a:t>22.6.2020.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148F-73EE-47A9-9933-ADC5A090228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8686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8746-83F8-4728-9058-4E1082D2A01F}" type="datetimeFigureOut">
              <a:rPr lang="sr-Latn-RS" smtClean="0"/>
              <a:t>22.6.2020.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148F-73EE-47A9-9933-ADC5A090228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750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8746-83F8-4728-9058-4E1082D2A01F}" type="datetimeFigureOut">
              <a:rPr lang="sr-Latn-RS" smtClean="0"/>
              <a:t>22.6.2020.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148F-73EE-47A9-9933-ADC5A090228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3133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8746-83F8-4728-9058-4E1082D2A01F}" type="datetimeFigureOut">
              <a:rPr lang="sr-Latn-RS" smtClean="0"/>
              <a:t>22.6.2020.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148F-73EE-47A9-9933-ADC5A090228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3651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8746-83F8-4728-9058-4E1082D2A01F}" type="datetimeFigureOut">
              <a:rPr lang="sr-Latn-RS" smtClean="0"/>
              <a:t>22.6.2020.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148F-73EE-47A9-9933-ADC5A090228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7263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8746-83F8-4728-9058-4E1082D2A01F}" type="datetimeFigureOut">
              <a:rPr lang="sr-Latn-RS" smtClean="0"/>
              <a:t>22.6.2020.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94148F-73EE-47A9-9933-ADC5A090228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2312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F5D7-8357-43F0-9838-309CF7197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Replikacija kod MySQL-a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A3EB5-4691-44E6-A9F0-DEF627E10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2621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1FB5-1455-4EEC-9313-C4CC9345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1077"/>
            <a:ext cx="8845038" cy="725213"/>
          </a:xfrm>
        </p:spPr>
        <p:txBody>
          <a:bodyPr/>
          <a:lstStyle/>
          <a:p>
            <a:r>
              <a:rPr lang="sr-Latn-RS" dirty="0"/>
              <a:t>Logička replikacija    Sirova replikacija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FFAD9-D0DA-4ED5-BBDB-6B8C41DFA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056290"/>
            <a:ext cx="4412636" cy="5596758"/>
          </a:xfrm>
        </p:spPr>
        <p:txBody>
          <a:bodyPr>
            <a:normAutofit/>
          </a:bodyPr>
          <a:lstStyle/>
          <a:p>
            <a:r>
              <a:rPr lang="sr-Latn-RS" dirty="0"/>
              <a:t>Prednosti</a:t>
            </a:r>
          </a:p>
          <a:p>
            <a:pPr lvl="1"/>
            <a:r>
              <a:rPr lang="sr-Latn-RS" dirty="0"/>
              <a:t>Funkcioniše kada je šema drugačija na masteru i replici</a:t>
            </a:r>
          </a:p>
          <a:p>
            <a:pPr lvl="1"/>
            <a:r>
              <a:rPr lang="sr-Latn-RS" dirty="0"/>
              <a:t>Veća operativna fleksibilnost</a:t>
            </a:r>
          </a:p>
          <a:p>
            <a:pPr lvl="1"/>
            <a:r>
              <a:rPr lang="sr-Latn-RS" dirty="0"/>
              <a:t>Promene se odvijaju kroz razumljiv mehanizam (normalno SQL izvršenje)</a:t>
            </a:r>
          </a:p>
          <a:p>
            <a:pPr lvl="1"/>
            <a:r>
              <a:rPr lang="sr-Latn-RS" dirty="0"/>
              <a:t>Lako je pregledati i nadgledati šta se dešava</a:t>
            </a:r>
          </a:p>
          <a:p>
            <a:r>
              <a:rPr lang="sr-Latn-RS" dirty="0"/>
              <a:t>Nedostaci</a:t>
            </a:r>
          </a:p>
          <a:p>
            <a:pPr lvl="1"/>
            <a:r>
              <a:rPr lang="sr-Latn-RS" dirty="0"/>
              <a:t>Velika je lista stvari koje se ne mogu ispravno replicirati (trigeri, stored procedure)</a:t>
            </a:r>
          </a:p>
          <a:p>
            <a:pPr lvl="1"/>
            <a:r>
              <a:rPr lang="sr-Latn-RS" dirty="0"/>
              <a:t>Problemi sa mešavinama mehanizama za skladištenje, privremenim tabelama, specifičnim SQL konstrukcijama, nedeterminističkim naredbama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7CB14-E599-4FBC-8838-A5A5432F7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9" y="1056290"/>
            <a:ext cx="4873838" cy="5470633"/>
          </a:xfrm>
        </p:spPr>
        <p:txBody>
          <a:bodyPr>
            <a:normAutofit/>
          </a:bodyPr>
          <a:lstStyle/>
          <a:p>
            <a:r>
              <a:rPr lang="sr-Latn-RS" dirty="0"/>
              <a:t>Prednosti</a:t>
            </a:r>
          </a:p>
          <a:p>
            <a:pPr lvl="1"/>
            <a:r>
              <a:rPr lang="sr-Latn-RS" dirty="0"/>
              <a:t>Radi sa svim SQL konstrukcijama, trigerima, stored procedurama</a:t>
            </a:r>
          </a:p>
          <a:p>
            <a:pPr lvl="1"/>
            <a:r>
              <a:rPr lang="sr-Latn-RS" dirty="0"/>
              <a:t>Smanjeno zaključavanje, ne zahteva strogu serijalizaciju</a:t>
            </a:r>
          </a:p>
          <a:p>
            <a:pPr lvl="1"/>
            <a:r>
              <a:rPr lang="sr-Latn-RS" dirty="0"/>
              <a:t>Imamo bolju evidenciju o promenama</a:t>
            </a:r>
          </a:p>
          <a:p>
            <a:pPr lvl="1"/>
            <a:r>
              <a:rPr lang="sr-Latn-RS" dirty="0"/>
              <a:t>Manje intenzivna za procesor </a:t>
            </a:r>
          </a:p>
          <a:p>
            <a:r>
              <a:rPr lang="sr-Latn-RS" dirty="0"/>
              <a:t>Nedostaci</a:t>
            </a:r>
          </a:p>
          <a:p>
            <a:pPr lvl="1"/>
            <a:r>
              <a:rPr lang="sr-Latn-RS" dirty="0"/>
              <a:t>Teže je shvatiti šta je SQL izvršio, jer naredba nije u log događaja</a:t>
            </a:r>
          </a:p>
          <a:p>
            <a:pPr lvl="1"/>
            <a:r>
              <a:rPr lang="sr-Latn-RS" dirty="0"/>
              <a:t>Promene se primenjuju na replike na različite načine (ne znamo šta server radi)</a:t>
            </a:r>
          </a:p>
          <a:p>
            <a:pPr lvl="1"/>
            <a:r>
              <a:rPr lang="sr-Latn-RS" dirty="0"/>
              <a:t> Ne radi kada menjamo šemu na replici</a:t>
            </a:r>
          </a:p>
          <a:p>
            <a:pPr lvl="1"/>
            <a:r>
              <a:rPr lang="sr-Latn-RS" dirty="0"/>
              <a:t>U nekim slučajevima se zaustavlja, u kojima logička ne bi</a:t>
            </a:r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81130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3CF2-F1D8-4BC7-8FCF-1494CD8D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AB30F-AA09-4C55-81A2-05C0BDBE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9254358" cy="5431762"/>
          </a:xfrm>
        </p:spPr>
        <p:txBody>
          <a:bodyPr/>
          <a:lstStyle/>
          <a:p>
            <a:r>
              <a:rPr lang="sr-Latn-RS" dirty="0"/>
              <a:t>Fajlovi replikacije</a:t>
            </a:r>
          </a:p>
          <a:p>
            <a:pPr lvl="1"/>
            <a:r>
              <a:rPr lang="sr-Latn-RS" dirty="0"/>
              <a:t>mysql-bin.index – prati fajlove binarnih logova, svaka linija sadrži naziv fajla binarnog loga</a:t>
            </a:r>
          </a:p>
          <a:p>
            <a:pPr lvl="1"/>
            <a:r>
              <a:rPr lang="sr-Latn-RS" dirty="0"/>
              <a:t>mysql-relay-bin.index – isto samo za relay logove</a:t>
            </a:r>
          </a:p>
          <a:p>
            <a:pPr lvl="1"/>
            <a:r>
              <a:rPr lang="sr-Latn-RS" dirty="0"/>
              <a:t>master.info – sadrži informacije koje su potrebne replici kako bi se povezala sa masterom</a:t>
            </a:r>
          </a:p>
          <a:p>
            <a:pPr lvl="1"/>
            <a:r>
              <a:rPr lang="sr-Latn-RS" dirty="0"/>
              <a:t>relay-log.info – sadrži trenutni binarni log replike i koordinate relay loga</a:t>
            </a:r>
          </a:p>
          <a:p>
            <a:r>
              <a:rPr lang="sr-Latn-RS" dirty="0"/>
              <a:t>Slanje replikacionih događaja drugim replikama</a:t>
            </a:r>
            <a:endParaRPr lang="en-GB" dirty="0"/>
          </a:p>
          <a:p>
            <a:pPr lvl="1"/>
            <a:r>
              <a:rPr lang="en-GB" dirty="0" err="1"/>
              <a:t>log_slave_updates</a:t>
            </a:r>
            <a:r>
              <a:rPr lang="en-GB" dirty="0"/>
              <a:t> – </a:t>
            </a:r>
            <a:r>
              <a:rPr lang="en-GB" dirty="0" err="1"/>
              <a:t>omogu</a:t>
            </a:r>
            <a:r>
              <a:rPr lang="sr-Latn-RS" dirty="0"/>
              <a:t>ćava da koristimo                                                              repliku kao master drugih replika</a:t>
            </a:r>
          </a:p>
          <a:p>
            <a:pPr lvl="1"/>
            <a:r>
              <a:rPr lang="sr-Latn-RS" dirty="0"/>
              <a:t>MySQL upisuje događaje koje SQL nit izvršava                                                                       u svom binarnom logu, koji onda replike mogu                                                                 da pribave i izvrše</a:t>
            </a:r>
          </a:p>
          <a:p>
            <a:pPr lvl="1"/>
            <a:r>
              <a:rPr lang="sr-Latn-RS" dirty="0"/>
              <a:t>Promene na masteru mogu se propagirati do                                                                   replika koje nisu direktno prikačene na njega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C8BBE2-BDC4-4515-B7F6-06FC62652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187" y="2812782"/>
            <a:ext cx="6283556" cy="30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6694-214A-4705-8BB2-7F65779E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C3E85-260A-4934-8C5B-8C3E5F63B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788276"/>
            <a:ext cx="8088295" cy="5849007"/>
          </a:xfrm>
        </p:spPr>
        <p:txBody>
          <a:bodyPr/>
          <a:lstStyle/>
          <a:p>
            <a:r>
              <a:rPr lang="en-GB" dirty="0" err="1"/>
              <a:t>Filteri</a:t>
            </a:r>
            <a:r>
              <a:rPr lang="en-GB" dirty="0"/>
              <a:t> </a:t>
            </a:r>
            <a:r>
              <a:rPr lang="en-GB" dirty="0" err="1"/>
              <a:t>replikacije</a:t>
            </a:r>
            <a:endParaRPr lang="sr-Latn-RS" dirty="0"/>
          </a:p>
          <a:p>
            <a:pPr lvl="1"/>
            <a:r>
              <a:rPr lang="sr-Latn-RS" dirty="0"/>
              <a:t>Omogućavaju replikaciju samo dela podataka                                           servera</a:t>
            </a:r>
          </a:p>
          <a:p>
            <a:pPr lvl="1"/>
            <a:r>
              <a:rPr lang="sr-Latn-RS" dirty="0"/>
              <a:t>Filteri koji filtriraju događaje iz binarnog log na                                   masteru (binlog_do_db i binlog_ignore_db)</a:t>
            </a:r>
          </a:p>
          <a:p>
            <a:pPr lvl="1"/>
            <a:r>
              <a:rPr lang="sr-Latn-RS" dirty="0"/>
              <a:t>Filteri koji filtriraju događaje koji dolaze iz relay                                      loga replike (replicate_* opcije)</a:t>
            </a:r>
          </a:p>
          <a:p>
            <a:pPr lvl="1"/>
            <a:r>
              <a:rPr lang="sr-Latn-RS" dirty="0"/>
              <a:t>Opcije *_do_db i *_ignore_db ne filtriraju po                                                    nazivu baze podataka, već na zadatoj bazi</a:t>
            </a:r>
          </a:p>
          <a:p>
            <a:pPr lvl="1"/>
            <a:endParaRPr lang="sr-Latn-RS" dirty="0"/>
          </a:p>
          <a:p>
            <a:endParaRPr lang="sr-Latn-RS" dirty="0"/>
          </a:p>
          <a:p>
            <a:r>
              <a:rPr lang="sr-Latn-RS" dirty="0"/>
              <a:t>Replikacione topologije</a:t>
            </a:r>
          </a:p>
          <a:p>
            <a:pPr lvl="1"/>
            <a:r>
              <a:rPr lang="sr-Latn-RS" dirty="0"/>
              <a:t>Instanca MySQL replike može da ima samo jednog mastera</a:t>
            </a:r>
          </a:p>
          <a:p>
            <a:pPr lvl="1"/>
            <a:r>
              <a:rPr lang="sr-Latn-RS" dirty="0"/>
              <a:t>Svaka replika mora da ima jedinstven ID servera</a:t>
            </a:r>
          </a:p>
          <a:p>
            <a:pPr lvl="1"/>
            <a:r>
              <a:rPr lang="sr-Latn-RS" dirty="0"/>
              <a:t>Master može da ima više replika</a:t>
            </a:r>
          </a:p>
          <a:p>
            <a:pPr lvl="1"/>
            <a:r>
              <a:rPr lang="sr-Latn-RS" dirty="0"/>
              <a:t>Replika može da propagira promene od mastera i da bude master drugim replikama, ako je omogućeno log_slave_updates</a:t>
            </a:r>
          </a:p>
          <a:p>
            <a:pPr lvl="1"/>
            <a:endParaRPr lang="sr-Latn-RS" dirty="0"/>
          </a:p>
          <a:p>
            <a:pPr lvl="2"/>
            <a:endParaRPr lang="sr-Latn-RS" dirty="0"/>
          </a:p>
          <a:p>
            <a:pPr lvl="1"/>
            <a:endParaRPr lang="sr-Latn-RS" dirty="0"/>
          </a:p>
          <a:p>
            <a:pPr lvl="1"/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89B3E-D5DC-4BC2-9A6A-380FBB7A7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815" y="1127043"/>
            <a:ext cx="6013005" cy="3287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089FB2-2617-4BB2-A9F3-1383C5A0A5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89164" y="3626068"/>
            <a:ext cx="1739298" cy="46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5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2353-CDF4-41F0-A8E4-75931BE5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52249"/>
            <a:ext cx="8596668" cy="851338"/>
          </a:xfrm>
        </p:spPr>
        <p:txBody>
          <a:bodyPr/>
          <a:lstStyle/>
          <a:p>
            <a:r>
              <a:rPr lang="sr-Latn-RS" dirty="0"/>
              <a:t>Replikacione topologije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360C5-5A3E-44D0-9E9A-D19366A37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966409"/>
            <a:ext cx="9649080" cy="5639342"/>
          </a:xfrm>
        </p:spPr>
        <p:txBody>
          <a:bodyPr/>
          <a:lstStyle/>
          <a:p>
            <a:r>
              <a:rPr lang="sr-Latn-RS" dirty="0"/>
              <a:t>Master i više replika</a:t>
            </a:r>
          </a:p>
          <a:p>
            <a:pPr lvl="1"/>
            <a:r>
              <a:rPr lang="sr-Latn-RS" dirty="0"/>
              <a:t>Replike ne interaguju međusobno, povezane su samo sa masterom</a:t>
            </a:r>
          </a:p>
          <a:p>
            <a:pPr lvl="1"/>
            <a:r>
              <a:rPr lang="sr-Latn-RS" dirty="0"/>
              <a:t>Jendostavna je i korisna je kada imamo malo upisa i mnogo čitanja                                (čitanja se propagiraju na druge replike)</a:t>
            </a:r>
          </a:p>
          <a:p>
            <a:pPr lvl="1"/>
            <a:endParaRPr lang="sr-Latn-RS" dirty="0"/>
          </a:p>
          <a:p>
            <a:r>
              <a:rPr lang="sr-Latn-RS" dirty="0"/>
              <a:t>Master-master u aktivan-aktivan modu</a:t>
            </a:r>
          </a:p>
          <a:p>
            <a:pPr lvl="1"/>
            <a:r>
              <a:rPr lang="sr-Latn-RS" dirty="0"/>
              <a:t>Dva servera oba konfigurisana i kao master i kao replika drugog</a:t>
            </a:r>
          </a:p>
          <a:p>
            <a:pPr lvl="1"/>
            <a:r>
              <a:rPr lang="sr-Latn-RS" dirty="0"/>
              <a:t>Problem: oba mastera mogu da upisuju </a:t>
            </a:r>
          </a:p>
          <a:p>
            <a:pPr lvl="1"/>
            <a:endParaRPr lang="sr-Latn-RS" dirty="0"/>
          </a:p>
          <a:p>
            <a:endParaRPr lang="sr-Latn-RS" dirty="0"/>
          </a:p>
          <a:p>
            <a:r>
              <a:rPr lang="sr-Latn-RS" dirty="0"/>
              <a:t>Master-master u aktivan-pasivan modu</a:t>
            </a:r>
          </a:p>
          <a:p>
            <a:pPr lvl="1"/>
            <a:r>
              <a:rPr lang="sr-Latn-RS" dirty="0"/>
              <a:t>Jedan od servera je read-only (pasivan), konfiguracije su simetrične, tako da                     je moguće menjati aktivne i pasivne uloge servera </a:t>
            </a:r>
          </a:p>
          <a:p>
            <a:pPr lvl="1"/>
            <a:r>
              <a:rPr lang="sr-Latn-RS" dirty="0"/>
              <a:t>Promena na aktivnom serveru se upisuje u njegov binarni log, prenosi se u                               relay log pasivnog servera, on izvršava upit i upisuje u događaj svom binarnom                      logu, aktivan server ignoriše događaj, jer se id servera u događaju poklapa sa njegovim                                     </a:t>
            </a:r>
          </a:p>
          <a:p>
            <a:pPr lvl="1"/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359D1-EE20-49F0-BDE2-7416473766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09201" y="966409"/>
            <a:ext cx="3005466" cy="2297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9E17D0-32BC-4530-B6B0-BBE0EF050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194" y="3429000"/>
            <a:ext cx="2413234" cy="11981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138C22-D73C-498B-BAAF-BF38562A23D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06789" y="4017241"/>
            <a:ext cx="1800225" cy="273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AB8BBF-C364-4B25-8EE4-1E001FA10A6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350239" y="4017241"/>
            <a:ext cx="1800225" cy="2786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D5F7EC-606E-43FF-AEF1-D695B5157D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5900" y="4854783"/>
            <a:ext cx="2311528" cy="126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14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6A88-45F4-4045-91D8-F464F7E5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Replikacione topologije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B219F-F467-4DFD-8052-23CA7B28A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45021"/>
            <a:ext cx="7638608" cy="4871545"/>
          </a:xfrm>
        </p:spPr>
        <p:txBody>
          <a:bodyPr/>
          <a:lstStyle/>
          <a:p>
            <a:r>
              <a:rPr lang="sr-Latn-RS" dirty="0"/>
              <a:t>Master-master sa replikama</a:t>
            </a:r>
          </a:p>
          <a:p>
            <a:pPr lvl="1"/>
            <a:r>
              <a:rPr lang="sr-Latn-RS" dirty="0"/>
              <a:t>Svakom komasteru se dodaje jedna ili više replika</a:t>
            </a:r>
          </a:p>
          <a:p>
            <a:pPr lvl="1"/>
            <a:r>
              <a:rPr lang="sr-Latn-RS" dirty="0"/>
              <a:t>Prednost: dodatna redundantnost</a:t>
            </a:r>
          </a:p>
          <a:p>
            <a:r>
              <a:rPr lang="sr-Latn-RS" dirty="0"/>
              <a:t>Prsten ili kružna replikacija</a:t>
            </a:r>
          </a:p>
          <a:p>
            <a:pPr lvl="1"/>
            <a:r>
              <a:rPr lang="sr-Latn-RS" dirty="0"/>
              <a:t>Tri ili više mastera, svaki server je replika servera pre njega u prstenu, a master servera nakon njega</a:t>
            </a:r>
          </a:p>
          <a:p>
            <a:pPr lvl="1"/>
            <a:r>
              <a:rPr lang="sr-Latn-RS" dirty="0"/>
              <a:t>Nije simetrična konfiguracija </a:t>
            </a:r>
          </a:p>
          <a:p>
            <a:pPr lvl="1"/>
            <a:r>
              <a:rPr lang="sr-Latn-RS" dirty="0"/>
              <a:t>Ako uklonimo jedan od čvorova, svi događaji na njemu će kružiti kroz lanac servera</a:t>
            </a:r>
          </a:p>
          <a:p>
            <a:pPr lvl="1"/>
            <a:r>
              <a:rPr lang="sr-Latn-RS" dirty="0"/>
              <a:t>Obezbeđivanje redundantnosti dodavanjem replika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37F16-92B4-45F6-8DCD-662B28285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065" y="1008555"/>
            <a:ext cx="2349800" cy="1843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452B85-D8C5-4912-804A-E4A0E752231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34437" y="3251199"/>
            <a:ext cx="1838325" cy="1381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2FEB25-63D0-4B10-B45E-16D7D5C3CFC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43745" y="4491005"/>
            <a:ext cx="2190692" cy="20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63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11F7-08B0-46E5-A0A5-B9EB02A6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94138"/>
            <a:ext cx="8596669" cy="1536262"/>
          </a:xfrm>
        </p:spPr>
        <p:txBody>
          <a:bodyPr/>
          <a:lstStyle/>
          <a:p>
            <a:r>
              <a:rPr lang="sr-Latn-RS" dirty="0"/>
              <a:t>Replikacione topologije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4B1D-DC6A-4F32-B787-74EFF79A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66649"/>
            <a:ext cx="8419369" cy="5297214"/>
          </a:xfrm>
        </p:spPr>
        <p:txBody>
          <a:bodyPr/>
          <a:lstStyle/>
          <a:p>
            <a:r>
              <a:rPr lang="sr-Latn-RS" dirty="0"/>
              <a:t>Distribucioni master</a:t>
            </a:r>
          </a:p>
          <a:p>
            <a:pPr lvl="1"/>
            <a:r>
              <a:rPr lang="sr-Latn-RS" dirty="0"/>
              <a:t>Ako postoji mnogo replika, veliko je opterećenje na masteru – ukloniti učitavanja sa mastera i tako smanjiti opterećenje mastera</a:t>
            </a:r>
          </a:p>
          <a:p>
            <a:pPr lvl="1"/>
            <a:r>
              <a:rPr lang="sr-Latn-RS" dirty="0"/>
              <a:t>Replika koja čita i servira binarne logove od mastera</a:t>
            </a:r>
          </a:p>
          <a:p>
            <a:pPr lvl="1"/>
            <a:r>
              <a:rPr lang="sr-Latn-RS" dirty="0"/>
              <a:t>Izvršenje upita na distribucionom masteru – promena njegovih tabela u Blackhole mehanizmu skladištenja</a:t>
            </a:r>
          </a:p>
          <a:p>
            <a:pPr lvl="2"/>
            <a:r>
              <a:rPr lang="sr-Latn-RS" dirty="0"/>
              <a:t>Moguće je opsluživanje više replika nego inače</a:t>
            </a:r>
          </a:p>
          <a:p>
            <a:pPr lvl="2"/>
            <a:r>
              <a:rPr lang="sr-Latn-RS" dirty="0"/>
              <a:t>Može da zaboravi da stavi autoinkrementalne ID-jeve</a:t>
            </a:r>
          </a:p>
          <a:p>
            <a:pPr lvl="2"/>
            <a:r>
              <a:rPr lang="sr-Latn-RS" dirty="0"/>
              <a:t>Poteškoće prilikom zamene mastera jednom od replika</a:t>
            </a:r>
          </a:p>
          <a:p>
            <a:r>
              <a:rPr lang="sr-Latn-RS" dirty="0"/>
              <a:t>Stablo ili piramida</a:t>
            </a:r>
          </a:p>
          <a:p>
            <a:pPr lvl="1"/>
            <a:r>
              <a:rPr lang="sr-Latn-RS" dirty="0"/>
              <a:t>Replikacija mastera na velikom broju servera</a:t>
            </a:r>
          </a:p>
          <a:p>
            <a:pPr lvl="1"/>
            <a:r>
              <a:rPr lang="sr-Latn-RS" dirty="0"/>
              <a:t>Prednost – smanjuje opterećenje na masteru</a:t>
            </a:r>
          </a:p>
          <a:p>
            <a:pPr lvl="1"/>
            <a:r>
              <a:rPr lang="sr-Latn-RS" dirty="0"/>
              <a:t>Nedostatak – neuspeh u srednjem nivou utiče na više servera</a:t>
            </a:r>
          </a:p>
          <a:p>
            <a:pPr lvl="2"/>
            <a:endParaRPr lang="sr-Latn-RS" dirty="0"/>
          </a:p>
          <a:p>
            <a:pPr lvl="2"/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5DCED-2C0D-4D08-91E7-839CDD8D16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63188" y="791779"/>
            <a:ext cx="2240664" cy="2637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3A9F8D-DEE4-4FC7-AA4C-0DEECB8F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450" y="3001195"/>
            <a:ext cx="2148053" cy="240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F43900-BC7F-4B3B-896E-4D259CB90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402" y="3914301"/>
            <a:ext cx="3004481" cy="271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99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BCE0-D253-4113-8177-F0C8D066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Administracija i održavanje replikacije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EAB60-59DD-4D01-85DB-26E403817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76552"/>
            <a:ext cx="9223412" cy="4903075"/>
          </a:xfrm>
        </p:spPr>
        <p:txBody>
          <a:bodyPr/>
          <a:lstStyle/>
          <a:p>
            <a:r>
              <a:rPr lang="sr-Latn-RS" dirty="0"/>
              <a:t>Monitoring replikacije</a:t>
            </a:r>
          </a:p>
          <a:p>
            <a:pPr lvl="1"/>
            <a:r>
              <a:rPr lang="sr-Latn-RS" dirty="0"/>
              <a:t>SHOW MASTER LOGS – koji binarni logovi postoje na disku</a:t>
            </a:r>
          </a:p>
          <a:p>
            <a:pPr lvl="1"/>
            <a:r>
              <a:rPr lang="sr-Latn-RS" dirty="0"/>
              <a:t>SHOW BINLOG EVENTS – replikacioni događaji u binarnom logu</a:t>
            </a:r>
          </a:p>
          <a:p>
            <a:r>
              <a:rPr lang="sr-Latn-RS" dirty="0"/>
              <a:t>Merenje zaostajanja replikacije</a:t>
            </a:r>
          </a:p>
          <a:p>
            <a:pPr lvl="1"/>
            <a:r>
              <a:rPr lang="sr-Latn-RS" dirty="0"/>
              <a:t>SHOW SLAVE STATUS kolone Seconds_behind_master nije uvek tačno</a:t>
            </a:r>
          </a:p>
          <a:p>
            <a:pPr lvl="1"/>
            <a:r>
              <a:rPr lang="sr-Latn-RS" dirty="0"/>
              <a:t>Rešenje: heartbeat zapis – timestamp koga ažuriramo jednom u sekundi na masteru</a:t>
            </a:r>
          </a:p>
          <a:p>
            <a:pPr lvl="2"/>
            <a:r>
              <a:rPr lang="sr-Latn-RS" dirty="0"/>
              <a:t>Oduzeti hearthbeat od trenutnog timestampa na replici</a:t>
            </a:r>
          </a:p>
          <a:p>
            <a:r>
              <a:rPr lang="sr-Latn-RS" dirty="0"/>
              <a:t>Ponovna sinhronizacija replike sa masterom </a:t>
            </a:r>
          </a:p>
          <a:p>
            <a:pPr lvl="1"/>
            <a:r>
              <a:rPr lang="sr-Latn-RS" dirty="0"/>
              <a:t>Zaustavljanje replike i ponovno kloniranje iz mastera</a:t>
            </a:r>
          </a:p>
          <a:p>
            <a:pPr lvl="1"/>
            <a:r>
              <a:rPr lang="sr-Latn-RS" dirty="0"/>
              <a:t>Odlaganje i ponovno učitavanje pogođenih podataka</a:t>
            </a:r>
          </a:p>
          <a:p>
            <a:pPr lvl="2"/>
            <a:r>
              <a:rPr lang="sr-Latn-RS" dirty="0"/>
              <a:t>Zaključvanje tabele na masteru, odlaganje tabele, čekanje da replika sustigne master i importovanje tabele na replici</a:t>
            </a:r>
          </a:p>
          <a:p>
            <a:pPr lvl="1"/>
            <a:endParaRPr lang="sr-Latn-RS" dirty="0"/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C667C-73AF-46F7-A31C-44666ECB34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10973" y="1576552"/>
            <a:ext cx="1989772" cy="118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7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443E-B9A8-4323-AECE-8B515584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469"/>
          </a:xfrm>
        </p:spPr>
        <p:txBody>
          <a:bodyPr/>
          <a:lstStyle/>
          <a:p>
            <a:r>
              <a:rPr lang="sr-Latn-RS" dirty="0"/>
              <a:t>Promena mastera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371DC-E24D-4FF4-9145-49B351F07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40069"/>
            <a:ext cx="9160350" cy="5234152"/>
          </a:xfrm>
        </p:spPr>
        <p:txBody>
          <a:bodyPr/>
          <a:lstStyle/>
          <a:p>
            <a:r>
              <a:rPr lang="sr-Latn-RS" dirty="0"/>
              <a:t>Usmerenje replike na novog mastera – CHANGE MASTER TO – replika odbacuje trenutnu konfiguraciju i relay logove i počinje repliciranje sa novog mastera</a:t>
            </a:r>
          </a:p>
          <a:p>
            <a:pPr lvl="1"/>
            <a:r>
              <a:rPr lang="sr-Latn-RS" dirty="0"/>
              <a:t>Pronalaženje pozicije na novom masteru, tako da replika počinje u istoj logičkoj poziciji u kojoj je stopirana na starom</a:t>
            </a:r>
          </a:p>
          <a:p>
            <a:r>
              <a:rPr lang="sr-Latn-RS" dirty="0"/>
              <a:t>Promovisanje replike da bude master</a:t>
            </a:r>
          </a:p>
          <a:p>
            <a:pPr lvl="1"/>
            <a:r>
              <a:rPr lang="sr-Latn-RS" dirty="0"/>
              <a:t>Planirane promocije</a:t>
            </a:r>
          </a:p>
          <a:p>
            <a:pPr marL="1257300" lvl="2" indent="-342900">
              <a:buFont typeface="+mj-lt"/>
              <a:buAutoNum type="arabicPeriod"/>
            </a:pPr>
            <a:r>
              <a:rPr lang="sr-Latn-RS" dirty="0"/>
              <a:t>Stopirati upise na starom masteru</a:t>
            </a:r>
            <a:endParaRPr lang="sr-Latn-RS" sz="1200" dirty="0"/>
          </a:p>
          <a:p>
            <a:pPr marL="1257300" lvl="2" indent="-342900">
              <a:buFont typeface="+mj-lt"/>
              <a:buAutoNum type="arabicPeriod"/>
            </a:pPr>
            <a:r>
              <a:rPr lang="sr-Latn-RS" dirty="0"/>
              <a:t>Opciono dopustiti da njegove replike sustignu replikaciju</a:t>
            </a:r>
            <a:endParaRPr lang="sr-Latn-RS" sz="1200" dirty="0"/>
          </a:p>
          <a:p>
            <a:pPr marL="1257300" lvl="2" indent="-342900">
              <a:buFont typeface="+mj-lt"/>
              <a:buAutoNum type="arabicPeriod"/>
            </a:pPr>
            <a:r>
              <a:rPr lang="sr-Latn-RS" dirty="0"/>
              <a:t>Konfigurisati repliku da bude novi master</a:t>
            </a:r>
            <a:endParaRPr lang="sr-Latn-RS" sz="1200" dirty="0"/>
          </a:p>
          <a:p>
            <a:pPr marL="1257300" lvl="2" indent="-342900">
              <a:buFont typeface="+mj-lt"/>
              <a:buAutoNum type="arabicPeriod"/>
            </a:pPr>
            <a:r>
              <a:rPr lang="sr-Latn-RS" dirty="0"/>
              <a:t>Usmeriti replike i saobraćaj ka novom masteru, zatim omogućiti upise na njemu</a:t>
            </a:r>
          </a:p>
          <a:p>
            <a:pPr lvl="1"/>
            <a:r>
              <a:rPr lang="sr-Latn-RS" dirty="0"/>
              <a:t>Neplanirane promocije</a:t>
            </a:r>
          </a:p>
        </p:txBody>
      </p:sp>
    </p:spTree>
    <p:extLst>
      <p:ext uri="{BB962C8B-B14F-4D97-AF65-F5344CB8AC3E}">
        <p14:creationId xmlns:p14="http://schemas.microsoft.com/office/powerpoint/2010/main" val="886861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8196-B8DA-4F1E-AD3C-9A5E38F3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52BB-D294-4A44-AD87-41B7A4EA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09601"/>
            <a:ext cx="8088295" cy="5431762"/>
          </a:xfrm>
        </p:spPr>
        <p:txBody>
          <a:bodyPr/>
          <a:lstStyle/>
          <a:p>
            <a:r>
              <a:rPr lang="sr-Latn-RS" dirty="0"/>
              <a:t>Pronalaženje željenih pozicija loga </a:t>
            </a:r>
          </a:p>
          <a:p>
            <a:pPr lvl="1"/>
            <a:r>
              <a:rPr lang="sr-Latn-RS" dirty="0"/>
              <a:t>Ako neka replika nije na istoj poziciji kao novi master, moramo da pronađemo poziciju u binarnom logu novog mastera koja odgovara poslednjem događaju koji je replika izvršila i to iskoristimo CHANGE MASTER TO</a:t>
            </a:r>
          </a:p>
          <a:p>
            <a:pPr lvl="1"/>
            <a:r>
              <a:rPr lang="sr-Latn-RS" dirty="0"/>
              <a:t>Pronalaženje pozicije na kojoj treba da startujemo repliku</a:t>
            </a:r>
          </a:p>
          <a:p>
            <a:pPr lvl="2"/>
            <a:r>
              <a:rPr lang="sr-Latn-RS" dirty="0"/>
              <a:t>Razlika u pomeraje na kojima su se zaustavili novi master i replika, a </a:t>
            </a:r>
            <a:r>
              <a:rPr lang="sr-Latn-RS"/>
              <a:t>onda oduzimanje </a:t>
            </a:r>
            <a:r>
              <a:rPr lang="sr-Latn-RS" dirty="0"/>
              <a:t>te vrednosti od trenutne pozicije binarnog loga novog mastera</a:t>
            </a:r>
          </a:p>
          <a:p>
            <a:pPr lvl="1"/>
            <a:r>
              <a:rPr lang="sr-Latn-RS" dirty="0"/>
              <a:t>Ako je potrebno da povratimo događaje koji nedostaju iz starog mastera – to radimo nakon što postavimo novi master, a pre nego što dopustimo klijentske konekcije</a:t>
            </a:r>
          </a:p>
          <a:p>
            <a:r>
              <a:rPr lang="sr-Latn-RS" dirty="0"/>
              <a:t>Promena uloga u master-master konfiguraciji</a:t>
            </a:r>
            <a:endParaRPr lang="en-GB" dirty="0"/>
          </a:p>
          <a:p>
            <a:pPr lvl="1"/>
            <a:r>
              <a:rPr lang="en-GB" dirty="0" err="1"/>
              <a:t>Osigurati</a:t>
            </a:r>
            <a:r>
              <a:rPr lang="en-GB" dirty="0"/>
              <a:t> da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/>
              <a:t>jedan</a:t>
            </a:r>
            <a:r>
              <a:rPr lang="en-GB" dirty="0"/>
              <a:t> od </a:t>
            </a:r>
            <a:r>
              <a:rPr lang="en-GB" dirty="0" err="1"/>
              <a:t>komastera</a:t>
            </a:r>
            <a:r>
              <a:rPr lang="en-GB" dirty="0"/>
              <a:t> </a:t>
            </a:r>
            <a:r>
              <a:rPr lang="en-GB" dirty="0" err="1"/>
              <a:t>upisuje</a:t>
            </a:r>
            <a:r>
              <a:rPr lang="en-GB" dirty="0"/>
              <a:t> u </a:t>
            </a:r>
            <a:r>
              <a:rPr lang="en-GB" dirty="0" err="1"/>
              <a:t>jednom</a:t>
            </a:r>
            <a:r>
              <a:rPr lang="en-GB" dirty="0"/>
              <a:t> </a:t>
            </a:r>
            <a:r>
              <a:rPr lang="en-GB" dirty="0" err="1"/>
              <a:t>trenutku</a:t>
            </a:r>
            <a:endParaRPr lang="en-GB" dirty="0"/>
          </a:p>
          <a:p>
            <a:pPr lvl="2"/>
            <a:r>
              <a:rPr lang="en-GB" dirty="0" err="1"/>
              <a:t>Osigurati</a:t>
            </a:r>
            <a:r>
              <a:rPr lang="en-GB" dirty="0"/>
              <a:t> da SQL nit </a:t>
            </a:r>
            <a:r>
              <a:rPr lang="en-GB" dirty="0" err="1"/>
              <a:t>pasivnog</a:t>
            </a:r>
            <a:r>
              <a:rPr lang="en-GB" dirty="0"/>
              <a:t> </a:t>
            </a:r>
            <a:r>
              <a:rPr lang="en-GB" dirty="0" err="1"/>
              <a:t>servera</a:t>
            </a:r>
            <a:r>
              <a:rPr lang="en-GB" dirty="0"/>
              <a:t> </a:t>
            </a:r>
            <a:r>
              <a:rPr lang="en-GB" dirty="0" err="1"/>
              <a:t>sustigne</a:t>
            </a:r>
            <a:r>
              <a:rPr lang="en-GB" dirty="0"/>
              <a:t> </a:t>
            </a:r>
            <a:r>
              <a:rPr lang="en-GB" dirty="0" err="1"/>
              <a:t>aktivnog</a:t>
            </a:r>
            <a:r>
              <a:rPr lang="en-GB" dirty="0"/>
              <a:t> pre </a:t>
            </a:r>
            <a:r>
              <a:rPr lang="en-GB" dirty="0" err="1"/>
              <a:t>nego</a:t>
            </a:r>
            <a:r>
              <a:rPr lang="en-GB" dirty="0"/>
              <a:t> </a:t>
            </a:r>
            <a:r>
              <a:rPr lang="sr-Latn-RS" dirty="0"/>
              <a:t>što mu se omogući upis</a:t>
            </a:r>
            <a:r>
              <a:rPr lang="en-GB" dirty="0"/>
              <a:t> </a:t>
            </a:r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39F38-EFC1-42F9-83E5-AFF2FB4B4B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35446" y="816637"/>
            <a:ext cx="3456554" cy="347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9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EB23-BD47-4C62-B008-A8A36DA4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94" y="126125"/>
            <a:ext cx="8686800" cy="1292772"/>
          </a:xfrm>
        </p:spPr>
        <p:txBody>
          <a:bodyPr/>
          <a:lstStyle/>
          <a:p>
            <a:r>
              <a:rPr lang="sr-Latn-RS" dirty="0"/>
              <a:t>Osnove replikacije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BF9D5-AFB2-4120-96A9-8B6EEF74F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45931"/>
            <a:ext cx="10279701" cy="5785944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Osnovni problem koji replikacija rešava: čuvanje podataka jednog servera sinhronizovanih sa podacima drugog</a:t>
            </a:r>
          </a:p>
          <a:p>
            <a:r>
              <a:rPr lang="sr-Latn-RS" dirty="0"/>
              <a:t>Vrste replikacija – snimaju promene u binarnom logu mastera i reprodukuju ih na repliku, nije zagarantovano da kopija podataka na replici bude ažurna u datom trenutku</a:t>
            </a:r>
          </a:p>
          <a:p>
            <a:pPr lvl="1"/>
            <a:r>
              <a:rPr lang="sr-Latn-RS" dirty="0"/>
              <a:t>Logičke replikacije (zasnovane na naredbi) </a:t>
            </a:r>
          </a:p>
          <a:p>
            <a:pPr lvl="1"/>
            <a:r>
              <a:rPr lang="sr-Latn-RS" dirty="0"/>
              <a:t>Sirove replikacije (zasnovane na redu)</a:t>
            </a:r>
          </a:p>
          <a:p>
            <a:r>
              <a:rPr lang="sr-Latn-RS" dirty="0"/>
              <a:t>Replikacija kompatibilna unazad – noviji server može da bude replika starijeg</a:t>
            </a:r>
          </a:p>
          <a:p>
            <a:r>
              <a:rPr lang="sr-Latn-RS" dirty="0"/>
              <a:t>Troškovi – na masteru mora biti omogućeno binarno logovanje, svaka replika dodaje opterećenje na masteru</a:t>
            </a:r>
          </a:p>
          <a:p>
            <a:r>
              <a:rPr lang="sr-Latn-RS" dirty="0"/>
              <a:t>Dobra je za skaliranje čitanja, ali ne i za skaliranje upisa</a:t>
            </a:r>
            <a:endParaRPr lang="en-GB" dirty="0"/>
          </a:p>
          <a:p>
            <a:r>
              <a:rPr lang="sr-Latn-RS" dirty="0"/>
              <a:t>Problemi koje rešava: </a:t>
            </a:r>
          </a:p>
          <a:p>
            <a:pPr lvl="1"/>
            <a:r>
              <a:rPr lang="sr-Latn-RS" dirty="0"/>
              <a:t>Distribucija podataka</a:t>
            </a:r>
          </a:p>
          <a:p>
            <a:pPr lvl="1"/>
            <a:r>
              <a:rPr lang="sr-Latn-RS" dirty="0"/>
              <a:t>Balansiranje opterećenja</a:t>
            </a:r>
          </a:p>
          <a:p>
            <a:pPr lvl="1"/>
            <a:r>
              <a:rPr lang="sr-Latn-RS" dirty="0"/>
              <a:t>Pravljenje backup-ova</a:t>
            </a:r>
          </a:p>
          <a:p>
            <a:pPr lvl="1"/>
            <a:r>
              <a:rPr lang="sr-Latn-RS" dirty="0"/>
              <a:t>Visoka dostupnost i prevazilaženje grešaka</a:t>
            </a:r>
          </a:p>
          <a:p>
            <a:pPr lvl="1"/>
            <a:r>
              <a:rPr lang="sr-Latn-RS" dirty="0"/>
              <a:t>Testiranje MySQL upgrade-ova</a:t>
            </a:r>
          </a:p>
        </p:txBody>
      </p:sp>
    </p:spTree>
    <p:extLst>
      <p:ext uri="{BB962C8B-B14F-4D97-AF65-F5344CB8AC3E}">
        <p14:creationId xmlns:p14="http://schemas.microsoft.com/office/powerpoint/2010/main" val="161784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1FFD-2079-468C-84AF-997C0CDAF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9904"/>
            <a:ext cx="8797742" cy="898634"/>
          </a:xfrm>
        </p:spPr>
        <p:txBody>
          <a:bodyPr/>
          <a:lstStyle/>
          <a:p>
            <a:r>
              <a:rPr lang="sr-Latn-RS" dirty="0"/>
              <a:t>Kako replikacija radi?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52438-962F-41F2-9DBA-1315AA410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8539"/>
            <a:ext cx="6149135" cy="537604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sr-Latn-RS" dirty="0"/>
              <a:t>Master snima promene svojih podataka u svom binarnom logu (događaji binarnog loga)</a:t>
            </a:r>
            <a:endParaRPr lang="en-GB" dirty="0"/>
          </a:p>
          <a:p>
            <a:pPr lvl="1"/>
            <a:r>
              <a:rPr lang="en-GB" dirty="0" err="1"/>
              <a:t>Transakcije</a:t>
            </a:r>
            <a:r>
              <a:rPr lang="en-GB" dirty="0"/>
              <a:t> se </a:t>
            </a:r>
            <a:r>
              <a:rPr lang="en-GB" dirty="0" err="1"/>
              <a:t>upisuju</a:t>
            </a:r>
            <a:r>
              <a:rPr lang="en-GB" dirty="0"/>
              <a:t> </a:t>
            </a:r>
            <a:r>
              <a:rPr lang="en-GB" dirty="0" err="1"/>
              <a:t>serijski</a:t>
            </a:r>
            <a:r>
              <a:rPr lang="en-GB" dirty="0"/>
              <a:t> u </a:t>
            </a:r>
            <a:r>
              <a:rPr lang="en-GB" dirty="0" err="1"/>
              <a:t>binarni</a:t>
            </a:r>
            <a:r>
              <a:rPr lang="en-GB" dirty="0"/>
              <a:t> log</a:t>
            </a:r>
            <a:endParaRPr lang="sr-Latn-RS" dirty="0"/>
          </a:p>
          <a:p>
            <a:pPr>
              <a:buFont typeface="+mj-lt"/>
              <a:buAutoNum type="arabicPeriod"/>
            </a:pPr>
            <a:r>
              <a:rPr lang="sr-Latn-RS" dirty="0"/>
              <a:t>Replika kopira događaje binarnog loga mastera u svoj binarni log (relay log)</a:t>
            </a:r>
            <a:endParaRPr lang="en-GB" dirty="0"/>
          </a:p>
          <a:p>
            <a:pPr lvl="1"/>
            <a:r>
              <a:rPr lang="sr-Latn-RS" dirty="0"/>
              <a:t>U</a:t>
            </a:r>
            <a:r>
              <a:rPr lang="en-GB" dirty="0"/>
              <a:t>/</a:t>
            </a:r>
            <a:r>
              <a:rPr lang="sr-Latn-RS" dirty="0"/>
              <a:t>I</a:t>
            </a:r>
            <a:r>
              <a:rPr lang="en-GB" dirty="0"/>
              <a:t> nit – </a:t>
            </a:r>
            <a:r>
              <a:rPr lang="en-GB" dirty="0" err="1"/>
              <a:t>otvara</a:t>
            </a:r>
            <a:r>
              <a:rPr lang="en-GB" dirty="0"/>
              <a:t> </a:t>
            </a:r>
            <a:r>
              <a:rPr lang="en-GB" dirty="0" err="1"/>
              <a:t>klijentsku</a:t>
            </a:r>
            <a:r>
              <a:rPr lang="en-GB" dirty="0"/>
              <a:t> </a:t>
            </a:r>
            <a:r>
              <a:rPr lang="en-GB" dirty="0" err="1"/>
              <a:t>konekciju</a:t>
            </a:r>
            <a:r>
              <a:rPr lang="en-GB" dirty="0"/>
              <a:t> ka </a:t>
            </a:r>
            <a:r>
              <a:rPr lang="en-GB" dirty="0" err="1"/>
              <a:t>masteru</a:t>
            </a:r>
            <a:endParaRPr lang="en-GB" dirty="0"/>
          </a:p>
          <a:p>
            <a:pPr lvl="1"/>
            <a:r>
              <a:rPr lang="en-GB" dirty="0" err="1"/>
              <a:t>Binlog</a:t>
            </a:r>
            <a:r>
              <a:rPr lang="en-GB" dirty="0"/>
              <a:t> dump </a:t>
            </a:r>
            <a:r>
              <a:rPr lang="en-GB" dirty="0" err="1"/>
              <a:t>proces</a:t>
            </a:r>
            <a:r>
              <a:rPr lang="en-GB" dirty="0"/>
              <a:t> – </a:t>
            </a:r>
            <a:r>
              <a:rPr lang="sr-Latn-RS" dirty="0"/>
              <a:t>čita događaje iz loga mastera</a:t>
            </a:r>
          </a:p>
          <a:p>
            <a:pPr lvl="1"/>
            <a:r>
              <a:rPr lang="sr-Latn-RS" dirty="0"/>
              <a:t>U/I nit – upisuje događaje u relay log replike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Replika reprodukuje događaje iz binarnog loga, primenjujući promene na svoje sopstvene podatke</a:t>
            </a:r>
          </a:p>
          <a:p>
            <a:pPr lvl="1"/>
            <a:r>
              <a:rPr lang="sr-Latn-RS" dirty="0"/>
              <a:t>SQL nit – čita i reprodukuje događaje iz relay loga</a:t>
            </a:r>
          </a:p>
          <a:p>
            <a:r>
              <a:rPr lang="sr-Latn-RS" dirty="0"/>
              <a:t>Karakteristike arhitekture</a:t>
            </a:r>
          </a:p>
          <a:p>
            <a:pPr lvl="1"/>
            <a:r>
              <a:rPr lang="sr-Latn-RS" dirty="0"/>
              <a:t>Razdvaja pribavljanje i reprodukovanje događaja na replici (U/I i SQL nit rade nezavisno)</a:t>
            </a:r>
          </a:p>
          <a:p>
            <a:pPr lvl="1"/>
            <a:r>
              <a:rPr lang="sr-Latn-RS" dirty="0"/>
              <a:t>Replikacija se izvršava serijski na replici</a:t>
            </a:r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0EA64-B823-4107-98E5-8D97C455F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45" y="1308538"/>
            <a:ext cx="5216416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6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AB55-FF31-4F7D-B8AD-D9FD9C90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Podešavanje replikacije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FB3B5-512D-4C4E-B579-625458A66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60786"/>
            <a:ext cx="9144583" cy="4687613"/>
          </a:xfrm>
        </p:spPr>
        <p:txBody>
          <a:bodyPr/>
          <a:lstStyle/>
          <a:p>
            <a:r>
              <a:rPr lang="sr-Latn-RS" dirty="0"/>
              <a:t>Najosnovniji scenario: sveže instalirani master i replika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Postaviti naloge za replikaciju na svakom serveru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Konfigurisati master i repliku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Dati instrukciju replici da se poveže i replicira sa mastera</a:t>
            </a:r>
          </a:p>
          <a:p>
            <a:r>
              <a:rPr lang="sr-Latn-RS" dirty="0"/>
              <a:t>Kreiranje replikacionih naloga</a:t>
            </a:r>
          </a:p>
          <a:p>
            <a:pPr lvl="1"/>
            <a:r>
              <a:rPr lang="sr-Latn-RS" dirty="0"/>
              <a:t>U/I nit na replici uspostavlja TCP/IP konekciju sa masterom</a:t>
            </a:r>
          </a:p>
          <a:p>
            <a:pPr lvl="1"/>
            <a:r>
              <a:rPr lang="sr-Latn-RS" dirty="0"/>
              <a:t>Treba kreirati korisnički nalog sa privilegijama REPLICATION SLAVE i REPLICATION CLIENT, tako da U/I nit može da se poveže i čita binarni log mastera</a:t>
            </a:r>
          </a:p>
          <a:p>
            <a:pPr lvl="1"/>
            <a:endParaRPr lang="sr-Latn-RS" dirty="0"/>
          </a:p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C968B-6CE5-4DA2-8263-9188BC50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710" y="4792389"/>
            <a:ext cx="52673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1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5CE1-15B4-4195-9FD7-902871DA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Konfigurisanje mastera i replike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85E9F-FE81-4C6B-AEB2-2F09590C1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9255"/>
            <a:ext cx="9459894" cy="4225159"/>
          </a:xfrm>
        </p:spPr>
        <p:txBody>
          <a:bodyPr/>
          <a:lstStyle/>
          <a:p>
            <a:r>
              <a:rPr lang="sr-Latn-RS" dirty="0"/>
              <a:t>Omogućivanje binarnog logovanja na masteru i specificiranje ID servera</a:t>
            </a:r>
          </a:p>
          <a:p>
            <a:r>
              <a:rPr lang="sr-Latn-RS" dirty="0"/>
              <a:t>Provera da li je kreiran fajl binarnog loga</a:t>
            </a:r>
          </a:p>
          <a:p>
            <a:endParaRPr lang="sr-Latn-RS" dirty="0"/>
          </a:p>
          <a:p>
            <a:r>
              <a:rPr lang="sr-Latn-RS" dirty="0"/>
              <a:t>Konfiguracija replike</a:t>
            </a:r>
          </a:p>
          <a:p>
            <a:endParaRPr lang="sr-Latn-RS" dirty="0"/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Pokretanje replike</a:t>
            </a:r>
          </a:p>
          <a:p>
            <a:pPr lvl="1"/>
            <a:r>
              <a:rPr lang="sr-Latn-RS" dirty="0"/>
              <a:t>Dati instrukciju replici da se poveže sa masterom i da započne reprodukciju                  njegovih binarnih logova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8F753-FCE9-4E8E-B8FF-EC26F177F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141" y="1529255"/>
            <a:ext cx="2295525" cy="523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2D73F7-D5B4-4FEC-A634-7C5B75C83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036" y="2229746"/>
            <a:ext cx="5826509" cy="1486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750C2A-8F0D-4417-BFD9-D0276A179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430" y="3108895"/>
            <a:ext cx="471487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9D9AEC-1EBB-4CFD-AF71-035E0277B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723" y="5359530"/>
            <a:ext cx="4238625" cy="114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037907-C1FC-49DD-8CF0-73427FEDAA7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497614" y="4063979"/>
            <a:ext cx="3499945" cy="277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7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9205-96AF-4EA5-86D0-82BAF696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Pokretanje replike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73955-8E1E-4BB3-B7B2-D57F4DE37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pPr lvl="1"/>
            <a:r>
              <a:rPr lang="sr-Latn-RS" dirty="0"/>
              <a:t>Na masteru kreiranakonekcija od stane U/I niti replike</a:t>
            </a:r>
          </a:p>
          <a:p>
            <a:pPr lvl="1"/>
            <a:r>
              <a:rPr lang="sr-Latn-RS" dirty="0"/>
              <a:t>Na replici dve niti: U/I i SQL</a:t>
            </a:r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70578-195E-4D5E-822B-8DFA0A635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33" y="1654175"/>
            <a:ext cx="1847850" cy="276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70C8AD-1983-41B9-A678-1D50574523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74428" y="1270000"/>
            <a:ext cx="3860639" cy="2446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74E5EB-EADE-47A4-825C-9BD6839092D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7334" y="4652446"/>
            <a:ext cx="4036068" cy="1388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1E3E91-4100-4666-BE3A-805D71E53F6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91247" y="4251489"/>
            <a:ext cx="3951994" cy="229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4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1889-D1F7-45F9-9A40-5CCDF058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Inicijalizacija replike </a:t>
            </a:r>
            <a:r>
              <a:rPr lang="en-GB" dirty="0" err="1"/>
              <a:t>sa</a:t>
            </a:r>
            <a:r>
              <a:rPr lang="sr-Latn-RS" dirty="0"/>
              <a:t> drugog servera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A951-13D4-4C09-94E6-5C12E761B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0429"/>
            <a:ext cx="9790969" cy="5249916"/>
          </a:xfrm>
        </p:spPr>
        <p:txBody>
          <a:bodyPr>
            <a:normAutofit/>
          </a:bodyPr>
          <a:lstStyle/>
          <a:p>
            <a:r>
              <a:rPr lang="sr-Latn-RS" dirty="0"/>
              <a:t>Uobičajen slučaj: Master je pokrenut neko vreme i treba da sinhronizujemo novoinstaliranu repliku sa masterom</a:t>
            </a:r>
          </a:p>
          <a:p>
            <a:pPr lvl="1"/>
            <a:r>
              <a:rPr lang="sr-Latn-RS" dirty="0"/>
              <a:t>Snapshot podataka mastera u nekom trenutku u vremenu</a:t>
            </a:r>
          </a:p>
          <a:p>
            <a:pPr lvl="1"/>
            <a:r>
              <a:rPr lang="sr-Latn-RS" dirty="0"/>
              <a:t>Trenutni log fajl mastera i pomeraj u bajtovima u tom fajlu u tački u kojoj smo snimili snapshot – koordinate log fajla</a:t>
            </a:r>
          </a:p>
          <a:p>
            <a:pPr lvl="1"/>
            <a:r>
              <a:rPr lang="sr-Latn-RS" dirty="0"/>
              <a:t>Binarni log mastera od tog vremena do sada</a:t>
            </a:r>
          </a:p>
          <a:p>
            <a:r>
              <a:rPr lang="sr-Latn-RS" dirty="0"/>
              <a:t>Načini za kloniranje replike iz drugog servera</a:t>
            </a:r>
          </a:p>
          <a:p>
            <a:pPr lvl="1"/>
            <a:r>
              <a:rPr lang="sr-Latn-RS" dirty="0"/>
              <a:t>Pomoću cold kopije – isključivanje mastera i kopiranje fajlova u repliku</a:t>
            </a:r>
          </a:p>
          <a:p>
            <a:pPr lvl="2"/>
            <a:r>
              <a:rPr lang="sr-Latn-RS" dirty="0"/>
              <a:t>CHANGE MASTER TO – pokretanje replike na početku novog binarnog loga</a:t>
            </a:r>
          </a:p>
          <a:p>
            <a:pPr lvl="1"/>
            <a:r>
              <a:rPr lang="sr-Latn-RS" dirty="0"/>
              <a:t>Pomoću warm kopije – kopiranje fajlova dok server radi</a:t>
            </a:r>
          </a:p>
          <a:p>
            <a:pPr lvl="1"/>
            <a:r>
              <a:rPr lang="sr-Latn-RS" dirty="0"/>
              <a:t>Pomoću mysqldump – odlaganje sa servera, učitavanje u repliku i promena koordinate replike u odgovarajuću poziciju u binarnom logu mastera</a:t>
            </a:r>
          </a:p>
          <a:p>
            <a:pPr lvl="1"/>
            <a:r>
              <a:rPr lang="sr-Latn-RS" dirty="0"/>
              <a:t>Pomoću shapshot-a i backup-a </a:t>
            </a:r>
          </a:p>
          <a:p>
            <a:pPr lvl="1"/>
            <a:r>
              <a:rPr lang="sr-Latn-RS" dirty="0"/>
              <a:t>Pomoću Percona XtraBackup – kreiranje hot backupa i njegov povratak na ciljnu mašinu</a:t>
            </a:r>
          </a:p>
          <a:p>
            <a:pPr lvl="1"/>
            <a:r>
              <a:rPr lang="sr-Latn-RS" dirty="0"/>
              <a:t>Iz druge replike</a:t>
            </a:r>
          </a:p>
        </p:txBody>
      </p:sp>
    </p:spTree>
    <p:extLst>
      <p:ext uri="{BB962C8B-B14F-4D97-AF65-F5344CB8AC3E}">
        <p14:creationId xmlns:p14="http://schemas.microsoft.com/office/powerpoint/2010/main" val="74346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AC67-9462-4DB5-9AA5-44BD29AE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Preporučena konfiguracija replikacije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1EC4E-B42F-4374-AACA-DC1C8A67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8898"/>
            <a:ext cx="9160350" cy="5186854"/>
          </a:xfrm>
        </p:spPr>
        <p:txBody>
          <a:bodyPr/>
          <a:lstStyle/>
          <a:p>
            <a:r>
              <a:rPr lang="sr-Latn-RS" dirty="0"/>
              <a:t>Binarno logovanje na masteru – MySQL sinhronizuje sadržaj binarnog loga na disku, svaki put kada se izvršu transakcija</a:t>
            </a:r>
          </a:p>
          <a:p>
            <a:r>
              <a:rPr lang="sr-Latn-RS" dirty="0"/>
              <a:t>Korišćenje InnoDB-a ako ne možemo da tolerišemo oštećenje tabela nakon pada</a:t>
            </a:r>
          </a:p>
          <a:p>
            <a:r>
              <a:rPr lang="sr-Latn-RS" dirty="0"/>
              <a:t>Specificiranje osnovnog naziva binarnog loga</a:t>
            </a:r>
          </a:p>
          <a:p>
            <a:r>
              <a:rPr lang="sr-Latn-RS" dirty="0"/>
              <a:t>Apsolutna putanja za lokaciju relay loga</a:t>
            </a:r>
          </a:p>
          <a:p>
            <a:r>
              <a:rPr lang="sr-Latn-RS" dirty="0"/>
              <a:t>Spečavanje automatskog startovanja replike nakon pada</a:t>
            </a:r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relay_log_space_limit – ako je veličina relay logova raste više od te vrednosti, U/I nit zaustavlja upisivanje i čeka da SQL nit oslobodi prostor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893C0-3593-45D0-BE2E-E1CE0A3AC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403" y="1528436"/>
            <a:ext cx="1655378" cy="401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F48DEB-C852-4731-9D81-C49B161DF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602" y="2548405"/>
            <a:ext cx="6437398" cy="4939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B70ABB-0570-447C-83C6-589B9472F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043" y="3213774"/>
            <a:ext cx="2624040" cy="637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576FA-385A-4373-8869-76BFFE424EC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162231" y="3697565"/>
            <a:ext cx="1794914" cy="63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B46B-E649-4E96-9AC5-78EB496F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14" y="283779"/>
            <a:ext cx="9207062" cy="1646621"/>
          </a:xfrm>
        </p:spPr>
        <p:txBody>
          <a:bodyPr/>
          <a:lstStyle/>
          <a:p>
            <a:r>
              <a:rPr lang="sr-Latn-RS" dirty="0"/>
              <a:t>Replikacije ispod haube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5B77-9C98-4195-B51C-BDA5E4599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39" y="993228"/>
            <a:ext cx="10089932" cy="5580993"/>
          </a:xfrm>
        </p:spPr>
        <p:txBody>
          <a:bodyPr>
            <a:normAutofit/>
          </a:bodyPr>
          <a:lstStyle/>
          <a:p>
            <a:r>
              <a:rPr lang="sr-Latn-RS" dirty="0"/>
              <a:t>Logička replikacija</a:t>
            </a:r>
          </a:p>
          <a:p>
            <a:pPr lvl="1"/>
            <a:r>
              <a:rPr lang="sr-Latn-RS" dirty="0"/>
              <a:t>Snima upit koji menja podatke na masteru</a:t>
            </a:r>
          </a:p>
          <a:p>
            <a:pPr lvl="1"/>
            <a:r>
              <a:rPr lang="sr-Latn-RS" dirty="0"/>
              <a:t>Replika čita događaj iz relay loga i izvršava stvarni SQL upit, koji je master izvršio</a:t>
            </a:r>
          </a:p>
          <a:p>
            <a:pPr lvl="1"/>
            <a:r>
              <a:rPr lang="sr-Latn-RS" dirty="0"/>
              <a:t>Jednostavno za implementaciju i događaji su kompaktni</a:t>
            </a:r>
          </a:p>
          <a:p>
            <a:pPr lvl="1"/>
            <a:r>
              <a:rPr lang="sr-Latn-RS" dirty="0"/>
              <a:t>Promene na masteru mogu da zavise od drugih faktora, osim samog teksta upita</a:t>
            </a:r>
          </a:p>
          <a:p>
            <a:pPr lvl="1"/>
            <a:r>
              <a:rPr lang="sr-Latn-RS" dirty="0"/>
              <a:t>Neke naredbe ne mogu da se replicitaju ispravno i ne radi na svim mehanizmima skladištenja</a:t>
            </a:r>
          </a:p>
          <a:p>
            <a:pPr lvl="1"/>
            <a:r>
              <a:rPr lang="sr-Latn-RS" dirty="0"/>
              <a:t>Modifikacije mora da budu serijalizovane</a:t>
            </a:r>
          </a:p>
          <a:p>
            <a:r>
              <a:rPr lang="sr-Latn-RS" dirty="0"/>
              <a:t>Sirova replikacija</a:t>
            </a:r>
          </a:p>
          <a:p>
            <a:pPr lvl="1"/>
            <a:r>
              <a:rPr lang="sr-Latn-RS" dirty="0"/>
              <a:t>Snima stvarne promene podataka u binarnom logu</a:t>
            </a:r>
          </a:p>
          <a:p>
            <a:pPr lvl="1"/>
            <a:r>
              <a:rPr lang="sr-Latn-RS" dirty="0"/>
              <a:t>Svaku naredbu replicira ispravno</a:t>
            </a:r>
          </a:p>
          <a:p>
            <a:pPr lvl="1"/>
            <a:r>
              <a:rPr lang="sr-Latn-RS" dirty="0"/>
              <a:t>Neke naredbe mogu da se repliciraju efikasnije i jeftinije</a:t>
            </a:r>
          </a:p>
          <a:p>
            <a:r>
              <a:rPr lang="sr-Latn-RS" dirty="0"/>
              <a:t>Dinamički prelazak između logičke i sirove</a:t>
            </a:r>
          </a:p>
          <a:p>
            <a:pPr lvl="1"/>
            <a:r>
              <a:rPr lang="sr-Latn-RS" dirty="0"/>
              <a:t> po defaultu, MySQL  koristi logičku replikaciju, a kada detektuje događaj koji ne može pravilno da se replicira, on prelazi na sirovu</a:t>
            </a:r>
          </a:p>
          <a:p>
            <a:pPr lvl="1"/>
            <a:r>
              <a:rPr lang="sr-Latn-RS" dirty="0"/>
              <a:t>binlog_format – ručno postavljanje formata replikacije</a:t>
            </a:r>
          </a:p>
          <a:p>
            <a:pPr lvl="1"/>
            <a:endParaRPr lang="sr-Latn-RS" dirty="0"/>
          </a:p>
          <a:p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955014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1772</TotalTime>
  <Words>1680</Words>
  <Application>Microsoft Office PowerPoint</Application>
  <PresentationFormat>Widescreen</PresentationFormat>
  <Paragraphs>197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Replikacija kod MySQL-a</vt:lpstr>
      <vt:lpstr>Osnove replikacije</vt:lpstr>
      <vt:lpstr>Kako replikacija radi?</vt:lpstr>
      <vt:lpstr>Podešavanje replikacije</vt:lpstr>
      <vt:lpstr>Konfigurisanje mastera i replike</vt:lpstr>
      <vt:lpstr>Pokretanje replike</vt:lpstr>
      <vt:lpstr>Inicijalizacija replike sa drugog servera</vt:lpstr>
      <vt:lpstr>Preporučena konfiguracija replikacije</vt:lpstr>
      <vt:lpstr>Replikacije ispod haube </vt:lpstr>
      <vt:lpstr>Logička replikacija    Sirova replikacija</vt:lpstr>
      <vt:lpstr>PowerPoint Presentation</vt:lpstr>
      <vt:lpstr>PowerPoint Presentation</vt:lpstr>
      <vt:lpstr>Replikacione topologije</vt:lpstr>
      <vt:lpstr>Replikacione topologije</vt:lpstr>
      <vt:lpstr>Replikacione topologije</vt:lpstr>
      <vt:lpstr>Administracija i održavanje replikacije</vt:lpstr>
      <vt:lpstr>Promena mastera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Replikacija kod MySQL-a</dc:title>
  <dc:creator>Mladen Radenkovic</dc:creator>
  <cp:lastModifiedBy>Mladen Radenkovic</cp:lastModifiedBy>
  <cp:revision>146</cp:revision>
  <dcterms:created xsi:type="dcterms:W3CDTF">2020-06-17T21:23:21Z</dcterms:created>
  <dcterms:modified xsi:type="dcterms:W3CDTF">2020-06-22T20:55:21Z</dcterms:modified>
</cp:coreProperties>
</file>