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90"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0E6B01-A781-4DC9-8442-874F84D5BF4B}" type="doc">
      <dgm:prSet loTypeId="urn:microsoft.com/office/officeart/2005/8/layout/hProcess11" loCatId="process" qsTypeId="urn:microsoft.com/office/officeart/2005/8/quickstyle/simple1" qsCatId="simple" csTypeId="urn:microsoft.com/office/officeart/2005/8/colors/accent1_2" csCatId="accent1" phldr="1"/>
      <dgm:spPr/>
    </dgm:pt>
    <dgm:pt modelId="{5B47759F-2EC7-4BA3-ABA7-BDC6346FA211}">
      <dgm:prSet phldrT="[Texto]"/>
      <dgm:spPr/>
      <dgm:t>
        <a:bodyPr/>
        <a:lstStyle/>
        <a:p>
          <a:r>
            <a:rPr lang="es-GT" dirty="0" smtClean="0"/>
            <a:t>Word</a:t>
          </a:r>
          <a:endParaRPr lang="es-GT" dirty="0"/>
        </a:p>
      </dgm:t>
    </dgm:pt>
    <dgm:pt modelId="{0F48F7C2-236B-4CE9-8BDE-9693EB878FAA}" type="parTrans" cxnId="{03F5312D-6E1F-4725-997E-9F8C543A09AB}">
      <dgm:prSet/>
      <dgm:spPr/>
      <dgm:t>
        <a:bodyPr/>
        <a:lstStyle/>
        <a:p>
          <a:endParaRPr lang="es-GT"/>
        </a:p>
      </dgm:t>
    </dgm:pt>
    <dgm:pt modelId="{53A60C99-725B-44A3-827F-D6D9E7555773}" type="sibTrans" cxnId="{03F5312D-6E1F-4725-997E-9F8C543A09AB}">
      <dgm:prSet/>
      <dgm:spPr/>
      <dgm:t>
        <a:bodyPr/>
        <a:lstStyle/>
        <a:p>
          <a:endParaRPr lang="es-GT"/>
        </a:p>
      </dgm:t>
    </dgm:pt>
    <dgm:pt modelId="{CB86C419-32F3-4838-A7B9-2CB1978BCB96}">
      <dgm:prSet phldrT="[Texto]"/>
      <dgm:spPr/>
      <dgm:t>
        <a:bodyPr/>
        <a:lstStyle/>
        <a:p>
          <a:r>
            <a:rPr lang="es-GT" dirty="0" smtClean="0"/>
            <a:t>Point</a:t>
          </a:r>
          <a:endParaRPr lang="es-GT" dirty="0"/>
        </a:p>
      </dgm:t>
    </dgm:pt>
    <dgm:pt modelId="{A1ABAB1D-501D-471F-9CF5-FB2C420738EB}" type="sibTrans" cxnId="{C803A608-0BB7-4D32-A273-1B4EE91A51CD}">
      <dgm:prSet/>
      <dgm:spPr/>
      <dgm:t>
        <a:bodyPr/>
        <a:lstStyle/>
        <a:p>
          <a:endParaRPr lang="es-GT"/>
        </a:p>
      </dgm:t>
    </dgm:pt>
    <dgm:pt modelId="{1B7AF9FC-0FF0-4DB9-ABAA-02C91E45FCE1}" type="parTrans" cxnId="{C803A608-0BB7-4D32-A273-1B4EE91A51CD}">
      <dgm:prSet/>
      <dgm:spPr/>
      <dgm:t>
        <a:bodyPr/>
        <a:lstStyle/>
        <a:p>
          <a:endParaRPr lang="es-GT"/>
        </a:p>
      </dgm:t>
    </dgm:pt>
    <dgm:pt modelId="{6FF7A43D-D787-4C55-A510-FD1FFAB21796}">
      <dgm:prSet phldrT="[Texto]"/>
      <dgm:spPr/>
      <dgm:t>
        <a:bodyPr/>
        <a:lstStyle/>
        <a:p>
          <a:r>
            <a:rPr lang="es-GT" dirty="0" smtClean="0"/>
            <a:t>Access</a:t>
          </a:r>
          <a:endParaRPr lang="es-GT" dirty="0"/>
        </a:p>
      </dgm:t>
    </dgm:pt>
    <dgm:pt modelId="{AC7994E8-3BB0-44B6-8AA9-EAEFCC71A9BD}" type="sibTrans" cxnId="{52A9D3A4-77D7-45C4-8BB7-83FD9259028C}">
      <dgm:prSet/>
      <dgm:spPr/>
      <dgm:t>
        <a:bodyPr/>
        <a:lstStyle/>
        <a:p>
          <a:endParaRPr lang="es-GT"/>
        </a:p>
      </dgm:t>
    </dgm:pt>
    <dgm:pt modelId="{946B36A8-9524-466C-81EB-EC2E9D65E363}" type="parTrans" cxnId="{52A9D3A4-77D7-45C4-8BB7-83FD9259028C}">
      <dgm:prSet/>
      <dgm:spPr/>
      <dgm:t>
        <a:bodyPr/>
        <a:lstStyle/>
        <a:p>
          <a:endParaRPr lang="es-GT"/>
        </a:p>
      </dgm:t>
    </dgm:pt>
    <dgm:pt modelId="{55A494EA-E97A-4BD0-B939-0D077910E113}" type="pres">
      <dgm:prSet presAssocID="{330E6B01-A781-4DC9-8442-874F84D5BF4B}" presName="Name0" presStyleCnt="0">
        <dgm:presLayoutVars>
          <dgm:dir/>
          <dgm:resizeHandles val="exact"/>
        </dgm:presLayoutVars>
      </dgm:prSet>
      <dgm:spPr/>
    </dgm:pt>
    <dgm:pt modelId="{EE3EFFFE-1494-41B7-B59E-9BCAB948957C}" type="pres">
      <dgm:prSet presAssocID="{330E6B01-A781-4DC9-8442-874F84D5BF4B}" presName="arrow" presStyleLbl="bgShp" presStyleIdx="0" presStyleCnt="1"/>
      <dgm:spPr/>
      <dgm:t>
        <a:bodyPr/>
        <a:lstStyle/>
        <a:p>
          <a:endParaRPr lang="es-GT"/>
        </a:p>
      </dgm:t>
    </dgm:pt>
    <dgm:pt modelId="{337DD784-EFB4-4DCA-8D3F-A078AE348DF0}" type="pres">
      <dgm:prSet presAssocID="{330E6B01-A781-4DC9-8442-874F84D5BF4B}" presName="points" presStyleCnt="0"/>
      <dgm:spPr/>
    </dgm:pt>
    <dgm:pt modelId="{0D1B8F85-02BA-4D91-8CBD-2C114750F59E}" type="pres">
      <dgm:prSet presAssocID="{5B47759F-2EC7-4BA3-ABA7-BDC6346FA211}" presName="compositeA" presStyleCnt="0"/>
      <dgm:spPr/>
    </dgm:pt>
    <dgm:pt modelId="{2F177FAF-EBFE-4185-B66F-2E71BB63DDC6}" type="pres">
      <dgm:prSet presAssocID="{5B47759F-2EC7-4BA3-ABA7-BDC6346FA211}" presName="textA" presStyleLbl="revTx" presStyleIdx="0" presStyleCnt="3">
        <dgm:presLayoutVars>
          <dgm:bulletEnabled val="1"/>
        </dgm:presLayoutVars>
      </dgm:prSet>
      <dgm:spPr/>
    </dgm:pt>
    <dgm:pt modelId="{62409B48-4134-4E9F-8FE3-B14C81A6D6BC}" type="pres">
      <dgm:prSet presAssocID="{5B47759F-2EC7-4BA3-ABA7-BDC6346FA211}" presName="circleA" presStyleLbl="node1" presStyleIdx="0" presStyleCnt="3" custScaleX="235763" custScaleY="187348" custLinFactNeighborX="81265"/>
      <dgm:spPr>
        <a:blipFill rotWithShape="0">
          <a:blip xmlns:r="http://schemas.openxmlformats.org/officeDocument/2006/relationships" r:embed="rId1"/>
          <a:stretch>
            <a:fillRect/>
          </a:stretch>
        </a:blipFill>
      </dgm:spPr>
    </dgm:pt>
    <dgm:pt modelId="{3FF8BD5C-688E-4966-92C6-EBF2EB4BA0C5}" type="pres">
      <dgm:prSet presAssocID="{5B47759F-2EC7-4BA3-ABA7-BDC6346FA211}" presName="spaceA" presStyleCnt="0"/>
      <dgm:spPr/>
    </dgm:pt>
    <dgm:pt modelId="{6E568E7E-5A5D-499D-A350-CF8EBBDFFE88}" type="pres">
      <dgm:prSet presAssocID="{53A60C99-725B-44A3-827F-D6D9E7555773}" presName="space" presStyleCnt="0"/>
      <dgm:spPr/>
    </dgm:pt>
    <dgm:pt modelId="{8CEEEE69-6EE9-48CE-A382-0118D0F79D77}" type="pres">
      <dgm:prSet presAssocID="{6FF7A43D-D787-4C55-A510-FD1FFAB21796}" presName="compositeB" presStyleCnt="0"/>
      <dgm:spPr/>
    </dgm:pt>
    <dgm:pt modelId="{C8415876-27B6-45C7-84A2-ABEC9EE211BB}" type="pres">
      <dgm:prSet presAssocID="{6FF7A43D-D787-4C55-A510-FD1FFAB21796}" presName="textB" presStyleLbl="revTx" presStyleIdx="1" presStyleCnt="3">
        <dgm:presLayoutVars>
          <dgm:bulletEnabled val="1"/>
        </dgm:presLayoutVars>
      </dgm:prSet>
      <dgm:spPr/>
      <dgm:t>
        <a:bodyPr/>
        <a:lstStyle/>
        <a:p>
          <a:endParaRPr lang="es-GT"/>
        </a:p>
      </dgm:t>
    </dgm:pt>
    <dgm:pt modelId="{A954681C-96A0-427E-9D2C-74044DD57D23}" type="pres">
      <dgm:prSet presAssocID="{6FF7A43D-D787-4C55-A510-FD1FFAB21796}" presName="circleB" presStyleLbl="node1" presStyleIdx="1" presStyleCnt="3" custScaleX="194033" custScaleY="184900" custLinFactNeighborX="34079" custLinFactNeighborY="5243"/>
      <dgm:spPr>
        <a:blipFill rotWithShape="0">
          <a:blip xmlns:r="http://schemas.openxmlformats.org/officeDocument/2006/relationships" r:embed="rId2"/>
          <a:stretch>
            <a:fillRect/>
          </a:stretch>
        </a:blipFill>
      </dgm:spPr>
    </dgm:pt>
    <dgm:pt modelId="{D1164C2C-C84C-4080-AB0D-D7B4A56EBA2C}" type="pres">
      <dgm:prSet presAssocID="{6FF7A43D-D787-4C55-A510-FD1FFAB21796}" presName="spaceB" presStyleCnt="0"/>
      <dgm:spPr/>
    </dgm:pt>
    <dgm:pt modelId="{8AD3A75A-A97F-451E-B0BE-EE1642B8A287}" type="pres">
      <dgm:prSet presAssocID="{AC7994E8-3BB0-44B6-8AA9-EAEFCC71A9BD}" presName="space" presStyleCnt="0"/>
      <dgm:spPr/>
    </dgm:pt>
    <dgm:pt modelId="{576E508A-59CA-4FE8-A335-F0F448987DC6}" type="pres">
      <dgm:prSet presAssocID="{CB86C419-32F3-4838-A7B9-2CB1978BCB96}" presName="compositeA" presStyleCnt="0"/>
      <dgm:spPr/>
    </dgm:pt>
    <dgm:pt modelId="{BD64E5C5-DBF7-481C-9DB8-EEF0B5CFD9A9}" type="pres">
      <dgm:prSet presAssocID="{CB86C419-32F3-4838-A7B9-2CB1978BCB96}" presName="textA" presStyleLbl="revTx" presStyleIdx="2" presStyleCnt="3">
        <dgm:presLayoutVars>
          <dgm:bulletEnabled val="1"/>
        </dgm:presLayoutVars>
      </dgm:prSet>
      <dgm:spPr/>
    </dgm:pt>
    <dgm:pt modelId="{543135F4-BAE6-4450-850D-2928A10B526B}" type="pres">
      <dgm:prSet presAssocID="{CB86C419-32F3-4838-A7B9-2CB1978BCB96}" presName="circleA" presStyleLbl="node1" presStyleIdx="2" presStyleCnt="3" custScaleX="262405" custScaleY="182104"/>
      <dgm:spPr>
        <a:blipFill rotWithShape="0">
          <a:blip xmlns:r="http://schemas.openxmlformats.org/officeDocument/2006/relationships" r:embed="rId3"/>
          <a:stretch>
            <a:fillRect/>
          </a:stretch>
        </a:blipFill>
      </dgm:spPr>
    </dgm:pt>
    <dgm:pt modelId="{B0FF012F-AE12-4C9B-BEAC-5AA37A4F4692}" type="pres">
      <dgm:prSet presAssocID="{CB86C419-32F3-4838-A7B9-2CB1978BCB96}" presName="spaceA" presStyleCnt="0"/>
      <dgm:spPr/>
    </dgm:pt>
  </dgm:ptLst>
  <dgm:cxnLst>
    <dgm:cxn modelId="{297ADC63-CC26-41BF-8F57-B92E12D6F876}" type="presOf" srcId="{CB86C419-32F3-4838-A7B9-2CB1978BCB96}" destId="{BD64E5C5-DBF7-481C-9DB8-EEF0B5CFD9A9}" srcOrd="0" destOrd="0" presId="urn:microsoft.com/office/officeart/2005/8/layout/hProcess11"/>
    <dgm:cxn modelId="{44CBA948-17E2-46BB-8C28-1C23BE18688B}" type="presOf" srcId="{6FF7A43D-D787-4C55-A510-FD1FFAB21796}" destId="{C8415876-27B6-45C7-84A2-ABEC9EE211BB}" srcOrd="0" destOrd="0" presId="urn:microsoft.com/office/officeart/2005/8/layout/hProcess11"/>
    <dgm:cxn modelId="{277EDE51-5402-493E-B038-CAD452B66D3C}" type="presOf" srcId="{330E6B01-A781-4DC9-8442-874F84D5BF4B}" destId="{55A494EA-E97A-4BD0-B939-0D077910E113}" srcOrd="0" destOrd="0" presId="urn:microsoft.com/office/officeart/2005/8/layout/hProcess11"/>
    <dgm:cxn modelId="{95FD390D-33FB-49CD-BDB5-05256B7ABE68}" type="presOf" srcId="{5B47759F-2EC7-4BA3-ABA7-BDC6346FA211}" destId="{2F177FAF-EBFE-4185-B66F-2E71BB63DDC6}" srcOrd="0" destOrd="0" presId="urn:microsoft.com/office/officeart/2005/8/layout/hProcess11"/>
    <dgm:cxn modelId="{03F5312D-6E1F-4725-997E-9F8C543A09AB}" srcId="{330E6B01-A781-4DC9-8442-874F84D5BF4B}" destId="{5B47759F-2EC7-4BA3-ABA7-BDC6346FA211}" srcOrd="0" destOrd="0" parTransId="{0F48F7C2-236B-4CE9-8BDE-9693EB878FAA}" sibTransId="{53A60C99-725B-44A3-827F-D6D9E7555773}"/>
    <dgm:cxn modelId="{C803A608-0BB7-4D32-A273-1B4EE91A51CD}" srcId="{330E6B01-A781-4DC9-8442-874F84D5BF4B}" destId="{CB86C419-32F3-4838-A7B9-2CB1978BCB96}" srcOrd="2" destOrd="0" parTransId="{1B7AF9FC-0FF0-4DB9-ABAA-02C91E45FCE1}" sibTransId="{A1ABAB1D-501D-471F-9CF5-FB2C420738EB}"/>
    <dgm:cxn modelId="{52A9D3A4-77D7-45C4-8BB7-83FD9259028C}" srcId="{330E6B01-A781-4DC9-8442-874F84D5BF4B}" destId="{6FF7A43D-D787-4C55-A510-FD1FFAB21796}" srcOrd="1" destOrd="0" parTransId="{946B36A8-9524-466C-81EB-EC2E9D65E363}" sibTransId="{AC7994E8-3BB0-44B6-8AA9-EAEFCC71A9BD}"/>
    <dgm:cxn modelId="{049A88DC-5A13-4528-9F3B-F47DBE608185}" type="presParOf" srcId="{55A494EA-E97A-4BD0-B939-0D077910E113}" destId="{EE3EFFFE-1494-41B7-B59E-9BCAB948957C}" srcOrd="0" destOrd="0" presId="urn:microsoft.com/office/officeart/2005/8/layout/hProcess11"/>
    <dgm:cxn modelId="{8178ACFA-7B3C-4827-88EE-B22ABD543220}" type="presParOf" srcId="{55A494EA-E97A-4BD0-B939-0D077910E113}" destId="{337DD784-EFB4-4DCA-8D3F-A078AE348DF0}" srcOrd="1" destOrd="0" presId="urn:microsoft.com/office/officeart/2005/8/layout/hProcess11"/>
    <dgm:cxn modelId="{5746FF9E-659B-4528-9B76-6AE825A5A70F}" type="presParOf" srcId="{337DD784-EFB4-4DCA-8D3F-A078AE348DF0}" destId="{0D1B8F85-02BA-4D91-8CBD-2C114750F59E}" srcOrd="0" destOrd="0" presId="urn:microsoft.com/office/officeart/2005/8/layout/hProcess11"/>
    <dgm:cxn modelId="{18906B78-5785-4D2C-B7A0-51A23F6674BF}" type="presParOf" srcId="{0D1B8F85-02BA-4D91-8CBD-2C114750F59E}" destId="{2F177FAF-EBFE-4185-B66F-2E71BB63DDC6}" srcOrd="0" destOrd="0" presId="urn:microsoft.com/office/officeart/2005/8/layout/hProcess11"/>
    <dgm:cxn modelId="{B75D4762-048D-4F10-A5B5-51D8B29D3737}" type="presParOf" srcId="{0D1B8F85-02BA-4D91-8CBD-2C114750F59E}" destId="{62409B48-4134-4E9F-8FE3-B14C81A6D6BC}" srcOrd="1" destOrd="0" presId="urn:microsoft.com/office/officeart/2005/8/layout/hProcess11"/>
    <dgm:cxn modelId="{39856628-2B2F-475D-AABA-903C3E28A2E5}" type="presParOf" srcId="{0D1B8F85-02BA-4D91-8CBD-2C114750F59E}" destId="{3FF8BD5C-688E-4966-92C6-EBF2EB4BA0C5}" srcOrd="2" destOrd="0" presId="urn:microsoft.com/office/officeart/2005/8/layout/hProcess11"/>
    <dgm:cxn modelId="{0B9CEA59-21DC-439E-ACC8-2647B7101D5A}" type="presParOf" srcId="{337DD784-EFB4-4DCA-8D3F-A078AE348DF0}" destId="{6E568E7E-5A5D-499D-A350-CF8EBBDFFE88}" srcOrd="1" destOrd="0" presId="urn:microsoft.com/office/officeart/2005/8/layout/hProcess11"/>
    <dgm:cxn modelId="{2A7985EE-69E7-45AB-8C7C-77D56E84058E}" type="presParOf" srcId="{337DD784-EFB4-4DCA-8D3F-A078AE348DF0}" destId="{8CEEEE69-6EE9-48CE-A382-0118D0F79D77}" srcOrd="2" destOrd="0" presId="urn:microsoft.com/office/officeart/2005/8/layout/hProcess11"/>
    <dgm:cxn modelId="{0EC8AD11-1014-46CE-9316-383A4B714E53}" type="presParOf" srcId="{8CEEEE69-6EE9-48CE-A382-0118D0F79D77}" destId="{C8415876-27B6-45C7-84A2-ABEC9EE211BB}" srcOrd="0" destOrd="0" presId="urn:microsoft.com/office/officeart/2005/8/layout/hProcess11"/>
    <dgm:cxn modelId="{AABA41E2-CC62-47EC-8D95-7A80C7D36765}" type="presParOf" srcId="{8CEEEE69-6EE9-48CE-A382-0118D0F79D77}" destId="{A954681C-96A0-427E-9D2C-74044DD57D23}" srcOrd="1" destOrd="0" presId="urn:microsoft.com/office/officeart/2005/8/layout/hProcess11"/>
    <dgm:cxn modelId="{527B8933-DDE7-45E0-B1DB-411C1899D90E}" type="presParOf" srcId="{8CEEEE69-6EE9-48CE-A382-0118D0F79D77}" destId="{D1164C2C-C84C-4080-AB0D-D7B4A56EBA2C}" srcOrd="2" destOrd="0" presId="urn:microsoft.com/office/officeart/2005/8/layout/hProcess11"/>
    <dgm:cxn modelId="{3723DE65-ABFF-4B73-9375-DDA88669A561}" type="presParOf" srcId="{337DD784-EFB4-4DCA-8D3F-A078AE348DF0}" destId="{8AD3A75A-A97F-451E-B0BE-EE1642B8A287}" srcOrd="3" destOrd="0" presId="urn:microsoft.com/office/officeart/2005/8/layout/hProcess11"/>
    <dgm:cxn modelId="{1F7C117F-B089-47B5-B0F4-2D98F0C639D1}" type="presParOf" srcId="{337DD784-EFB4-4DCA-8D3F-A078AE348DF0}" destId="{576E508A-59CA-4FE8-A335-F0F448987DC6}" srcOrd="4" destOrd="0" presId="urn:microsoft.com/office/officeart/2005/8/layout/hProcess11"/>
    <dgm:cxn modelId="{ABD99D91-EDA5-4635-882D-AF66797BE334}" type="presParOf" srcId="{576E508A-59CA-4FE8-A335-F0F448987DC6}" destId="{BD64E5C5-DBF7-481C-9DB8-EEF0B5CFD9A9}" srcOrd="0" destOrd="0" presId="urn:microsoft.com/office/officeart/2005/8/layout/hProcess11"/>
    <dgm:cxn modelId="{878390EF-19DE-47A3-B632-A74201209A67}" type="presParOf" srcId="{576E508A-59CA-4FE8-A335-F0F448987DC6}" destId="{543135F4-BAE6-4450-850D-2928A10B526B}" srcOrd="1" destOrd="0" presId="urn:microsoft.com/office/officeart/2005/8/layout/hProcess11"/>
    <dgm:cxn modelId="{BB82D074-2E7E-45B0-86F7-6FEC85FDA013}" type="presParOf" srcId="{576E508A-59CA-4FE8-A335-F0F448987DC6}" destId="{B0FF012F-AE12-4C9B-BEAC-5AA37A4F4692}"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EFFFE-1494-41B7-B59E-9BCAB948957C}">
      <dsp:nvSpPr>
        <dsp:cNvPr id="0" name=""/>
        <dsp:cNvSpPr/>
      </dsp:nvSpPr>
      <dsp:spPr>
        <a:xfrm>
          <a:off x="0" y="1433479"/>
          <a:ext cx="8018834" cy="191130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177FAF-EBFE-4185-B66F-2E71BB63DDC6}">
      <dsp:nvSpPr>
        <dsp:cNvPr id="0" name=""/>
        <dsp:cNvSpPr/>
      </dsp:nvSpPr>
      <dsp:spPr>
        <a:xfrm>
          <a:off x="3523" y="0"/>
          <a:ext cx="2325775" cy="191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b" anchorCtr="0">
          <a:noAutofit/>
        </a:bodyPr>
        <a:lstStyle/>
        <a:p>
          <a:pPr lvl="0" algn="ctr" defTabSz="1733550">
            <a:lnSpc>
              <a:spcPct val="90000"/>
            </a:lnSpc>
            <a:spcBef>
              <a:spcPct val="0"/>
            </a:spcBef>
            <a:spcAft>
              <a:spcPct val="35000"/>
            </a:spcAft>
          </a:pPr>
          <a:r>
            <a:rPr lang="es-GT" sz="3900" kern="1200" dirty="0" smtClean="0"/>
            <a:t>Word</a:t>
          </a:r>
          <a:endParaRPr lang="es-GT" sz="3900" kern="1200" dirty="0"/>
        </a:p>
      </dsp:txBody>
      <dsp:txXfrm>
        <a:off x="3523" y="0"/>
        <a:ext cx="2325775" cy="1911306"/>
      </dsp:txXfrm>
    </dsp:sp>
    <dsp:sp modelId="{62409B48-4134-4E9F-8FE3-B14C81A6D6BC}">
      <dsp:nvSpPr>
        <dsp:cNvPr id="0" name=""/>
        <dsp:cNvSpPr/>
      </dsp:nvSpPr>
      <dsp:spPr>
        <a:xfrm>
          <a:off x="991448" y="1941533"/>
          <a:ext cx="1126538" cy="895198"/>
        </a:xfrm>
        <a:prstGeom prst="ellipse">
          <a:avLst/>
        </a:prstGeom>
        <a:blipFill rotWithShape="0">
          <a:blip xmlns:r="http://schemas.openxmlformats.org/officeDocument/2006/relationships" r:embed="rId1"/>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415876-27B6-45C7-84A2-ABEC9EE211BB}">
      <dsp:nvSpPr>
        <dsp:cNvPr id="0" name=""/>
        <dsp:cNvSpPr/>
      </dsp:nvSpPr>
      <dsp:spPr>
        <a:xfrm>
          <a:off x="2445587" y="2866959"/>
          <a:ext cx="2325775" cy="191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t" anchorCtr="0">
          <a:noAutofit/>
        </a:bodyPr>
        <a:lstStyle/>
        <a:p>
          <a:pPr lvl="0" algn="ctr" defTabSz="1733550">
            <a:lnSpc>
              <a:spcPct val="90000"/>
            </a:lnSpc>
            <a:spcBef>
              <a:spcPct val="0"/>
            </a:spcBef>
            <a:spcAft>
              <a:spcPct val="35000"/>
            </a:spcAft>
          </a:pPr>
          <a:r>
            <a:rPr lang="es-GT" sz="3900" kern="1200" dirty="0" smtClean="0"/>
            <a:t>Access</a:t>
          </a:r>
          <a:endParaRPr lang="es-GT" sz="3900" kern="1200" dirty="0"/>
        </a:p>
      </dsp:txBody>
      <dsp:txXfrm>
        <a:off x="2445587" y="2866959"/>
        <a:ext cx="2325775" cy="1911306"/>
      </dsp:txXfrm>
    </dsp:sp>
    <dsp:sp modelId="{A954681C-96A0-427E-9D2C-74044DD57D23}">
      <dsp:nvSpPr>
        <dsp:cNvPr id="0" name=""/>
        <dsp:cNvSpPr/>
      </dsp:nvSpPr>
      <dsp:spPr>
        <a:xfrm>
          <a:off x="3307743" y="1972434"/>
          <a:ext cx="927141" cy="883501"/>
        </a:xfrm>
        <a:prstGeom prst="ellipse">
          <a:avLst/>
        </a:prstGeom>
        <a:blipFill rotWithShape="0">
          <a:blip xmlns:r="http://schemas.openxmlformats.org/officeDocument/2006/relationships" r:embed="rId2"/>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64E5C5-DBF7-481C-9DB8-EEF0B5CFD9A9}">
      <dsp:nvSpPr>
        <dsp:cNvPr id="0" name=""/>
        <dsp:cNvSpPr/>
      </dsp:nvSpPr>
      <dsp:spPr>
        <a:xfrm>
          <a:off x="4887651" y="0"/>
          <a:ext cx="2325775" cy="191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b" anchorCtr="0">
          <a:noAutofit/>
        </a:bodyPr>
        <a:lstStyle/>
        <a:p>
          <a:pPr lvl="0" algn="ctr" defTabSz="1733550">
            <a:lnSpc>
              <a:spcPct val="90000"/>
            </a:lnSpc>
            <a:spcBef>
              <a:spcPct val="0"/>
            </a:spcBef>
            <a:spcAft>
              <a:spcPct val="35000"/>
            </a:spcAft>
          </a:pPr>
          <a:r>
            <a:rPr lang="es-GT" sz="3900" kern="1200" dirty="0" smtClean="0"/>
            <a:t>Point</a:t>
          </a:r>
          <a:endParaRPr lang="es-GT" sz="3900" kern="1200" dirty="0"/>
        </a:p>
      </dsp:txBody>
      <dsp:txXfrm>
        <a:off x="4887651" y="0"/>
        <a:ext cx="2325775" cy="1911306"/>
      </dsp:txXfrm>
    </dsp:sp>
    <dsp:sp modelId="{543135F4-BAE6-4450-850D-2928A10B526B}">
      <dsp:nvSpPr>
        <dsp:cNvPr id="0" name=""/>
        <dsp:cNvSpPr/>
      </dsp:nvSpPr>
      <dsp:spPr>
        <a:xfrm>
          <a:off x="5423618" y="1954062"/>
          <a:ext cx="1253840" cy="870141"/>
        </a:xfrm>
        <a:prstGeom prst="ellipse">
          <a:avLst/>
        </a:prstGeom>
        <a:blipFill rotWithShape="0">
          <a:blip xmlns:r="http://schemas.openxmlformats.org/officeDocument/2006/relationships" r:embed="rId3"/>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4/20/2017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4/20/2017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4/20/2017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4/20/2017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4/20/2017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4/20/2017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4/20/2017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4/20/2017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transition>
    <p:wipe/>
  </p:transition>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s.wikipedia.org/wiki/Telefon%C3%ADa_m%C3%B3vil" TargetMode="External"/><Relationship Id="rId3" Type="http://schemas.openxmlformats.org/officeDocument/2006/relationships/hyperlink" Target="https://es.wikipedia.org/wiki/Informaci%C3%B3n" TargetMode="External"/><Relationship Id="rId7" Type="http://schemas.openxmlformats.org/officeDocument/2006/relationships/hyperlink" Target="https://es.wikipedia.org/wiki/Internet" TargetMode="External"/><Relationship Id="rId2" Type="http://schemas.openxmlformats.org/officeDocument/2006/relationships/hyperlink" Target="https://es.wikipedia.org/wiki/Ciencia" TargetMode="External"/><Relationship Id="rId1" Type="http://schemas.openxmlformats.org/officeDocument/2006/relationships/slideLayout" Target="../slideLayouts/slideLayout2.xml"/><Relationship Id="rId6" Type="http://schemas.openxmlformats.org/officeDocument/2006/relationships/hyperlink" Target="https://es.wikipedia.org/wiki/Circuito_integrado" TargetMode="External"/><Relationship Id="rId5" Type="http://schemas.openxmlformats.org/officeDocument/2006/relationships/hyperlink" Target="https://es.wikipedia.org/wiki/Electr%C3%B3nica_digital" TargetMode="External"/><Relationship Id="rId10" Type="http://schemas.openxmlformats.org/officeDocument/2006/relationships/hyperlink" Target="https://es.wikipedia.org/wiki/Alexander_Mikhailov" TargetMode="External"/><Relationship Id="rId4" Type="http://schemas.openxmlformats.org/officeDocument/2006/relationships/hyperlink" Target="https://es.wikipedia.org/wiki/Dato" TargetMode="External"/><Relationship Id="rId9" Type="http://schemas.openxmlformats.org/officeDocument/2006/relationships/hyperlink" Target="https://es.wikipedia.org/wiki/Karl_Steinbuch"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conceptodefinicion.de/informatica/" TargetMode="External"/><Relationship Id="rId2" Type="http://schemas.openxmlformats.org/officeDocument/2006/relationships/hyperlink" Target="http://conceptodefinicion.de/oficina/" TargetMode="External"/><Relationship Id="rId1" Type="http://schemas.openxmlformats.org/officeDocument/2006/relationships/slideLayout" Target="../slideLayouts/slideLayout2.xml"/><Relationship Id="rId5" Type="http://schemas.openxmlformats.org/officeDocument/2006/relationships/hyperlink" Target="http://conceptodefinicion.de/organizacion/" TargetMode="External"/><Relationship Id="rId4" Type="http://schemas.openxmlformats.org/officeDocument/2006/relationships/hyperlink" Target="http://conceptodefinicion.de/objetivo/"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989556"/>
            <a:ext cx="8825658" cy="4797469"/>
          </a:xfrm>
        </p:spPr>
        <p:txBody>
          <a:bodyPr/>
          <a:lstStyle/>
          <a:p>
            <a:r>
              <a:rPr lang="es-GT" sz="5400" b="1" dirty="0" smtClean="0">
                <a:latin typeface="Adobe Arabic" panose="02040503050201020203" pitchFamily="18" charset="-78"/>
                <a:cs typeface="Adobe Arabic" panose="02040503050201020203" pitchFamily="18" charset="-78"/>
              </a:rPr>
              <a:t>Apellidos: Gómez </a:t>
            </a:r>
            <a:r>
              <a:rPr lang="es-GT" sz="5400" b="1" dirty="0" err="1" smtClean="0">
                <a:latin typeface="Adobe Arabic" panose="02040503050201020203" pitchFamily="18" charset="-78"/>
                <a:cs typeface="Adobe Arabic" panose="02040503050201020203" pitchFamily="18" charset="-78"/>
              </a:rPr>
              <a:t>Yucute</a:t>
            </a:r>
            <a:r>
              <a:rPr lang="es-GT" sz="5400" b="1" dirty="0">
                <a:latin typeface="Adobe Arabic" panose="02040503050201020203" pitchFamily="18" charset="-78"/>
                <a:cs typeface="Adobe Arabic" panose="02040503050201020203" pitchFamily="18" charset="-78"/>
              </a:rPr>
              <a:t/>
            </a:r>
            <a:br>
              <a:rPr lang="es-GT" sz="5400" b="1" dirty="0">
                <a:latin typeface="Adobe Arabic" panose="02040503050201020203" pitchFamily="18" charset="-78"/>
                <a:cs typeface="Adobe Arabic" panose="02040503050201020203" pitchFamily="18" charset="-78"/>
              </a:rPr>
            </a:br>
            <a:r>
              <a:rPr lang="es-GT" sz="5400" b="1" dirty="0" smtClean="0">
                <a:latin typeface="Adobe Arabic" panose="02040503050201020203" pitchFamily="18" charset="-78"/>
                <a:cs typeface="Adobe Arabic" panose="02040503050201020203" pitchFamily="18" charset="-78"/>
              </a:rPr>
              <a:t>Nombre: </a:t>
            </a:r>
            <a:r>
              <a:rPr lang="es-GT" sz="5400" b="1" dirty="0" err="1" smtClean="0">
                <a:latin typeface="Adobe Arabic" panose="02040503050201020203" pitchFamily="18" charset="-78"/>
                <a:cs typeface="Adobe Arabic" panose="02040503050201020203" pitchFamily="18" charset="-78"/>
              </a:rPr>
              <a:t>Yeisón</a:t>
            </a:r>
            <a:r>
              <a:rPr lang="es-GT" sz="5400" b="1" dirty="0" smtClean="0">
                <a:latin typeface="Adobe Arabic" panose="02040503050201020203" pitchFamily="18" charset="-78"/>
                <a:cs typeface="Adobe Arabic" panose="02040503050201020203" pitchFamily="18" charset="-78"/>
              </a:rPr>
              <a:t> Danilo</a:t>
            </a:r>
            <a:br>
              <a:rPr lang="es-GT" sz="5400" b="1" dirty="0" smtClean="0">
                <a:latin typeface="Adobe Arabic" panose="02040503050201020203" pitchFamily="18" charset="-78"/>
                <a:cs typeface="Adobe Arabic" panose="02040503050201020203" pitchFamily="18" charset="-78"/>
              </a:rPr>
            </a:br>
            <a:r>
              <a:rPr lang="es-GT" sz="5400" b="1" dirty="0" smtClean="0">
                <a:latin typeface="Adobe Arabic" panose="02040503050201020203" pitchFamily="18" charset="-78"/>
                <a:cs typeface="Adobe Arabic" panose="02040503050201020203" pitchFamily="18" charset="-78"/>
              </a:rPr>
              <a:t>Grado: 5to. BACO JV</a:t>
            </a:r>
            <a:br>
              <a:rPr lang="es-GT" sz="5400" b="1" dirty="0" smtClean="0">
                <a:latin typeface="Adobe Arabic" panose="02040503050201020203" pitchFamily="18" charset="-78"/>
                <a:cs typeface="Adobe Arabic" panose="02040503050201020203" pitchFamily="18" charset="-78"/>
              </a:rPr>
            </a:br>
            <a:r>
              <a:rPr lang="es-GT" sz="5400" b="1" dirty="0" smtClean="0">
                <a:latin typeface="Adobe Arabic" panose="02040503050201020203" pitchFamily="18" charset="-78"/>
                <a:cs typeface="Adobe Arabic" panose="02040503050201020203" pitchFamily="18" charset="-78"/>
              </a:rPr>
              <a:t>Catedra: Laboratorio</a:t>
            </a:r>
            <a:br>
              <a:rPr lang="es-GT" sz="5400" b="1" dirty="0" smtClean="0">
                <a:latin typeface="Adobe Arabic" panose="02040503050201020203" pitchFamily="18" charset="-78"/>
                <a:cs typeface="Adobe Arabic" panose="02040503050201020203" pitchFamily="18" charset="-78"/>
              </a:rPr>
            </a:br>
            <a:r>
              <a:rPr lang="es-GT" sz="5400" b="1" dirty="0" smtClean="0">
                <a:latin typeface="Adobe Arabic" panose="02040503050201020203" pitchFamily="18" charset="-78"/>
                <a:cs typeface="Adobe Arabic" panose="02040503050201020203" pitchFamily="18" charset="-78"/>
              </a:rPr>
              <a:t>Fecha: 20/04/2017</a:t>
            </a:r>
            <a:br>
              <a:rPr lang="es-GT" sz="5400" b="1" dirty="0" smtClean="0">
                <a:latin typeface="Adobe Arabic" panose="02040503050201020203" pitchFamily="18" charset="-78"/>
                <a:cs typeface="Adobe Arabic" panose="02040503050201020203" pitchFamily="18" charset="-78"/>
              </a:rPr>
            </a:br>
            <a:r>
              <a:rPr lang="es-GT" sz="5400" b="1" dirty="0" smtClean="0">
                <a:latin typeface="Adobe Arabic" panose="02040503050201020203" pitchFamily="18" charset="-78"/>
                <a:cs typeface="Adobe Arabic" panose="02040503050201020203" pitchFamily="18" charset="-78"/>
              </a:rPr>
              <a:t>Profesor: Erick Gonzales</a:t>
            </a:r>
            <a:endParaRPr lang="es-GT" sz="5400" b="1" dirty="0">
              <a:latin typeface="Adobe Arabic" panose="02040503050201020203" pitchFamily="18" charset="-78"/>
              <a:cs typeface="Adobe Arabic" panose="02040503050201020203" pitchFamily="18" charset="-78"/>
            </a:endParaRPr>
          </a:p>
        </p:txBody>
      </p:sp>
      <p:sp>
        <p:nvSpPr>
          <p:cNvPr id="3" name="Subtítulo 2"/>
          <p:cNvSpPr>
            <a:spLocks noGrp="1"/>
          </p:cNvSpPr>
          <p:nvPr>
            <p:ph type="subTitle" idx="1"/>
          </p:nvPr>
        </p:nvSpPr>
        <p:spPr>
          <a:xfrm>
            <a:off x="1154955" y="7271568"/>
            <a:ext cx="8825658" cy="45719"/>
          </a:xfrm>
        </p:spPr>
        <p:txBody>
          <a:bodyPr>
            <a:normAutofit fontScale="25000" lnSpcReduction="20000"/>
          </a:bodyPr>
          <a:lstStyle/>
          <a:p>
            <a:endParaRPr lang="es-GT" dirty="0"/>
          </a:p>
        </p:txBody>
      </p:sp>
    </p:spTree>
    <p:extLst>
      <p:ext uri="{BB962C8B-B14F-4D97-AF65-F5344CB8AC3E}">
        <p14:creationId xmlns:p14="http://schemas.microsoft.com/office/powerpoint/2010/main" val="3401581526"/>
      </p:ext>
    </p:extLst>
  </p:cSld>
  <p:clrMapOvr>
    <a:masterClrMapping/>
  </p:clrMapOvr>
  <p:transition advTm="10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smtClean="0"/>
              <a:t>Mantenimiento </a:t>
            </a:r>
            <a:r>
              <a:rPr lang="es-GT" dirty="0"/>
              <a:t>P</a:t>
            </a:r>
            <a:r>
              <a:rPr lang="es-GT" dirty="0" smtClean="0"/>
              <a:t>reventivo</a:t>
            </a:r>
            <a:endParaRPr lang="es-GT" dirty="0"/>
          </a:p>
        </p:txBody>
      </p:sp>
      <p:sp>
        <p:nvSpPr>
          <p:cNvPr id="3" name="Marcador de texto 2"/>
          <p:cNvSpPr>
            <a:spLocks noGrp="1"/>
          </p:cNvSpPr>
          <p:nvPr>
            <p:ph type="body" idx="1"/>
          </p:nvPr>
        </p:nvSpPr>
        <p:spPr>
          <a:xfrm>
            <a:off x="1103313" y="1603332"/>
            <a:ext cx="4396338" cy="877930"/>
          </a:xfrm>
        </p:spPr>
        <p:txBody>
          <a:bodyPr/>
          <a:lstStyle/>
          <a:p>
            <a:pPr algn="ctr"/>
            <a:r>
              <a:rPr lang="es-GT" dirty="0" smtClean="0"/>
              <a:t>Definición</a:t>
            </a:r>
            <a:endParaRPr lang="es-GT" dirty="0"/>
          </a:p>
        </p:txBody>
      </p:sp>
      <p:sp>
        <p:nvSpPr>
          <p:cNvPr id="4" name="Marcador de contenido 3"/>
          <p:cNvSpPr>
            <a:spLocks noGrp="1"/>
          </p:cNvSpPr>
          <p:nvPr>
            <p:ph sz="half" idx="2"/>
          </p:nvPr>
        </p:nvSpPr>
        <p:spPr>
          <a:xfrm>
            <a:off x="1103312" y="2780778"/>
            <a:ext cx="4396339" cy="3475560"/>
          </a:xfrm>
        </p:spPr>
        <p:txBody>
          <a:bodyPr>
            <a:normAutofit fontScale="92500"/>
          </a:bodyPr>
          <a:lstStyle/>
          <a:p>
            <a:pPr algn="ctr"/>
            <a:r>
              <a:rPr lang="es-GT" sz="2400" dirty="0"/>
              <a:t>En las operaciones de </a:t>
            </a:r>
            <a:r>
              <a:rPr lang="es-GT" sz="2400" b="1" dirty="0"/>
              <a:t>mantenimiento</a:t>
            </a:r>
            <a:r>
              <a:rPr lang="es-GT" sz="2400" dirty="0"/>
              <a:t>, </a:t>
            </a:r>
            <a:r>
              <a:rPr lang="es-GT" sz="2400" dirty="0" smtClean="0"/>
              <a:t>el </a:t>
            </a:r>
            <a:r>
              <a:rPr lang="es-GT" sz="2400" b="1" dirty="0" smtClean="0"/>
              <a:t>mantenimiento </a:t>
            </a:r>
            <a:r>
              <a:rPr lang="es-GT" sz="2400" b="1" dirty="0"/>
              <a:t>preventivo</a:t>
            </a:r>
            <a:r>
              <a:rPr lang="es-GT" sz="2400" dirty="0"/>
              <a:t> es el destinado a la conservación de equipos o instalaciones mediante la realización de revisión y reparación que garanticen su buen funcionamiento y fiabilidad</a:t>
            </a:r>
            <a:r>
              <a:rPr lang="es-GT" dirty="0"/>
              <a:t>.</a:t>
            </a:r>
            <a:endParaRPr lang="es-GT" dirty="0"/>
          </a:p>
        </p:txBody>
      </p:sp>
      <p:sp>
        <p:nvSpPr>
          <p:cNvPr id="5" name="Marcador de texto 4"/>
          <p:cNvSpPr>
            <a:spLocks noGrp="1"/>
          </p:cNvSpPr>
          <p:nvPr>
            <p:ph type="body" sz="quarter" idx="3"/>
          </p:nvPr>
        </p:nvSpPr>
        <p:spPr>
          <a:xfrm>
            <a:off x="5654495" y="1478071"/>
            <a:ext cx="4396339" cy="1003191"/>
          </a:xfrm>
        </p:spPr>
        <p:txBody>
          <a:bodyPr/>
          <a:lstStyle/>
          <a:p>
            <a:pPr algn="ctr"/>
            <a:r>
              <a:rPr lang="es-GT" dirty="0" smtClean="0"/>
              <a:t>Imágenes de Mantenimiento Preventivo.</a:t>
            </a:r>
            <a:endParaRPr lang="es-GT" dirty="0"/>
          </a:p>
        </p:txBody>
      </p:sp>
      <p:pic>
        <p:nvPicPr>
          <p:cNvPr id="6150" name="Picture 6" descr="Resultado de imagen para mantenimiento preventivo"/>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5978842" y="2780777"/>
            <a:ext cx="3819775" cy="3256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2617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advTm="10000">
        <p15:prstTrans prst="origami"/>
      </p:transition>
    </mc:Choice>
    <mc:Fallback>
      <p:transition spd="slow" advTm="10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sz="6600" dirty="0" smtClean="0">
                <a:latin typeface="Adobe Arabic" panose="02040503050201020203" pitchFamily="18" charset="-78"/>
                <a:cs typeface="Adobe Arabic" panose="02040503050201020203" pitchFamily="18" charset="-78"/>
              </a:rPr>
              <a:t>Conclusiones Personales</a:t>
            </a:r>
            <a:endParaRPr lang="es-GT" sz="6600" dirty="0">
              <a:latin typeface="Adobe Arabic" panose="02040503050201020203" pitchFamily="18" charset="-78"/>
              <a:cs typeface="Adobe Arabic" panose="02040503050201020203" pitchFamily="18" charset="-78"/>
            </a:endParaRPr>
          </a:p>
        </p:txBody>
      </p:sp>
      <p:sp>
        <p:nvSpPr>
          <p:cNvPr id="3" name="Marcador de contenido 2"/>
          <p:cNvSpPr>
            <a:spLocks noGrp="1"/>
          </p:cNvSpPr>
          <p:nvPr>
            <p:ph idx="1"/>
          </p:nvPr>
        </p:nvSpPr>
        <p:spPr/>
        <p:txBody>
          <a:bodyPr>
            <a:normAutofit/>
          </a:bodyPr>
          <a:lstStyle/>
          <a:p>
            <a:r>
              <a:rPr lang="es-GT" b="1" dirty="0" smtClean="0">
                <a:latin typeface="+mn-lt"/>
              </a:rPr>
              <a:t>Bueno acerca del Tema de Informática se trata de una herramienta que nos ayuda para ciertos trabajos en el área de computación. </a:t>
            </a:r>
          </a:p>
          <a:p>
            <a:r>
              <a:rPr lang="es-GT" b="1" dirty="0" smtClean="0">
                <a:latin typeface="+mn-lt"/>
              </a:rPr>
              <a:t> Ofimática aprendí que las herramientas como Word, Access, </a:t>
            </a:r>
            <a:r>
              <a:rPr lang="es-GT" b="1" dirty="0" err="1" smtClean="0">
                <a:latin typeface="+mn-lt"/>
              </a:rPr>
              <a:t>Power</a:t>
            </a:r>
            <a:r>
              <a:rPr lang="es-GT" b="1" dirty="0" smtClean="0">
                <a:latin typeface="+mn-lt"/>
              </a:rPr>
              <a:t> Point y Publisher que sirven en una oficina.</a:t>
            </a:r>
          </a:p>
          <a:p>
            <a:r>
              <a:rPr lang="es-GT" sz="2400" b="1" dirty="0">
                <a:latin typeface="+mn-lt"/>
                <a:cs typeface="Adobe Arabic" panose="02040503050201020203" pitchFamily="18" charset="-78"/>
              </a:rPr>
              <a:t>Lenguajes de Programación y</a:t>
            </a:r>
            <a:r>
              <a:rPr lang="es-GT" sz="2800" b="1" dirty="0">
                <a:latin typeface="+mn-lt"/>
                <a:cs typeface="Adobe Arabic" panose="02040503050201020203" pitchFamily="18" charset="-78"/>
              </a:rPr>
              <a:t> </a:t>
            </a:r>
            <a:r>
              <a:rPr lang="es-GT" b="1" dirty="0" smtClean="0">
                <a:latin typeface="+mn-lt"/>
                <a:cs typeface="Adobe Arabic" panose="02040503050201020203" pitchFamily="18" charset="-78"/>
              </a:rPr>
              <a:t>Línea </a:t>
            </a:r>
            <a:r>
              <a:rPr lang="es-GT" b="1" dirty="0">
                <a:latin typeface="+mn-lt"/>
                <a:cs typeface="Adobe Arabic" panose="02040503050201020203" pitchFamily="18" charset="-78"/>
              </a:rPr>
              <a:t>de Tiempo </a:t>
            </a:r>
            <a:r>
              <a:rPr lang="es-GT" b="1" dirty="0" smtClean="0">
                <a:latin typeface="+mn-lt"/>
                <a:cs typeface="Adobe Arabic" panose="02040503050201020203" pitchFamily="18" charset="-78"/>
              </a:rPr>
              <a:t>en este tema habla acerca de distintos programas que nos ayudan a resolver y crear programas para nuestra satisfacción.</a:t>
            </a:r>
          </a:p>
          <a:p>
            <a:r>
              <a:rPr lang="es-GT" b="1" dirty="0" smtClean="0">
                <a:latin typeface="+mn-lt"/>
              </a:rPr>
              <a:t>Mantenimiento Preventivo este tipo de mantenimiento nos ayuda a revisar a nuestra computadora antes de que un problema pequeño se haga mas grande y a veces ya irreparable.</a:t>
            </a:r>
            <a:r>
              <a:rPr lang="es-GT" b="1" dirty="0">
                <a:latin typeface="+mn-lt"/>
              </a:rPr>
              <a:t/>
            </a:r>
            <a:br>
              <a:rPr lang="es-GT" b="1" dirty="0">
                <a:latin typeface="+mn-lt"/>
              </a:rPr>
            </a:br>
            <a:endParaRPr lang="es-GT" b="1" dirty="0" smtClean="0">
              <a:latin typeface="+mn-lt"/>
            </a:endParaRPr>
          </a:p>
          <a:p>
            <a:endParaRPr lang="es-GT" dirty="0"/>
          </a:p>
        </p:txBody>
      </p:sp>
    </p:spTree>
    <p:extLst>
      <p:ext uri="{BB962C8B-B14F-4D97-AF65-F5344CB8AC3E}">
        <p14:creationId xmlns:p14="http://schemas.microsoft.com/office/powerpoint/2010/main" val="1123997622"/>
      </p:ext>
    </p:extLst>
  </p:cSld>
  <p:clrMapOvr>
    <a:masterClrMapping/>
  </p:clrMapOvr>
  <p:transition spd="slow" advTm="10000">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sz="7200" b="1" dirty="0" smtClean="0">
                <a:latin typeface="Adobe Arabic" panose="02040503050201020203" pitchFamily="18" charset="-78"/>
                <a:cs typeface="Adobe Arabic" panose="02040503050201020203" pitchFamily="18" charset="-78"/>
              </a:rPr>
              <a:t>Introducción </a:t>
            </a:r>
            <a:endParaRPr lang="es-GT" sz="7200" b="1" dirty="0">
              <a:latin typeface="Adobe Arabic" panose="02040503050201020203" pitchFamily="18" charset="-78"/>
              <a:cs typeface="Adobe Arabic" panose="02040503050201020203" pitchFamily="18" charset="-78"/>
            </a:endParaRPr>
          </a:p>
        </p:txBody>
      </p:sp>
      <p:sp>
        <p:nvSpPr>
          <p:cNvPr id="3" name="Marcador de contenido 2"/>
          <p:cNvSpPr>
            <a:spLocks noGrp="1"/>
          </p:cNvSpPr>
          <p:nvPr>
            <p:ph idx="1"/>
          </p:nvPr>
        </p:nvSpPr>
        <p:spPr>
          <a:xfrm>
            <a:off x="1103312" y="2052918"/>
            <a:ext cx="8946541" cy="3383378"/>
          </a:xfrm>
        </p:spPr>
        <p:txBody>
          <a:bodyPr>
            <a:noAutofit/>
          </a:bodyPr>
          <a:lstStyle/>
          <a:p>
            <a:pPr algn="just"/>
            <a:r>
              <a:rPr lang="es-GT" sz="3200" dirty="0" smtClean="0"/>
              <a:t>Esta Presentación se refiere a distinta información de algunos temas principales de Computación y Programación que nos ayudaran a tener una mejor presentación de en nuestro trabajo y nos ayudaran como herramientas.</a:t>
            </a:r>
            <a:endParaRPr lang="es-GT" sz="3200" dirty="0"/>
          </a:p>
        </p:txBody>
      </p:sp>
    </p:spTree>
    <p:extLst>
      <p:ext uri="{BB962C8B-B14F-4D97-AF65-F5344CB8AC3E}">
        <p14:creationId xmlns:p14="http://schemas.microsoft.com/office/powerpoint/2010/main" val="2193738408"/>
      </p:ext>
    </p:extLst>
  </p:cSld>
  <p:clrMapOvr>
    <a:masterClrMapping/>
  </p:clrMapOvr>
  <p:transition advTm="1000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824937"/>
          </a:xfrm>
        </p:spPr>
        <p:txBody>
          <a:bodyPr/>
          <a:lstStyle/>
          <a:p>
            <a:pPr algn="ctr"/>
            <a:r>
              <a:rPr lang="es-GT" dirty="0" smtClean="0"/>
              <a:t>Informática</a:t>
            </a:r>
            <a:endParaRPr lang="es-GT" dirty="0"/>
          </a:p>
        </p:txBody>
      </p:sp>
      <p:sp>
        <p:nvSpPr>
          <p:cNvPr id="3" name="Marcador de contenido 2"/>
          <p:cNvSpPr>
            <a:spLocks noGrp="1"/>
          </p:cNvSpPr>
          <p:nvPr>
            <p:ph idx="1"/>
          </p:nvPr>
        </p:nvSpPr>
        <p:spPr>
          <a:xfrm>
            <a:off x="1103312" y="1277656"/>
            <a:ext cx="8946541" cy="4970744"/>
          </a:xfrm>
        </p:spPr>
        <p:txBody>
          <a:bodyPr>
            <a:normAutofit fontScale="92500" lnSpcReduction="10000"/>
          </a:bodyPr>
          <a:lstStyle/>
          <a:p>
            <a:r>
              <a:rPr lang="es-GT" dirty="0"/>
              <a:t>La </a:t>
            </a:r>
            <a:r>
              <a:rPr lang="es-GT" b="1" dirty="0"/>
              <a:t>informática</a:t>
            </a:r>
            <a:r>
              <a:rPr lang="es-GT" dirty="0"/>
              <a:t>, también llamada </a:t>
            </a:r>
            <a:r>
              <a:rPr lang="es-GT" b="1" dirty="0"/>
              <a:t>computación</a:t>
            </a:r>
            <a:r>
              <a:rPr lang="es-GT" dirty="0"/>
              <a:t> en América latina</a:t>
            </a:r>
            <a:r>
              <a:rPr lang="es-GT" dirty="0" smtClean="0"/>
              <a:t>,</a:t>
            </a:r>
            <a:r>
              <a:rPr lang="es-GT" dirty="0"/>
              <a:t> es una </a:t>
            </a:r>
            <a:r>
              <a:rPr lang="es-GT" dirty="0">
                <a:hlinkClick r:id="rId2" tooltip="Ciencia"/>
              </a:rPr>
              <a:t>ciencia</a:t>
            </a:r>
            <a:r>
              <a:rPr lang="es-GT" dirty="0"/>
              <a:t> que estudia métodos, técnicas, procesos, con el fin de almacenar, procesar y transmitir </a:t>
            </a:r>
            <a:r>
              <a:rPr lang="es-GT" dirty="0">
                <a:hlinkClick r:id="rId3" tooltip="Información"/>
              </a:rPr>
              <a:t>información</a:t>
            </a:r>
            <a:r>
              <a:rPr lang="es-GT" dirty="0"/>
              <a:t> y </a:t>
            </a:r>
            <a:r>
              <a:rPr lang="es-GT" dirty="0">
                <a:hlinkClick r:id="rId4" tooltip="Dato"/>
              </a:rPr>
              <a:t>datos</a:t>
            </a:r>
            <a:r>
              <a:rPr lang="es-GT" dirty="0"/>
              <a:t> en formato </a:t>
            </a:r>
            <a:r>
              <a:rPr lang="es-GT" dirty="0">
                <a:hlinkClick r:id="rId5" tooltip="Electrónica digital"/>
              </a:rPr>
              <a:t>digital</a:t>
            </a:r>
            <a:r>
              <a:rPr lang="es-GT" dirty="0"/>
              <a:t>. La informática se ha desarrollado rápidamente a partir de la segunda mitad del siglo XX, con la aparición de tecnologías tales como el </a:t>
            </a:r>
            <a:r>
              <a:rPr lang="es-GT" dirty="0">
                <a:hlinkClick r:id="rId6" tooltip="Circuito integrado"/>
              </a:rPr>
              <a:t>circuito integrado</a:t>
            </a:r>
            <a:r>
              <a:rPr lang="es-GT" dirty="0"/>
              <a:t>, el </a:t>
            </a:r>
            <a:r>
              <a:rPr lang="es-GT" dirty="0">
                <a:hlinkClick r:id="rId7" tooltip="Internet"/>
              </a:rPr>
              <a:t>Internet</a:t>
            </a:r>
            <a:r>
              <a:rPr lang="es-GT" dirty="0"/>
              <a:t>, y el </a:t>
            </a:r>
            <a:r>
              <a:rPr lang="es-GT" dirty="0">
                <a:hlinkClick r:id="rId8" tooltip="Telefonía móvil"/>
              </a:rPr>
              <a:t>teléfono móvil</a:t>
            </a:r>
            <a:r>
              <a:rPr lang="es-GT" dirty="0" smtClean="0"/>
              <a:t>.</a:t>
            </a:r>
            <a:r>
              <a:rPr lang="es-GT" dirty="0"/>
              <a:t> Se define como la rama de la tecnología que estudia el tratamiento automático de la </a:t>
            </a:r>
            <a:r>
              <a:rPr lang="es-GT" dirty="0" smtClean="0"/>
              <a:t>información.</a:t>
            </a:r>
            <a:endParaRPr lang="es-GT" dirty="0"/>
          </a:p>
          <a:p>
            <a:r>
              <a:rPr lang="es-GT" dirty="0"/>
              <a:t>En 1957, </a:t>
            </a:r>
            <a:r>
              <a:rPr lang="es-GT" dirty="0">
                <a:hlinkClick r:id="rId9" tooltip="Karl Steinbuch"/>
              </a:rPr>
              <a:t>Karl </a:t>
            </a:r>
            <a:r>
              <a:rPr lang="es-GT" dirty="0" err="1">
                <a:hlinkClick r:id="rId9" tooltip="Karl Steinbuch"/>
              </a:rPr>
              <a:t>Steinbuch</a:t>
            </a:r>
            <a:r>
              <a:rPr lang="es-GT" dirty="0"/>
              <a:t> añadió la palabra alemana </a:t>
            </a:r>
            <a:r>
              <a:rPr lang="es-GT" i="1" dirty="0" err="1"/>
              <a:t>Informatik</a:t>
            </a:r>
            <a:r>
              <a:rPr lang="es-GT" dirty="0"/>
              <a:t> en la publicación de un documento denominado </a:t>
            </a:r>
            <a:r>
              <a:rPr lang="es-GT" i="1" dirty="0" err="1"/>
              <a:t>Informatik</a:t>
            </a:r>
            <a:r>
              <a:rPr lang="es-GT" i="1" dirty="0"/>
              <a:t>: </a:t>
            </a:r>
            <a:r>
              <a:rPr lang="es-GT" i="1" dirty="0" err="1"/>
              <a:t>Automatische</a:t>
            </a:r>
            <a:r>
              <a:rPr lang="es-GT" i="1" dirty="0"/>
              <a:t> </a:t>
            </a:r>
            <a:r>
              <a:rPr lang="es-GT" i="1" dirty="0" err="1"/>
              <a:t>Informationsverarbeitung</a:t>
            </a:r>
            <a:r>
              <a:rPr lang="es-GT" dirty="0"/>
              <a:t> (Informática: procesamiento automático de información</a:t>
            </a:r>
            <a:r>
              <a:rPr lang="es-GT" dirty="0" smtClean="0"/>
              <a:t>).</a:t>
            </a:r>
            <a:r>
              <a:rPr lang="es-GT" dirty="0"/>
              <a:t> El soviético </a:t>
            </a:r>
            <a:r>
              <a:rPr lang="es-GT" dirty="0">
                <a:hlinkClick r:id="rId10" tooltip="Alexander Mikhailov"/>
              </a:rPr>
              <a:t>Alexander </a:t>
            </a:r>
            <a:r>
              <a:rPr lang="es-GT" dirty="0" err="1">
                <a:hlinkClick r:id="rId10" tooltip="Alexander Mikhailov"/>
              </a:rPr>
              <a:t>Ivanovich</a:t>
            </a:r>
            <a:r>
              <a:rPr lang="es-GT" dirty="0">
                <a:hlinkClick r:id="rId10" tooltip="Alexander Mikhailov"/>
              </a:rPr>
              <a:t> </a:t>
            </a:r>
            <a:r>
              <a:rPr lang="es-GT" dirty="0" err="1">
                <a:hlinkClick r:id="rId10" tooltip="Alexander Mikhailov"/>
              </a:rPr>
              <a:t>Mikhailov</a:t>
            </a:r>
            <a:r>
              <a:rPr lang="es-GT" dirty="0"/>
              <a:t> fue el primero en utilizar </a:t>
            </a:r>
            <a:r>
              <a:rPr lang="es-GT" i="1" dirty="0" err="1"/>
              <a:t>Informatik</a:t>
            </a:r>
            <a:r>
              <a:rPr lang="es-GT" dirty="0"/>
              <a:t> con el significado de «estudio, organización, y diseminación de la información científica», que sigue siendo su significado en dicha lengua</a:t>
            </a:r>
            <a:r>
              <a:rPr lang="es-GT" dirty="0" smtClean="0"/>
              <a:t>.</a:t>
            </a:r>
            <a:r>
              <a:rPr lang="es-GT" dirty="0"/>
              <a:t> En inglés, la palabra </a:t>
            </a:r>
            <a:r>
              <a:rPr lang="es-GT" i="1" dirty="0" err="1"/>
              <a:t>informatics</a:t>
            </a:r>
            <a:r>
              <a:rPr lang="es-GT" dirty="0"/>
              <a:t> fue acuñada independiente y casi simultáneamente por Walter F. Bauer, en 1962, cuando Bauer cofundó la empresa denominada </a:t>
            </a:r>
            <a:r>
              <a:rPr lang="es-GT" dirty="0" err="1"/>
              <a:t>Informatics</a:t>
            </a:r>
            <a:r>
              <a:rPr lang="es-GT" dirty="0"/>
              <a:t> General, Inc</a:t>
            </a:r>
            <a:r>
              <a:rPr lang="es-GT" dirty="0" smtClean="0"/>
              <a:t>.</a:t>
            </a:r>
            <a:endParaRPr lang="es-GT" dirty="0"/>
          </a:p>
          <a:p>
            <a:endParaRPr lang="es-GT" dirty="0"/>
          </a:p>
        </p:txBody>
      </p:sp>
    </p:spTree>
    <p:extLst>
      <p:ext uri="{BB962C8B-B14F-4D97-AF65-F5344CB8AC3E}">
        <p14:creationId xmlns:p14="http://schemas.microsoft.com/office/powerpoint/2010/main" val="4109102944"/>
      </p:ext>
    </p:extLst>
  </p:cSld>
  <p:clrMapOvr>
    <a:masterClrMapping/>
  </p:clrMapOvr>
  <p:transition advClick="0" advTm="10000">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sz="5400" b="1" dirty="0" smtClean="0">
                <a:latin typeface="Adobe Arabic" panose="02040503050201020203" pitchFamily="18" charset="-78"/>
                <a:cs typeface="Adobe Arabic" panose="02040503050201020203" pitchFamily="18" charset="-78"/>
              </a:rPr>
              <a:t>Imágenes de Informática</a:t>
            </a:r>
            <a:endParaRPr lang="es-GT" sz="5400" b="1" dirty="0">
              <a:latin typeface="Adobe Arabic" panose="02040503050201020203" pitchFamily="18" charset="-78"/>
              <a:cs typeface="Adobe Arabic" panose="02040503050201020203" pitchFamily="18" charset="-78"/>
            </a:endParaRPr>
          </a:p>
        </p:txBody>
      </p:sp>
      <p:pic>
        <p:nvPicPr>
          <p:cNvPr id="2050" name="Picture 2" descr="Resultado de imagen para informatica"/>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103313" y="2056092"/>
            <a:ext cx="4395787" cy="42002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informatic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654675" y="2056091"/>
            <a:ext cx="4395788" cy="4200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199035"/>
      </p:ext>
    </p:extLst>
  </p:cSld>
  <p:clrMapOvr>
    <a:masterClrMapping/>
  </p:clrMapOvr>
  <p:transition advTm="10000">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1150614"/>
          </a:xfrm>
        </p:spPr>
        <p:txBody>
          <a:bodyPr/>
          <a:lstStyle/>
          <a:p>
            <a:pPr algn="ctr"/>
            <a:r>
              <a:rPr lang="es-GT" sz="5400" b="1" dirty="0" smtClean="0">
                <a:latin typeface="Adobe Arabic" panose="02040503050201020203" pitchFamily="18" charset="-78"/>
                <a:cs typeface="Adobe Arabic" panose="02040503050201020203" pitchFamily="18" charset="-78"/>
              </a:rPr>
              <a:t>Ofimática </a:t>
            </a:r>
            <a:endParaRPr lang="es-GT" sz="5400" b="1" dirty="0">
              <a:latin typeface="Adobe Arabic" panose="02040503050201020203" pitchFamily="18" charset="-78"/>
              <a:cs typeface="Adobe Arabic" panose="02040503050201020203" pitchFamily="18" charset="-78"/>
            </a:endParaRPr>
          </a:p>
        </p:txBody>
      </p:sp>
      <p:sp>
        <p:nvSpPr>
          <p:cNvPr id="3" name="Marcador de contenido 2"/>
          <p:cNvSpPr>
            <a:spLocks noGrp="1"/>
          </p:cNvSpPr>
          <p:nvPr>
            <p:ph idx="1"/>
          </p:nvPr>
        </p:nvSpPr>
        <p:spPr>
          <a:xfrm>
            <a:off x="1103312" y="2104373"/>
            <a:ext cx="8946541" cy="4144026"/>
          </a:xfrm>
        </p:spPr>
        <p:txBody>
          <a:bodyPr/>
          <a:lstStyle/>
          <a:p>
            <a:r>
              <a:rPr lang="es-GT" b="1" dirty="0"/>
              <a:t>La ofimática es aquel conjunto de herramientas, técnicas y aplicaciones que se utilizan para facilitar, optimizar, mejorar y automatizar las tareas referentes a la </a:t>
            </a:r>
            <a:r>
              <a:rPr lang="es-GT" b="1" dirty="0">
                <a:hlinkClick r:id="rId2"/>
              </a:rPr>
              <a:t>oficina</a:t>
            </a:r>
            <a:r>
              <a:rPr lang="es-GT" dirty="0"/>
              <a:t>. Es decir que la ofimática alude a los métodos que se emplean para todo lo relacionado a las actividades de la oficina que logran el procesamiento computarizado de datos escritos, sonoros y visuales. La palabra ofimática se forma de los acrónimos de los vocablos oficina e </a:t>
            </a:r>
            <a:r>
              <a:rPr lang="es-GT" dirty="0">
                <a:hlinkClick r:id="rId3"/>
              </a:rPr>
              <a:t>informática</a:t>
            </a:r>
            <a:r>
              <a:rPr lang="es-GT" dirty="0"/>
              <a:t>. </a:t>
            </a:r>
            <a:r>
              <a:rPr lang="es-GT" b="1" dirty="0"/>
              <a:t>El </a:t>
            </a:r>
            <a:r>
              <a:rPr lang="es-GT" b="1" dirty="0">
                <a:hlinkClick r:id="rId4"/>
              </a:rPr>
              <a:t>objetivo</a:t>
            </a:r>
            <a:r>
              <a:rPr lang="es-GT" b="1" dirty="0"/>
              <a:t> principal de esta práctica es brindar ciertos elementos que posibiliten y auxilien</a:t>
            </a:r>
            <a:r>
              <a:rPr lang="es-GT" dirty="0"/>
              <a:t> en la mejora y simplificación en cuanto a la </a:t>
            </a:r>
            <a:r>
              <a:rPr lang="es-GT" dirty="0">
                <a:hlinkClick r:id="rId5"/>
              </a:rPr>
              <a:t>organización</a:t>
            </a:r>
            <a:r>
              <a:rPr lang="es-GT" dirty="0"/>
              <a:t> de las actividades que realizan un grupo de personas o una compañía en particular.</a:t>
            </a:r>
            <a:endParaRPr lang="es-GT" dirty="0"/>
          </a:p>
        </p:txBody>
      </p:sp>
    </p:spTree>
    <p:extLst>
      <p:ext uri="{BB962C8B-B14F-4D97-AF65-F5344CB8AC3E}">
        <p14:creationId xmlns:p14="http://schemas.microsoft.com/office/powerpoint/2010/main" val="2471368138"/>
      </p:ext>
    </p:extLst>
  </p:cSld>
  <p:clrMapOvr>
    <a:masterClrMapping/>
  </p:clrMapOvr>
  <p:transition advTm="10000">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GT" sz="5400" dirty="0" smtClean="0">
                <a:latin typeface="Adobe Arabic" panose="02040503050201020203" pitchFamily="18" charset="-78"/>
                <a:cs typeface="Adobe Arabic" panose="02040503050201020203" pitchFamily="18" charset="-78"/>
              </a:rPr>
              <a:t>Imágenes de Ofimática</a:t>
            </a:r>
            <a:endParaRPr lang="es-GT" sz="5400" dirty="0">
              <a:latin typeface="Adobe Arabic" panose="02040503050201020203" pitchFamily="18" charset="-78"/>
              <a:cs typeface="Adobe Arabic" panose="02040503050201020203" pitchFamily="18" charset="-78"/>
            </a:endParaRPr>
          </a:p>
        </p:txBody>
      </p:sp>
      <p:graphicFrame>
        <p:nvGraphicFramePr>
          <p:cNvPr id="5" name="Diagrama 4"/>
          <p:cNvGraphicFramePr/>
          <p:nvPr>
            <p:extLst>
              <p:ext uri="{D42A27DB-BD31-4B8C-83A1-F6EECF244321}">
                <p14:modId xmlns:p14="http://schemas.microsoft.com/office/powerpoint/2010/main" val="935397558"/>
              </p:ext>
            </p:extLst>
          </p:nvPr>
        </p:nvGraphicFramePr>
        <p:xfrm>
          <a:off x="1777609" y="1478071"/>
          <a:ext cx="8018834" cy="47782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contenido 5"/>
          <p:cNvSpPr>
            <a:spLocks noGrp="1"/>
          </p:cNvSpPr>
          <p:nvPr>
            <p:ph sz="half" idx="2"/>
          </p:nvPr>
        </p:nvSpPr>
        <p:spPr>
          <a:xfrm>
            <a:off x="5654494" y="5761973"/>
            <a:ext cx="358000" cy="494364"/>
          </a:xfrm>
        </p:spPr>
        <p:txBody>
          <a:bodyPr/>
          <a:lstStyle/>
          <a:p>
            <a:endParaRPr lang="es-GT" dirty="0"/>
          </a:p>
        </p:txBody>
      </p:sp>
      <p:sp>
        <p:nvSpPr>
          <p:cNvPr id="7" name="Marcador de contenido 6"/>
          <p:cNvSpPr>
            <a:spLocks noGrp="1"/>
          </p:cNvSpPr>
          <p:nvPr>
            <p:ph sz="half" idx="1"/>
          </p:nvPr>
        </p:nvSpPr>
        <p:spPr>
          <a:xfrm>
            <a:off x="1103313" y="5523978"/>
            <a:ext cx="1827778" cy="732360"/>
          </a:xfrm>
        </p:spPr>
        <p:txBody>
          <a:bodyPr/>
          <a:lstStyle/>
          <a:p>
            <a:endParaRPr lang="es-GT" dirty="0"/>
          </a:p>
        </p:txBody>
      </p:sp>
    </p:spTree>
    <p:extLst>
      <p:ext uri="{BB962C8B-B14F-4D97-AF65-F5344CB8AC3E}">
        <p14:creationId xmlns:p14="http://schemas.microsoft.com/office/powerpoint/2010/main" val="3564690485"/>
      </p:ext>
    </p:extLst>
  </p:cSld>
  <p:clrMapOvr>
    <a:masterClrMapping/>
  </p:clrMapOvr>
  <mc:AlternateContent xmlns:mc="http://schemas.openxmlformats.org/markup-compatibility/2006">
    <mc:Choice xmlns:p15="http://schemas.microsoft.com/office/powerpoint/2012/main" Requires="p15">
      <p:transition advTm="10000">
        <p15:prstTrans prst="fracture"/>
      </p:transition>
    </mc:Choice>
    <mc:Fallback>
      <p:transition advTm="10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1600200"/>
          </a:xfrm>
        </p:spPr>
        <p:txBody>
          <a:bodyPr/>
          <a:lstStyle/>
          <a:p>
            <a:pPr algn="ctr"/>
            <a:r>
              <a:rPr lang="es-GT" sz="5400" b="1" dirty="0" smtClean="0">
                <a:latin typeface="Adobe Arabic" panose="02040503050201020203" pitchFamily="18" charset="-78"/>
                <a:cs typeface="Adobe Arabic" panose="02040503050201020203" pitchFamily="18" charset="-78"/>
              </a:rPr>
              <a:t>Lenguajes </a:t>
            </a:r>
            <a:r>
              <a:rPr lang="es-GT" sz="5400" b="1" dirty="0">
                <a:latin typeface="Adobe Arabic" panose="02040503050201020203" pitchFamily="18" charset="-78"/>
                <a:cs typeface="Adobe Arabic" panose="02040503050201020203" pitchFamily="18" charset="-78"/>
              </a:rPr>
              <a:t>de </a:t>
            </a:r>
            <a:r>
              <a:rPr lang="es-GT" sz="5400" b="1" dirty="0" smtClean="0">
                <a:latin typeface="Adobe Arabic" panose="02040503050201020203" pitchFamily="18" charset="-78"/>
                <a:cs typeface="Adobe Arabic" panose="02040503050201020203" pitchFamily="18" charset="-78"/>
              </a:rPr>
              <a:t>Programación y </a:t>
            </a:r>
            <a:r>
              <a:rPr lang="es-GT" sz="4400" b="1" dirty="0" err="1">
                <a:latin typeface="Adobe Arabic" panose="02040503050201020203" pitchFamily="18" charset="-78"/>
                <a:cs typeface="Adobe Arabic" panose="02040503050201020203" pitchFamily="18" charset="-78"/>
              </a:rPr>
              <a:t>Linea</a:t>
            </a:r>
            <a:r>
              <a:rPr lang="es-GT" sz="4400" b="1" dirty="0">
                <a:latin typeface="Adobe Arabic" panose="02040503050201020203" pitchFamily="18" charset="-78"/>
                <a:cs typeface="Adobe Arabic" panose="02040503050201020203" pitchFamily="18" charset="-78"/>
              </a:rPr>
              <a:t> de Tiempo </a:t>
            </a:r>
            <a:r>
              <a:rPr lang="es-GT" dirty="0"/>
              <a:t/>
            </a:r>
            <a:br>
              <a:rPr lang="es-GT" dirty="0"/>
            </a:br>
            <a:r>
              <a:rPr lang="es-GT" dirty="0"/>
              <a:t/>
            </a:r>
            <a:br>
              <a:rPr lang="es-GT" dirty="0"/>
            </a:br>
            <a:endParaRPr lang="es-GT" dirty="0"/>
          </a:p>
        </p:txBody>
      </p:sp>
      <p:sp>
        <p:nvSpPr>
          <p:cNvPr id="3" name="Marcador de contenido 2"/>
          <p:cNvSpPr>
            <a:spLocks noGrp="1"/>
          </p:cNvSpPr>
          <p:nvPr>
            <p:ph idx="1"/>
          </p:nvPr>
        </p:nvSpPr>
        <p:spPr/>
        <p:txBody>
          <a:bodyPr>
            <a:normAutofit fontScale="62500" lnSpcReduction="20000"/>
          </a:bodyPr>
          <a:lstStyle/>
          <a:p>
            <a:r>
              <a:rPr lang="es-GT" dirty="0"/>
              <a:t>1957 FORTRAN </a:t>
            </a:r>
            <a:r>
              <a:rPr lang="es-GT" dirty="0" err="1"/>
              <a:t>FORmulaTRANslation</a:t>
            </a:r>
            <a:r>
              <a:rPr lang="es-GT" dirty="0"/>
              <a:t> es el lenguaje de programación más antiguo y que continúa en uso. Creada por John Backus, esta herramienta </a:t>
            </a:r>
            <a:r>
              <a:rPr lang="es-GT" dirty="0" smtClean="0"/>
              <a:t>fue desarrollada para la computación de alto nivel, matemáticas </a:t>
            </a:r>
            <a:r>
              <a:rPr lang="es-GT" dirty="0"/>
              <a:t>y</a:t>
            </a:r>
            <a:r>
              <a:rPr lang="es-GT" dirty="0" smtClean="0"/>
              <a:t> estadísticas.</a:t>
            </a:r>
          </a:p>
          <a:p>
            <a:r>
              <a:rPr lang="es-GT" dirty="0" smtClean="0"/>
              <a:t>1959 Cobol El </a:t>
            </a:r>
            <a:r>
              <a:rPr lang="es-GT" dirty="0" err="1" smtClean="0"/>
              <a:t>Common</a:t>
            </a:r>
            <a:r>
              <a:rPr lang="es-GT" dirty="0" smtClean="0"/>
              <a:t> Business </a:t>
            </a:r>
            <a:r>
              <a:rPr lang="es-GT" dirty="0" err="1" smtClean="0"/>
              <a:t>Oriented</a:t>
            </a:r>
            <a:r>
              <a:rPr lang="es-GT" dirty="0" smtClean="0"/>
              <a:t> </a:t>
            </a:r>
            <a:r>
              <a:rPr lang="es-GT" dirty="0" err="1" smtClean="0"/>
              <a:t>Languaje</a:t>
            </a:r>
            <a:r>
              <a:rPr lang="es-GT" dirty="0" smtClean="0"/>
              <a:t> esta de detrás de la mayoría de los sistemas de transacciones de negocio de los procesos de las tarjetas de crédito, </a:t>
            </a:r>
            <a:r>
              <a:rPr lang="es-GT" dirty="0" err="1" smtClean="0"/>
              <a:t>ATMs</a:t>
            </a:r>
            <a:r>
              <a:rPr lang="es-GT" dirty="0" smtClean="0"/>
              <a:t>(Modo de Transferencia </a:t>
            </a:r>
            <a:r>
              <a:rPr lang="es-GT" dirty="0" err="1" smtClean="0"/>
              <a:t>Asicronal</a:t>
            </a:r>
            <a:r>
              <a:rPr lang="es-GT" dirty="0" smtClean="0"/>
              <a:t>), telefonía, sistemas hospitalarios, gobiernos, sistemas automatizados y señales </a:t>
            </a:r>
            <a:r>
              <a:rPr lang="es-GT" dirty="0"/>
              <a:t>de trafico. El desarrollo de Cobol, creado por Grace Murray Hopper, muestra un lenguaje familiar y uniforme para transacciones empresariales. Por ejemplo, lo </a:t>
            </a:r>
            <a:r>
              <a:rPr lang="es-GT" dirty="0" smtClean="0"/>
              <a:t>usan</a:t>
            </a:r>
            <a:r>
              <a:rPr lang="es-GT" dirty="0"/>
              <a:t> en el servicio postal estadounidense</a:t>
            </a:r>
            <a:r>
              <a:rPr lang="es-GT" dirty="0" smtClean="0"/>
              <a:t>.</a:t>
            </a:r>
          </a:p>
          <a:p>
            <a:r>
              <a:rPr lang="es-GT" dirty="0" smtClean="0"/>
              <a:t>1964 </a:t>
            </a:r>
            <a:r>
              <a:rPr lang="es-GT" dirty="0"/>
              <a:t>Basic Creado por estudiantes de </a:t>
            </a:r>
            <a:r>
              <a:rPr lang="es-GT" dirty="0" err="1"/>
              <a:t>Dartmouth</a:t>
            </a:r>
            <a:r>
              <a:rPr lang="es-GT" dirty="0"/>
              <a:t> </a:t>
            </a:r>
            <a:r>
              <a:rPr lang="es-GT" dirty="0" err="1"/>
              <a:t>College</a:t>
            </a:r>
            <a:r>
              <a:rPr lang="es-GT" dirty="0"/>
              <a:t>, el denominado </a:t>
            </a:r>
            <a:r>
              <a:rPr lang="es-GT" dirty="0" err="1"/>
              <a:t>Beginners</a:t>
            </a:r>
            <a:r>
              <a:rPr lang="es-GT" dirty="0"/>
              <a:t> </a:t>
            </a:r>
            <a:r>
              <a:rPr lang="es-GT" dirty="0" err="1"/>
              <a:t>All</a:t>
            </a:r>
            <a:r>
              <a:rPr lang="es-GT" dirty="0"/>
              <a:t> </a:t>
            </a:r>
            <a:r>
              <a:rPr lang="es-GT" dirty="0" err="1"/>
              <a:t>Purpose</a:t>
            </a:r>
            <a:r>
              <a:rPr lang="es-GT" dirty="0"/>
              <a:t> </a:t>
            </a:r>
            <a:r>
              <a:rPr lang="es-GT" dirty="0" err="1"/>
              <a:t>Symbolic</a:t>
            </a:r>
            <a:r>
              <a:rPr lang="es-GT" dirty="0"/>
              <a:t> </a:t>
            </a:r>
            <a:r>
              <a:rPr lang="es-GT" dirty="0" err="1"/>
              <a:t>Instruction</a:t>
            </a:r>
            <a:r>
              <a:rPr lang="es-GT" dirty="0"/>
              <a:t> </a:t>
            </a:r>
            <a:r>
              <a:rPr lang="es-GT" dirty="0" err="1"/>
              <a:t>Code</a:t>
            </a:r>
            <a:r>
              <a:rPr lang="es-GT" dirty="0"/>
              <a:t> fue diseñado como un lenguaje simplificado para aquellos que no tenían como base fuertes conocimientos técnicos o matemáticos. Una versión modificada, escrita por Bill Gates y </a:t>
            </a:r>
            <a:r>
              <a:rPr lang="es-GT" dirty="0" err="1" smtClean="0"/>
              <a:t>Paull</a:t>
            </a:r>
            <a:r>
              <a:rPr lang="es-GT" dirty="0" smtClean="0"/>
              <a:t> Allen.</a:t>
            </a:r>
          </a:p>
          <a:p>
            <a:r>
              <a:rPr lang="es-GT" dirty="0"/>
              <a:t>1969 4-C Este lenguaje fue desarrollado entre 1969 y 1973 por Dennis </a:t>
            </a:r>
            <a:r>
              <a:rPr lang="es-GT" dirty="0" err="1"/>
              <a:t>Ritchie</a:t>
            </a:r>
            <a:r>
              <a:rPr lang="es-GT" dirty="0"/>
              <a:t> para los laboratorios Bell </a:t>
            </a:r>
            <a:r>
              <a:rPr lang="es-GT" dirty="0" err="1"/>
              <a:t>Telephone</a:t>
            </a:r>
            <a:r>
              <a:rPr lang="es-GT" dirty="0"/>
              <a:t> para usarlos en el sistema Unix</a:t>
            </a:r>
            <a:br>
              <a:rPr lang="es-GT" dirty="0"/>
            </a:br>
            <a:endParaRPr lang="es-GT" dirty="0" smtClean="0"/>
          </a:p>
          <a:p>
            <a:r>
              <a:rPr lang="es-GT" dirty="0"/>
              <a:t>1970 Pascal El lenguaje se llamó así en honor de Blaise Pascal, el inventor de las calculadoras matemáticas, aunque su creador se llamaba </a:t>
            </a:r>
            <a:r>
              <a:rPr lang="es-GT" dirty="0" err="1"/>
              <a:t>Niklaus</a:t>
            </a:r>
            <a:r>
              <a:rPr lang="es-GT" dirty="0"/>
              <a:t> </a:t>
            </a:r>
            <a:r>
              <a:rPr lang="es-GT" dirty="0" err="1" smtClean="0"/>
              <a:t>Wirth</a:t>
            </a:r>
            <a:r>
              <a:rPr lang="es-GT" dirty="0" smtClean="0"/>
              <a:t>, y lo desarrollo como una herramienta de enseñanza y formación aunque tiene uso meramente comercial.</a:t>
            </a:r>
          </a:p>
          <a:p>
            <a:r>
              <a:rPr lang="es-GT" dirty="0"/>
              <a:t>1983 C++ En los laboratorios </a:t>
            </a:r>
            <a:r>
              <a:rPr lang="es-GT" dirty="0" err="1"/>
              <a:t>Bells</a:t>
            </a:r>
            <a:r>
              <a:rPr lang="es-GT" dirty="0"/>
              <a:t>, </a:t>
            </a:r>
            <a:r>
              <a:rPr lang="es-GT" dirty="0" err="1"/>
              <a:t>Bjarne</a:t>
            </a:r>
            <a:r>
              <a:rPr lang="es-GT" dirty="0"/>
              <a:t> </a:t>
            </a:r>
            <a:r>
              <a:rPr lang="es-GT" dirty="0" err="1"/>
              <a:t>Stroustrup</a:t>
            </a:r>
            <a:r>
              <a:rPr lang="es-GT" dirty="0"/>
              <a:t> modificó el lenguaje C al C++, creando lo que muchos consideran el lenguaje de programación más </a:t>
            </a:r>
            <a:r>
              <a:rPr lang="es-GT" dirty="0" smtClean="0"/>
              <a:t>popular que ha existido nunca.</a:t>
            </a:r>
          </a:p>
        </p:txBody>
      </p:sp>
      <p:sp>
        <p:nvSpPr>
          <p:cNvPr id="4" name="Rectángulo 3"/>
          <p:cNvSpPr/>
          <p:nvPr/>
        </p:nvSpPr>
        <p:spPr>
          <a:xfrm>
            <a:off x="3048000" y="2274838"/>
            <a:ext cx="6096000" cy="369332"/>
          </a:xfrm>
          <a:prstGeom prst="rect">
            <a:avLst/>
          </a:prstGeom>
        </p:spPr>
        <p:txBody>
          <a:bodyPr>
            <a:spAutoFit/>
          </a:bodyPr>
          <a:lstStyle/>
          <a:p>
            <a:endParaRPr lang="es-GT" dirty="0"/>
          </a:p>
        </p:txBody>
      </p:sp>
    </p:spTree>
    <p:extLst>
      <p:ext uri="{BB962C8B-B14F-4D97-AF65-F5344CB8AC3E}">
        <p14:creationId xmlns:p14="http://schemas.microsoft.com/office/powerpoint/2010/main" val="1265190496"/>
      </p:ext>
    </p:extLst>
  </p:cSld>
  <p:clrMapOvr>
    <a:masterClrMapping/>
  </p:clrMapOvr>
  <mc:AlternateContent xmlns:mc="http://schemas.openxmlformats.org/markup-compatibility/2006">
    <mc:Choice xmlns:p14="http://schemas.microsoft.com/office/powerpoint/2010/main" Requires="p14">
      <p:transition advTm="10000">
        <p14:flip dir="r"/>
      </p:transition>
    </mc:Choice>
    <mc:Fallback>
      <p:transition advTm="10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7"/>
            <a:ext cx="9404723" cy="5572301"/>
          </a:xfrm>
        </p:spPr>
        <p:txBody>
          <a:bodyPr/>
          <a:lstStyle/>
          <a:p>
            <a:r>
              <a:rPr lang="es-GT" sz="1400" dirty="0"/>
              <a:t>1987 Perl Larry Wall, un programador Unix, creó Perl después de intentar extraer datos de un informe y darse cuenta que Unix no podía llevar a cabo las operaciones que el necesitaba</a:t>
            </a:r>
            <a:r>
              <a:rPr lang="es-GT" sz="1400" dirty="0" smtClean="0"/>
              <a:t>.</a:t>
            </a:r>
            <a:br>
              <a:rPr lang="es-GT" sz="1400" dirty="0" smtClean="0"/>
            </a:br>
            <a:r>
              <a:rPr lang="es-GT" sz="1400" dirty="0"/>
              <a:t/>
            </a:r>
            <a:br>
              <a:rPr lang="es-GT" sz="1400" dirty="0"/>
            </a:br>
            <a:r>
              <a:rPr lang="es-GT" sz="1400" dirty="0"/>
              <a:t>1991 </a:t>
            </a:r>
            <a:r>
              <a:rPr lang="es-GT" sz="1400" dirty="0" err="1"/>
              <a:t>Python</a:t>
            </a:r>
            <a:r>
              <a:rPr lang="es-GT" sz="1400" dirty="0"/>
              <a:t> </a:t>
            </a:r>
            <a:r>
              <a:rPr lang="es-GT" sz="1400" dirty="0" err="1"/>
              <a:t>Monty</a:t>
            </a:r>
            <a:r>
              <a:rPr lang="es-GT" sz="1400" dirty="0"/>
              <a:t> </a:t>
            </a:r>
            <a:r>
              <a:rPr lang="es-GT" sz="1400" dirty="0" err="1"/>
              <a:t>Python</a:t>
            </a:r>
            <a:r>
              <a:rPr lang="es-GT" sz="1400" dirty="0"/>
              <a:t> sirvió de inspiración para nombrar este lenguaje. Guido Van </a:t>
            </a:r>
            <a:r>
              <a:rPr lang="es-GT" sz="1400" dirty="0" err="1"/>
              <a:t>Rossum</a:t>
            </a:r>
            <a:r>
              <a:rPr lang="es-GT" sz="1400" dirty="0"/>
              <a:t> lo creó para solucionar problemas en el lenguaje ABC y continúa utilizándose para tal fin. Hoy en día es usado por la NASA, Google y YouTube</a:t>
            </a:r>
            <a:r>
              <a:rPr lang="es-GT" sz="1400" dirty="0" smtClean="0"/>
              <a:t>.</a:t>
            </a:r>
            <a:br>
              <a:rPr lang="es-GT" sz="1400" dirty="0" smtClean="0"/>
            </a:br>
            <a:r>
              <a:rPr lang="es-GT" sz="1400" dirty="0"/>
              <a:t/>
            </a:r>
            <a:br>
              <a:rPr lang="es-GT" sz="1400" dirty="0"/>
            </a:br>
            <a:r>
              <a:rPr lang="es-GT" sz="1400" dirty="0"/>
              <a:t>1993 Ruby Fue creado por </a:t>
            </a:r>
            <a:r>
              <a:rPr lang="es-GT" sz="1400" dirty="0" err="1"/>
              <a:t>Yukihiro</a:t>
            </a:r>
            <a:r>
              <a:rPr lang="es-GT" sz="1400" dirty="0"/>
              <a:t> </a:t>
            </a:r>
            <a:r>
              <a:rPr lang="es-GT" sz="1400" dirty="0" err="1"/>
              <a:t>Matsumoto</a:t>
            </a:r>
            <a:r>
              <a:rPr lang="es-GT" sz="1400" dirty="0"/>
              <a:t>, conocido como </a:t>
            </a:r>
            <a:r>
              <a:rPr lang="es-GT" sz="1400" dirty="0" err="1"/>
              <a:t>Matz</a:t>
            </a:r>
            <a:r>
              <a:rPr lang="es-GT" sz="1400" dirty="0"/>
              <a:t>, y utilizando partes de sus lenguajes de programación favoritos: Perl, </a:t>
            </a:r>
            <a:r>
              <a:rPr lang="es-GT" sz="1400" dirty="0" err="1"/>
              <a:t>Smalltalk</a:t>
            </a:r>
            <a:r>
              <a:rPr lang="es-GT" sz="1400" dirty="0"/>
              <a:t>, Eiffel, Ada y </a:t>
            </a:r>
            <a:r>
              <a:rPr lang="es-GT" sz="1400" dirty="0" err="1"/>
              <a:t>Lisp</a:t>
            </a:r>
            <a:r>
              <a:rPr lang="es-GT" sz="1400" dirty="0"/>
              <a:t>. Ahora es usado por </a:t>
            </a:r>
            <a:r>
              <a:rPr lang="es-GT" sz="1400" dirty="0" err="1"/>
              <a:t>Basecamp</a:t>
            </a:r>
            <a:r>
              <a:rPr lang="es-GT" sz="1400" dirty="0" smtClean="0"/>
              <a:t>.</a:t>
            </a:r>
            <a:br>
              <a:rPr lang="es-GT" sz="1400" dirty="0" smtClean="0"/>
            </a:br>
            <a:r>
              <a:rPr lang="es-GT" sz="1400" dirty="0"/>
              <a:t/>
            </a:r>
            <a:br>
              <a:rPr lang="es-GT" sz="1400" dirty="0"/>
            </a:br>
            <a:r>
              <a:rPr lang="es-GT" sz="1400" dirty="0"/>
              <a:t>1995 PHP </a:t>
            </a:r>
            <a:r>
              <a:rPr lang="es-GT" sz="1400" dirty="0" err="1"/>
              <a:t>Rasmus</a:t>
            </a:r>
            <a:r>
              <a:rPr lang="es-GT" sz="1400" dirty="0"/>
              <a:t> </a:t>
            </a:r>
            <a:r>
              <a:rPr lang="es-GT" sz="1400" dirty="0" err="1"/>
              <a:t>Lerdoff</a:t>
            </a:r>
            <a:r>
              <a:rPr lang="es-GT" sz="1400" dirty="0"/>
              <a:t> desarrolló PHP para reemplazar unos scripts de Perl usados para mantener su web personal. Hoy en día, PHP ha crecido hasta llegar a ser parte de una arquitectura web integrada en 20 millones de </a:t>
            </a:r>
            <a:r>
              <a:rPr lang="es-GT" sz="1400" dirty="0" err="1"/>
              <a:t>websites</a:t>
            </a:r>
            <a:r>
              <a:rPr lang="es-GT" sz="1400" dirty="0"/>
              <a:t>. Facebook lo usa actualmente</a:t>
            </a:r>
            <a:r>
              <a:rPr lang="es-GT" sz="1400" dirty="0" smtClean="0"/>
              <a:t>.</a:t>
            </a:r>
            <a:br>
              <a:rPr lang="es-GT" sz="1400" dirty="0" smtClean="0"/>
            </a:br>
            <a:r>
              <a:rPr lang="es-GT" sz="1400" dirty="0"/>
              <a:t/>
            </a:r>
            <a:br>
              <a:rPr lang="es-GT" sz="1400" dirty="0"/>
            </a:br>
            <a:r>
              <a:rPr lang="es-GT" sz="1400" dirty="0"/>
              <a:t>1995 </a:t>
            </a:r>
            <a:r>
              <a:rPr lang="es-GT" sz="1400" dirty="0" err="1"/>
              <a:t>Javascript</a:t>
            </a:r>
            <a:r>
              <a:rPr lang="es-GT" sz="1400" dirty="0"/>
              <a:t> Java y </a:t>
            </a:r>
            <a:r>
              <a:rPr lang="es-GT" sz="1400" dirty="0" err="1"/>
              <a:t>Javascript</a:t>
            </a:r>
            <a:r>
              <a:rPr lang="es-GT" sz="1400" dirty="0"/>
              <a:t> no están relacionados y tienen muy diferente semántica, aunque no lo parezca. </a:t>
            </a:r>
            <a:r>
              <a:rPr lang="es-GT" sz="1400" dirty="0" err="1"/>
              <a:t>Javascript</a:t>
            </a:r>
            <a:r>
              <a:rPr lang="es-GT" sz="1400" dirty="0"/>
              <a:t> fue desarrollada por Brenda. </a:t>
            </a:r>
            <a:r>
              <a:rPr lang="es-GT" sz="1400" dirty="0" err="1"/>
              <a:t>Eich</a:t>
            </a:r>
            <a:r>
              <a:rPr lang="es-GT" sz="1400" dirty="0"/>
              <a:t>, de Netscape, bajo el nombre de Mocha. Tiene influencia del lenguaje C. </a:t>
            </a:r>
            <a:r>
              <a:rPr lang="es-GT" sz="1400" dirty="0" smtClean="0"/>
              <a:t/>
            </a:r>
            <a:br>
              <a:rPr lang="es-GT" sz="1400" dirty="0" smtClean="0"/>
            </a:br>
            <a:r>
              <a:rPr lang="es-GT" sz="1400" dirty="0"/>
              <a:t/>
            </a:r>
            <a:br>
              <a:rPr lang="es-GT" sz="1400" dirty="0"/>
            </a:br>
            <a:r>
              <a:rPr lang="es-GT" sz="1400" dirty="0"/>
              <a:t>2005 Ruby </a:t>
            </a:r>
            <a:r>
              <a:rPr lang="es-GT" sz="1400" dirty="0" err="1"/>
              <a:t>On</a:t>
            </a:r>
            <a:r>
              <a:rPr lang="es-GT" sz="1400" dirty="0"/>
              <a:t> </a:t>
            </a:r>
            <a:r>
              <a:rPr lang="es-GT" sz="1400" dirty="0" err="1"/>
              <a:t>Rails</a:t>
            </a:r>
            <a:r>
              <a:rPr lang="es-GT" sz="1400" dirty="0"/>
              <a:t> Fue extraído por David </a:t>
            </a:r>
            <a:r>
              <a:rPr lang="es-GT" sz="1400" dirty="0" err="1"/>
              <a:t>Heinemeier</a:t>
            </a:r>
            <a:r>
              <a:rPr lang="es-GT" sz="1400" dirty="0"/>
              <a:t> </a:t>
            </a:r>
            <a:r>
              <a:rPr lang="es-GT" sz="1400" dirty="0" err="1"/>
              <a:t>Hansson</a:t>
            </a:r>
            <a:r>
              <a:rPr lang="es-GT" sz="1400" dirty="0"/>
              <a:t> de su trabajo en </a:t>
            </a:r>
            <a:r>
              <a:rPr lang="es-GT" sz="1400" dirty="0" err="1"/>
              <a:t>Basecamp</a:t>
            </a:r>
            <a:r>
              <a:rPr lang="es-GT" sz="1400" dirty="0"/>
              <a:t>, un proyecto dirigido por 37 señales. </a:t>
            </a:r>
            <a:r>
              <a:rPr lang="es-GT" sz="1400" dirty="0" err="1"/>
              <a:t>Hasson</a:t>
            </a:r>
            <a:r>
              <a:rPr lang="es-GT" sz="1400" dirty="0"/>
              <a:t> lanzó Ruby </a:t>
            </a:r>
            <a:r>
              <a:rPr lang="es-GT" sz="1400" dirty="0" err="1"/>
              <a:t>On</a:t>
            </a:r>
            <a:r>
              <a:rPr lang="es-GT" sz="1400" dirty="0"/>
              <a:t> </a:t>
            </a:r>
            <a:r>
              <a:rPr lang="es-GT" sz="1400" dirty="0" err="1"/>
              <a:t>Rails</a:t>
            </a:r>
            <a:r>
              <a:rPr lang="es-GT" sz="1400" dirty="0"/>
              <a:t>, en principio, como código abierto, en 2004, pero no compartió los derechos hasta febrero de 2005. Ahora está en su versión 3.0.7 y tiene más de 1.800 contribuyentes.</a:t>
            </a:r>
          </a:p>
        </p:txBody>
      </p:sp>
    </p:spTree>
    <p:extLst>
      <p:ext uri="{BB962C8B-B14F-4D97-AF65-F5344CB8AC3E}">
        <p14:creationId xmlns:p14="http://schemas.microsoft.com/office/powerpoint/2010/main" val="2014234227"/>
      </p:ext>
    </p:extLst>
  </p:cSld>
  <p:clrMapOvr>
    <a:masterClrMapping/>
  </p:clrMapOvr>
  <mc:AlternateContent xmlns:mc="http://schemas.openxmlformats.org/markup-compatibility/2006">
    <mc:Choice xmlns:p14="http://schemas.microsoft.com/office/powerpoint/2010/main" Requires="p14">
      <p:transition advTm="10000">
        <p14:honeycomb/>
      </p:transition>
    </mc:Choice>
    <mc:Fallback>
      <p:transition advTm="10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esultado de imagen para lenguajes de programacion y su linea de tiemp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455" y="1017022"/>
            <a:ext cx="10049576" cy="4557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599950"/>
      </p:ext>
    </p:extLst>
  </p:cSld>
  <p:clrMapOvr>
    <a:masterClrMapping/>
  </p:clrMapOvr>
  <mc:AlternateContent xmlns:mc="http://schemas.openxmlformats.org/markup-compatibility/2006">
    <mc:Choice xmlns:p14="http://schemas.microsoft.com/office/powerpoint/2010/main" Requires="p14">
      <p:transition advTm="10000">
        <p14:shred/>
      </p:transition>
    </mc:Choice>
    <mc:Fallback>
      <p:transition advTm="10000">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84</TotalTime>
  <Words>421</Words>
  <Application>Microsoft Office PowerPoint</Application>
  <PresentationFormat>Panorámica</PresentationFormat>
  <Paragraphs>30</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Adobe Arabic</vt:lpstr>
      <vt:lpstr>Arial</vt:lpstr>
      <vt:lpstr>Century Gothic</vt:lpstr>
      <vt:lpstr>Wingdings 3</vt:lpstr>
      <vt:lpstr>Ion</vt:lpstr>
      <vt:lpstr>Apellidos: Gómez Yucute Nombre: Yeisón Danilo Grado: 5to. BACO JV Catedra: Laboratorio Fecha: 20/04/2017 Profesor: Erick Gonzales</vt:lpstr>
      <vt:lpstr>Introducción </vt:lpstr>
      <vt:lpstr>Informática</vt:lpstr>
      <vt:lpstr>Imágenes de Informática</vt:lpstr>
      <vt:lpstr>Ofimática </vt:lpstr>
      <vt:lpstr>Imágenes de Ofimática</vt:lpstr>
      <vt:lpstr>Lenguajes de Programación y Linea de Tiempo   </vt:lpstr>
      <vt:lpstr>1987 Perl Larry Wall, un programador Unix, creó Perl después de intentar extraer datos de un informe y darse cuenta que Unix no podía llevar a cabo las operaciones que el necesitaba.  1991 Python Monty Python sirvió de inspiración para nombrar este lenguaje. Guido Van Rossum lo creó para solucionar problemas en el lenguaje ABC y continúa utilizándose para tal fin. Hoy en día es usado por la NASA, Google y YouTube.  1993 Ruby Fue creado por Yukihiro Matsumoto, conocido como Matz, y utilizando partes de sus lenguajes de programación favoritos: Perl, Smalltalk, Eiffel, Ada y Lisp. Ahora es usado por Basecamp.  1995 PHP Rasmus Lerdoff desarrolló PHP para reemplazar unos scripts de Perl usados para mantener su web personal. Hoy en día, PHP ha crecido hasta llegar a ser parte de una arquitectura web integrada en 20 millones de websites. Facebook lo usa actualmente.  1995 Javascript Java y Javascript no están relacionados y tienen muy diferente semántica, aunque no lo parezca. Javascript fue desarrollada por Brenda. Eich, de Netscape, bajo el nombre de Mocha. Tiene influencia del lenguaje C.   2005 Ruby On Rails Fue extraído por David Heinemeier Hansson de su trabajo en Basecamp, un proyecto dirigido por 37 señales. Hasson lanzó Ruby On Rails, en principio, como código abierto, en 2004, pero no compartió los derechos hasta febrero de 2005. Ahora está en su versión 3.0.7 y tiene más de 1.800 contribuyentes.</vt:lpstr>
      <vt:lpstr>Presentación de PowerPoint</vt:lpstr>
      <vt:lpstr>Mantenimiento Preventivo</vt:lpstr>
      <vt:lpstr>Conclusiones Personales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Apellidos: Gómez Yucute Nombre: Yeisón Danilo Grado: 5to. BACO JV Catedra: Laboratorio Fecha:20/05/2017</dc:title>
  <dc:creator>estudiante de Liceo Compu-market</dc:creator>
  <cp:lastModifiedBy>estudiante de Liceo Compu-market</cp:lastModifiedBy>
  <cp:revision>10</cp:revision>
  <dcterms:created xsi:type="dcterms:W3CDTF">2017-04-20T19:47:07Z</dcterms:created>
  <dcterms:modified xsi:type="dcterms:W3CDTF">2017-04-20T21:11:48Z</dcterms:modified>
</cp:coreProperties>
</file>