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59" r:id="rId6"/>
    <p:sldId id="260" r:id="rId7"/>
    <p:sldId id="268" r:id="rId8"/>
    <p:sldId id="261" r:id="rId9"/>
    <p:sldId id="262" r:id="rId10"/>
    <p:sldId id="263" r:id="rId11"/>
    <p:sldId id="269" r:id="rId12"/>
    <p:sldId id="270" r:id="rId13"/>
    <p:sldId id="271"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9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Obstacles avoiding Robot</a:t>
            </a:r>
            <a:endParaRPr lang="en-US" dirty="0"/>
          </a:p>
        </p:txBody>
      </p:sp>
      <p:sp>
        <p:nvSpPr>
          <p:cNvPr id="3" name="Subtitle 2"/>
          <p:cNvSpPr>
            <a:spLocks noGrp="1"/>
          </p:cNvSpPr>
          <p:nvPr>
            <p:ph type="subTitle" idx="1"/>
          </p:nvPr>
        </p:nvSpPr>
        <p:spPr>
          <a:xfrm>
            <a:off x="4217899" y="6711146"/>
            <a:ext cx="3283418" cy="146854"/>
          </a:xfrm>
        </p:spPr>
        <p:txBody>
          <a:bodyPr>
            <a:normAutofit fontScale="25000" lnSpcReduction="20000"/>
          </a:bodyPr>
          <a:lstStyle/>
          <a:p>
            <a:endParaRPr lang="en-US" dirty="0"/>
          </a:p>
        </p:txBody>
      </p:sp>
    </p:spTree>
    <p:extLst>
      <p:ext uri="{BB962C8B-B14F-4D97-AF65-F5344CB8AC3E}">
        <p14:creationId xmlns:p14="http://schemas.microsoft.com/office/powerpoint/2010/main" val="125748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80930" y="454654"/>
            <a:ext cx="8792779" cy="6124754"/>
          </a:xfrm>
          <a:prstGeom prst="rect">
            <a:avLst/>
          </a:prstGeom>
        </p:spPr>
        <p:txBody>
          <a:bodyPr wrap="square">
            <a:spAutoFit/>
          </a:bodyPr>
          <a:lstStyle/>
          <a:p>
            <a:r>
              <a:rPr lang="en-US" sz="1400" dirty="0">
                <a:latin typeface="Arial Rounded MT Bold" panose="020F0704030504030204" pitchFamily="34" charset="0"/>
              </a:rPr>
              <a:t>if (distance &gt;= </a:t>
            </a:r>
            <a:r>
              <a:rPr lang="en-US" sz="1400" dirty="0" err="1">
                <a:latin typeface="Arial Rounded MT Bold" panose="020F0704030504030204" pitchFamily="34" charset="0"/>
              </a:rPr>
              <a:t>distanceLeft</a:t>
            </a:r>
            <a:r>
              <a:rPr lang="en-US" sz="1400" dirty="0">
                <a:latin typeface="Arial Rounded MT Bold" panose="020F0704030504030204" pitchFamily="34" charset="0"/>
              </a:rPr>
              <a:t>){</a:t>
            </a:r>
          </a:p>
          <a:p>
            <a:r>
              <a:rPr lang="en-US" sz="1400" dirty="0">
                <a:latin typeface="Arial Rounded MT Bold" panose="020F0704030504030204" pitchFamily="34" charset="0"/>
              </a:rPr>
              <a:t>      </a:t>
            </a:r>
            <a:r>
              <a:rPr lang="en-US" sz="1400" dirty="0" err="1">
                <a:latin typeface="Arial Rounded MT Bold" panose="020F0704030504030204" pitchFamily="34" charset="0"/>
              </a:rPr>
              <a:t>turnRight</a:t>
            </a:r>
            <a:r>
              <a:rPr lang="en-US" sz="1400" dirty="0">
                <a:latin typeface="Arial Rounded MT Bold" panose="020F0704030504030204" pitchFamily="34" charset="0"/>
              </a:rPr>
              <a:t>();</a:t>
            </a:r>
          </a:p>
          <a:p>
            <a:r>
              <a:rPr lang="en-US" sz="1400" dirty="0">
                <a:latin typeface="Arial Rounded MT Bold" panose="020F0704030504030204" pitchFamily="34" charset="0"/>
              </a:rPr>
              <a:t>      </a:t>
            </a:r>
            <a:r>
              <a:rPr lang="en-US" sz="1400" dirty="0" err="1">
                <a:latin typeface="Arial Rounded MT Bold" panose="020F0704030504030204" pitchFamily="34" charset="0"/>
              </a:rPr>
              <a:t>moveStop</a:t>
            </a:r>
            <a:r>
              <a:rPr lang="en-US" sz="1400" dirty="0">
                <a:latin typeface="Arial Rounded MT Bold" panose="020F0704030504030204" pitchFamily="34" charset="0"/>
              </a:rPr>
              <a:t>();</a:t>
            </a:r>
          </a:p>
          <a:p>
            <a:r>
              <a:rPr lang="en-US" sz="1400" dirty="0">
                <a:latin typeface="Arial Rounded MT Bold" panose="020F0704030504030204" pitchFamily="34" charset="0"/>
              </a:rPr>
              <a:t>    }</a:t>
            </a:r>
          </a:p>
          <a:p>
            <a:r>
              <a:rPr lang="en-US" sz="1400" dirty="0">
                <a:latin typeface="Arial Rounded MT Bold" panose="020F0704030504030204" pitchFamily="34" charset="0"/>
              </a:rPr>
              <a:t>    else{</a:t>
            </a:r>
          </a:p>
          <a:p>
            <a:r>
              <a:rPr lang="en-US" sz="1400" dirty="0">
                <a:latin typeface="Arial Rounded MT Bold" panose="020F0704030504030204" pitchFamily="34" charset="0"/>
              </a:rPr>
              <a:t>      </a:t>
            </a:r>
            <a:r>
              <a:rPr lang="en-US" sz="1400" dirty="0" err="1">
                <a:latin typeface="Arial Rounded MT Bold" panose="020F0704030504030204" pitchFamily="34" charset="0"/>
              </a:rPr>
              <a:t>turnLeft</a:t>
            </a:r>
            <a:r>
              <a:rPr lang="en-US" sz="1400" dirty="0">
                <a:latin typeface="Arial Rounded MT Bold" panose="020F0704030504030204" pitchFamily="34" charset="0"/>
              </a:rPr>
              <a:t>();</a:t>
            </a:r>
          </a:p>
          <a:p>
            <a:r>
              <a:rPr lang="en-US" sz="1400" dirty="0">
                <a:latin typeface="Arial Rounded MT Bold" panose="020F0704030504030204" pitchFamily="34" charset="0"/>
              </a:rPr>
              <a:t>      </a:t>
            </a:r>
            <a:r>
              <a:rPr lang="en-US" sz="1400" dirty="0" err="1">
                <a:latin typeface="Arial Rounded MT Bold" panose="020F0704030504030204" pitchFamily="34" charset="0"/>
              </a:rPr>
              <a:t>moveStop</a:t>
            </a:r>
            <a:r>
              <a:rPr lang="en-US" sz="1400" dirty="0">
                <a:latin typeface="Arial Rounded MT Bold" panose="020F0704030504030204" pitchFamily="34" charset="0"/>
              </a:rPr>
              <a:t>();</a:t>
            </a:r>
          </a:p>
          <a:p>
            <a:r>
              <a:rPr lang="en-US" sz="1400" dirty="0">
                <a:latin typeface="Arial Rounded MT Bold" panose="020F0704030504030204" pitchFamily="34" charset="0"/>
              </a:rPr>
              <a:t>    }</a:t>
            </a:r>
          </a:p>
          <a:p>
            <a:r>
              <a:rPr lang="en-US" sz="1400" dirty="0">
                <a:latin typeface="Arial Rounded MT Bold" panose="020F0704030504030204" pitchFamily="34" charset="0"/>
              </a:rPr>
              <a:t>  }</a:t>
            </a:r>
          </a:p>
          <a:p>
            <a:r>
              <a:rPr lang="en-US" sz="1400" dirty="0">
                <a:latin typeface="Arial Rounded MT Bold" panose="020F0704030504030204" pitchFamily="34" charset="0"/>
              </a:rPr>
              <a:t>  else{</a:t>
            </a:r>
          </a:p>
          <a:p>
            <a:r>
              <a:rPr lang="en-US" sz="1400" dirty="0">
                <a:latin typeface="Arial Rounded MT Bold" panose="020F0704030504030204" pitchFamily="34" charset="0"/>
              </a:rPr>
              <a:t>    </a:t>
            </a:r>
            <a:r>
              <a:rPr lang="en-US" sz="1400" dirty="0" err="1">
                <a:latin typeface="Arial Rounded MT Bold" panose="020F0704030504030204" pitchFamily="34" charset="0"/>
              </a:rPr>
              <a:t>moveForward</a:t>
            </a:r>
            <a:r>
              <a:rPr lang="en-US" sz="1400" dirty="0">
                <a:latin typeface="Arial Rounded MT Bold" panose="020F0704030504030204" pitchFamily="34" charset="0"/>
              </a:rPr>
              <a:t>(); </a:t>
            </a:r>
          </a:p>
          <a:p>
            <a:r>
              <a:rPr lang="en-US" sz="1400" dirty="0">
                <a:latin typeface="Arial Rounded MT Bold" panose="020F0704030504030204" pitchFamily="34" charset="0"/>
              </a:rPr>
              <a:t>  }</a:t>
            </a:r>
          </a:p>
          <a:p>
            <a:r>
              <a:rPr lang="en-US" sz="1400" dirty="0">
                <a:latin typeface="Arial Rounded MT Bold" panose="020F0704030504030204" pitchFamily="34" charset="0"/>
              </a:rPr>
              <a:t>    distance = </a:t>
            </a:r>
            <a:r>
              <a:rPr lang="en-US" sz="1400" dirty="0" err="1">
                <a:latin typeface="Arial Rounded MT Bold" panose="020F0704030504030204" pitchFamily="34" charset="0"/>
              </a:rPr>
              <a:t>readPing</a:t>
            </a:r>
            <a:r>
              <a:rPr lang="en-US" sz="1400" dirty="0">
                <a:latin typeface="Arial Rounded MT Bold" panose="020F0704030504030204" pitchFamily="34" charset="0"/>
              </a:rPr>
              <a:t>();</a:t>
            </a:r>
          </a:p>
          <a:p>
            <a:r>
              <a:rPr lang="en-US" sz="1400" dirty="0">
                <a:latin typeface="Arial Rounded MT Bold" panose="020F0704030504030204" pitchFamily="34" charset="0"/>
              </a:rPr>
              <a:t>}</a:t>
            </a:r>
          </a:p>
          <a:p>
            <a:endParaRPr lang="en-US" sz="1400" dirty="0">
              <a:latin typeface="Arial Rounded MT Bold" panose="020F0704030504030204" pitchFamily="34" charset="0"/>
            </a:endParaRPr>
          </a:p>
          <a:p>
            <a:r>
              <a:rPr lang="en-US" sz="1400" dirty="0" err="1">
                <a:latin typeface="Arial Rounded MT Bold" panose="020F0704030504030204" pitchFamily="34" charset="0"/>
              </a:rPr>
              <a:t>int</a:t>
            </a:r>
            <a:r>
              <a:rPr lang="en-US" sz="1400" dirty="0">
                <a:latin typeface="Arial Rounded MT Bold" panose="020F0704030504030204" pitchFamily="34" charset="0"/>
              </a:rPr>
              <a:t> </a:t>
            </a:r>
            <a:r>
              <a:rPr lang="en-US" sz="1400" dirty="0" err="1">
                <a:latin typeface="Arial Rounded MT Bold" panose="020F0704030504030204" pitchFamily="34" charset="0"/>
              </a:rPr>
              <a:t>lookRight</a:t>
            </a:r>
            <a:r>
              <a:rPr lang="en-US" sz="1400" dirty="0">
                <a:latin typeface="Arial Rounded MT Bold" panose="020F0704030504030204" pitchFamily="34" charset="0"/>
              </a:rPr>
              <a:t>(){  </a:t>
            </a:r>
          </a:p>
          <a:p>
            <a:r>
              <a:rPr lang="en-US" sz="1400" dirty="0">
                <a:latin typeface="Arial Rounded MT Bold" panose="020F0704030504030204" pitchFamily="34" charset="0"/>
              </a:rPr>
              <a:t>  </a:t>
            </a:r>
            <a:r>
              <a:rPr lang="en-US" sz="1400" dirty="0" err="1">
                <a:latin typeface="Arial Rounded MT Bold" panose="020F0704030504030204" pitchFamily="34" charset="0"/>
              </a:rPr>
              <a:t>servo_motor.write</a:t>
            </a:r>
            <a:r>
              <a:rPr lang="en-US" sz="1400" dirty="0">
                <a:latin typeface="Arial Rounded MT Bold" panose="020F0704030504030204" pitchFamily="34" charset="0"/>
              </a:rPr>
              <a:t>(50);</a:t>
            </a:r>
          </a:p>
          <a:p>
            <a:r>
              <a:rPr lang="en-US" sz="1400" dirty="0">
                <a:latin typeface="Arial Rounded MT Bold" panose="020F0704030504030204" pitchFamily="34" charset="0"/>
              </a:rPr>
              <a:t>  delay(500);</a:t>
            </a:r>
          </a:p>
          <a:p>
            <a:r>
              <a:rPr lang="en-US" sz="1400" dirty="0">
                <a:latin typeface="Arial Rounded MT Bold" panose="020F0704030504030204" pitchFamily="34" charset="0"/>
              </a:rPr>
              <a:t>  </a:t>
            </a:r>
            <a:r>
              <a:rPr lang="en-US" sz="1400" dirty="0" err="1">
                <a:latin typeface="Arial Rounded MT Bold" panose="020F0704030504030204" pitchFamily="34" charset="0"/>
              </a:rPr>
              <a:t>int</a:t>
            </a:r>
            <a:r>
              <a:rPr lang="en-US" sz="1400" dirty="0">
                <a:latin typeface="Arial Rounded MT Bold" panose="020F0704030504030204" pitchFamily="34" charset="0"/>
              </a:rPr>
              <a:t> distance = </a:t>
            </a:r>
            <a:r>
              <a:rPr lang="en-US" sz="1400" dirty="0" err="1">
                <a:latin typeface="Arial Rounded MT Bold" panose="020F0704030504030204" pitchFamily="34" charset="0"/>
              </a:rPr>
              <a:t>readPing</a:t>
            </a:r>
            <a:r>
              <a:rPr lang="en-US" sz="1400" dirty="0">
                <a:latin typeface="Arial Rounded MT Bold" panose="020F0704030504030204" pitchFamily="34" charset="0"/>
              </a:rPr>
              <a:t>();</a:t>
            </a:r>
          </a:p>
          <a:p>
            <a:r>
              <a:rPr lang="en-US" sz="1400" dirty="0">
                <a:latin typeface="Arial Rounded MT Bold" panose="020F0704030504030204" pitchFamily="34" charset="0"/>
              </a:rPr>
              <a:t>  delay(100);</a:t>
            </a:r>
          </a:p>
          <a:p>
            <a:r>
              <a:rPr lang="en-US" sz="1400" dirty="0">
                <a:latin typeface="Arial Rounded MT Bold" panose="020F0704030504030204" pitchFamily="34" charset="0"/>
              </a:rPr>
              <a:t>  </a:t>
            </a:r>
            <a:r>
              <a:rPr lang="en-US" sz="1400" dirty="0" err="1">
                <a:latin typeface="Arial Rounded MT Bold" panose="020F0704030504030204" pitchFamily="34" charset="0"/>
              </a:rPr>
              <a:t>servo_motor.write</a:t>
            </a:r>
            <a:r>
              <a:rPr lang="en-US" sz="1400" dirty="0">
                <a:latin typeface="Arial Rounded MT Bold" panose="020F0704030504030204" pitchFamily="34" charset="0"/>
              </a:rPr>
              <a:t>(115);</a:t>
            </a:r>
          </a:p>
          <a:p>
            <a:r>
              <a:rPr lang="en-US" sz="1400" dirty="0">
                <a:latin typeface="Arial Rounded MT Bold" panose="020F0704030504030204" pitchFamily="34" charset="0"/>
              </a:rPr>
              <a:t>  return distance;</a:t>
            </a:r>
          </a:p>
          <a:p>
            <a:r>
              <a:rPr lang="en-US" sz="1400" dirty="0">
                <a:latin typeface="Arial Rounded MT Bold" panose="020F0704030504030204" pitchFamily="34" charset="0"/>
              </a:rPr>
              <a:t>}</a:t>
            </a:r>
          </a:p>
          <a:p>
            <a:endParaRPr lang="en-US" sz="1400" dirty="0">
              <a:latin typeface="Arial Rounded MT Bold" panose="020F0704030504030204" pitchFamily="34" charset="0"/>
            </a:endParaRPr>
          </a:p>
          <a:p>
            <a:r>
              <a:rPr lang="en-US" sz="1400" dirty="0" err="1">
                <a:latin typeface="Arial Rounded MT Bold" panose="020F0704030504030204" pitchFamily="34" charset="0"/>
              </a:rPr>
              <a:t>int</a:t>
            </a:r>
            <a:r>
              <a:rPr lang="en-US" sz="1400" dirty="0">
                <a:latin typeface="Arial Rounded MT Bold" panose="020F0704030504030204" pitchFamily="34" charset="0"/>
              </a:rPr>
              <a:t> </a:t>
            </a:r>
            <a:r>
              <a:rPr lang="en-US" sz="1400" dirty="0" err="1">
                <a:latin typeface="Arial Rounded MT Bold" panose="020F0704030504030204" pitchFamily="34" charset="0"/>
              </a:rPr>
              <a:t>lookLeft</a:t>
            </a:r>
            <a:r>
              <a:rPr lang="en-US" sz="1400" dirty="0">
                <a:latin typeface="Arial Rounded MT Bold" panose="020F0704030504030204" pitchFamily="34" charset="0"/>
              </a:rPr>
              <a:t>(){</a:t>
            </a:r>
          </a:p>
          <a:p>
            <a:r>
              <a:rPr lang="en-US" sz="1400" dirty="0">
                <a:latin typeface="Arial Rounded MT Bold" panose="020F0704030504030204" pitchFamily="34" charset="0"/>
              </a:rPr>
              <a:t>  </a:t>
            </a:r>
            <a:r>
              <a:rPr lang="en-US" sz="1400" dirty="0" err="1">
                <a:latin typeface="Arial Rounded MT Bold" panose="020F0704030504030204" pitchFamily="34" charset="0"/>
              </a:rPr>
              <a:t>servo_motor.write</a:t>
            </a:r>
            <a:r>
              <a:rPr lang="en-US" sz="1400" dirty="0">
                <a:latin typeface="Arial Rounded MT Bold" panose="020F0704030504030204" pitchFamily="34" charset="0"/>
              </a:rPr>
              <a:t>(170);</a:t>
            </a:r>
          </a:p>
          <a:p>
            <a:r>
              <a:rPr lang="en-US" sz="1400" dirty="0">
                <a:latin typeface="Arial Rounded MT Bold" panose="020F0704030504030204" pitchFamily="34" charset="0"/>
              </a:rPr>
              <a:t>  delay(500);</a:t>
            </a:r>
          </a:p>
          <a:p>
            <a:r>
              <a:rPr lang="en-US" sz="1400" dirty="0">
                <a:latin typeface="Arial Rounded MT Bold" panose="020F0704030504030204" pitchFamily="34" charset="0"/>
              </a:rPr>
              <a:t>  </a:t>
            </a:r>
            <a:r>
              <a:rPr lang="en-US" sz="1400" dirty="0" err="1">
                <a:latin typeface="Arial Rounded MT Bold" panose="020F0704030504030204" pitchFamily="34" charset="0"/>
              </a:rPr>
              <a:t>int</a:t>
            </a:r>
            <a:r>
              <a:rPr lang="en-US" sz="1400" dirty="0">
                <a:latin typeface="Arial Rounded MT Bold" panose="020F0704030504030204" pitchFamily="34" charset="0"/>
              </a:rPr>
              <a:t> distance = </a:t>
            </a:r>
            <a:r>
              <a:rPr lang="en-US" sz="1400" dirty="0" err="1">
                <a:latin typeface="Arial Rounded MT Bold" panose="020F0704030504030204" pitchFamily="34" charset="0"/>
              </a:rPr>
              <a:t>readPing</a:t>
            </a:r>
            <a:r>
              <a:rPr lang="en-US" sz="1400" dirty="0">
                <a:latin typeface="Arial Rounded MT Bold" panose="020F0704030504030204" pitchFamily="34" charset="0"/>
              </a:rPr>
              <a:t>();</a:t>
            </a:r>
            <a:endParaRPr lang="en-US" sz="1400" dirty="0">
              <a:latin typeface="Arial Rounded MT Bold" panose="020F0704030504030204" pitchFamily="34" charset="0"/>
            </a:endParaRPr>
          </a:p>
        </p:txBody>
      </p:sp>
    </p:spTree>
    <p:extLst>
      <p:ext uri="{BB962C8B-B14F-4D97-AF65-F5344CB8AC3E}">
        <p14:creationId xmlns:p14="http://schemas.microsoft.com/office/powerpoint/2010/main" val="1039302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5666" y="118532"/>
            <a:ext cx="8299086" cy="6124754"/>
          </a:xfrm>
          <a:prstGeom prst="rect">
            <a:avLst/>
          </a:prstGeom>
        </p:spPr>
        <p:txBody>
          <a:bodyPr wrap="square">
            <a:spAutoFit/>
          </a:bodyPr>
          <a:lstStyle/>
          <a:p>
            <a:r>
              <a:rPr lang="en-US" sz="1400" dirty="0">
                <a:latin typeface="Arial Rounded MT Bold" panose="020F0704030504030204" pitchFamily="34" charset="0"/>
              </a:rPr>
              <a:t>delay(100);</a:t>
            </a:r>
          </a:p>
          <a:p>
            <a:r>
              <a:rPr lang="en-US" sz="1400" dirty="0">
                <a:latin typeface="Arial Rounded MT Bold" panose="020F0704030504030204" pitchFamily="34" charset="0"/>
              </a:rPr>
              <a:t>  </a:t>
            </a:r>
            <a:r>
              <a:rPr lang="en-US" sz="1400" dirty="0" err="1">
                <a:latin typeface="Arial Rounded MT Bold" panose="020F0704030504030204" pitchFamily="34" charset="0"/>
              </a:rPr>
              <a:t>servo_motor.write</a:t>
            </a:r>
            <a:r>
              <a:rPr lang="en-US" sz="1400" dirty="0">
                <a:latin typeface="Arial Rounded MT Bold" panose="020F0704030504030204" pitchFamily="34" charset="0"/>
              </a:rPr>
              <a:t>(115);</a:t>
            </a:r>
          </a:p>
          <a:p>
            <a:r>
              <a:rPr lang="en-US" sz="1400" dirty="0">
                <a:latin typeface="Arial Rounded MT Bold" panose="020F0704030504030204" pitchFamily="34" charset="0"/>
              </a:rPr>
              <a:t>  return distance;</a:t>
            </a:r>
          </a:p>
          <a:p>
            <a:r>
              <a:rPr lang="en-US" sz="1400" dirty="0">
                <a:latin typeface="Arial Rounded MT Bold" panose="020F0704030504030204" pitchFamily="34" charset="0"/>
              </a:rPr>
              <a:t>  delay(100);</a:t>
            </a:r>
          </a:p>
          <a:p>
            <a:r>
              <a:rPr lang="en-US" sz="1400" dirty="0">
                <a:latin typeface="Arial Rounded MT Bold" panose="020F0704030504030204" pitchFamily="34" charset="0"/>
              </a:rPr>
              <a:t>}</a:t>
            </a:r>
          </a:p>
          <a:p>
            <a:endParaRPr lang="en-US" sz="1400" dirty="0">
              <a:latin typeface="Arial Rounded MT Bold" panose="020F0704030504030204" pitchFamily="34" charset="0"/>
            </a:endParaRPr>
          </a:p>
          <a:p>
            <a:r>
              <a:rPr lang="en-US" sz="1400" dirty="0" err="1">
                <a:latin typeface="Arial Rounded MT Bold" panose="020F0704030504030204" pitchFamily="34" charset="0"/>
              </a:rPr>
              <a:t>int</a:t>
            </a:r>
            <a:r>
              <a:rPr lang="en-US" sz="1400" dirty="0">
                <a:latin typeface="Arial Rounded MT Bold" panose="020F0704030504030204" pitchFamily="34" charset="0"/>
              </a:rPr>
              <a:t> </a:t>
            </a:r>
            <a:r>
              <a:rPr lang="en-US" sz="1400" dirty="0" err="1">
                <a:latin typeface="Arial Rounded MT Bold" panose="020F0704030504030204" pitchFamily="34" charset="0"/>
              </a:rPr>
              <a:t>readPing</a:t>
            </a:r>
            <a:r>
              <a:rPr lang="en-US" sz="1400" dirty="0">
                <a:latin typeface="Arial Rounded MT Bold" panose="020F0704030504030204" pitchFamily="34" charset="0"/>
              </a:rPr>
              <a:t>(){</a:t>
            </a:r>
          </a:p>
          <a:p>
            <a:r>
              <a:rPr lang="en-US" sz="1400" dirty="0">
                <a:latin typeface="Arial Rounded MT Bold" panose="020F0704030504030204" pitchFamily="34" charset="0"/>
              </a:rPr>
              <a:t>  delay(70);</a:t>
            </a:r>
          </a:p>
          <a:p>
            <a:r>
              <a:rPr lang="en-US" sz="1400" dirty="0">
                <a:latin typeface="Arial Rounded MT Bold" panose="020F0704030504030204" pitchFamily="34" charset="0"/>
              </a:rPr>
              <a:t>  </a:t>
            </a:r>
            <a:r>
              <a:rPr lang="en-US" sz="1400" dirty="0" err="1">
                <a:latin typeface="Arial Rounded MT Bold" panose="020F0704030504030204" pitchFamily="34" charset="0"/>
              </a:rPr>
              <a:t>int</a:t>
            </a:r>
            <a:r>
              <a:rPr lang="en-US" sz="1400" dirty="0">
                <a:latin typeface="Arial Rounded MT Bold" panose="020F0704030504030204" pitchFamily="34" charset="0"/>
              </a:rPr>
              <a:t> cm = </a:t>
            </a:r>
            <a:r>
              <a:rPr lang="en-US" sz="1400" dirty="0" err="1">
                <a:latin typeface="Arial Rounded MT Bold" panose="020F0704030504030204" pitchFamily="34" charset="0"/>
              </a:rPr>
              <a:t>sonar.ping_cm</a:t>
            </a:r>
            <a:r>
              <a:rPr lang="en-US" sz="1400" dirty="0">
                <a:latin typeface="Arial Rounded MT Bold" panose="020F0704030504030204" pitchFamily="34" charset="0"/>
              </a:rPr>
              <a:t>();</a:t>
            </a:r>
          </a:p>
          <a:p>
            <a:r>
              <a:rPr lang="en-US" sz="1400" dirty="0">
                <a:latin typeface="Arial Rounded MT Bold" panose="020F0704030504030204" pitchFamily="34" charset="0"/>
              </a:rPr>
              <a:t>  if (cm==0){</a:t>
            </a:r>
          </a:p>
          <a:p>
            <a:r>
              <a:rPr lang="en-US" sz="1400" dirty="0">
                <a:latin typeface="Arial Rounded MT Bold" panose="020F0704030504030204" pitchFamily="34" charset="0"/>
              </a:rPr>
              <a:t>    cm=250;</a:t>
            </a:r>
          </a:p>
          <a:p>
            <a:r>
              <a:rPr lang="en-US" sz="1400" dirty="0">
                <a:latin typeface="Arial Rounded MT Bold" panose="020F0704030504030204" pitchFamily="34" charset="0"/>
              </a:rPr>
              <a:t>  }</a:t>
            </a:r>
          </a:p>
          <a:p>
            <a:r>
              <a:rPr lang="en-US" sz="1400" dirty="0">
                <a:latin typeface="Arial Rounded MT Bold" panose="020F0704030504030204" pitchFamily="34" charset="0"/>
              </a:rPr>
              <a:t>  return cm;</a:t>
            </a:r>
          </a:p>
          <a:p>
            <a:r>
              <a:rPr lang="en-US" sz="1400" dirty="0">
                <a:latin typeface="Arial Rounded MT Bold" panose="020F0704030504030204" pitchFamily="34" charset="0"/>
              </a:rPr>
              <a:t>}</a:t>
            </a:r>
          </a:p>
          <a:p>
            <a:endParaRPr lang="en-US" sz="1400" dirty="0">
              <a:latin typeface="Arial Rounded MT Bold" panose="020F0704030504030204" pitchFamily="34" charset="0"/>
            </a:endParaRPr>
          </a:p>
          <a:p>
            <a:r>
              <a:rPr lang="en-US" sz="1400" dirty="0">
                <a:latin typeface="Arial Rounded MT Bold" panose="020F0704030504030204" pitchFamily="34" charset="0"/>
              </a:rPr>
              <a:t>void </a:t>
            </a:r>
            <a:r>
              <a:rPr lang="en-US" sz="1400" dirty="0" err="1">
                <a:latin typeface="Arial Rounded MT Bold" panose="020F0704030504030204" pitchFamily="34" charset="0"/>
              </a:rPr>
              <a:t>moveStop</a:t>
            </a:r>
            <a:r>
              <a:rPr lang="en-US" sz="1400" dirty="0">
                <a:latin typeface="Arial Rounded MT Bold" panose="020F0704030504030204" pitchFamily="34" charset="0"/>
              </a:rPr>
              <a:t>(){</a:t>
            </a:r>
          </a:p>
          <a:p>
            <a:r>
              <a:rPr lang="en-US" sz="1400" dirty="0">
                <a:latin typeface="Arial Rounded MT Bold" panose="020F0704030504030204" pitchFamily="34" charset="0"/>
              </a:rPr>
              <a:t>  </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RightMotorForward</a:t>
            </a:r>
            <a:r>
              <a:rPr lang="en-US" sz="1400" dirty="0">
                <a:latin typeface="Arial Rounded MT Bold" panose="020F0704030504030204" pitchFamily="34" charset="0"/>
              </a:rPr>
              <a:t>, LOW);</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LeftMotorForward</a:t>
            </a:r>
            <a:r>
              <a:rPr lang="en-US" sz="1400" dirty="0">
                <a:latin typeface="Arial Rounded MT Bold" panose="020F0704030504030204" pitchFamily="34" charset="0"/>
              </a:rPr>
              <a:t>, LOW);</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RightMotorBackward</a:t>
            </a:r>
            <a:r>
              <a:rPr lang="en-US" sz="1400" dirty="0">
                <a:latin typeface="Arial Rounded MT Bold" panose="020F0704030504030204" pitchFamily="34" charset="0"/>
              </a:rPr>
              <a:t>, LOW);</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LeftMotorBackward</a:t>
            </a:r>
            <a:r>
              <a:rPr lang="en-US" sz="1400" dirty="0">
                <a:latin typeface="Arial Rounded MT Bold" panose="020F0704030504030204" pitchFamily="34" charset="0"/>
              </a:rPr>
              <a:t>, LOW);</a:t>
            </a:r>
          </a:p>
          <a:p>
            <a:r>
              <a:rPr lang="en-US" sz="1400" dirty="0">
                <a:latin typeface="Arial Rounded MT Bold" panose="020F0704030504030204" pitchFamily="34" charset="0"/>
              </a:rPr>
              <a:t>}</a:t>
            </a:r>
          </a:p>
          <a:p>
            <a:endParaRPr lang="en-US" sz="1400" dirty="0">
              <a:latin typeface="Arial Rounded MT Bold" panose="020F0704030504030204" pitchFamily="34" charset="0"/>
            </a:endParaRPr>
          </a:p>
          <a:p>
            <a:r>
              <a:rPr lang="en-US" sz="1400" dirty="0">
                <a:latin typeface="Arial Rounded MT Bold" panose="020F0704030504030204" pitchFamily="34" charset="0"/>
              </a:rPr>
              <a:t>void </a:t>
            </a:r>
            <a:r>
              <a:rPr lang="en-US" sz="1400" dirty="0" err="1">
                <a:latin typeface="Arial Rounded MT Bold" panose="020F0704030504030204" pitchFamily="34" charset="0"/>
              </a:rPr>
              <a:t>moveForward</a:t>
            </a:r>
            <a:r>
              <a:rPr lang="en-US" sz="1400" dirty="0">
                <a:latin typeface="Arial Rounded MT Bold" panose="020F0704030504030204" pitchFamily="34" charset="0"/>
              </a:rPr>
              <a:t>(){</a:t>
            </a:r>
          </a:p>
          <a:p>
            <a:endParaRPr lang="en-US" sz="1400" dirty="0">
              <a:latin typeface="Arial Rounded MT Bold" panose="020F0704030504030204" pitchFamily="34" charset="0"/>
            </a:endParaRPr>
          </a:p>
          <a:p>
            <a:r>
              <a:rPr lang="en-US" sz="1400" dirty="0">
                <a:latin typeface="Arial Rounded MT Bold" panose="020F0704030504030204" pitchFamily="34" charset="0"/>
              </a:rPr>
              <a:t>  if(!</a:t>
            </a:r>
            <a:r>
              <a:rPr lang="en-US" sz="1400" dirty="0" err="1">
                <a:latin typeface="Arial Rounded MT Bold" panose="020F0704030504030204" pitchFamily="34" charset="0"/>
              </a:rPr>
              <a:t>goesForward</a:t>
            </a:r>
            <a:r>
              <a:rPr lang="en-US" sz="1400" dirty="0">
                <a:latin typeface="Arial Rounded MT Bold" panose="020F0704030504030204" pitchFamily="34" charset="0"/>
              </a:rPr>
              <a:t>){</a:t>
            </a:r>
          </a:p>
          <a:p>
            <a:endParaRPr lang="en-US" sz="1400" dirty="0">
              <a:latin typeface="Arial Rounded MT Bold" panose="020F0704030504030204" pitchFamily="34" charset="0"/>
            </a:endParaRPr>
          </a:p>
          <a:p>
            <a:r>
              <a:rPr lang="en-US" sz="1400" dirty="0">
                <a:latin typeface="Arial Rounded MT Bold" panose="020F0704030504030204" pitchFamily="34" charset="0"/>
              </a:rPr>
              <a:t>    </a:t>
            </a:r>
            <a:r>
              <a:rPr lang="en-US" sz="1400" dirty="0" err="1">
                <a:latin typeface="Arial Rounded MT Bold" panose="020F0704030504030204" pitchFamily="34" charset="0"/>
              </a:rPr>
              <a:t>goesForward</a:t>
            </a:r>
            <a:r>
              <a:rPr lang="en-US" sz="1400" dirty="0">
                <a:latin typeface="Arial Rounded MT Bold" panose="020F0704030504030204" pitchFamily="34" charset="0"/>
              </a:rPr>
              <a:t>=true;</a:t>
            </a:r>
            <a:endParaRPr lang="en-US" sz="1400" dirty="0">
              <a:latin typeface="Arial Rounded MT Bold" panose="020F0704030504030204" pitchFamily="34" charset="0"/>
            </a:endParaRPr>
          </a:p>
        </p:txBody>
      </p:sp>
    </p:spTree>
    <p:extLst>
      <p:ext uri="{BB962C8B-B14F-4D97-AF65-F5344CB8AC3E}">
        <p14:creationId xmlns:p14="http://schemas.microsoft.com/office/powerpoint/2010/main" val="2902731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9467" y="485845"/>
            <a:ext cx="6096000" cy="5262979"/>
          </a:xfrm>
          <a:prstGeom prst="rect">
            <a:avLst/>
          </a:prstGeom>
        </p:spPr>
        <p:txBody>
          <a:bodyPr>
            <a:spAutoFit/>
          </a:bodyPr>
          <a:lstStyle/>
          <a:p>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LeftMotorForward</a:t>
            </a:r>
            <a:r>
              <a:rPr lang="en-US" sz="1400" dirty="0">
                <a:latin typeface="Arial Rounded MT Bold" panose="020F0704030504030204" pitchFamily="34" charset="0"/>
              </a:rPr>
              <a:t>, HIGH);</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RightMotorForward</a:t>
            </a:r>
            <a:r>
              <a:rPr lang="en-US" sz="1400" dirty="0">
                <a:latin typeface="Arial Rounded MT Bold" panose="020F0704030504030204" pitchFamily="34" charset="0"/>
              </a:rPr>
              <a:t>, HIGH);</a:t>
            </a:r>
          </a:p>
          <a:p>
            <a:r>
              <a:rPr lang="en-US" sz="1400" dirty="0">
                <a:latin typeface="Arial Rounded MT Bold" panose="020F0704030504030204" pitchFamily="34" charset="0"/>
              </a:rPr>
              <a:t>  </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LeftMotorBackward</a:t>
            </a:r>
            <a:r>
              <a:rPr lang="en-US" sz="1400" dirty="0">
                <a:latin typeface="Arial Rounded MT Bold" panose="020F0704030504030204" pitchFamily="34" charset="0"/>
              </a:rPr>
              <a:t>, LOW);</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RightMotorBackward</a:t>
            </a:r>
            <a:r>
              <a:rPr lang="en-US" sz="1400" dirty="0">
                <a:latin typeface="Arial Rounded MT Bold" panose="020F0704030504030204" pitchFamily="34" charset="0"/>
              </a:rPr>
              <a:t>, LOW); </a:t>
            </a:r>
          </a:p>
          <a:p>
            <a:r>
              <a:rPr lang="en-US" sz="1400" dirty="0">
                <a:latin typeface="Arial Rounded MT Bold" panose="020F0704030504030204" pitchFamily="34" charset="0"/>
              </a:rPr>
              <a:t>  }</a:t>
            </a:r>
          </a:p>
          <a:p>
            <a:r>
              <a:rPr lang="en-US" sz="1400" dirty="0">
                <a:latin typeface="Arial Rounded MT Bold" panose="020F0704030504030204" pitchFamily="34" charset="0"/>
              </a:rPr>
              <a:t>}</a:t>
            </a:r>
          </a:p>
          <a:p>
            <a:endParaRPr lang="en-US" sz="1400" dirty="0">
              <a:latin typeface="Arial Rounded MT Bold" panose="020F0704030504030204" pitchFamily="34" charset="0"/>
            </a:endParaRPr>
          </a:p>
          <a:p>
            <a:r>
              <a:rPr lang="en-US" sz="1400" dirty="0">
                <a:latin typeface="Arial Rounded MT Bold" panose="020F0704030504030204" pitchFamily="34" charset="0"/>
              </a:rPr>
              <a:t>void </a:t>
            </a:r>
            <a:r>
              <a:rPr lang="en-US" sz="1400" dirty="0" err="1">
                <a:latin typeface="Arial Rounded MT Bold" panose="020F0704030504030204" pitchFamily="34" charset="0"/>
              </a:rPr>
              <a:t>moveBackward</a:t>
            </a:r>
            <a:r>
              <a:rPr lang="en-US" sz="1400" dirty="0">
                <a:latin typeface="Arial Rounded MT Bold" panose="020F0704030504030204" pitchFamily="34" charset="0"/>
              </a:rPr>
              <a:t>(){</a:t>
            </a:r>
          </a:p>
          <a:p>
            <a:endParaRPr lang="en-US" sz="1400" dirty="0">
              <a:latin typeface="Arial Rounded MT Bold" panose="020F0704030504030204" pitchFamily="34" charset="0"/>
            </a:endParaRPr>
          </a:p>
          <a:p>
            <a:r>
              <a:rPr lang="en-US" sz="1400" dirty="0">
                <a:latin typeface="Arial Rounded MT Bold" panose="020F0704030504030204" pitchFamily="34" charset="0"/>
              </a:rPr>
              <a:t>  </a:t>
            </a:r>
            <a:r>
              <a:rPr lang="en-US" sz="1400" dirty="0" err="1">
                <a:latin typeface="Arial Rounded MT Bold" panose="020F0704030504030204" pitchFamily="34" charset="0"/>
              </a:rPr>
              <a:t>goesForward</a:t>
            </a:r>
            <a:r>
              <a:rPr lang="en-US" sz="1400" dirty="0">
                <a:latin typeface="Arial Rounded MT Bold" panose="020F0704030504030204" pitchFamily="34" charset="0"/>
              </a:rPr>
              <a:t>=false;</a:t>
            </a:r>
          </a:p>
          <a:p>
            <a:endParaRPr lang="en-US" sz="1400" dirty="0">
              <a:latin typeface="Arial Rounded MT Bold" panose="020F0704030504030204" pitchFamily="34" charset="0"/>
            </a:endParaRP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LeftMotorBackward</a:t>
            </a:r>
            <a:r>
              <a:rPr lang="en-US" sz="1400" dirty="0">
                <a:latin typeface="Arial Rounded MT Bold" panose="020F0704030504030204" pitchFamily="34" charset="0"/>
              </a:rPr>
              <a:t>, HIGH);</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RightMotorBackward</a:t>
            </a:r>
            <a:r>
              <a:rPr lang="en-US" sz="1400" dirty="0">
                <a:latin typeface="Arial Rounded MT Bold" panose="020F0704030504030204" pitchFamily="34" charset="0"/>
              </a:rPr>
              <a:t>, HIGH);</a:t>
            </a:r>
          </a:p>
          <a:p>
            <a:r>
              <a:rPr lang="en-US" sz="1400" dirty="0">
                <a:latin typeface="Arial Rounded MT Bold" panose="020F0704030504030204" pitchFamily="34" charset="0"/>
              </a:rPr>
              <a:t>  </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LeftMotorForward</a:t>
            </a:r>
            <a:r>
              <a:rPr lang="en-US" sz="1400" dirty="0">
                <a:latin typeface="Arial Rounded MT Bold" panose="020F0704030504030204" pitchFamily="34" charset="0"/>
              </a:rPr>
              <a:t>, LOW);</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RightMotorForward</a:t>
            </a:r>
            <a:r>
              <a:rPr lang="en-US" sz="1400" dirty="0">
                <a:latin typeface="Arial Rounded MT Bold" panose="020F0704030504030204" pitchFamily="34" charset="0"/>
              </a:rPr>
              <a:t>, LOW);</a:t>
            </a:r>
          </a:p>
          <a:p>
            <a:r>
              <a:rPr lang="en-US" sz="1400" dirty="0">
                <a:latin typeface="Arial Rounded MT Bold" panose="020F0704030504030204" pitchFamily="34" charset="0"/>
              </a:rPr>
              <a:t>  </a:t>
            </a:r>
          </a:p>
          <a:p>
            <a:r>
              <a:rPr lang="en-US" sz="1400" dirty="0">
                <a:latin typeface="Arial Rounded MT Bold" panose="020F0704030504030204" pitchFamily="34" charset="0"/>
              </a:rPr>
              <a:t>}</a:t>
            </a:r>
          </a:p>
          <a:p>
            <a:endParaRPr lang="en-US" sz="1400" dirty="0">
              <a:latin typeface="Arial Rounded MT Bold" panose="020F0704030504030204" pitchFamily="34" charset="0"/>
            </a:endParaRPr>
          </a:p>
          <a:p>
            <a:r>
              <a:rPr lang="en-US" sz="1400" dirty="0">
                <a:latin typeface="Arial Rounded MT Bold" panose="020F0704030504030204" pitchFamily="34" charset="0"/>
              </a:rPr>
              <a:t>void </a:t>
            </a:r>
            <a:r>
              <a:rPr lang="en-US" sz="1400" dirty="0" err="1">
                <a:latin typeface="Arial Rounded MT Bold" panose="020F0704030504030204" pitchFamily="34" charset="0"/>
              </a:rPr>
              <a:t>turnRight</a:t>
            </a:r>
            <a:r>
              <a:rPr lang="en-US" sz="1400" dirty="0">
                <a:latin typeface="Arial Rounded MT Bold" panose="020F0704030504030204" pitchFamily="34" charset="0"/>
              </a:rPr>
              <a:t>(){</a:t>
            </a:r>
          </a:p>
          <a:p>
            <a:endParaRPr lang="en-US" sz="1400" dirty="0">
              <a:latin typeface="Arial Rounded MT Bold" panose="020F0704030504030204" pitchFamily="34" charset="0"/>
            </a:endParaRP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LeftMotorForward</a:t>
            </a:r>
            <a:r>
              <a:rPr lang="en-US" sz="1400" dirty="0">
                <a:latin typeface="Arial Rounded MT Bold" panose="020F0704030504030204" pitchFamily="34" charset="0"/>
              </a:rPr>
              <a:t>, HIGH);</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RightMotorBackward</a:t>
            </a:r>
            <a:r>
              <a:rPr lang="en-US" sz="1400" dirty="0">
                <a:latin typeface="Arial Rounded MT Bold" panose="020F0704030504030204" pitchFamily="34" charset="0"/>
              </a:rPr>
              <a:t>, HIGH);</a:t>
            </a:r>
            <a:endParaRPr lang="en-US" sz="1400" dirty="0">
              <a:latin typeface="Arial Rounded MT Bold" panose="020F0704030504030204" pitchFamily="34" charset="0"/>
            </a:endParaRPr>
          </a:p>
        </p:txBody>
      </p:sp>
    </p:spTree>
    <p:extLst>
      <p:ext uri="{BB962C8B-B14F-4D97-AF65-F5344CB8AC3E}">
        <p14:creationId xmlns:p14="http://schemas.microsoft.com/office/powerpoint/2010/main" val="395624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4799" y="335846"/>
            <a:ext cx="8783146" cy="6124754"/>
          </a:xfrm>
          <a:prstGeom prst="rect">
            <a:avLst/>
          </a:prstGeom>
        </p:spPr>
        <p:txBody>
          <a:bodyPr wrap="square">
            <a:spAutoFit/>
          </a:bodyPr>
          <a:lstStyle/>
          <a:p>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LeftMotorBackward</a:t>
            </a:r>
            <a:r>
              <a:rPr lang="en-US" sz="1400" dirty="0">
                <a:latin typeface="Arial Rounded MT Bold" panose="020F0704030504030204" pitchFamily="34" charset="0"/>
              </a:rPr>
              <a:t>, LOW);</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RightMotorForward</a:t>
            </a:r>
            <a:r>
              <a:rPr lang="en-US" sz="1400" dirty="0">
                <a:latin typeface="Arial Rounded MT Bold" panose="020F0704030504030204" pitchFamily="34" charset="0"/>
              </a:rPr>
              <a:t>, LOW);</a:t>
            </a:r>
          </a:p>
          <a:p>
            <a:r>
              <a:rPr lang="en-US" sz="1400" dirty="0">
                <a:latin typeface="Arial Rounded MT Bold" panose="020F0704030504030204" pitchFamily="34" charset="0"/>
              </a:rPr>
              <a:t>  </a:t>
            </a:r>
          </a:p>
          <a:p>
            <a:r>
              <a:rPr lang="en-US" sz="1400" dirty="0">
                <a:latin typeface="Arial Rounded MT Bold" panose="020F0704030504030204" pitchFamily="34" charset="0"/>
              </a:rPr>
              <a:t>  delay(500);</a:t>
            </a:r>
          </a:p>
          <a:p>
            <a:r>
              <a:rPr lang="en-US" sz="1400" dirty="0">
                <a:latin typeface="Arial Rounded MT Bold" panose="020F0704030504030204" pitchFamily="34" charset="0"/>
              </a:rPr>
              <a:t>  </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LeftMotorForward</a:t>
            </a:r>
            <a:r>
              <a:rPr lang="en-US" sz="1400" dirty="0">
                <a:latin typeface="Arial Rounded MT Bold" panose="020F0704030504030204" pitchFamily="34" charset="0"/>
              </a:rPr>
              <a:t>, HIGH);</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RightMotorForward</a:t>
            </a:r>
            <a:r>
              <a:rPr lang="en-US" sz="1400" dirty="0">
                <a:latin typeface="Arial Rounded MT Bold" panose="020F0704030504030204" pitchFamily="34" charset="0"/>
              </a:rPr>
              <a:t>, HIGH);</a:t>
            </a:r>
          </a:p>
          <a:p>
            <a:r>
              <a:rPr lang="en-US" sz="1400" dirty="0">
                <a:latin typeface="Arial Rounded MT Bold" panose="020F0704030504030204" pitchFamily="34" charset="0"/>
              </a:rPr>
              <a:t>  </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LeftMotorBackward</a:t>
            </a:r>
            <a:r>
              <a:rPr lang="en-US" sz="1400" dirty="0">
                <a:latin typeface="Arial Rounded MT Bold" panose="020F0704030504030204" pitchFamily="34" charset="0"/>
              </a:rPr>
              <a:t>, LOW);</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RightMotorBackward</a:t>
            </a:r>
            <a:r>
              <a:rPr lang="en-US" sz="1400" dirty="0">
                <a:latin typeface="Arial Rounded MT Bold" panose="020F0704030504030204" pitchFamily="34" charset="0"/>
              </a:rPr>
              <a:t>, LOW</a:t>
            </a:r>
            <a:r>
              <a:rPr lang="en-US" sz="1400" dirty="0" smtClean="0">
                <a:latin typeface="Arial Rounded MT Bold" panose="020F0704030504030204" pitchFamily="34" charset="0"/>
              </a:rPr>
              <a:t>);</a:t>
            </a:r>
            <a:endParaRPr lang="en-US" sz="1400" dirty="0">
              <a:latin typeface="Arial Rounded MT Bold" panose="020F0704030504030204" pitchFamily="34" charset="0"/>
            </a:endParaRPr>
          </a:p>
          <a:p>
            <a:r>
              <a:rPr lang="en-US" sz="1400" dirty="0">
                <a:latin typeface="Arial Rounded MT Bold" panose="020F0704030504030204" pitchFamily="34" charset="0"/>
              </a:rPr>
              <a:t>}</a:t>
            </a:r>
          </a:p>
          <a:p>
            <a:endParaRPr lang="en-US" sz="1400" dirty="0">
              <a:latin typeface="Arial Rounded MT Bold" panose="020F0704030504030204" pitchFamily="34" charset="0"/>
            </a:endParaRPr>
          </a:p>
          <a:p>
            <a:r>
              <a:rPr lang="en-US" sz="1400" dirty="0">
                <a:latin typeface="Arial Rounded MT Bold" panose="020F0704030504030204" pitchFamily="34" charset="0"/>
              </a:rPr>
              <a:t>void </a:t>
            </a:r>
            <a:r>
              <a:rPr lang="en-US" sz="1400" dirty="0" err="1">
                <a:latin typeface="Arial Rounded MT Bold" panose="020F0704030504030204" pitchFamily="34" charset="0"/>
              </a:rPr>
              <a:t>turnLeft</a:t>
            </a:r>
            <a:r>
              <a:rPr lang="en-US" sz="1400" dirty="0">
                <a:latin typeface="Arial Rounded MT Bold" panose="020F0704030504030204" pitchFamily="34" charset="0"/>
              </a:rPr>
              <a:t>(){</a:t>
            </a:r>
          </a:p>
          <a:p>
            <a:endParaRPr lang="en-US" sz="1400" dirty="0">
              <a:latin typeface="Arial Rounded MT Bold" panose="020F0704030504030204" pitchFamily="34" charset="0"/>
            </a:endParaRP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LeftMotorBackward</a:t>
            </a:r>
            <a:r>
              <a:rPr lang="en-US" sz="1400" dirty="0">
                <a:latin typeface="Arial Rounded MT Bold" panose="020F0704030504030204" pitchFamily="34" charset="0"/>
              </a:rPr>
              <a:t>, HIGH);</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RightMotorForward</a:t>
            </a:r>
            <a:r>
              <a:rPr lang="en-US" sz="1400" dirty="0">
                <a:latin typeface="Arial Rounded MT Bold" panose="020F0704030504030204" pitchFamily="34" charset="0"/>
              </a:rPr>
              <a:t>, HIGH);</a:t>
            </a:r>
          </a:p>
          <a:p>
            <a:r>
              <a:rPr lang="en-US" sz="1400" dirty="0">
                <a:latin typeface="Arial Rounded MT Bold" panose="020F0704030504030204" pitchFamily="34" charset="0"/>
              </a:rPr>
              <a:t>  </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LeftMotorForward</a:t>
            </a:r>
            <a:r>
              <a:rPr lang="en-US" sz="1400" dirty="0">
                <a:latin typeface="Arial Rounded MT Bold" panose="020F0704030504030204" pitchFamily="34" charset="0"/>
              </a:rPr>
              <a:t>, LOW);</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RightMotorBackward</a:t>
            </a:r>
            <a:r>
              <a:rPr lang="en-US" sz="1400" dirty="0">
                <a:latin typeface="Arial Rounded MT Bold" panose="020F0704030504030204" pitchFamily="34" charset="0"/>
              </a:rPr>
              <a:t>, LOW);</a:t>
            </a:r>
          </a:p>
          <a:p>
            <a:endParaRPr lang="en-US" sz="1400" dirty="0">
              <a:latin typeface="Arial Rounded MT Bold" panose="020F0704030504030204" pitchFamily="34" charset="0"/>
            </a:endParaRPr>
          </a:p>
          <a:p>
            <a:r>
              <a:rPr lang="en-US" sz="1400" dirty="0">
                <a:latin typeface="Arial Rounded MT Bold" panose="020F0704030504030204" pitchFamily="34" charset="0"/>
              </a:rPr>
              <a:t>  delay(500);</a:t>
            </a:r>
          </a:p>
          <a:p>
            <a:r>
              <a:rPr lang="en-US" sz="1400" dirty="0">
                <a:latin typeface="Arial Rounded MT Bold" panose="020F0704030504030204" pitchFamily="34" charset="0"/>
              </a:rPr>
              <a:t>  </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LeftMotorForward</a:t>
            </a:r>
            <a:r>
              <a:rPr lang="en-US" sz="1400" dirty="0">
                <a:latin typeface="Arial Rounded MT Bold" panose="020F0704030504030204" pitchFamily="34" charset="0"/>
              </a:rPr>
              <a:t>, HIGH);</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RightMotorForward</a:t>
            </a:r>
            <a:r>
              <a:rPr lang="en-US" sz="1400" dirty="0">
                <a:latin typeface="Arial Rounded MT Bold" panose="020F0704030504030204" pitchFamily="34" charset="0"/>
              </a:rPr>
              <a:t>, HIGH);</a:t>
            </a:r>
          </a:p>
          <a:p>
            <a:r>
              <a:rPr lang="en-US" sz="1400" dirty="0">
                <a:latin typeface="Arial Rounded MT Bold" panose="020F0704030504030204" pitchFamily="34" charset="0"/>
              </a:rPr>
              <a:t>  </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LeftMotorBackward</a:t>
            </a:r>
            <a:r>
              <a:rPr lang="en-US" sz="1400" dirty="0">
                <a:latin typeface="Arial Rounded MT Bold" panose="020F0704030504030204" pitchFamily="34" charset="0"/>
              </a:rPr>
              <a:t>, LOW);</a:t>
            </a:r>
          </a:p>
          <a:p>
            <a:r>
              <a:rPr lang="en-US" sz="1400" dirty="0">
                <a:latin typeface="Arial Rounded MT Bold" panose="020F0704030504030204" pitchFamily="34" charset="0"/>
              </a:rPr>
              <a:t>  </a:t>
            </a:r>
            <a:r>
              <a:rPr lang="en-US" sz="1400" dirty="0" err="1">
                <a:latin typeface="Arial Rounded MT Bold" panose="020F0704030504030204" pitchFamily="34" charset="0"/>
              </a:rPr>
              <a:t>digitalWrite</a:t>
            </a:r>
            <a:r>
              <a:rPr lang="en-US" sz="1400" dirty="0">
                <a:latin typeface="Arial Rounded MT Bold" panose="020F0704030504030204" pitchFamily="34" charset="0"/>
              </a:rPr>
              <a:t>(</a:t>
            </a:r>
            <a:r>
              <a:rPr lang="en-US" sz="1400" dirty="0" err="1">
                <a:latin typeface="Arial Rounded MT Bold" panose="020F0704030504030204" pitchFamily="34" charset="0"/>
              </a:rPr>
              <a:t>RightMotorBackward</a:t>
            </a:r>
            <a:r>
              <a:rPr lang="en-US" sz="1400" dirty="0">
                <a:latin typeface="Arial Rounded MT Bold" panose="020F0704030504030204" pitchFamily="34" charset="0"/>
              </a:rPr>
              <a:t>, LOW);</a:t>
            </a:r>
          </a:p>
          <a:p>
            <a:r>
              <a:rPr lang="en-US" sz="1400" dirty="0">
                <a:latin typeface="Arial Rounded MT Bold" panose="020F0704030504030204" pitchFamily="34" charset="0"/>
              </a:rPr>
              <a:t>}</a:t>
            </a:r>
            <a:endParaRPr lang="en-US" sz="1400" dirty="0">
              <a:latin typeface="Arial Rounded MT Bold" panose="020F0704030504030204" pitchFamily="34" charset="0"/>
            </a:endParaRPr>
          </a:p>
        </p:txBody>
      </p:sp>
    </p:spTree>
    <p:extLst>
      <p:ext uri="{BB962C8B-B14F-4D97-AF65-F5344CB8AC3E}">
        <p14:creationId xmlns:p14="http://schemas.microsoft.com/office/powerpoint/2010/main" val="1696263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65265"/>
            <a:ext cx="8666171" cy="1415012"/>
          </a:xfrm>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endParaRPr lang="en-US" sz="3600" dirty="0" smtClean="0"/>
          </a:p>
          <a:p>
            <a:endParaRPr lang="en-US" sz="3600" dirty="0"/>
          </a:p>
          <a:p>
            <a:pPr marL="0" indent="0">
              <a:buNone/>
            </a:pPr>
            <a:r>
              <a:rPr lang="en-US" sz="3600" dirty="0" smtClean="0"/>
              <a:t>This robot is a efficient one to dealt with accidents in traffic, constructions etc.</a:t>
            </a:r>
            <a:endParaRPr lang="en-US" sz="3600" dirty="0"/>
          </a:p>
        </p:txBody>
      </p:sp>
    </p:spTree>
    <p:extLst>
      <p:ext uri="{BB962C8B-B14F-4D97-AF65-F5344CB8AC3E}">
        <p14:creationId xmlns:p14="http://schemas.microsoft.com/office/powerpoint/2010/main" val="39197349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9505"/>
            <a:ext cx="8596668" cy="968347"/>
          </a:xfrm>
        </p:spPr>
        <p:txBody>
          <a:bodyPr>
            <a:normAutofit/>
          </a:bodyPr>
          <a:lstStyle/>
          <a:p>
            <a:r>
              <a:rPr lang="en-US" dirty="0" smtClean="0"/>
              <a:t>							Problem</a:t>
            </a:r>
            <a:endParaRPr lang="en-US" dirty="0"/>
          </a:p>
        </p:txBody>
      </p:sp>
      <p:sp>
        <p:nvSpPr>
          <p:cNvPr id="3" name="Content Placeholder 2"/>
          <p:cNvSpPr>
            <a:spLocks noGrp="1"/>
          </p:cNvSpPr>
          <p:nvPr>
            <p:ph idx="1"/>
          </p:nvPr>
        </p:nvSpPr>
        <p:spPr>
          <a:xfrm>
            <a:off x="677334" y="1795549"/>
            <a:ext cx="8508230" cy="4245813"/>
          </a:xfrm>
        </p:spPr>
        <p:txBody>
          <a:bodyPr>
            <a:normAutofit/>
          </a:bodyPr>
          <a:lstStyle/>
          <a:p>
            <a:pPr marL="0" indent="0">
              <a:buNone/>
            </a:pPr>
            <a:endParaRPr lang="en-US" sz="3200" dirty="0"/>
          </a:p>
          <a:p>
            <a:pPr marL="0" indent="0">
              <a:buNone/>
            </a:pPr>
            <a:r>
              <a:rPr lang="en-US" sz="3200" dirty="0" smtClean="0"/>
              <a:t>In this modern world vehicles became most inevitable component in a family without vehicles there is no transportation. From children to old people every one are using motorcycles or any vehicle for their transportation. But there is less safety infact no safety in these vehicles.</a:t>
            </a:r>
          </a:p>
          <a:p>
            <a:pPr marL="0" indent="0">
              <a:buNone/>
            </a:pPr>
            <a:endParaRPr lang="en-US" sz="2400" dirty="0"/>
          </a:p>
          <a:p>
            <a:pPr marL="0" indent="0">
              <a:buNone/>
            </a:pPr>
            <a:endParaRPr lang="en-US" sz="2400" b="1" u="sng" dirty="0"/>
          </a:p>
        </p:txBody>
      </p:sp>
    </p:spTree>
    <p:extLst>
      <p:ext uri="{BB962C8B-B14F-4D97-AF65-F5344CB8AC3E}">
        <p14:creationId xmlns:p14="http://schemas.microsoft.com/office/powerpoint/2010/main" val="94860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0922923" y="563880"/>
            <a:ext cx="1130531" cy="583276"/>
          </a:xfrm>
        </p:spPr>
        <p:txBody>
          <a:bodyPr>
            <a:normAutofit fontScale="90000"/>
          </a:bodyPr>
          <a:lstStyle/>
          <a:p>
            <a:endParaRPr lang="en-US" dirty="0"/>
          </a:p>
        </p:txBody>
      </p:sp>
      <p:sp>
        <p:nvSpPr>
          <p:cNvPr id="3" name="Content Placeholder 2"/>
          <p:cNvSpPr>
            <a:spLocks noGrp="1"/>
          </p:cNvSpPr>
          <p:nvPr>
            <p:ph idx="1"/>
          </p:nvPr>
        </p:nvSpPr>
        <p:spPr>
          <a:xfrm>
            <a:off x="677334" y="448887"/>
            <a:ext cx="8596668" cy="5592475"/>
          </a:xfrm>
        </p:spPr>
        <p:txBody>
          <a:bodyPr>
            <a:noAutofit/>
          </a:bodyPr>
          <a:lstStyle/>
          <a:p>
            <a:r>
              <a:rPr lang="en-US" sz="3200" dirty="0"/>
              <a:t>We want change this case because almost 1.5 million people are dying or facing accidents and becoming disabled.So we came up with a solution that is </a:t>
            </a:r>
            <a:r>
              <a:rPr lang="en-US" sz="3200" b="1" u="sng" dirty="0"/>
              <a:t>obstacle avoiding robot</a:t>
            </a:r>
            <a:r>
              <a:rPr lang="en-US" sz="3200" b="1" u="sng" dirty="0" smtClean="0"/>
              <a:t>.</a:t>
            </a:r>
            <a:endParaRPr lang="en-US" sz="3200" dirty="0" smtClean="0"/>
          </a:p>
          <a:p>
            <a:r>
              <a:rPr lang="en-US" sz="3200" dirty="0" smtClean="0"/>
              <a:t>This robot goes forward until it finds something in its way. Once it finds something in its way then it looks 180 degrees all around it and then chooses the path which suits best.</a:t>
            </a:r>
            <a:endParaRPr lang="en-US" sz="3200" dirty="0"/>
          </a:p>
        </p:txBody>
      </p:sp>
    </p:spTree>
    <p:extLst>
      <p:ext uri="{BB962C8B-B14F-4D97-AF65-F5344CB8AC3E}">
        <p14:creationId xmlns:p14="http://schemas.microsoft.com/office/powerpoint/2010/main" val="2575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              Requirements</a:t>
            </a:r>
            <a:endParaRPr lang="en-US" sz="4400" dirty="0"/>
          </a:p>
        </p:txBody>
      </p:sp>
      <p:sp>
        <p:nvSpPr>
          <p:cNvPr id="3" name="Content Placeholder 2"/>
          <p:cNvSpPr>
            <a:spLocks noGrp="1"/>
          </p:cNvSpPr>
          <p:nvPr>
            <p:ph idx="1"/>
          </p:nvPr>
        </p:nvSpPr>
        <p:spPr/>
        <p:txBody>
          <a:bodyPr>
            <a:normAutofit/>
          </a:bodyPr>
          <a:lstStyle/>
          <a:p>
            <a:r>
              <a:rPr lang="en-US" sz="3200" dirty="0" smtClean="0"/>
              <a:t>Arduino UNO board</a:t>
            </a:r>
          </a:p>
          <a:p>
            <a:r>
              <a:rPr lang="en-US" sz="3200" dirty="0" smtClean="0"/>
              <a:t>Motor Shield</a:t>
            </a:r>
          </a:p>
          <a:p>
            <a:r>
              <a:rPr lang="en-US" sz="3200" dirty="0" smtClean="0"/>
              <a:t> Ultrasonic Sensor</a:t>
            </a:r>
          </a:p>
          <a:p>
            <a:r>
              <a:rPr lang="en-US" sz="3200" dirty="0" smtClean="0"/>
              <a:t>Two switches</a:t>
            </a:r>
          </a:p>
          <a:p>
            <a:r>
              <a:rPr lang="en-US" sz="3200" dirty="0" smtClean="0"/>
              <a:t>Power cable and HW battery </a:t>
            </a:r>
            <a:endParaRPr lang="en-US" sz="3200" dirty="0"/>
          </a:p>
          <a:p>
            <a:r>
              <a:rPr lang="en-US" sz="3200" dirty="0" smtClean="0"/>
              <a:t>Two DC meters and one ball bearing</a:t>
            </a:r>
            <a:endParaRPr lang="en-US" sz="3200" dirty="0"/>
          </a:p>
        </p:txBody>
      </p:sp>
    </p:spTree>
    <p:extLst>
      <p:ext uri="{BB962C8B-B14F-4D97-AF65-F5344CB8AC3E}">
        <p14:creationId xmlns:p14="http://schemas.microsoft.com/office/powerpoint/2010/main" val="16915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0451"/>
            <a:ext cx="8898928" cy="1471353"/>
          </a:xfrm>
        </p:spPr>
        <p:txBody>
          <a:bodyPr/>
          <a:lstStyle/>
          <a:p>
            <a:r>
              <a:rPr lang="en-US" dirty="0" smtClean="0"/>
              <a:t>                     </a:t>
            </a:r>
            <a:r>
              <a:rPr lang="en-US" sz="4400" dirty="0" smtClean="0"/>
              <a:t>Advantages</a:t>
            </a:r>
            <a:endParaRPr lang="en-US" sz="4400" dirty="0"/>
          </a:p>
        </p:txBody>
      </p:sp>
      <p:sp>
        <p:nvSpPr>
          <p:cNvPr id="3" name="Content Placeholder 2"/>
          <p:cNvSpPr>
            <a:spLocks noGrp="1"/>
          </p:cNvSpPr>
          <p:nvPr>
            <p:ph idx="1"/>
          </p:nvPr>
        </p:nvSpPr>
        <p:spPr>
          <a:xfrm>
            <a:off x="677334" y="1961805"/>
            <a:ext cx="9888142" cy="4370504"/>
          </a:xfrm>
        </p:spPr>
        <p:txBody>
          <a:bodyPr>
            <a:normAutofit lnSpcReduction="10000"/>
          </a:bodyPr>
          <a:lstStyle/>
          <a:p>
            <a:pPr marL="0" indent="0">
              <a:buNone/>
            </a:pPr>
            <a:r>
              <a:rPr lang="en-US" sz="2800" dirty="0" smtClean="0"/>
              <a:t>		Then what are the advantages of this robot :</a:t>
            </a:r>
          </a:p>
          <a:p>
            <a:pPr marL="0" indent="0">
              <a:buNone/>
            </a:pPr>
            <a:r>
              <a:rPr lang="en-US" sz="2800" dirty="0" smtClean="0"/>
              <a:t>1.This increases safety while driving when embedded in a vehicle.</a:t>
            </a:r>
          </a:p>
          <a:p>
            <a:pPr marL="0" indent="0">
              <a:buNone/>
            </a:pPr>
            <a:endParaRPr lang="en-US" sz="2800" dirty="0" smtClean="0"/>
          </a:p>
          <a:p>
            <a:pPr marL="0" indent="0">
              <a:buNone/>
            </a:pPr>
            <a:r>
              <a:rPr lang="en-US" sz="2800" dirty="0" smtClean="0"/>
              <a:t>2.Also increases safety in construction sites when embedded in something like a suit that would be used by an engineer.</a:t>
            </a:r>
          </a:p>
          <a:p>
            <a:pPr marL="0" indent="0">
              <a:buNone/>
            </a:pPr>
            <a:endParaRPr lang="en-US" sz="2800" dirty="0" smtClean="0"/>
          </a:p>
          <a:p>
            <a:pPr marL="0" indent="0">
              <a:buNone/>
            </a:pPr>
            <a:r>
              <a:rPr lang="en-US" sz="2800" dirty="0" smtClean="0"/>
              <a:t>3.Not only about safety if it is developed more it can be used in smart or auto driving.</a:t>
            </a:r>
            <a:endParaRPr lang="en-US" sz="2800" dirty="0"/>
          </a:p>
        </p:txBody>
      </p:sp>
    </p:spTree>
    <p:extLst>
      <p:ext uri="{BB962C8B-B14F-4D97-AF65-F5344CB8AC3E}">
        <p14:creationId xmlns:p14="http://schemas.microsoft.com/office/powerpoint/2010/main" val="3951483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735" y="207818"/>
            <a:ext cx="7198821" cy="731520"/>
          </a:xfrm>
        </p:spPr>
        <p:txBody>
          <a:bodyPr/>
          <a:lstStyle/>
          <a:p>
            <a:r>
              <a:rPr lang="en-US" dirty="0" smtClean="0"/>
              <a:t>A brief note about code</a:t>
            </a:r>
            <a:endParaRPr lang="en-US" dirty="0"/>
          </a:p>
        </p:txBody>
      </p:sp>
      <p:sp>
        <p:nvSpPr>
          <p:cNvPr id="3" name="Content Placeholder 2"/>
          <p:cNvSpPr>
            <a:spLocks noGrp="1"/>
          </p:cNvSpPr>
          <p:nvPr>
            <p:ph idx="1"/>
          </p:nvPr>
        </p:nvSpPr>
        <p:spPr>
          <a:xfrm>
            <a:off x="681644" y="1030778"/>
            <a:ext cx="8163098" cy="5010584"/>
          </a:xfrm>
        </p:spPr>
        <p:txBody>
          <a:bodyPr>
            <a:normAutofit/>
          </a:bodyPr>
          <a:lstStyle/>
          <a:p>
            <a:r>
              <a:rPr lang="en-US" sz="2800" dirty="0" smtClean="0"/>
              <a:t>At first when the robot is booted the code gets started and when this happens we’ve numbered the pins and inputs would go through these numbered const variables .</a:t>
            </a:r>
          </a:p>
          <a:p>
            <a:r>
              <a:rPr lang="en-US" sz="2800" dirty="0" smtClean="0"/>
              <a:t>In this ultrasonic sensor to start or to trigger we shall send one analog signal we called it as trig and when we’re receiving the signal back we called it as echo.</a:t>
            </a:r>
          </a:p>
          <a:p>
            <a:r>
              <a:rPr lang="en-US" sz="2800" dirty="0" smtClean="0"/>
              <a:t>If we send ‘high’ to a motor then it runs and ‘low’ signal says the motor to stop.</a:t>
            </a:r>
            <a:endParaRPr lang="en-US" sz="2800" dirty="0"/>
          </a:p>
        </p:txBody>
      </p:sp>
    </p:spTree>
    <p:extLst>
      <p:ext uri="{BB962C8B-B14F-4D97-AF65-F5344CB8AC3E}">
        <p14:creationId xmlns:p14="http://schemas.microsoft.com/office/powerpoint/2010/main" val="29806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duc8s.tv/wp-content/uploads/2016/09/motor-driver-schematics_b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435" y="1066800"/>
            <a:ext cx="8302698" cy="45326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031067" y="279400"/>
            <a:ext cx="8596668" cy="787400"/>
          </a:xfrm>
        </p:spPr>
        <p:txBody>
          <a:bodyPr/>
          <a:lstStyle/>
          <a:p>
            <a:r>
              <a:rPr lang="en-US" dirty="0" smtClean="0"/>
              <a:t>Circuit Diagram</a:t>
            </a:r>
            <a:endParaRPr lang="en-US" dirty="0"/>
          </a:p>
        </p:txBody>
      </p:sp>
    </p:spTree>
    <p:extLst>
      <p:ext uri="{BB962C8B-B14F-4D97-AF65-F5344CB8AC3E}">
        <p14:creationId xmlns:p14="http://schemas.microsoft.com/office/powerpoint/2010/main" val="4260594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898" y="473826"/>
            <a:ext cx="8271164" cy="949498"/>
          </a:xfrm>
        </p:spPr>
        <p:txBody>
          <a:bodyPr/>
          <a:lstStyle/>
          <a:p>
            <a:r>
              <a:rPr lang="en-US" dirty="0" smtClean="0"/>
              <a:t>							Code</a:t>
            </a:r>
            <a:endParaRPr lang="en-US" dirty="0"/>
          </a:p>
        </p:txBody>
      </p:sp>
      <p:sp>
        <p:nvSpPr>
          <p:cNvPr id="7" name="Rectangle 6"/>
          <p:cNvSpPr/>
          <p:nvPr/>
        </p:nvSpPr>
        <p:spPr>
          <a:xfrm>
            <a:off x="935419" y="1423324"/>
            <a:ext cx="10131973" cy="5447645"/>
          </a:xfrm>
          <a:prstGeom prst="rect">
            <a:avLst/>
          </a:prstGeom>
        </p:spPr>
        <p:txBody>
          <a:bodyPr wrap="square">
            <a:spAutoFit/>
          </a:bodyPr>
          <a:lstStyle/>
          <a:p>
            <a:r>
              <a:rPr lang="en-US" sz="1200" dirty="0">
                <a:latin typeface="Arial Rounded MT Bold" panose="020F0704030504030204" pitchFamily="34" charset="0"/>
              </a:rPr>
              <a:t>#include &lt;</a:t>
            </a:r>
            <a:r>
              <a:rPr lang="en-US" sz="1200" dirty="0" err="1">
                <a:latin typeface="Arial Rounded MT Bold" panose="020F0704030504030204" pitchFamily="34" charset="0"/>
              </a:rPr>
              <a:t>Servo.h</a:t>
            </a:r>
            <a:r>
              <a:rPr lang="en-US" sz="1200" dirty="0">
                <a:latin typeface="Arial Rounded MT Bold" panose="020F0704030504030204" pitchFamily="34" charset="0"/>
              </a:rPr>
              <a:t>&gt;          //Servo motor library. This is standard library</a:t>
            </a:r>
          </a:p>
          <a:p>
            <a:r>
              <a:rPr lang="en-US" sz="1200" dirty="0">
                <a:latin typeface="Arial Rounded MT Bold" panose="020F0704030504030204" pitchFamily="34" charset="0"/>
              </a:rPr>
              <a:t>#include &lt;</a:t>
            </a:r>
            <a:r>
              <a:rPr lang="en-US" sz="1200" dirty="0" err="1">
                <a:latin typeface="Arial Rounded MT Bold" panose="020F0704030504030204" pitchFamily="34" charset="0"/>
              </a:rPr>
              <a:t>NewPing.h</a:t>
            </a:r>
            <a:r>
              <a:rPr lang="en-US" sz="1200" dirty="0">
                <a:latin typeface="Arial Rounded MT Bold" panose="020F0704030504030204" pitchFamily="34" charset="0"/>
              </a:rPr>
              <a:t>&gt;        //Ultrasonic sensor function library. You must install this library</a:t>
            </a:r>
          </a:p>
          <a:p>
            <a:endParaRPr lang="en-US" sz="1200" dirty="0">
              <a:latin typeface="Arial Rounded MT Bold" panose="020F0704030504030204" pitchFamily="34" charset="0"/>
            </a:endParaRPr>
          </a:p>
          <a:p>
            <a:r>
              <a:rPr lang="en-US" sz="1200" dirty="0">
                <a:latin typeface="Arial Rounded MT Bold" panose="020F0704030504030204" pitchFamily="34" charset="0"/>
              </a:rPr>
              <a:t>//our L298N control pins</a:t>
            </a:r>
          </a:p>
          <a:p>
            <a:r>
              <a:rPr lang="en-US" sz="1200" dirty="0" err="1">
                <a:latin typeface="Arial Rounded MT Bold" panose="020F0704030504030204" pitchFamily="34" charset="0"/>
              </a:rPr>
              <a:t>const</a:t>
            </a:r>
            <a:r>
              <a:rPr lang="en-US" sz="1200" dirty="0">
                <a:latin typeface="Arial Rounded MT Bold" panose="020F0704030504030204" pitchFamily="34" charset="0"/>
              </a:rPr>
              <a:t> </a:t>
            </a:r>
            <a:r>
              <a:rPr lang="en-US" sz="1200" dirty="0" err="1">
                <a:latin typeface="Arial Rounded MT Bold" panose="020F0704030504030204" pitchFamily="34" charset="0"/>
              </a:rPr>
              <a:t>int</a:t>
            </a:r>
            <a:r>
              <a:rPr lang="en-US" sz="1200" dirty="0">
                <a:latin typeface="Arial Rounded MT Bold" panose="020F0704030504030204" pitchFamily="34" charset="0"/>
              </a:rPr>
              <a:t> </a:t>
            </a:r>
            <a:r>
              <a:rPr lang="en-US" sz="1200" dirty="0" err="1">
                <a:latin typeface="Arial Rounded MT Bold" panose="020F0704030504030204" pitchFamily="34" charset="0"/>
              </a:rPr>
              <a:t>LeftMotorForward</a:t>
            </a:r>
            <a:r>
              <a:rPr lang="en-US" sz="1200" dirty="0">
                <a:latin typeface="Arial Rounded MT Bold" panose="020F0704030504030204" pitchFamily="34" charset="0"/>
              </a:rPr>
              <a:t> = 7;</a:t>
            </a:r>
          </a:p>
          <a:p>
            <a:r>
              <a:rPr lang="en-US" sz="1200" dirty="0" err="1">
                <a:latin typeface="Arial Rounded MT Bold" panose="020F0704030504030204" pitchFamily="34" charset="0"/>
              </a:rPr>
              <a:t>const</a:t>
            </a:r>
            <a:r>
              <a:rPr lang="en-US" sz="1200" dirty="0">
                <a:latin typeface="Arial Rounded MT Bold" panose="020F0704030504030204" pitchFamily="34" charset="0"/>
              </a:rPr>
              <a:t> </a:t>
            </a:r>
            <a:r>
              <a:rPr lang="en-US" sz="1200" dirty="0" err="1">
                <a:latin typeface="Arial Rounded MT Bold" panose="020F0704030504030204" pitchFamily="34" charset="0"/>
              </a:rPr>
              <a:t>int</a:t>
            </a:r>
            <a:r>
              <a:rPr lang="en-US" sz="1200" dirty="0">
                <a:latin typeface="Arial Rounded MT Bold" panose="020F0704030504030204" pitchFamily="34" charset="0"/>
              </a:rPr>
              <a:t> </a:t>
            </a:r>
            <a:r>
              <a:rPr lang="en-US" sz="1200" dirty="0" err="1">
                <a:latin typeface="Arial Rounded MT Bold" panose="020F0704030504030204" pitchFamily="34" charset="0"/>
              </a:rPr>
              <a:t>LeftMotorBackward</a:t>
            </a:r>
            <a:r>
              <a:rPr lang="en-US" sz="1200" dirty="0">
                <a:latin typeface="Arial Rounded MT Bold" panose="020F0704030504030204" pitchFamily="34" charset="0"/>
              </a:rPr>
              <a:t> = 6;</a:t>
            </a:r>
          </a:p>
          <a:p>
            <a:r>
              <a:rPr lang="en-US" sz="1200" dirty="0" err="1">
                <a:latin typeface="Arial Rounded MT Bold" panose="020F0704030504030204" pitchFamily="34" charset="0"/>
              </a:rPr>
              <a:t>const</a:t>
            </a:r>
            <a:r>
              <a:rPr lang="en-US" sz="1200" dirty="0">
                <a:latin typeface="Arial Rounded MT Bold" panose="020F0704030504030204" pitchFamily="34" charset="0"/>
              </a:rPr>
              <a:t> </a:t>
            </a:r>
            <a:r>
              <a:rPr lang="en-US" sz="1200" dirty="0" err="1">
                <a:latin typeface="Arial Rounded MT Bold" panose="020F0704030504030204" pitchFamily="34" charset="0"/>
              </a:rPr>
              <a:t>int</a:t>
            </a:r>
            <a:r>
              <a:rPr lang="en-US" sz="1200" dirty="0">
                <a:latin typeface="Arial Rounded MT Bold" panose="020F0704030504030204" pitchFamily="34" charset="0"/>
              </a:rPr>
              <a:t> </a:t>
            </a:r>
            <a:r>
              <a:rPr lang="en-US" sz="1200" dirty="0" err="1">
                <a:latin typeface="Arial Rounded MT Bold" panose="020F0704030504030204" pitchFamily="34" charset="0"/>
              </a:rPr>
              <a:t>RightMotorForward</a:t>
            </a:r>
            <a:r>
              <a:rPr lang="en-US" sz="1200" dirty="0">
                <a:latin typeface="Arial Rounded MT Bold" panose="020F0704030504030204" pitchFamily="34" charset="0"/>
              </a:rPr>
              <a:t> = 4;</a:t>
            </a:r>
          </a:p>
          <a:p>
            <a:r>
              <a:rPr lang="en-US" sz="1200" dirty="0" err="1">
                <a:latin typeface="Arial Rounded MT Bold" panose="020F0704030504030204" pitchFamily="34" charset="0"/>
              </a:rPr>
              <a:t>const</a:t>
            </a:r>
            <a:r>
              <a:rPr lang="en-US" sz="1200" dirty="0">
                <a:latin typeface="Arial Rounded MT Bold" panose="020F0704030504030204" pitchFamily="34" charset="0"/>
              </a:rPr>
              <a:t> </a:t>
            </a:r>
            <a:r>
              <a:rPr lang="en-US" sz="1200" dirty="0" err="1">
                <a:latin typeface="Arial Rounded MT Bold" panose="020F0704030504030204" pitchFamily="34" charset="0"/>
              </a:rPr>
              <a:t>int</a:t>
            </a:r>
            <a:r>
              <a:rPr lang="en-US" sz="1200" dirty="0">
                <a:latin typeface="Arial Rounded MT Bold" panose="020F0704030504030204" pitchFamily="34" charset="0"/>
              </a:rPr>
              <a:t> </a:t>
            </a:r>
            <a:r>
              <a:rPr lang="en-US" sz="1200" dirty="0" err="1">
                <a:latin typeface="Arial Rounded MT Bold" panose="020F0704030504030204" pitchFamily="34" charset="0"/>
              </a:rPr>
              <a:t>RightMotorBackward</a:t>
            </a:r>
            <a:r>
              <a:rPr lang="en-US" sz="1200" dirty="0">
                <a:latin typeface="Arial Rounded MT Bold" panose="020F0704030504030204" pitchFamily="34" charset="0"/>
              </a:rPr>
              <a:t> = 5;</a:t>
            </a:r>
          </a:p>
          <a:p>
            <a:endParaRPr lang="en-US" sz="1200" dirty="0">
              <a:latin typeface="Arial Rounded MT Bold" panose="020F0704030504030204" pitchFamily="34" charset="0"/>
            </a:endParaRPr>
          </a:p>
          <a:p>
            <a:r>
              <a:rPr lang="en-US" sz="1200" dirty="0">
                <a:latin typeface="Arial Rounded MT Bold" panose="020F0704030504030204" pitchFamily="34" charset="0"/>
              </a:rPr>
              <a:t>//sensor pins</a:t>
            </a:r>
          </a:p>
          <a:p>
            <a:r>
              <a:rPr lang="en-US" sz="1200" dirty="0">
                <a:latin typeface="Arial Rounded MT Bold" panose="020F0704030504030204" pitchFamily="34" charset="0"/>
              </a:rPr>
              <a:t>#define </a:t>
            </a:r>
            <a:r>
              <a:rPr lang="en-US" sz="1200" dirty="0" err="1">
                <a:latin typeface="Arial Rounded MT Bold" panose="020F0704030504030204" pitchFamily="34" charset="0"/>
              </a:rPr>
              <a:t>trig_pin</a:t>
            </a:r>
            <a:r>
              <a:rPr lang="en-US" sz="1200" dirty="0">
                <a:latin typeface="Arial Rounded MT Bold" panose="020F0704030504030204" pitchFamily="34" charset="0"/>
              </a:rPr>
              <a:t> A1 //analog input 1</a:t>
            </a:r>
          </a:p>
          <a:p>
            <a:r>
              <a:rPr lang="en-US" sz="1200" dirty="0">
                <a:latin typeface="Arial Rounded MT Bold" panose="020F0704030504030204" pitchFamily="34" charset="0"/>
              </a:rPr>
              <a:t>#define </a:t>
            </a:r>
            <a:r>
              <a:rPr lang="en-US" sz="1200" dirty="0" err="1">
                <a:latin typeface="Arial Rounded MT Bold" panose="020F0704030504030204" pitchFamily="34" charset="0"/>
              </a:rPr>
              <a:t>echo_pin</a:t>
            </a:r>
            <a:r>
              <a:rPr lang="en-US" sz="1200" dirty="0">
                <a:latin typeface="Arial Rounded MT Bold" panose="020F0704030504030204" pitchFamily="34" charset="0"/>
              </a:rPr>
              <a:t> A2 //analog input 2</a:t>
            </a:r>
          </a:p>
          <a:p>
            <a:endParaRPr lang="en-US" sz="1200" dirty="0">
              <a:latin typeface="Arial Rounded MT Bold" panose="020F0704030504030204" pitchFamily="34" charset="0"/>
            </a:endParaRPr>
          </a:p>
          <a:p>
            <a:r>
              <a:rPr lang="en-US" sz="1200" dirty="0">
                <a:latin typeface="Arial Rounded MT Bold" panose="020F0704030504030204" pitchFamily="34" charset="0"/>
              </a:rPr>
              <a:t>#define </a:t>
            </a:r>
            <a:r>
              <a:rPr lang="en-US" sz="1200" dirty="0" err="1">
                <a:latin typeface="Arial Rounded MT Bold" panose="020F0704030504030204" pitchFamily="34" charset="0"/>
              </a:rPr>
              <a:t>maximum_distance</a:t>
            </a:r>
            <a:r>
              <a:rPr lang="en-US" sz="1200" dirty="0">
                <a:latin typeface="Arial Rounded MT Bold" panose="020F0704030504030204" pitchFamily="34" charset="0"/>
              </a:rPr>
              <a:t> 200</a:t>
            </a:r>
          </a:p>
          <a:p>
            <a:r>
              <a:rPr lang="en-US" sz="1200" dirty="0" err="1">
                <a:latin typeface="Arial Rounded MT Bold" panose="020F0704030504030204" pitchFamily="34" charset="0"/>
              </a:rPr>
              <a:t>boolean</a:t>
            </a:r>
            <a:r>
              <a:rPr lang="en-US" sz="1200" dirty="0">
                <a:latin typeface="Arial Rounded MT Bold" panose="020F0704030504030204" pitchFamily="34" charset="0"/>
              </a:rPr>
              <a:t> </a:t>
            </a:r>
            <a:r>
              <a:rPr lang="en-US" sz="1200" dirty="0" err="1">
                <a:latin typeface="Arial Rounded MT Bold" panose="020F0704030504030204" pitchFamily="34" charset="0"/>
              </a:rPr>
              <a:t>goesForward</a:t>
            </a:r>
            <a:r>
              <a:rPr lang="en-US" sz="1200" dirty="0">
                <a:latin typeface="Arial Rounded MT Bold" panose="020F0704030504030204" pitchFamily="34" charset="0"/>
              </a:rPr>
              <a:t> = false;</a:t>
            </a:r>
          </a:p>
          <a:p>
            <a:r>
              <a:rPr lang="en-US" sz="1200" dirty="0" err="1">
                <a:latin typeface="Arial Rounded MT Bold" panose="020F0704030504030204" pitchFamily="34" charset="0"/>
              </a:rPr>
              <a:t>int</a:t>
            </a:r>
            <a:r>
              <a:rPr lang="en-US" sz="1200" dirty="0">
                <a:latin typeface="Arial Rounded MT Bold" panose="020F0704030504030204" pitchFamily="34" charset="0"/>
              </a:rPr>
              <a:t> distance = 100;</a:t>
            </a:r>
          </a:p>
          <a:p>
            <a:endParaRPr lang="en-US" sz="1200" dirty="0">
              <a:latin typeface="Arial Rounded MT Bold" panose="020F0704030504030204" pitchFamily="34" charset="0"/>
            </a:endParaRPr>
          </a:p>
          <a:p>
            <a:r>
              <a:rPr lang="en-US" sz="1200" dirty="0" err="1">
                <a:latin typeface="Arial Rounded MT Bold" panose="020F0704030504030204" pitchFamily="34" charset="0"/>
              </a:rPr>
              <a:t>NewPing</a:t>
            </a:r>
            <a:r>
              <a:rPr lang="en-US" sz="1200" dirty="0">
                <a:latin typeface="Arial Rounded MT Bold" panose="020F0704030504030204" pitchFamily="34" charset="0"/>
              </a:rPr>
              <a:t> sonar(</a:t>
            </a:r>
            <a:r>
              <a:rPr lang="en-US" sz="1200" dirty="0" err="1">
                <a:latin typeface="Arial Rounded MT Bold" panose="020F0704030504030204" pitchFamily="34" charset="0"/>
              </a:rPr>
              <a:t>trig_pin</a:t>
            </a:r>
            <a:r>
              <a:rPr lang="en-US" sz="1200" dirty="0">
                <a:latin typeface="Arial Rounded MT Bold" panose="020F0704030504030204" pitchFamily="34" charset="0"/>
              </a:rPr>
              <a:t>, </a:t>
            </a:r>
            <a:r>
              <a:rPr lang="en-US" sz="1200" dirty="0" err="1">
                <a:latin typeface="Arial Rounded MT Bold" panose="020F0704030504030204" pitchFamily="34" charset="0"/>
              </a:rPr>
              <a:t>echo_pin</a:t>
            </a:r>
            <a:r>
              <a:rPr lang="en-US" sz="1200" dirty="0">
                <a:latin typeface="Arial Rounded MT Bold" panose="020F0704030504030204" pitchFamily="34" charset="0"/>
              </a:rPr>
              <a:t>, </a:t>
            </a:r>
            <a:r>
              <a:rPr lang="en-US" sz="1200" dirty="0" err="1">
                <a:latin typeface="Arial Rounded MT Bold" panose="020F0704030504030204" pitchFamily="34" charset="0"/>
              </a:rPr>
              <a:t>maximum_distance</a:t>
            </a:r>
            <a:r>
              <a:rPr lang="en-US" sz="1200" dirty="0">
                <a:latin typeface="Arial Rounded MT Bold" panose="020F0704030504030204" pitchFamily="34" charset="0"/>
              </a:rPr>
              <a:t>); //sensor function</a:t>
            </a:r>
          </a:p>
          <a:p>
            <a:r>
              <a:rPr lang="en-US" sz="1200" dirty="0">
                <a:latin typeface="Arial Rounded MT Bold" panose="020F0704030504030204" pitchFamily="34" charset="0"/>
              </a:rPr>
              <a:t>Servo </a:t>
            </a:r>
            <a:r>
              <a:rPr lang="en-US" sz="1200" dirty="0" err="1">
                <a:latin typeface="Arial Rounded MT Bold" panose="020F0704030504030204" pitchFamily="34" charset="0"/>
              </a:rPr>
              <a:t>servo_motor</a:t>
            </a:r>
            <a:r>
              <a:rPr lang="en-US" sz="1200" dirty="0">
                <a:latin typeface="Arial Rounded MT Bold" panose="020F0704030504030204" pitchFamily="34" charset="0"/>
              </a:rPr>
              <a:t>; //our servo name</a:t>
            </a:r>
          </a:p>
          <a:p>
            <a:endParaRPr lang="en-US" sz="1200" dirty="0">
              <a:latin typeface="Arial Rounded MT Bold" panose="020F0704030504030204" pitchFamily="34" charset="0"/>
            </a:endParaRPr>
          </a:p>
          <a:p>
            <a:endParaRPr lang="en-US" sz="1200" dirty="0">
              <a:latin typeface="Arial Rounded MT Bold" panose="020F0704030504030204" pitchFamily="34" charset="0"/>
            </a:endParaRPr>
          </a:p>
          <a:p>
            <a:r>
              <a:rPr lang="en-US" sz="1200" dirty="0">
                <a:latin typeface="Arial Rounded MT Bold" panose="020F0704030504030204" pitchFamily="34" charset="0"/>
              </a:rPr>
              <a:t>void setup(){</a:t>
            </a:r>
          </a:p>
          <a:p>
            <a:endParaRPr lang="en-US" sz="1200" dirty="0">
              <a:latin typeface="Arial Rounded MT Bold" panose="020F0704030504030204" pitchFamily="34" charset="0"/>
            </a:endParaRPr>
          </a:p>
          <a:p>
            <a:r>
              <a:rPr lang="en-US" sz="1200" dirty="0">
                <a:latin typeface="Arial Rounded MT Bold" panose="020F0704030504030204" pitchFamily="34" charset="0"/>
              </a:rPr>
              <a:t>  </a:t>
            </a:r>
            <a:r>
              <a:rPr lang="en-US" sz="1200" dirty="0" err="1">
                <a:latin typeface="Arial Rounded MT Bold" panose="020F0704030504030204" pitchFamily="34" charset="0"/>
              </a:rPr>
              <a:t>pinMode</a:t>
            </a:r>
            <a:r>
              <a:rPr lang="en-US" sz="1200" dirty="0">
                <a:latin typeface="Arial Rounded MT Bold" panose="020F0704030504030204" pitchFamily="34" charset="0"/>
              </a:rPr>
              <a:t>(</a:t>
            </a:r>
            <a:r>
              <a:rPr lang="en-US" sz="1200" dirty="0" err="1">
                <a:latin typeface="Arial Rounded MT Bold" panose="020F0704030504030204" pitchFamily="34" charset="0"/>
              </a:rPr>
              <a:t>RightMotorForward</a:t>
            </a:r>
            <a:r>
              <a:rPr lang="en-US" sz="1200" dirty="0">
                <a:latin typeface="Arial Rounded MT Bold" panose="020F0704030504030204" pitchFamily="34" charset="0"/>
              </a:rPr>
              <a:t>, OUTPUT);</a:t>
            </a:r>
          </a:p>
          <a:p>
            <a:r>
              <a:rPr lang="en-US" sz="1200" dirty="0">
                <a:latin typeface="Arial Rounded MT Bold" panose="020F0704030504030204" pitchFamily="34" charset="0"/>
              </a:rPr>
              <a:t>  </a:t>
            </a:r>
            <a:r>
              <a:rPr lang="en-US" sz="1200" dirty="0" err="1">
                <a:latin typeface="Arial Rounded MT Bold" panose="020F0704030504030204" pitchFamily="34" charset="0"/>
              </a:rPr>
              <a:t>pinMode</a:t>
            </a:r>
            <a:r>
              <a:rPr lang="en-US" sz="1200" dirty="0">
                <a:latin typeface="Arial Rounded MT Bold" panose="020F0704030504030204" pitchFamily="34" charset="0"/>
              </a:rPr>
              <a:t>(</a:t>
            </a:r>
            <a:r>
              <a:rPr lang="en-US" sz="1200" dirty="0" err="1">
                <a:latin typeface="Arial Rounded MT Bold" panose="020F0704030504030204" pitchFamily="34" charset="0"/>
              </a:rPr>
              <a:t>LeftMotorForward</a:t>
            </a:r>
            <a:r>
              <a:rPr lang="en-US" sz="1200" dirty="0">
                <a:latin typeface="Arial Rounded MT Bold" panose="020F0704030504030204" pitchFamily="34" charset="0"/>
              </a:rPr>
              <a:t>, OUTPUT);</a:t>
            </a:r>
          </a:p>
          <a:p>
            <a:r>
              <a:rPr lang="en-US" sz="1200" dirty="0">
                <a:latin typeface="Arial Rounded MT Bold" panose="020F0704030504030204" pitchFamily="34" charset="0"/>
              </a:rPr>
              <a:t>  </a:t>
            </a:r>
            <a:r>
              <a:rPr lang="en-US" sz="1200" dirty="0" err="1">
                <a:latin typeface="Arial Rounded MT Bold" panose="020F0704030504030204" pitchFamily="34" charset="0"/>
              </a:rPr>
              <a:t>pinMode</a:t>
            </a:r>
            <a:r>
              <a:rPr lang="en-US" sz="1200" dirty="0">
                <a:latin typeface="Arial Rounded MT Bold" panose="020F0704030504030204" pitchFamily="34" charset="0"/>
              </a:rPr>
              <a:t>(</a:t>
            </a:r>
            <a:r>
              <a:rPr lang="en-US" sz="1200" dirty="0" err="1">
                <a:latin typeface="Arial Rounded MT Bold" panose="020F0704030504030204" pitchFamily="34" charset="0"/>
              </a:rPr>
              <a:t>LeftMotorBackward</a:t>
            </a:r>
            <a:r>
              <a:rPr lang="en-US" sz="1200" dirty="0">
                <a:latin typeface="Arial Rounded MT Bold" panose="020F0704030504030204" pitchFamily="34" charset="0"/>
              </a:rPr>
              <a:t>, OUTPUT);</a:t>
            </a:r>
          </a:p>
          <a:p>
            <a:r>
              <a:rPr lang="en-US" sz="1200" dirty="0">
                <a:latin typeface="Arial Rounded MT Bold" panose="020F0704030504030204" pitchFamily="34" charset="0"/>
              </a:rPr>
              <a:t>  </a:t>
            </a:r>
            <a:r>
              <a:rPr lang="en-US" sz="1200" dirty="0" err="1">
                <a:latin typeface="Arial Rounded MT Bold" panose="020F0704030504030204" pitchFamily="34" charset="0"/>
              </a:rPr>
              <a:t>pinMode</a:t>
            </a:r>
            <a:r>
              <a:rPr lang="en-US" sz="1200" dirty="0">
                <a:latin typeface="Arial Rounded MT Bold" panose="020F0704030504030204" pitchFamily="34" charset="0"/>
              </a:rPr>
              <a:t>(</a:t>
            </a:r>
            <a:r>
              <a:rPr lang="en-US" sz="1200" dirty="0" err="1">
                <a:latin typeface="Arial Rounded MT Bold" panose="020F0704030504030204" pitchFamily="34" charset="0"/>
              </a:rPr>
              <a:t>RightMotorBackward</a:t>
            </a:r>
            <a:r>
              <a:rPr lang="en-US" sz="1200" dirty="0">
                <a:latin typeface="Arial Rounded MT Bold" panose="020F0704030504030204" pitchFamily="34" charset="0"/>
              </a:rPr>
              <a:t>, OUTPUT);</a:t>
            </a:r>
          </a:p>
          <a:p>
            <a:r>
              <a:rPr lang="en-US" sz="1200" dirty="0">
                <a:latin typeface="Arial Rounded MT Bold" panose="020F0704030504030204" pitchFamily="34" charset="0"/>
              </a:rPr>
              <a:t>  </a:t>
            </a:r>
          </a:p>
          <a:p>
            <a:r>
              <a:rPr lang="en-US" sz="1200" dirty="0">
                <a:latin typeface="Arial Rounded MT Bold" panose="020F0704030504030204" pitchFamily="34" charset="0"/>
              </a:rPr>
              <a:t>  </a:t>
            </a:r>
            <a:r>
              <a:rPr lang="en-US" sz="1200" dirty="0" err="1">
                <a:latin typeface="Arial Rounded MT Bold" panose="020F0704030504030204" pitchFamily="34" charset="0"/>
              </a:rPr>
              <a:t>servo_motor.attach</a:t>
            </a:r>
            <a:r>
              <a:rPr lang="en-US" sz="1200" dirty="0">
                <a:latin typeface="Arial Rounded MT Bold" panose="020F0704030504030204" pitchFamily="34" charset="0"/>
              </a:rPr>
              <a:t>(10); //our servo pin</a:t>
            </a:r>
          </a:p>
        </p:txBody>
      </p:sp>
    </p:spTree>
    <p:extLst>
      <p:ext uri="{BB962C8B-B14F-4D97-AF65-F5344CB8AC3E}">
        <p14:creationId xmlns:p14="http://schemas.microsoft.com/office/powerpoint/2010/main" val="196467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54199" y="836010"/>
            <a:ext cx="8669283" cy="6340197"/>
          </a:xfrm>
          <a:prstGeom prst="rect">
            <a:avLst/>
          </a:prstGeom>
        </p:spPr>
        <p:txBody>
          <a:bodyPr wrap="square">
            <a:spAutoFit/>
          </a:bodyPr>
          <a:lstStyle/>
          <a:p>
            <a:r>
              <a:rPr lang="en-US" sz="1400" dirty="0" err="1">
                <a:latin typeface="Arial Rounded MT Bold" panose="020F0704030504030204" pitchFamily="34" charset="0"/>
              </a:rPr>
              <a:t>servo_motor.write</a:t>
            </a:r>
            <a:r>
              <a:rPr lang="en-US" sz="1400" dirty="0">
                <a:latin typeface="Arial Rounded MT Bold" panose="020F0704030504030204" pitchFamily="34" charset="0"/>
              </a:rPr>
              <a:t>(115);</a:t>
            </a:r>
          </a:p>
          <a:p>
            <a:r>
              <a:rPr lang="en-US" sz="1400" dirty="0">
                <a:latin typeface="Arial Rounded MT Bold" panose="020F0704030504030204" pitchFamily="34" charset="0"/>
              </a:rPr>
              <a:t>  delay(2000);</a:t>
            </a:r>
          </a:p>
          <a:p>
            <a:r>
              <a:rPr lang="en-US" sz="1400" dirty="0">
                <a:latin typeface="Arial Rounded MT Bold" panose="020F0704030504030204" pitchFamily="34" charset="0"/>
              </a:rPr>
              <a:t>  distance = </a:t>
            </a:r>
            <a:r>
              <a:rPr lang="en-US" sz="1400" dirty="0" err="1">
                <a:latin typeface="Arial Rounded MT Bold" panose="020F0704030504030204" pitchFamily="34" charset="0"/>
              </a:rPr>
              <a:t>readPing</a:t>
            </a:r>
            <a:r>
              <a:rPr lang="en-US" sz="1400" dirty="0">
                <a:latin typeface="Arial Rounded MT Bold" panose="020F0704030504030204" pitchFamily="34" charset="0"/>
              </a:rPr>
              <a:t>();</a:t>
            </a:r>
          </a:p>
          <a:p>
            <a:r>
              <a:rPr lang="en-US" sz="1400" dirty="0">
                <a:latin typeface="Arial Rounded MT Bold" panose="020F0704030504030204" pitchFamily="34" charset="0"/>
              </a:rPr>
              <a:t>  delay(100);</a:t>
            </a:r>
          </a:p>
          <a:p>
            <a:r>
              <a:rPr lang="en-US" sz="1400" dirty="0">
                <a:latin typeface="Arial Rounded MT Bold" panose="020F0704030504030204" pitchFamily="34" charset="0"/>
              </a:rPr>
              <a:t>  distance = </a:t>
            </a:r>
            <a:r>
              <a:rPr lang="en-US" sz="1400" dirty="0" err="1">
                <a:latin typeface="Arial Rounded MT Bold" panose="020F0704030504030204" pitchFamily="34" charset="0"/>
              </a:rPr>
              <a:t>readPing</a:t>
            </a:r>
            <a:r>
              <a:rPr lang="en-US" sz="1400" dirty="0">
                <a:latin typeface="Arial Rounded MT Bold" panose="020F0704030504030204" pitchFamily="34" charset="0"/>
              </a:rPr>
              <a:t>();</a:t>
            </a:r>
          </a:p>
          <a:p>
            <a:r>
              <a:rPr lang="en-US" sz="1400" dirty="0">
                <a:latin typeface="Arial Rounded MT Bold" panose="020F0704030504030204" pitchFamily="34" charset="0"/>
              </a:rPr>
              <a:t>  delay(100);</a:t>
            </a:r>
          </a:p>
          <a:p>
            <a:r>
              <a:rPr lang="en-US" sz="1400" dirty="0">
                <a:latin typeface="Arial Rounded MT Bold" panose="020F0704030504030204" pitchFamily="34" charset="0"/>
              </a:rPr>
              <a:t>  distance = </a:t>
            </a:r>
            <a:r>
              <a:rPr lang="en-US" sz="1400" dirty="0" err="1">
                <a:latin typeface="Arial Rounded MT Bold" panose="020F0704030504030204" pitchFamily="34" charset="0"/>
              </a:rPr>
              <a:t>readPing</a:t>
            </a:r>
            <a:r>
              <a:rPr lang="en-US" sz="1400" dirty="0">
                <a:latin typeface="Arial Rounded MT Bold" panose="020F0704030504030204" pitchFamily="34" charset="0"/>
              </a:rPr>
              <a:t>();</a:t>
            </a:r>
          </a:p>
          <a:p>
            <a:r>
              <a:rPr lang="en-US" sz="1400" dirty="0">
                <a:latin typeface="Arial Rounded MT Bold" panose="020F0704030504030204" pitchFamily="34" charset="0"/>
              </a:rPr>
              <a:t>  delay(100);</a:t>
            </a:r>
          </a:p>
          <a:p>
            <a:r>
              <a:rPr lang="en-US" sz="1400" dirty="0">
                <a:latin typeface="Arial Rounded MT Bold" panose="020F0704030504030204" pitchFamily="34" charset="0"/>
              </a:rPr>
              <a:t>  distance = </a:t>
            </a:r>
            <a:r>
              <a:rPr lang="en-US" sz="1400" dirty="0" err="1">
                <a:latin typeface="Arial Rounded MT Bold" panose="020F0704030504030204" pitchFamily="34" charset="0"/>
              </a:rPr>
              <a:t>readPing</a:t>
            </a:r>
            <a:r>
              <a:rPr lang="en-US" sz="1400" dirty="0">
                <a:latin typeface="Arial Rounded MT Bold" panose="020F0704030504030204" pitchFamily="34" charset="0"/>
              </a:rPr>
              <a:t>();</a:t>
            </a:r>
          </a:p>
          <a:p>
            <a:r>
              <a:rPr lang="en-US" sz="1400" dirty="0">
                <a:latin typeface="Arial Rounded MT Bold" panose="020F0704030504030204" pitchFamily="34" charset="0"/>
              </a:rPr>
              <a:t>  delay(100);</a:t>
            </a:r>
          </a:p>
          <a:p>
            <a:r>
              <a:rPr lang="en-US" sz="1400" dirty="0" smtClean="0">
                <a:latin typeface="Arial Rounded MT Bold" panose="020F0704030504030204" pitchFamily="34" charset="0"/>
              </a:rPr>
              <a:t>}</a:t>
            </a:r>
            <a:endParaRPr lang="en-US" sz="1400" dirty="0">
              <a:latin typeface="Arial Rounded MT Bold" panose="020F0704030504030204" pitchFamily="34" charset="0"/>
            </a:endParaRPr>
          </a:p>
          <a:p>
            <a:r>
              <a:rPr lang="en-US" sz="1400" dirty="0">
                <a:latin typeface="Arial Rounded MT Bold" panose="020F0704030504030204" pitchFamily="34" charset="0"/>
              </a:rPr>
              <a:t>void loop(){</a:t>
            </a:r>
          </a:p>
          <a:p>
            <a:endParaRPr lang="en-US" sz="1400" dirty="0">
              <a:latin typeface="Arial Rounded MT Bold" panose="020F0704030504030204" pitchFamily="34" charset="0"/>
            </a:endParaRPr>
          </a:p>
          <a:p>
            <a:r>
              <a:rPr lang="en-US" sz="1400" dirty="0">
                <a:latin typeface="Arial Rounded MT Bold" panose="020F0704030504030204" pitchFamily="34" charset="0"/>
              </a:rPr>
              <a:t>  </a:t>
            </a:r>
            <a:r>
              <a:rPr lang="en-US" sz="1400" dirty="0" err="1">
                <a:latin typeface="Arial Rounded MT Bold" panose="020F0704030504030204" pitchFamily="34" charset="0"/>
              </a:rPr>
              <a:t>int</a:t>
            </a:r>
            <a:r>
              <a:rPr lang="en-US" sz="1400" dirty="0">
                <a:latin typeface="Arial Rounded MT Bold" panose="020F0704030504030204" pitchFamily="34" charset="0"/>
              </a:rPr>
              <a:t> </a:t>
            </a:r>
            <a:r>
              <a:rPr lang="en-US" sz="1400" dirty="0" err="1">
                <a:latin typeface="Arial Rounded MT Bold" panose="020F0704030504030204" pitchFamily="34" charset="0"/>
              </a:rPr>
              <a:t>distanceRight</a:t>
            </a:r>
            <a:r>
              <a:rPr lang="en-US" sz="1400" dirty="0">
                <a:latin typeface="Arial Rounded MT Bold" panose="020F0704030504030204" pitchFamily="34" charset="0"/>
              </a:rPr>
              <a:t> = 0;</a:t>
            </a:r>
          </a:p>
          <a:p>
            <a:r>
              <a:rPr lang="en-US" sz="1400" dirty="0">
                <a:latin typeface="Arial Rounded MT Bold" panose="020F0704030504030204" pitchFamily="34" charset="0"/>
              </a:rPr>
              <a:t>  </a:t>
            </a:r>
            <a:r>
              <a:rPr lang="en-US" sz="1400" dirty="0" err="1">
                <a:latin typeface="Arial Rounded MT Bold" panose="020F0704030504030204" pitchFamily="34" charset="0"/>
              </a:rPr>
              <a:t>int</a:t>
            </a:r>
            <a:r>
              <a:rPr lang="en-US" sz="1400" dirty="0">
                <a:latin typeface="Arial Rounded MT Bold" panose="020F0704030504030204" pitchFamily="34" charset="0"/>
              </a:rPr>
              <a:t> </a:t>
            </a:r>
            <a:r>
              <a:rPr lang="en-US" sz="1400" dirty="0" err="1">
                <a:latin typeface="Arial Rounded MT Bold" panose="020F0704030504030204" pitchFamily="34" charset="0"/>
              </a:rPr>
              <a:t>distanceLeft</a:t>
            </a:r>
            <a:r>
              <a:rPr lang="en-US" sz="1400" dirty="0">
                <a:latin typeface="Arial Rounded MT Bold" panose="020F0704030504030204" pitchFamily="34" charset="0"/>
              </a:rPr>
              <a:t> = 0;</a:t>
            </a:r>
          </a:p>
          <a:p>
            <a:r>
              <a:rPr lang="en-US" sz="1400" dirty="0">
                <a:latin typeface="Arial Rounded MT Bold" panose="020F0704030504030204" pitchFamily="34" charset="0"/>
              </a:rPr>
              <a:t>  delay(50);</a:t>
            </a:r>
          </a:p>
          <a:p>
            <a:endParaRPr lang="en-US" sz="1400" dirty="0">
              <a:latin typeface="Arial Rounded MT Bold" panose="020F0704030504030204" pitchFamily="34" charset="0"/>
            </a:endParaRPr>
          </a:p>
          <a:p>
            <a:r>
              <a:rPr lang="en-US" sz="1400" dirty="0">
                <a:latin typeface="Arial Rounded MT Bold" panose="020F0704030504030204" pitchFamily="34" charset="0"/>
              </a:rPr>
              <a:t>  if (distance &lt;= 20){</a:t>
            </a:r>
          </a:p>
          <a:p>
            <a:r>
              <a:rPr lang="en-US" sz="1400" dirty="0">
                <a:latin typeface="Arial Rounded MT Bold" panose="020F0704030504030204" pitchFamily="34" charset="0"/>
              </a:rPr>
              <a:t>    </a:t>
            </a:r>
            <a:r>
              <a:rPr lang="en-US" sz="1400" dirty="0" err="1">
                <a:latin typeface="Arial Rounded MT Bold" panose="020F0704030504030204" pitchFamily="34" charset="0"/>
              </a:rPr>
              <a:t>moveStop</a:t>
            </a:r>
            <a:r>
              <a:rPr lang="en-US" sz="1400" dirty="0">
                <a:latin typeface="Arial Rounded MT Bold" panose="020F0704030504030204" pitchFamily="34" charset="0"/>
              </a:rPr>
              <a:t>();</a:t>
            </a:r>
          </a:p>
          <a:p>
            <a:r>
              <a:rPr lang="en-US" sz="1400" dirty="0">
                <a:latin typeface="Arial Rounded MT Bold" panose="020F0704030504030204" pitchFamily="34" charset="0"/>
              </a:rPr>
              <a:t>    delay(300);</a:t>
            </a:r>
          </a:p>
          <a:p>
            <a:r>
              <a:rPr lang="en-US" sz="1400" dirty="0">
                <a:latin typeface="Arial Rounded MT Bold" panose="020F0704030504030204" pitchFamily="34" charset="0"/>
              </a:rPr>
              <a:t>    </a:t>
            </a:r>
            <a:r>
              <a:rPr lang="en-US" sz="1400" dirty="0" err="1">
                <a:latin typeface="Arial Rounded MT Bold" panose="020F0704030504030204" pitchFamily="34" charset="0"/>
              </a:rPr>
              <a:t>moveBackward</a:t>
            </a:r>
            <a:r>
              <a:rPr lang="en-US" sz="1400" dirty="0">
                <a:latin typeface="Arial Rounded MT Bold" panose="020F0704030504030204" pitchFamily="34" charset="0"/>
              </a:rPr>
              <a:t>();</a:t>
            </a:r>
          </a:p>
          <a:p>
            <a:r>
              <a:rPr lang="en-US" sz="1400" dirty="0">
                <a:latin typeface="Arial Rounded MT Bold" panose="020F0704030504030204" pitchFamily="34" charset="0"/>
              </a:rPr>
              <a:t>    delay(400);</a:t>
            </a:r>
          </a:p>
          <a:p>
            <a:r>
              <a:rPr lang="en-US" sz="1400" dirty="0">
                <a:latin typeface="Arial Rounded MT Bold" panose="020F0704030504030204" pitchFamily="34" charset="0"/>
              </a:rPr>
              <a:t>    </a:t>
            </a:r>
            <a:r>
              <a:rPr lang="en-US" sz="1400" dirty="0" err="1">
                <a:latin typeface="Arial Rounded MT Bold" panose="020F0704030504030204" pitchFamily="34" charset="0"/>
              </a:rPr>
              <a:t>moveStop</a:t>
            </a:r>
            <a:r>
              <a:rPr lang="en-US" sz="1400" dirty="0">
                <a:latin typeface="Arial Rounded MT Bold" panose="020F0704030504030204" pitchFamily="34" charset="0"/>
              </a:rPr>
              <a:t>();</a:t>
            </a:r>
          </a:p>
          <a:p>
            <a:r>
              <a:rPr lang="en-US" sz="1400" dirty="0">
                <a:latin typeface="Arial Rounded MT Bold" panose="020F0704030504030204" pitchFamily="34" charset="0"/>
              </a:rPr>
              <a:t>    delay(300);</a:t>
            </a:r>
          </a:p>
          <a:p>
            <a:r>
              <a:rPr lang="en-US" sz="1400" dirty="0">
                <a:latin typeface="Arial Rounded MT Bold" panose="020F0704030504030204" pitchFamily="34" charset="0"/>
              </a:rPr>
              <a:t>    </a:t>
            </a:r>
            <a:r>
              <a:rPr lang="en-US" sz="1400" dirty="0" err="1">
                <a:latin typeface="Arial Rounded MT Bold" panose="020F0704030504030204" pitchFamily="34" charset="0"/>
              </a:rPr>
              <a:t>distanceRight</a:t>
            </a:r>
            <a:r>
              <a:rPr lang="en-US" sz="1400" dirty="0">
                <a:latin typeface="Arial Rounded MT Bold" panose="020F0704030504030204" pitchFamily="34" charset="0"/>
              </a:rPr>
              <a:t> = </a:t>
            </a:r>
            <a:r>
              <a:rPr lang="en-US" sz="1400" dirty="0" err="1">
                <a:latin typeface="Arial Rounded MT Bold" panose="020F0704030504030204" pitchFamily="34" charset="0"/>
              </a:rPr>
              <a:t>lookRight</a:t>
            </a:r>
            <a:r>
              <a:rPr lang="en-US" sz="1400" dirty="0">
                <a:latin typeface="Arial Rounded MT Bold" panose="020F0704030504030204" pitchFamily="34" charset="0"/>
              </a:rPr>
              <a:t>();</a:t>
            </a:r>
          </a:p>
          <a:p>
            <a:r>
              <a:rPr lang="en-US" sz="1400" dirty="0">
                <a:latin typeface="Arial Rounded MT Bold" panose="020F0704030504030204" pitchFamily="34" charset="0"/>
              </a:rPr>
              <a:t>    delay(300);</a:t>
            </a:r>
          </a:p>
          <a:p>
            <a:r>
              <a:rPr lang="en-US" sz="1400" dirty="0">
                <a:latin typeface="Arial Rounded MT Bold" panose="020F0704030504030204" pitchFamily="34" charset="0"/>
              </a:rPr>
              <a:t>    </a:t>
            </a:r>
            <a:r>
              <a:rPr lang="en-US" sz="1400" dirty="0" err="1">
                <a:latin typeface="Arial Rounded MT Bold" panose="020F0704030504030204" pitchFamily="34" charset="0"/>
              </a:rPr>
              <a:t>distanceLeft</a:t>
            </a:r>
            <a:r>
              <a:rPr lang="en-US" sz="1400" dirty="0">
                <a:latin typeface="Arial Rounded MT Bold" panose="020F0704030504030204" pitchFamily="34" charset="0"/>
              </a:rPr>
              <a:t> = </a:t>
            </a:r>
            <a:r>
              <a:rPr lang="en-US" sz="1400" dirty="0" err="1">
                <a:latin typeface="Arial Rounded MT Bold" panose="020F0704030504030204" pitchFamily="34" charset="0"/>
              </a:rPr>
              <a:t>lookLeft</a:t>
            </a:r>
            <a:r>
              <a:rPr lang="en-US" sz="1400" dirty="0">
                <a:latin typeface="Arial Rounded MT Bold" panose="020F0704030504030204" pitchFamily="34" charset="0"/>
              </a:rPr>
              <a:t>();</a:t>
            </a:r>
          </a:p>
          <a:p>
            <a:r>
              <a:rPr lang="en-US" sz="1400" dirty="0">
                <a:latin typeface="Arial Rounded MT Bold" panose="020F0704030504030204" pitchFamily="34" charset="0"/>
              </a:rPr>
              <a:t>    delay(300);</a:t>
            </a:r>
            <a:endParaRPr lang="en-US" sz="1400" dirty="0">
              <a:latin typeface="Arial Rounded MT Bold" panose="020F0704030504030204" pitchFamily="34" charset="0"/>
            </a:endParaRPr>
          </a:p>
        </p:txBody>
      </p:sp>
    </p:spTree>
    <p:extLst>
      <p:ext uri="{BB962C8B-B14F-4D97-AF65-F5344CB8AC3E}">
        <p14:creationId xmlns:p14="http://schemas.microsoft.com/office/powerpoint/2010/main" val="101938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255</TotalTime>
  <Words>800</Words>
  <Application>Microsoft Office PowerPoint</Application>
  <PresentationFormat>Widescreen</PresentationFormat>
  <Paragraphs>195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Rounded MT Bold</vt:lpstr>
      <vt:lpstr>Trebuchet MS</vt:lpstr>
      <vt:lpstr>Wingdings 3</vt:lpstr>
      <vt:lpstr>Facet</vt:lpstr>
      <vt:lpstr>Obstacles avoiding Robot</vt:lpstr>
      <vt:lpstr>       Problem</vt:lpstr>
      <vt:lpstr>PowerPoint Presentation</vt:lpstr>
      <vt:lpstr>              Requirements</vt:lpstr>
      <vt:lpstr>                     Advantages</vt:lpstr>
      <vt:lpstr>A brief note about code</vt:lpstr>
      <vt:lpstr>Circuit Diagram</vt:lpstr>
      <vt:lpstr>       Code</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Obstacles avoiding Robot</dc:title>
  <dc:creator>Makineni Surya Tej</dc:creator>
  <cp:lastModifiedBy>Makineni Surya Tej</cp:lastModifiedBy>
  <cp:revision>16</cp:revision>
  <dcterms:created xsi:type="dcterms:W3CDTF">2019-08-29T05:05:11Z</dcterms:created>
  <dcterms:modified xsi:type="dcterms:W3CDTF">2021-07-08T13:25:39Z</dcterms:modified>
</cp:coreProperties>
</file>