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25" r:id="rId3"/>
    <p:sldId id="333" r:id="rId4"/>
    <p:sldId id="326" r:id="rId5"/>
    <p:sldId id="334" r:id="rId6"/>
    <p:sldId id="328" r:id="rId7"/>
    <p:sldId id="335" r:id="rId8"/>
    <p:sldId id="337" r:id="rId9"/>
    <p:sldId id="329" r:id="rId10"/>
    <p:sldId id="336" r:id="rId11"/>
    <p:sldId id="259" r:id="rId12"/>
    <p:sldId id="338" r:id="rId13"/>
    <p:sldId id="332" r:id="rId14"/>
    <p:sldId id="330" r:id="rId15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Sheet1!$A$3</c:f>
              <c:strCache>
                <c:ptCount val="1"/>
                <c:pt idx="0">
                  <c:v>Blood cultures collected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Sheet1!$C$1:$H$1</c:f>
              <c:strCache>
                <c:ptCount val="6"/>
                <c:pt idx="0">
                  <c:v>Oct to Dec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April</c:v>
                </c:pt>
                <c:pt idx="5">
                  <c:v>May</c:v>
                </c:pt>
              </c:strCache>
            </c:strRef>
          </c:cat>
          <c:val>
            <c:numRef>
              <c:f>Sheet1!$C$3:$H$3</c:f>
              <c:numCache>
                <c:formatCode>General</c:formatCode>
                <c:ptCount val="6"/>
                <c:pt idx="0">
                  <c:v>0</c:v>
                </c:pt>
                <c:pt idx="1">
                  <c:v>326</c:v>
                </c:pt>
                <c:pt idx="2">
                  <c:v>202</c:v>
                </c:pt>
                <c:pt idx="3">
                  <c:v>249</c:v>
                </c:pt>
                <c:pt idx="4">
                  <c:v>121</c:v>
                </c:pt>
                <c:pt idx="5">
                  <c:v>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DD-1644-A54D-4E58972A3E6E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No growth</c:v>
                </c:pt>
              </c:strCache>
            </c:strRef>
          </c:tx>
          <c:spPr>
            <a:solidFill>
              <a:schemeClr val="accent2">
                <a:shade val="82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Sheet1!$C$1:$H$1</c:f>
              <c:strCache>
                <c:ptCount val="6"/>
                <c:pt idx="0">
                  <c:v>Oct to Dec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April</c:v>
                </c:pt>
                <c:pt idx="5">
                  <c:v>May</c:v>
                </c:pt>
              </c:strCache>
            </c:strRef>
          </c:cat>
          <c:val>
            <c:numRef>
              <c:f>Sheet1!$C$4:$H$4</c:f>
              <c:numCache>
                <c:formatCode>General</c:formatCode>
                <c:ptCount val="6"/>
                <c:pt idx="0">
                  <c:v>0</c:v>
                </c:pt>
                <c:pt idx="1">
                  <c:v>178</c:v>
                </c:pt>
                <c:pt idx="2">
                  <c:v>94</c:v>
                </c:pt>
                <c:pt idx="3">
                  <c:v>133</c:v>
                </c:pt>
                <c:pt idx="4">
                  <c:v>64</c:v>
                </c:pt>
                <c:pt idx="5">
                  <c:v>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DD-1644-A54D-4E58972A3E6E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Patients with sepsis/features of sepsis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Sheet1!$C$1:$H$1</c:f>
              <c:strCache>
                <c:ptCount val="6"/>
                <c:pt idx="0">
                  <c:v>Oct to Dec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April</c:v>
                </c:pt>
                <c:pt idx="5">
                  <c:v>May</c:v>
                </c:pt>
              </c:strCache>
            </c:strRef>
          </c:cat>
          <c:val>
            <c:numRef>
              <c:f>Sheet1!$C$5:$H$5</c:f>
              <c:numCache>
                <c:formatCode>General</c:formatCode>
                <c:ptCount val="6"/>
                <c:pt idx="0">
                  <c:v>0</c:v>
                </c:pt>
                <c:pt idx="1">
                  <c:v>108</c:v>
                </c:pt>
                <c:pt idx="2">
                  <c:v>116</c:v>
                </c:pt>
                <c:pt idx="3">
                  <c:v>134</c:v>
                </c:pt>
                <c:pt idx="4">
                  <c:v>87</c:v>
                </c:pt>
                <c:pt idx="5">
                  <c:v>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DD-1644-A54D-4E58972A3E6E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Contaminants</c:v>
                </c:pt>
              </c:strCache>
            </c:strRef>
          </c:tx>
          <c:spPr>
            <a:solidFill>
              <a:schemeClr val="accent2">
                <a:tint val="83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Sheet1!$C$1:$H$1</c:f>
              <c:strCache>
                <c:ptCount val="6"/>
                <c:pt idx="0">
                  <c:v>Oct to Dec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April</c:v>
                </c:pt>
                <c:pt idx="5">
                  <c:v>May</c:v>
                </c:pt>
              </c:strCache>
            </c:strRef>
          </c:cat>
          <c:val>
            <c:numRef>
              <c:f>Sheet1!$C$6:$H$6</c:f>
              <c:numCache>
                <c:formatCode>General</c:formatCode>
                <c:ptCount val="6"/>
                <c:pt idx="0">
                  <c:v>0</c:v>
                </c:pt>
                <c:pt idx="1">
                  <c:v>103</c:v>
                </c:pt>
                <c:pt idx="2">
                  <c:v>62</c:v>
                </c:pt>
                <c:pt idx="3">
                  <c:v>82</c:v>
                </c:pt>
                <c:pt idx="4">
                  <c:v>34</c:v>
                </c:pt>
                <c:pt idx="5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DD-1644-A54D-4E58972A3E6E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Bacterial Results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Sheet1!$C$1:$H$1</c:f>
              <c:strCache>
                <c:ptCount val="6"/>
                <c:pt idx="0">
                  <c:v>Oct to Dec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April</c:v>
                </c:pt>
                <c:pt idx="5">
                  <c:v>May</c:v>
                </c:pt>
              </c:strCache>
            </c:strRef>
          </c:cat>
          <c:val>
            <c:numRef>
              <c:f>Sheet1!$C$7:$H$7</c:f>
              <c:numCache>
                <c:formatCode>General</c:formatCode>
                <c:ptCount val="6"/>
                <c:pt idx="0">
                  <c:v>0</c:v>
                </c:pt>
                <c:pt idx="1">
                  <c:v>46</c:v>
                </c:pt>
                <c:pt idx="2">
                  <c:v>44</c:v>
                </c:pt>
                <c:pt idx="3">
                  <c:v>34</c:v>
                </c:pt>
                <c:pt idx="4">
                  <c:v>23</c:v>
                </c:pt>
                <c:pt idx="5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BDD-1644-A54D-4E58972A3E6E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Candida positive results</c:v>
                </c:pt>
              </c:strCache>
            </c:strRef>
          </c:tx>
          <c:spPr>
            <a:solidFill>
              <a:schemeClr val="accent2">
                <a:tint val="4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Sheet1!$C$1:$H$1</c:f>
              <c:strCache>
                <c:ptCount val="6"/>
                <c:pt idx="0">
                  <c:v>Oct to Dec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April</c:v>
                </c:pt>
                <c:pt idx="5">
                  <c:v>May</c:v>
                </c:pt>
              </c:strCache>
            </c:strRef>
          </c:cat>
          <c:val>
            <c:numRef>
              <c:f>Sheet1!$C$8:$H$8</c:f>
              <c:numCache>
                <c:formatCode>General</c:formatCode>
                <c:ptCount val="6"/>
                <c:pt idx="0">
                  <c:v>7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BDD-1644-A54D-4E58972A3E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8244256"/>
        <c:axId val="47824598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2">
                      <a:shade val="47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Sheet1!$C$1:$H$1</c15:sqref>
                        </c15:formulaRef>
                      </c:ext>
                    </c:extLst>
                    <c:strCache>
                      <c:ptCount val="6"/>
                      <c:pt idx="0">
                        <c:v>Oct to Dec</c:v>
                      </c:pt>
                      <c:pt idx="1">
                        <c:v>Jan</c:v>
                      </c:pt>
                      <c:pt idx="2">
                        <c:v>Feb</c:v>
                      </c:pt>
                      <c:pt idx="3">
                        <c:v>Mar</c:v>
                      </c:pt>
                      <c:pt idx="4">
                        <c:v>April</c:v>
                      </c:pt>
                      <c:pt idx="5">
                        <c:v>May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Sheet1!$C$2:$H$2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9BDD-1644-A54D-4E58972A3E6E}"/>
                  </c:ext>
                </c:extLst>
              </c15:ser>
            </c15:filteredBarSeries>
          </c:ext>
        </c:extLst>
      </c:barChart>
      <c:catAx>
        <c:axId val="47824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478245984"/>
        <c:crosses val="autoZero"/>
        <c:auto val="1"/>
        <c:lblAlgn val="ctr"/>
        <c:lblOffset val="100"/>
        <c:noMultiLvlLbl val="0"/>
      </c:catAx>
      <c:valAx>
        <c:axId val="47824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47824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Sheet1!$A$16</c:f>
              <c:strCache>
                <c:ptCount val="1"/>
                <c:pt idx="0">
                  <c:v>Blood cultures collected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Sheet1!$C$15:$H$15</c:f>
              <c:strCache>
                <c:ptCount val="6"/>
                <c:pt idx="0">
                  <c:v>Oct to Dec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April</c:v>
                </c:pt>
                <c:pt idx="5">
                  <c:v>May</c:v>
                </c:pt>
              </c:strCache>
            </c:strRef>
          </c:cat>
          <c:val>
            <c:numRef>
              <c:f>Sheet1!$C$16:$H$16</c:f>
              <c:numCache>
                <c:formatCode>General</c:formatCode>
                <c:ptCount val="6"/>
                <c:pt idx="0">
                  <c:v>0</c:v>
                </c:pt>
                <c:pt idx="1">
                  <c:v>51</c:v>
                </c:pt>
                <c:pt idx="2">
                  <c:v>74</c:v>
                </c:pt>
                <c:pt idx="3">
                  <c:v>81</c:v>
                </c:pt>
                <c:pt idx="4">
                  <c:v>92</c:v>
                </c:pt>
                <c:pt idx="5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E2-B941-8D7E-A45F14CC5784}"/>
            </c:ext>
          </c:extLst>
        </c:ser>
        <c:ser>
          <c:idx val="1"/>
          <c:order val="1"/>
          <c:tx>
            <c:strRef>
              <c:f>Sheet1!$A$17</c:f>
              <c:strCache>
                <c:ptCount val="1"/>
                <c:pt idx="0">
                  <c:v>Patients with sepsis/features of sepsis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Sheet1!$C$15:$H$15</c:f>
              <c:strCache>
                <c:ptCount val="6"/>
                <c:pt idx="0">
                  <c:v>Oct to Dec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April</c:v>
                </c:pt>
                <c:pt idx="5">
                  <c:v>May</c:v>
                </c:pt>
              </c:strCache>
            </c:strRef>
          </c:cat>
          <c:val>
            <c:numRef>
              <c:f>Sheet1!$C$17:$H$17</c:f>
              <c:numCache>
                <c:formatCode>General</c:formatCode>
                <c:ptCount val="6"/>
                <c:pt idx="0">
                  <c:v>0</c:v>
                </c:pt>
                <c:pt idx="1">
                  <c:v>68</c:v>
                </c:pt>
                <c:pt idx="2">
                  <c:v>73</c:v>
                </c:pt>
                <c:pt idx="3">
                  <c:v>65</c:v>
                </c:pt>
                <c:pt idx="4">
                  <c:v>71</c:v>
                </c:pt>
                <c:pt idx="5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E2-B941-8D7E-A45F14CC5784}"/>
            </c:ext>
          </c:extLst>
        </c:ser>
        <c:ser>
          <c:idx val="2"/>
          <c:order val="2"/>
          <c:tx>
            <c:strRef>
              <c:f>Sheet1!$A$18</c:f>
              <c:strCache>
                <c:ptCount val="1"/>
                <c:pt idx="0">
                  <c:v>No growth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Sheet1!$C$15:$H$15</c:f>
              <c:strCache>
                <c:ptCount val="6"/>
                <c:pt idx="0">
                  <c:v>Oct to Dec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April</c:v>
                </c:pt>
                <c:pt idx="5">
                  <c:v>May</c:v>
                </c:pt>
              </c:strCache>
            </c:strRef>
          </c:cat>
          <c:val>
            <c:numRef>
              <c:f>Sheet1!$C$18:$H$18</c:f>
              <c:numCache>
                <c:formatCode>General</c:formatCode>
                <c:ptCount val="6"/>
                <c:pt idx="0">
                  <c:v>0</c:v>
                </c:pt>
                <c:pt idx="1">
                  <c:v>47</c:v>
                </c:pt>
                <c:pt idx="2">
                  <c:v>66</c:v>
                </c:pt>
                <c:pt idx="3">
                  <c:v>74</c:v>
                </c:pt>
                <c:pt idx="4">
                  <c:v>72</c:v>
                </c:pt>
                <c:pt idx="5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E2-B941-8D7E-A45F14CC5784}"/>
            </c:ext>
          </c:extLst>
        </c:ser>
        <c:ser>
          <c:idx val="3"/>
          <c:order val="3"/>
          <c:tx>
            <c:strRef>
              <c:f>Sheet1!$A$19</c:f>
              <c:strCache>
                <c:ptCount val="1"/>
                <c:pt idx="0">
                  <c:v>Bacterial Results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Sheet1!$C$15:$H$15</c:f>
              <c:strCache>
                <c:ptCount val="6"/>
                <c:pt idx="0">
                  <c:v>Oct to Dec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April</c:v>
                </c:pt>
                <c:pt idx="5">
                  <c:v>May</c:v>
                </c:pt>
              </c:strCache>
            </c:strRef>
          </c:cat>
          <c:val>
            <c:numRef>
              <c:f>Sheet1!$C$19:$H$19</c:f>
              <c:numCache>
                <c:formatCode>General</c:formatCode>
                <c:ptCount val="6"/>
                <c:pt idx="0">
                  <c:v>0</c:v>
                </c:pt>
                <c:pt idx="1">
                  <c:v>2</c:v>
                </c:pt>
                <c:pt idx="2">
                  <c:v>1</c:v>
                </c:pt>
                <c:pt idx="3">
                  <c:v>3</c:v>
                </c:pt>
                <c:pt idx="4">
                  <c:v>12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FE2-B941-8D7E-A45F14CC5784}"/>
            </c:ext>
          </c:extLst>
        </c:ser>
        <c:ser>
          <c:idx val="4"/>
          <c:order val="4"/>
          <c:tx>
            <c:strRef>
              <c:f>Sheet1!$A$20</c:f>
              <c:strCache>
                <c:ptCount val="1"/>
                <c:pt idx="0">
                  <c:v>Contaminants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Sheet1!$C$15:$H$15</c:f>
              <c:strCache>
                <c:ptCount val="6"/>
                <c:pt idx="0">
                  <c:v>Oct to Dec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April</c:v>
                </c:pt>
                <c:pt idx="5">
                  <c:v>May</c:v>
                </c:pt>
              </c:strCache>
            </c:strRef>
          </c:cat>
          <c:val>
            <c:numRef>
              <c:f>Sheet1!$C$20:$H$20</c:f>
              <c:numCache>
                <c:formatCode>General</c:formatCode>
                <c:ptCount val="6"/>
                <c:pt idx="0">
                  <c:v>0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E2-B941-8D7E-A45F14CC5784}"/>
            </c:ext>
          </c:extLst>
        </c:ser>
        <c:ser>
          <c:idx val="5"/>
          <c:order val="5"/>
          <c:tx>
            <c:strRef>
              <c:f>Sheet1!$A$21</c:f>
              <c:strCache>
                <c:ptCount val="1"/>
                <c:pt idx="0">
                  <c:v>Candida positive results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Sheet1!$C$15:$H$15</c:f>
              <c:strCache>
                <c:ptCount val="6"/>
                <c:pt idx="0">
                  <c:v>Oct to Dec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April</c:v>
                </c:pt>
                <c:pt idx="5">
                  <c:v>May</c:v>
                </c:pt>
              </c:strCache>
            </c:strRef>
          </c:cat>
          <c:val>
            <c:numRef>
              <c:f>Sheet1!$C$21:$H$21</c:f>
              <c:numCache>
                <c:formatCode>General</c:formatCode>
                <c:ptCount val="6"/>
                <c:pt idx="0">
                  <c:v>7</c:v>
                </c:pt>
                <c:pt idx="1">
                  <c:v>0</c:v>
                </c:pt>
                <c:pt idx="2">
                  <c:v>5</c:v>
                </c:pt>
                <c:pt idx="3">
                  <c:v>1</c:v>
                </c:pt>
                <c:pt idx="4">
                  <c:v>4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FE2-B941-8D7E-A45F14CC57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5069760"/>
        <c:axId val="375066336"/>
      </c:barChart>
      <c:catAx>
        <c:axId val="375069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375066336"/>
        <c:crosses val="autoZero"/>
        <c:auto val="1"/>
        <c:lblAlgn val="ctr"/>
        <c:lblOffset val="100"/>
        <c:noMultiLvlLbl val="0"/>
      </c:catAx>
      <c:valAx>
        <c:axId val="375066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375069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Sheet1!$A$34</c:f>
              <c:strCache>
                <c:ptCount val="1"/>
                <c:pt idx="0">
                  <c:v>Patients with sepsis/features of sepsis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Sheet1!$B$33:$F$33</c:f>
              <c:strCache>
                <c:ptCount val="5"/>
                <c:pt idx="1">
                  <c:v>Oct to 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</c:strCache>
            </c:strRef>
          </c:cat>
          <c:val>
            <c:numRef>
              <c:f>Sheet1!$B$34:$F$34</c:f>
              <c:numCache>
                <c:formatCode>General</c:formatCode>
                <c:ptCount val="5"/>
                <c:pt idx="1">
                  <c:v>0</c:v>
                </c:pt>
                <c:pt idx="2">
                  <c:v>94</c:v>
                </c:pt>
                <c:pt idx="3">
                  <c:v>56</c:v>
                </c:pt>
                <c:pt idx="4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DD-5C43-8E4E-B01CB5D5D7DB}"/>
            </c:ext>
          </c:extLst>
        </c:ser>
        <c:ser>
          <c:idx val="1"/>
          <c:order val="1"/>
          <c:tx>
            <c:strRef>
              <c:f>Sheet1!$A$35</c:f>
              <c:strCache>
                <c:ptCount val="1"/>
                <c:pt idx="0">
                  <c:v>Blood cultures collected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Sheet1!$B$33:$F$33</c:f>
              <c:strCache>
                <c:ptCount val="5"/>
                <c:pt idx="1">
                  <c:v>Oct to 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</c:strCache>
            </c:strRef>
          </c:cat>
          <c:val>
            <c:numRef>
              <c:f>Sheet1!$B$35:$F$35</c:f>
              <c:numCache>
                <c:formatCode>General</c:formatCode>
                <c:ptCount val="5"/>
                <c:pt idx="1">
                  <c:v>0</c:v>
                </c:pt>
                <c:pt idx="2">
                  <c:v>79</c:v>
                </c:pt>
                <c:pt idx="3">
                  <c:v>42</c:v>
                </c:pt>
                <c:pt idx="4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DD-5C43-8E4E-B01CB5D5D7DB}"/>
            </c:ext>
          </c:extLst>
        </c:ser>
        <c:ser>
          <c:idx val="2"/>
          <c:order val="2"/>
          <c:tx>
            <c:strRef>
              <c:f>Sheet1!$A$36</c:f>
              <c:strCache>
                <c:ptCount val="1"/>
                <c:pt idx="0">
                  <c:v>No growth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Sheet1!$B$33:$F$33</c:f>
              <c:strCache>
                <c:ptCount val="5"/>
                <c:pt idx="1">
                  <c:v>Oct to 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</c:strCache>
            </c:strRef>
          </c:cat>
          <c:val>
            <c:numRef>
              <c:f>Sheet1!$B$36:$F$36</c:f>
              <c:numCache>
                <c:formatCode>General</c:formatCode>
                <c:ptCount val="5"/>
                <c:pt idx="1">
                  <c:v>0</c:v>
                </c:pt>
                <c:pt idx="2">
                  <c:v>76</c:v>
                </c:pt>
                <c:pt idx="3">
                  <c:v>40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DD-5C43-8E4E-B01CB5D5D7DB}"/>
            </c:ext>
          </c:extLst>
        </c:ser>
        <c:ser>
          <c:idx val="3"/>
          <c:order val="3"/>
          <c:tx>
            <c:strRef>
              <c:f>Sheet1!$A$37</c:f>
              <c:strCache>
                <c:ptCount val="1"/>
                <c:pt idx="0">
                  <c:v>Bacterial Results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Sheet1!$B$33:$F$33</c:f>
              <c:strCache>
                <c:ptCount val="5"/>
                <c:pt idx="1">
                  <c:v>Oct to 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</c:strCache>
            </c:strRef>
          </c:cat>
          <c:val>
            <c:numRef>
              <c:f>Sheet1!$B$37:$F$37</c:f>
              <c:numCache>
                <c:formatCode>General</c:formatCode>
                <c:ptCount val="5"/>
                <c:pt idx="1">
                  <c:v>0</c:v>
                </c:pt>
                <c:pt idx="2">
                  <c:v>3</c:v>
                </c:pt>
                <c:pt idx="3">
                  <c:v>1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6DD-5C43-8E4E-B01CB5D5D7DB}"/>
            </c:ext>
          </c:extLst>
        </c:ser>
        <c:ser>
          <c:idx val="4"/>
          <c:order val="4"/>
          <c:tx>
            <c:strRef>
              <c:f>Sheet1!$A$38</c:f>
              <c:strCache>
                <c:ptCount val="1"/>
                <c:pt idx="0">
                  <c:v>Candida positive results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Sheet1!$B$33:$F$33</c:f>
              <c:strCache>
                <c:ptCount val="5"/>
                <c:pt idx="1">
                  <c:v>Oct to 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</c:strCache>
            </c:strRef>
          </c:cat>
          <c:val>
            <c:numRef>
              <c:f>Sheet1!$B$38:$F$38</c:f>
              <c:numCache>
                <c:formatCode>General</c:formatCode>
                <c:ptCount val="5"/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6DD-5C43-8E4E-B01CB5D5D7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6920288"/>
        <c:axId val="376922000"/>
      </c:barChart>
      <c:catAx>
        <c:axId val="376920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376922000"/>
        <c:crosses val="autoZero"/>
        <c:auto val="1"/>
        <c:lblAlgn val="ctr"/>
        <c:lblOffset val="100"/>
        <c:noMultiLvlLbl val="0"/>
      </c:catAx>
      <c:valAx>
        <c:axId val="37692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376920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Sheet1!$A$49</c:f>
              <c:strCache>
                <c:ptCount val="1"/>
                <c:pt idx="0">
                  <c:v>Patients with sepsis/features of sepsis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Sheet1!$B$47:$G$48</c:f>
              <c:multiLvlStrCache>
                <c:ptCount val="6"/>
                <c:lvl>
                  <c:pt idx="0">
                    <c:v>April</c:v>
                  </c:pt>
                  <c:pt idx="1">
                    <c:v>May</c:v>
                  </c:pt>
                  <c:pt idx="2">
                    <c:v>April</c:v>
                  </c:pt>
                  <c:pt idx="3">
                    <c:v>May</c:v>
                  </c:pt>
                  <c:pt idx="4">
                    <c:v>April</c:v>
                  </c:pt>
                  <c:pt idx="5">
                    <c:v>May</c:v>
                  </c:pt>
                </c:lvl>
                <c:lvl>
                  <c:pt idx="0">
                    <c:v>Machakos</c:v>
                  </c:pt>
                  <c:pt idx="2">
                    <c:v>JOOTRH</c:v>
                  </c:pt>
                  <c:pt idx="4">
                    <c:v>CGTRH</c:v>
                  </c:pt>
                </c:lvl>
              </c:multiLvlStrCache>
            </c:multiLvlStrRef>
          </c:cat>
          <c:val>
            <c:numRef>
              <c:f>Sheet1!$B$49:$G$49</c:f>
              <c:numCache>
                <c:formatCode>General</c:formatCode>
                <c:ptCount val="6"/>
                <c:pt idx="0">
                  <c:v>4</c:v>
                </c:pt>
                <c:pt idx="1">
                  <c:v>38</c:v>
                </c:pt>
                <c:pt idx="2">
                  <c:v>58</c:v>
                </c:pt>
                <c:pt idx="3">
                  <c:v>176</c:v>
                </c:pt>
                <c:pt idx="4">
                  <c:v>99</c:v>
                </c:pt>
                <c:pt idx="5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BF-BD40-894C-E8C07F009F8F}"/>
            </c:ext>
          </c:extLst>
        </c:ser>
        <c:ser>
          <c:idx val="1"/>
          <c:order val="1"/>
          <c:tx>
            <c:strRef>
              <c:f>Sheet1!$A$50</c:f>
              <c:strCache>
                <c:ptCount val="1"/>
                <c:pt idx="0">
                  <c:v>Blood cultures collected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Sheet1!$B$47:$G$48</c:f>
              <c:multiLvlStrCache>
                <c:ptCount val="6"/>
                <c:lvl>
                  <c:pt idx="0">
                    <c:v>April</c:v>
                  </c:pt>
                  <c:pt idx="1">
                    <c:v>May</c:v>
                  </c:pt>
                  <c:pt idx="2">
                    <c:v>April</c:v>
                  </c:pt>
                  <c:pt idx="3">
                    <c:v>May</c:v>
                  </c:pt>
                  <c:pt idx="4">
                    <c:v>April</c:v>
                  </c:pt>
                  <c:pt idx="5">
                    <c:v>May</c:v>
                  </c:pt>
                </c:lvl>
                <c:lvl>
                  <c:pt idx="0">
                    <c:v>Machakos</c:v>
                  </c:pt>
                  <c:pt idx="2">
                    <c:v>JOOTRH</c:v>
                  </c:pt>
                  <c:pt idx="4">
                    <c:v>CGTRH</c:v>
                  </c:pt>
                </c:lvl>
              </c:multiLvlStrCache>
            </c:multiLvlStrRef>
          </c:cat>
          <c:val>
            <c:numRef>
              <c:f>Sheet1!$B$50:$G$50</c:f>
              <c:numCache>
                <c:formatCode>General</c:formatCode>
                <c:ptCount val="6"/>
                <c:pt idx="0">
                  <c:v>4</c:v>
                </c:pt>
                <c:pt idx="1">
                  <c:v>38</c:v>
                </c:pt>
                <c:pt idx="2">
                  <c:v>42</c:v>
                </c:pt>
                <c:pt idx="3">
                  <c:v>147</c:v>
                </c:pt>
                <c:pt idx="4">
                  <c:v>78</c:v>
                </c:pt>
                <c:pt idx="5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BF-BD40-894C-E8C07F009F8F}"/>
            </c:ext>
          </c:extLst>
        </c:ser>
        <c:ser>
          <c:idx val="2"/>
          <c:order val="2"/>
          <c:tx>
            <c:strRef>
              <c:f>Sheet1!$A$51</c:f>
              <c:strCache>
                <c:ptCount val="1"/>
                <c:pt idx="0">
                  <c:v>No growth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Sheet1!$B$47:$G$48</c:f>
              <c:multiLvlStrCache>
                <c:ptCount val="6"/>
                <c:lvl>
                  <c:pt idx="0">
                    <c:v>April</c:v>
                  </c:pt>
                  <c:pt idx="1">
                    <c:v>May</c:v>
                  </c:pt>
                  <c:pt idx="2">
                    <c:v>April</c:v>
                  </c:pt>
                  <c:pt idx="3">
                    <c:v>May</c:v>
                  </c:pt>
                  <c:pt idx="4">
                    <c:v>April</c:v>
                  </c:pt>
                  <c:pt idx="5">
                    <c:v>May</c:v>
                  </c:pt>
                </c:lvl>
                <c:lvl>
                  <c:pt idx="0">
                    <c:v>Machakos</c:v>
                  </c:pt>
                  <c:pt idx="2">
                    <c:v>JOOTRH</c:v>
                  </c:pt>
                  <c:pt idx="4">
                    <c:v>CGTRH</c:v>
                  </c:pt>
                </c:lvl>
              </c:multiLvlStrCache>
            </c:multiLvlStrRef>
          </c:cat>
          <c:val>
            <c:numRef>
              <c:f>Sheet1!$B$51:$G$51</c:f>
              <c:numCache>
                <c:formatCode>General</c:formatCode>
                <c:ptCount val="6"/>
                <c:pt idx="0">
                  <c:v>4</c:v>
                </c:pt>
                <c:pt idx="1">
                  <c:v>24</c:v>
                </c:pt>
                <c:pt idx="2">
                  <c:v>37</c:v>
                </c:pt>
                <c:pt idx="3">
                  <c:v>120</c:v>
                </c:pt>
                <c:pt idx="4">
                  <c:v>43</c:v>
                </c:pt>
                <c:pt idx="5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BF-BD40-894C-E8C07F009F8F}"/>
            </c:ext>
          </c:extLst>
        </c:ser>
        <c:ser>
          <c:idx val="3"/>
          <c:order val="3"/>
          <c:tx>
            <c:strRef>
              <c:f>Sheet1!$A$52</c:f>
              <c:strCache>
                <c:ptCount val="1"/>
                <c:pt idx="0">
                  <c:v>Bacterial Results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Sheet1!$B$47:$G$48</c:f>
              <c:multiLvlStrCache>
                <c:ptCount val="6"/>
                <c:lvl>
                  <c:pt idx="0">
                    <c:v>April</c:v>
                  </c:pt>
                  <c:pt idx="1">
                    <c:v>May</c:v>
                  </c:pt>
                  <c:pt idx="2">
                    <c:v>April</c:v>
                  </c:pt>
                  <c:pt idx="3">
                    <c:v>May</c:v>
                  </c:pt>
                  <c:pt idx="4">
                    <c:v>April</c:v>
                  </c:pt>
                  <c:pt idx="5">
                    <c:v>May</c:v>
                  </c:pt>
                </c:lvl>
                <c:lvl>
                  <c:pt idx="0">
                    <c:v>Machakos</c:v>
                  </c:pt>
                  <c:pt idx="2">
                    <c:v>JOOTRH</c:v>
                  </c:pt>
                  <c:pt idx="4">
                    <c:v>CGTRH</c:v>
                  </c:pt>
                </c:lvl>
              </c:multiLvlStrCache>
            </c:multiLvlStrRef>
          </c:cat>
          <c:val>
            <c:numRef>
              <c:f>Sheet1!$B$52:$G$52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5</c:v>
                </c:pt>
                <c:pt idx="4">
                  <c:v>10</c:v>
                </c:pt>
                <c:pt idx="5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EBF-BD40-894C-E8C07F009F8F}"/>
            </c:ext>
          </c:extLst>
        </c:ser>
        <c:ser>
          <c:idx val="4"/>
          <c:order val="4"/>
          <c:tx>
            <c:strRef>
              <c:f>Sheet1!$A$53</c:f>
              <c:strCache>
                <c:ptCount val="1"/>
                <c:pt idx="0">
                  <c:v>Contaminants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Sheet1!$B$47:$G$48</c:f>
              <c:multiLvlStrCache>
                <c:ptCount val="6"/>
                <c:lvl>
                  <c:pt idx="0">
                    <c:v>April</c:v>
                  </c:pt>
                  <c:pt idx="1">
                    <c:v>May</c:v>
                  </c:pt>
                  <c:pt idx="2">
                    <c:v>April</c:v>
                  </c:pt>
                  <c:pt idx="3">
                    <c:v>May</c:v>
                  </c:pt>
                  <c:pt idx="4">
                    <c:v>April</c:v>
                  </c:pt>
                  <c:pt idx="5">
                    <c:v>May</c:v>
                  </c:pt>
                </c:lvl>
                <c:lvl>
                  <c:pt idx="0">
                    <c:v>Machakos</c:v>
                  </c:pt>
                  <c:pt idx="2">
                    <c:v>JOOTRH</c:v>
                  </c:pt>
                  <c:pt idx="4">
                    <c:v>CGTRH</c:v>
                  </c:pt>
                </c:lvl>
              </c:multiLvlStrCache>
            </c:multiLvlStrRef>
          </c:cat>
          <c:val>
            <c:numRef>
              <c:f>Sheet1!$B$53:$G$53</c:f>
              <c:numCache>
                <c:formatCode>General</c:formatCode>
                <c:ptCount val="6"/>
                <c:pt idx="0">
                  <c:v>0</c:v>
                </c:pt>
                <c:pt idx="1">
                  <c:v>6</c:v>
                </c:pt>
                <c:pt idx="2">
                  <c:v>1</c:v>
                </c:pt>
                <c:pt idx="3">
                  <c:v>4</c:v>
                </c:pt>
                <c:pt idx="4">
                  <c:v>25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EBF-BD40-894C-E8C07F009F8F}"/>
            </c:ext>
          </c:extLst>
        </c:ser>
        <c:ser>
          <c:idx val="5"/>
          <c:order val="5"/>
          <c:tx>
            <c:strRef>
              <c:f>Sheet1!$A$54</c:f>
              <c:strCache>
                <c:ptCount val="1"/>
                <c:pt idx="0">
                  <c:v>Candida positive results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Sheet1!$B$47:$G$48</c:f>
              <c:multiLvlStrCache>
                <c:ptCount val="6"/>
                <c:lvl>
                  <c:pt idx="0">
                    <c:v>April</c:v>
                  </c:pt>
                  <c:pt idx="1">
                    <c:v>May</c:v>
                  </c:pt>
                  <c:pt idx="2">
                    <c:v>April</c:v>
                  </c:pt>
                  <c:pt idx="3">
                    <c:v>May</c:v>
                  </c:pt>
                  <c:pt idx="4">
                    <c:v>April</c:v>
                  </c:pt>
                  <c:pt idx="5">
                    <c:v>May</c:v>
                  </c:pt>
                </c:lvl>
                <c:lvl>
                  <c:pt idx="0">
                    <c:v>Machakos</c:v>
                  </c:pt>
                  <c:pt idx="2">
                    <c:v>JOOTRH</c:v>
                  </c:pt>
                  <c:pt idx="4">
                    <c:v>CGTRH</c:v>
                  </c:pt>
                </c:lvl>
              </c:multiLvlStrCache>
            </c:multiLvlStrRef>
          </c:cat>
          <c:val>
            <c:numRef>
              <c:f>Sheet1!$B$54:$G$54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EBF-BD40-894C-E8C07F009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8409792"/>
        <c:axId val="478451216"/>
      </c:barChart>
      <c:catAx>
        <c:axId val="47840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478451216"/>
        <c:crosses val="autoZero"/>
        <c:auto val="1"/>
        <c:lblAlgn val="ctr"/>
        <c:lblOffset val="100"/>
        <c:noMultiLvlLbl val="0"/>
      </c:catAx>
      <c:valAx>
        <c:axId val="47845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47840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2430008748906376E-2"/>
          <c:y val="0.7650805338495883"/>
          <c:w val="0.94306268781619684"/>
          <c:h val="0.217407611176148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EFF98-B7C0-3543-92B7-C79CC06C22E3}" type="datetimeFigureOut">
              <a:rPr lang="en-KE" smtClean="0"/>
              <a:t>05/06/2024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A4E70-C083-E046-A8B2-CBCCBFCD55B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5324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6A4E70-C083-E046-A8B2-CBCCBFCD55B0}" type="slidenum">
              <a:rPr lang="en-KE" smtClean="0"/>
              <a:t>9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84772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1AF6-D0E4-D657-4492-92CF816A6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03703-C958-9783-0959-DC9A96A56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299B0-85D4-C192-F7EB-BC5EDC4A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72F6-D86A-D041-829B-F0EFDE84BA92}" type="datetimeFigureOut">
              <a:rPr lang="en-KE" smtClean="0"/>
              <a:t>05/06/2024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8FE9A-D991-4BCF-6E8F-5ACF90401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83266-D7AE-A7F1-83BC-B13BA0EA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94D0-88B2-A445-9AF1-0CB7CBAC26C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1719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C6C9-C5B8-9F1F-272A-BCFCDE06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1B0AC-46D2-AF97-C103-77D2942E7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A9F78-F6DA-6537-70F2-7B488C53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72F6-D86A-D041-829B-F0EFDE84BA92}" type="datetimeFigureOut">
              <a:rPr lang="en-KE" smtClean="0"/>
              <a:t>05/06/2024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13028-8A53-A99C-A781-6086455A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A18B3-538D-BF74-F3AC-F897FA5B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94D0-88B2-A445-9AF1-0CB7CBAC26C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9728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AB49B-8983-0ECF-ACE3-7F7BEDBDB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7E408-C7B0-0BBD-4D84-151FFF313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2F993-879D-A16D-3C8D-9CEE10D4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72F6-D86A-D041-829B-F0EFDE84BA92}" type="datetimeFigureOut">
              <a:rPr lang="en-KE" smtClean="0"/>
              <a:t>05/06/2024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BF228-12ED-DD38-BD2D-39670B22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BA4CF-8240-A881-5E4C-360F2DE89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94D0-88B2-A445-9AF1-0CB7CBAC26C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9411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BE61-65A5-0731-1009-0A5F637E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387E5-B117-A839-5613-75F16B290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7A213-4E47-7773-1229-C6C40077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72F6-D86A-D041-829B-F0EFDE84BA92}" type="datetimeFigureOut">
              <a:rPr lang="en-KE" smtClean="0"/>
              <a:t>05/06/2024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20B62-E2EB-144B-FB96-A450FEEB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C00CA-C371-ABED-ABC6-6FA78C2E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94D0-88B2-A445-9AF1-0CB7CBAC26C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2818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F989-A075-DCC8-6941-6A92D6F36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2355D-9872-21D3-0602-01CD2A197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F8EA0-33B6-CBF7-D9CA-577C4E4F5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72F6-D86A-D041-829B-F0EFDE84BA92}" type="datetimeFigureOut">
              <a:rPr lang="en-KE" smtClean="0"/>
              <a:t>05/06/2024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F4DB9-8BF2-9212-67B0-5FCD72E5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C74E5-097F-DA0A-43D8-2A0EEDC5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94D0-88B2-A445-9AF1-0CB7CBAC26C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2198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3475-52E9-8DBC-FB46-B236B2F7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195A0-5599-C9BF-9301-338DC55D3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C3905-880D-14F3-8CB9-9B2531BA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58FEC-B578-0D3D-8A6D-E383764C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72F6-D86A-D041-829B-F0EFDE84BA92}" type="datetimeFigureOut">
              <a:rPr lang="en-KE" smtClean="0"/>
              <a:t>05/06/2024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824BD-7A0D-B0D9-B13E-692C2D6F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26C6C-3CF9-7082-8652-3C73F034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94D0-88B2-A445-9AF1-0CB7CBAC26C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4525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6277-29F9-FAC4-02A5-29FA346D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5910-6EA6-1333-9138-EEBF20A27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55EBE-F74D-41C7-6605-483B8F225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43836-733E-2FBA-E03F-21E1E7473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74B53-BC1E-6856-C20B-ECF391D1C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AAB42B-56D8-C9A7-87E8-F8B169BB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72F6-D86A-D041-829B-F0EFDE84BA92}" type="datetimeFigureOut">
              <a:rPr lang="en-KE" smtClean="0"/>
              <a:t>05/06/2024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AABEC-2F30-EDE8-3E25-E9E626DD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63400-98AB-FA61-533E-02218A2A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94D0-88B2-A445-9AF1-0CB7CBAC26C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5998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68A7-443F-43EB-5A36-49DFE39F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C7B0F-5730-D9F7-2D42-8ECE5AF0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72F6-D86A-D041-829B-F0EFDE84BA92}" type="datetimeFigureOut">
              <a:rPr lang="en-KE" smtClean="0"/>
              <a:t>05/06/2024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0ABEE-DBB7-8D00-9384-890E4BB2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DA5F6-559C-6D1D-AAD7-C7893247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94D0-88B2-A445-9AF1-0CB7CBAC26C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85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08C4FC-3052-758D-87F1-EEB7CC8E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72F6-D86A-D041-829B-F0EFDE84BA92}" type="datetimeFigureOut">
              <a:rPr lang="en-KE" smtClean="0"/>
              <a:t>05/06/2024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03D27-78E4-F2A6-9C3F-637D6CD9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0F05E-078F-A66F-207A-F999619E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94D0-88B2-A445-9AF1-0CB7CBAC26C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6924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FA2B-54F4-9FD7-DF80-367D4140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C9203-B03E-22CE-F97E-348813E05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E17A3-7D3D-C75F-772E-32F13AA33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079E2-4220-2A46-437A-E89E7B4A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72F6-D86A-D041-829B-F0EFDE84BA92}" type="datetimeFigureOut">
              <a:rPr lang="en-KE" smtClean="0"/>
              <a:t>05/06/2024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A4A6B-82E5-FEE2-C374-CC8FE4DA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38464-D724-0B25-E179-554A0A55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94D0-88B2-A445-9AF1-0CB7CBAC26C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0656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9239-6C4F-FD2B-3F27-AE9ED1EE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1B20C5-DB92-E47A-3DE7-5BCC5413B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CF6CB-7939-E3F1-E054-9B24DA8C9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FE3AC-598F-273E-895A-701184DD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72F6-D86A-D041-829B-F0EFDE84BA92}" type="datetimeFigureOut">
              <a:rPr lang="en-KE" smtClean="0"/>
              <a:t>05/06/2024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DA911-256A-06F7-948E-06241152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59256-895D-E3D4-402C-9CDC096E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94D0-88B2-A445-9AF1-0CB7CBAC26C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2118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0BA46D-6CC8-BDB8-0085-93427AD8A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FF782-E433-DF3C-4469-188525850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BD81D-0FF3-77B6-4968-BA8D7BD33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6472F6-D86A-D041-829B-F0EFDE84BA92}" type="datetimeFigureOut">
              <a:rPr lang="en-KE" smtClean="0"/>
              <a:t>05/06/2024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F5E46-2B9D-E6A6-D84A-0CD0779B0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B26FF-11B1-8BEE-E044-56AB4541B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C794D0-88B2-A445-9AF1-0CB7CBAC26C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3362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FBF9-2EA2-47DB-D870-379D4040F5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E" dirty="0"/>
              <a:t>Prospective Clinical Surveillance</a:t>
            </a:r>
          </a:p>
        </p:txBody>
      </p:sp>
    </p:spTree>
    <p:extLst>
      <p:ext uri="{BB962C8B-B14F-4D97-AF65-F5344CB8AC3E}">
        <p14:creationId xmlns:p14="http://schemas.microsoft.com/office/powerpoint/2010/main" val="36705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9E54-30A1-C8DB-3C78-25ACD2C68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u="sng" dirty="0">
                <a:highlight>
                  <a:srgbClr val="FFFFFF"/>
                </a:highlight>
              </a:rPr>
              <a:t>Machakos, JOOTRH, CGTRH - </a:t>
            </a:r>
            <a:r>
              <a:rPr lang="en-GB" sz="3200" b="1" u="sng" baseline="0" dirty="0">
                <a:highlight>
                  <a:srgbClr val="FFFFFF"/>
                </a:highlight>
              </a:rPr>
              <a:t>Surveillance Summary</a:t>
            </a:r>
            <a:endParaRPr lang="en-KE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8B48E6-9D95-920A-C3EC-539D28991B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195749"/>
              </p:ext>
            </p:extLst>
          </p:nvPr>
        </p:nvGraphicFramePr>
        <p:xfrm>
          <a:off x="838200" y="1515979"/>
          <a:ext cx="10515600" cy="4660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3897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BE41-AB16-5909-BF95-183A3D21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0"/>
            <a:ext cx="10509504" cy="107691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latin typeface="+mj-lt"/>
                <a:ea typeface="+mj-ea"/>
                <a:cs typeface="+mj-cs"/>
              </a:rPr>
              <a:t>Candida positive Results – 04/06/2024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5B56B6-FE04-EB25-6EBF-5323D24754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829211"/>
              </p:ext>
            </p:extLst>
          </p:nvPr>
        </p:nvGraphicFramePr>
        <p:xfrm>
          <a:off x="493295" y="819380"/>
          <a:ext cx="11057021" cy="5921863"/>
        </p:xfrm>
        <a:graphic>
          <a:graphicData uri="http://schemas.openxmlformats.org/drawingml/2006/table">
            <a:tbl>
              <a:tblPr firstRow="1" bandRow="1">
                <a:noFill/>
                <a:tableStyleId>{21E4AEA4-8DFA-4A89-87EB-49C32662AFE0}</a:tableStyleId>
              </a:tblPr>
              <a:tblGrid>
                <a:gridCol w="1155450">
                  <a:extLst>
                    <a:ext uri="{9D8B030D-6E8A-4147-A177-3AD203B41FA5}">
                      <a16:colId xmlns:a16="http://schemas.microsoft.com/office/drawing/2014/main" val="2274842527"/>
                    </a:ext>
                  </a:extLst>
                </a:gridCol>
                <a:gridCol w="1469237">
                  <a:extLst>
                    <a:ext uri="{9D8B030D-6E8A-4147-A177-3AD203B41FA5}">
                      <a16:colId xmlns:a16="http://schemas.microsoft.com/office/drawing/2014/main" val="3841929551"/>
                    </a:ext>
                  </a:extLst>
                </a:gridCol>
                <a:gridCol w="1639387">
                  <a:extLst>
                    <a:ext uri="{9D8B030D-6E8A-4147-A177-3AD203B41FA5}">
                      <a16:colId xmlns:a16="http://schemas.microsoft.com/office/drawing/2014/main" val="2912886856"/>
                    </a:ext>
                  </a:extLst>
                </a:gridCol>
                <a:gridCol w="4018621">
                  <a:extLst>
                    <a:ext uri="{9D8B030D-6E8A-4147-A177-3AD203B41FA5}">
                      <a16:colId xmlns:a16="http://schemas.microsoft.com/office/drawing/2014/main" val="4073739907"/>
                    </a:ext>
                  </a:extLst>
                </a:gridCol>
                <a:gridCol w="2774326">
                  <a:extLst>
                    <a:ext uri="{9D8B030D-6E8A-4147-A177-3AD203B41FA5}">
                      <a16:colId xmlns:a16="http://schemas.microsoft.com/office/drawing/2014/main" val="2774422913"/>
                    </a:ext>
                  </a:extLst>
                </a:gridCol>
              </a:tblGrid>
              <a:tr h="516175">
                <a:tc>
                  <a:txBody>
                    <a:bodyPr/>
                    <a:lstStyle/>
                    <a:p>
                      <a:r>
                        <a:rPr lang="en-KE" sz="1600" b="1" cap="none" spc="0">
                          <a:solidFill>
                            <a:schemeClr val="tx1"/>
                          </a:solidFill>
                        </a:rPr>
                        <a:t>Facility</a:t>
                      </a:r>
                    </a:p>
                  </a:txBody>
                  <a:tcPr marL="36658" marR="36658" marT="10875" marB="733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KE" sz="1600" b="1" cap="none" spc="0" dirty="0">
                          <a:solidFill>
                            <a:schemeClr val="tx1"/>
                          </a:solidFill>
                        </a:rPr>
                        <a:t>Number of patients</a:t>
                      </a:r>
                    </a:p>
                  </a:txBody>
                  <a:tcPr marL="36658" marR="36658" marT="10875" marB="733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KE" sz="1600" b="1" cap="none" spc="0">
                          <a:solidFill>
                            <a:schemeClr val="tx1"/>
                          </a:solidFill>
                        </a:rPr>
                        <a:t>Positive culture growth</a:t>
                      </a:r>
                    </a:p>
                  </a:txBody>
                  <a:tcPr marL="36658" marR="36658" marT="10875" marB="733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cap="none" spc="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KE" sz="1600" b="1" cap="none" spc="0" dirty="0">
                          <a:solidFill>
                            <a:schemeClr val="tx1"/>
                          </a:solidFill>
                        </a:rPr>
                        <a:t>rganism </a:t>
                      </a:r>
                    </a:p>
                  </a:txBody>
                  <a:tcPr marL="36658" marR="36658" marT="10875" marB="733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KE" sz="1600" b="1" cap="none" spc="0" dirty="0">
                          <a:solidFill>
                            <a:schemeClr val="tx1"/>
                          </a:solidFill>
                        </a:rPr>
                        <a:t>Outcome</a:t>
                      </a:r>
                    </a:p>
                  </a:txBody>
                  <a:tcPr marL="36658" marR="36658" marT="10875" marB="7331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205342"/>
                  </a:ext>
                </a:extLst>
              </a:tr>
              <a:tr h="571742">
                <a:tc>
                  <a:txBody>
                    <a:bodyPr/>
                    <a:lstStyle/>
                    <a:p>
                      <a:r>
                        <a:rPr lang="en-KE" sz="1400" b="1" cap="none" spc="0" dirty="0">
                          <a:solidFill>
                            <a:schemeClr val="tx1"/>
                          </a:solidFill>
                        </a:rPr>
                        <a:t>KNH</a:t>
                      </a:r>
                    </a:p>
                  </a:txBody>
                  <a:tcPr marL="36658" marR="36658" marT="16313" marB="733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KE" sz="1400" cap="none" spc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36658" marR="36658" marT="16313" marB="733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KE" sz="1400" cap="none" spc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36658" marR="36658" marT="16313" marB="733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KE" sz="1400" i="1" cap="none" spc="0" dirty="0">
                          <a:solidFill>
                            <a:schemeClr val="tx1"/>
                          </a:solidFill>
                        </a:rPr>
                        <a:t>C. </a:t>
                      </a:r>
                      <a:r>
                        <a:rPr lang="en-GB" sz="1400" i="1" cap="none" spc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KE" sz="1400" i="1" cap="none" spc="0" dirty="0">
                          <a:solidFill>
                            <a:schemeClr val="tx1"/>
                          </a:solidFill>
                        </a:rPr>
                        <a:t>lbicans (6), </a:t>
                      </a:r>
                      <a:r>
                        <a:rPr lang="en-GB" sz="1400" b="0" i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Candida parapsilosis (2), Candida tropicalis (2)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i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Candida auris (1)</a:t>
                      </a:r>
                      <a:endParaRPr lang="en-KE" sz="1400" i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36658" marR="36658" marT="16313" marB="733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KE" sz="1400" cap="none" spc="0">
                          <a:solidFill>
                            <a:schemeClr val="tx1"/>
                          </a:solidFill>
                        </a:rPr>
                        <a:t>Deceased (5), Discharged (4), Still admitted (2)</a:t>
                      </a:r>
                    </a:p>
                    <a:p>
                      <a:endParaRPr lang="en-KE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6658" marR="36658" marT="16313" marB="733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464766"/>
                  </a:ext>
                </a:extLst>
              </a:tr>
              <a:tr h="571742">
                <a:tc rowSpan="2">
                  <a:txBody>
                    <a:bodyPr/>
                    <a:lstStyle/>
                    <a:p>
                      <a:r>
                        <a:rPr lang="en-KE" sz="1400" b="1" cap="none" spc="0">
                          <a:solidFill>
                            <a:schemeClr val="tx1"/>
                          </a:solidFill>
                        </a:rPr>
                        <a:t>TNH</a:t>
                      </a:r>
                    </a:p>
                  </a:txBody>
                  <a:tcPr marL="36658" marR="36658" marT="16313" marB="733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E" sz="1400" cap="none" spc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36658" marR="36658" marT="16313" marB="733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E" sz="1400" cap="none" spc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36658" marR="36658" marT="16313" marB="733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Candida parapsilosis (12), </a:t>
                      </a:r>
                      <a:r>
                        <a:rPr lang="en-GB" sz="1400" i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Candida albicans (2), </a:t>
                      </a:r>
                      <a:r>
                        <a:rPr lang="en-GB" sz="1400" b="0" i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Candida tropicalis (2)</a:t>
                      </a:r>
                    </a:p>
                    <a:p>
                      <a:r>
                        <a:rPr lang="en-GB" sz="1400" i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Candida auris (1)</a:t>
                      </a:r>
                    </a:p>
                  </a:txBody>
                  <a:tcPr marL="36658" marR="36658" marT="16313" marB="733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E" sz="1400" cap="none" spc="0">
                          <a:solidFill>
                            <a:schemeClr val="tx1"/>
                          </a:solidFill>
                        </a:rPr>
                        <a:t>Deceased (4), Discharged (7),</a:t>
                      </a:r>
                    </a:p>
                    <a:p>
                      <a:r>
                        <a:rPr lang="en-KE" sz="1400" cap="none" spc="0">
                          <a:solidFill>
                            <a:schemeClr val="tx1"/>
                          </a:solidFill>
                        </a:rPr>
                        <a:t>Still admitted (1)</a:t>
                      </a:r>
                    </a:p>
                    <a:p>
                      <a:endParaRPr lang="en-KE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6658" marR="36658" marT="16313" marB="733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747427"/>
                  </a:ext>
                </a:extLst>
              </a:tr>
              <a:tr h="421728">
                <a:tc v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E" sz="1400" cap="none" spc="0" dirty="0">
                          <a:solidFill>
                            <a:schemeClr val="tx1"/>
                          </a:solidFill>
                        </a:rPr>
                        <a:t>2 (CVC tips)</a:t>
                      </a:r>
                    </a:p>
                  </a:txBody>
                  <a:tcPr marL="36658" marR="36658" marT="16313" marB="733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KE" sz="14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36658" marR="36658" marT="16313" marB="733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KE" sz="1400" i="1" cap="none" spc="0">
                          <a:solidFill>
                            <a:schemeClr val="tx1"/>
                          </a:solidFill>
                        </a:rPr>
                        <a:t>Candida albicans (1)</a:t>
                      </a:r>
                    </a:p>
                    <a:p>
                      <a:r>
                        <a:rPr lang="en-KE" sz="1400" i="1" cap="none" spc="0">
                          <a:solidFill>
                            <a:schemeClr val="tx1"/>
                          </a:solidFill>
                        </a:rPr>
                        <a:t>Candida glabrata(1)</a:t>
                      </a:r>
                    </a:p>
                  </a:txBody>
                  <a:tcPr marL="36658" marR="36658" marT="16313" marB="733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E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6658" marR="36658" marT="16313" marB="733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932978"/>
                  </a:ext>
                </a:extLst>
              </a:tr>
              <a:tr h="571742">
                <a:tc rowSpan="2">
                  <a:txBody>
                    <a:bodyPr/>
                    <a:lstStyle/>
                    <a:p>
                      <a:r>
                        <a:rPr lang="en-KE" sz="1400" b="1" cap="none" spc="0">
                          <a:solidFill>
                            <a:schemeClr val="tx1"/>
                          </a:solidFill>
                        </a:rPr>
                        <a:t>MPSHAH</a:t>
                      </a:r>
                    </a:p>
                  </a:txBody>
                  <a:tcPr marL="36658" marR="36658" marT="16313" marB="733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E" sz="14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36658" marR="36658" marT="16313" marB="733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E" sz="14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36658" marR="36658" marT="16313" marB="733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Candida parapsilosis (1)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i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Candida auris (1)</a:t>
                      </a:r>
                      <a:endParaRPr lang="en-KE" sz="1400" i="1" cap="none" spc="0">
                        <a:solidFill>
                          <a:schemeClr val="tx1"/>
                        </a:solidFill>
                      </a:endParaRPr>
                    </a:p>
                    <a:p>
                      <a:endParaRPr lang="en-KE" sz="1400" i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36658" marR="36658" marT="16313" marB="733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E" sz="1400" cap="none" spc="0">
                          <a:solidFill>
                            <a:schemeClr val="tx1"/>
                          </a:solidFill>
                        </a:rPr>
                        <a:t>Deceased (1),</a:t>
                      </a:r>
                    </a:p>
                    <a:p>
                      <a:r>
                        <a:rPr lang="en-KE" sz="1400" cap="none" spc="0">
                          <a:solidFill>
                            <a:schemeClr val="tx1"/>
                          </a:solidFill>
                        </a:rPr>
                        <a:t>Discharged(1)</a:t>
                      </a:r>
                    </a:p>
                  </a:txBody>
                  <a:tcPr marL="36658" marR="36658" marT="16313" marB="733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907930"/>
                  </a:ext>
                </a:extLst>
              </a:tr>
              <a:tr h="721756">
                <a:tc v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E" sz="1400" cap="none" spc="0" dirty="0">
                          <a:solidFill>
                            <a:schemeClr val="tx1"/>
                          </a:solidFill>
                        </a:rPr>
                        <a:t>2 (CVC tips)</a:t>
                      </a:r>
                    </a:p>
                    <a:p>
                      <a:r>
                        <a:rPr lang="en-KE" sz="1400" cap="none" spc="0" dirty="0">
                          <a:solidFill>
                            <a:schemeClr val="tx1"/>
                          </a:solidFill>
                        </a:rPr>
                        <a:t>1(UVC )</a:t>
                      </a:r>
                    </a:p>
                  </a:txBody>
                  <a:tcPr marL="36658" marR="36658" marT="16313" marB="733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KE" sz="1400" cap="none" spc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36658" marR="36658" marT="16313" marB="733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i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Candida doubushaemulonii (1)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i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Candida auris (1)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E" sz="1400" i="1" cap="none" spc="0">
                          <a:solidFill>
                            <a:schemeClr val="tx1"/>
                          </a:solidFill>
                        </a:rPr>
                        <a:t>Candida albicans (1)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KE" sz="1400" i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36658" marR="36658" marT="16313" marB="733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KE" sz="1400" cap="none" spc="0">
                          <a:solidFill>
                            <a:schemeClr val="tx1"/>
                          </a:solidFill>
                        </a:rPr>
                        <a:t>Deceased (1),</a:t>
                      </a:r>
                    </a:p>
                    <a:p>
                      <a:r>
                        <a:rPr lang="en-KE" sz="1400" cap="none" spc="0">
                          <a:solidFill>
                            <a:schemeClr val="tx1"/>
                          </a:solidFill>
                        </a:rPr>
                        <a:t>Discharged(1)</a:t>
                      </a:r>
                    </a:p>
                    <a:p>
                      <a:r>
                        <a:rPr lang="en-KE" sz="1400" cap="none" spc="0">
                          <a:solidFill>
                            <a:schemeClr val="tx1"/>
                          </a:solidFill>
                        </a:rPr>
                        <a:t>Still admitted (1)</a:t>
                      </a:r>
                    </a:p>
                  </a:txBody>
                  <a:tcPr marL="36658" marR="36658" marT="16313" marB="733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914522"/>
                  </a:ext>
                </a:extLst>
              </a:tr>
              <a:tr h="571742">
                <a:tc>
                  <a:txBody>
                    <a:bodyPr/>
                    <a:lstStyle/>
                    <a:p>
                      <a:r>
                        <a:rPr lang="en-KE" sz="1400" b="1" cap="none" spc="0">
                          <a:solidFill>
                            <a:schemeClr val="tx1"/>
                          </a:solidFill>
                        </a:rPr>
                        <a:t>KUTRRH</a:t>
                      </a:r>
                    </a:p>
                  </a:txBody>
                  <a:tcPr marL="36658" marR="36658" marT="16313" marB="733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E" sz="14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36658" marR="36658" marT="16313" marB="733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E" sz="14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36658" marR="36658" marT="16313" marB="733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Candida tropicalis (1)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i="1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Candida auris (1)</a:t>
                      </a:r>
                      <a:endParaRPr lang="en-KE" sz="1400" i="1" cap="none" spc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i="1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658" marR="36658" marT="16313" marB="733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E" sz="1400" cap="none" spc="0">
                          <a:solidFill>
                            <a:schemeClr val="tx1"/>
                          </a:solidFill>
                        </a:rPr>
                        <a:t>Deceased (2)</a:t>
                      </a:r>
                    </a:p>
                  </a:txBody>
                  <a:tcPr marL="36658" marR="36658" marT="16313" marB="733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592421"/>
                  </a:ext>
                </a:extLst>
              </a:tr>
              <a:tr h="421728">
                <a:tc>
                  <a:txBody>
                    <a:bodyPr/>
                    <a:lstStyle/>
                    <a:p>
                      <a:r>
                        <a:rPr lang="en-KE" sz="1400" b="1" cap="none" spc="0">
                          <a:solidFill>
                            <a:schemeClr val="tx1"/>
                          </a:solidFill>
                        </a:rPr>
                        <a:t>JOOTRH</a:t>
                      </a:r>
                    </a:p>
                  </a:txBody>
                  <a:tcPr marL="36658" marR="36658" marT="16313" marB="733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KE" sz="14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36658" marR="36658" marT="16313" marB="733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KE" sz="14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36658" marR="36658" marT="16313" marB="733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Candida glabrata(1)</a:t>
                      </a:r>
                    </a:p>
                  </a:txBody>
                  <a:tcPr marL="36658" marR="36658" marT="16313" marB="733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E" sz="1400" cap="none" spc="0" dirty="0">
                          <a:solidFill>
                            <a:schemeClr val="tx1"/>
                          </a:solidFill>
                        </a:rPr>
                        <a:t>Still admitted (1)</a:t>
                      </a:r>
                    </a:p>
                    <a:p>
                      <a:endParaRPr lang="en-KE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36658" marR="36658" marT="16313" marB="733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192338"/>
                  </a:ext>
                </a:extLst>
              </a:tr>
              <a:tr h="271714">
                <a:tc>
                  <a:txBody>
                    <a:bodyPr/>
                    <a:lstStyle/>
                    <a:p>
                      <a:r>
                        <a:rPr lang="en-KE" sz="2400" b="1" cap="none" spc="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 marL="36658" marR="36658" marT="16313" marB="733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E" sz="2400" b="1" cap="none" spc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36658" marR="36658" marT="16313" marB="733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E" sz="2400" cap="none" spc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36658" marR="36658" marT="16313" marB="733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E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6658" marR="36658" marT="16313" marB="733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E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36658" marR="36658" marT="16313" marB="733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97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37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765E7-9C88-532E-1B80-44DA7FE3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Antifungal Susceptibility Test Results  </a:t>
            </a:r>
            <a:endParaRPr lang="en-KE" dirty="0"/>
          </a:p>
        </p:txBody>
      </p:sp>
      <p:graphicFrame>
        <p:nvGraphicFramePr>
          <p:cNvPr id="4" name="Content Placeholder 9">
            <a:extLst>
              <a:ext uri="{FF2B5EF4-FFF2-40B4-BE49-F238E27FC236}">
                <a16:creationId xmlns:a16="http://schemas.microsoft.com/office/drawing/2014/main" id="{D1BD2CEB-B914-BB72-5787-B352E7F182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698218"/>
              </p:ext>
            </p:extLst>
          </p:nvPr>
        </p:nvGraphicFramePr>
        <p:xfrm>
          <a:off x="200275" y="1883534"/>
          <a:ext cx="11791449" cy="497446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10211">
                  <a:extLst>
                    <a:ext uri="{9D8B030D-6E8A-4147-A177-3AD203B41FA5}">
                      <a16:colId xmlns:a16="http://schemas.microsoft.com/office/drawing/2014/main" val="2370002315"/>
                    </a:ext>
                  </a:extLst>
                </a:gridCol>
                <a:gridCol w="1203674">
                  <a:extLst>
                    <a:ext uri="{9D8B030D-6E8A-4147-A177-3AD203B41FA5}">
                      <a16:colId xmlns:a16="http://schemas.microsoft.com/office/drawing/2014/main" val="1877213619"/>
                    </a:ext>
                  </a:extLst>
                </a:gridCol>
                <a:gridCol w="1551900">
                  <a:extLst>
                    <a:ext uri="{9D8B030D-6E8A-4147-A177-3AD203B41FA5}">
                      <a16:colId xmlns:a16="http://schemas.microsoft.com/office/drawing/2014/main" val="3617892546"/>
                    </a:ext>
                  </a:extLst>
                </a:gridCol>
                <a:gridCol w="1675065">
                  <a:extLst>
                    <a:ext uri="{9D8B030D-6E8A-4147-A177-3AD203B41FA5}">
                      <a16:colId xmlns:a16="http://schemas.microsoft.com/office/drawing/2014/main" val="2849298422"/>
                    </a:ext>
                  </a:extLst>
                </a:gridCol>
                <a:gridCol w="1834077">
                  <a:extLst>
                    <a:ext uri="{9D8B030D-6E8A-4147-A177-3AD203B41FA5}">
                      <a16:colId xmlns:a16="http://schemas.microsoft.com/office/drawing/2014/main" val="3563018708"/>
                    </a:ext>
                  </a:extLst>
                </a:gridCol>
                <a:gridCol w="1908261">
                  <a:extLst>
                    <a:ext uri="{9D8B030D-6E8A-4147-A177-3AD203B41FA5}">
                      <a16:colId xmlns:a16="http://schemas.microsoft.com/office/drawing/2014/main" val="1159360202"/>
                    </a:ext>
                  </a:extLst>
                </a:gridCol>
                <a:gridCol w="1908261">
                  <a:extLst>
                    <a:ext uri="{9D8B030D-6E8A-4147-A177-3AD203B41FA5}">
                      <a16:colId xmlns:a16="http://schemas.microsoft.com/office/drawing/2014/main" val="1186330929"/>
                    </a:ext>
                  </a:extLst>
                </a:gridCol>
              </a:tblGrid>
              <a:tr h="1209935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Characteristic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Total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candida albicans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, </a:t>
                      </a:r>
                    </a:p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N = 8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candida auris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, N = 3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candida parapsilosis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, </a:t>
                      </a:r>
                    </a:p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N = 15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candida tropicalis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, N = 5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 marL="63500" marR="6350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candida glabrata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, N = 1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9124632"/>
                  </a:ext>
                </a:extLst>
              </a:tr>
              <a:tr h="614791">
                <a:tc>
                  <a:txBody>
                    <a:bodyPr/>
                    <a:lstStyle/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Fluconazole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32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FF"/>
                          </a:highlight>
                        </a:rPr>
                        <a:t> 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FF"/>
                          </a:highlight>
                        </a:rPr>
                        <a:t> </a:t>
                      </a:r>
                      <a:endParaRPr lang="en-KE" sz="180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FF"/>
                          </a:highlight>
                        </a:rPr>
                        <a:t> 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FF"/>
                          </a:highlight>
                        </a:rPr>
                        <a:t> 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881743"/>
                  </a:ext>
                </a:extLst>
              </a:tr>
              <a:tr h="614791">
                <a:tc>
                  <a:txBody>
                    <a:bodyPr/>
                    <a:lstStyle/>
                    <a:p>
                      <a:pPr marL="190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Resistant</a:t>
                      </a:r>
                      <a:endParaRPr lang="en-KE" sz="180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FF"/>
                          </a:highlight>
                        </a:rPr>
                        <a:t> 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3/ 3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12/15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1 / 5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KE" sz="1800" dirty="0">
                          <a:effectLst/>
                          <a:highlight>
                            <a:srgbClr val="FFFFFF"/>
                          </a:highlight>
                        </a:rPr>
                        <a:t>1/1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913135"/>
                  </a:ext>
                </a:extLst>
              </a:tr>
              <a:tr h="614791">
                <a:tc>
                  <a:txBody>
                    <a:bodyPr/>
                    <a:lstStyle/>
                    <a:p>
                      <a:pPr marL="190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Susceptible</a:t>
                      </a:r>
                      <a:endParaRPr lang="en-KE" sz="180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FF"/>
                          </a:highlight>
                        </a:rPr>
                        <a:t> 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8 / 8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3/15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4/ 5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835819"/>
                  </a:ext>
                </a:extLst>
              </a:tr>
              <a:tr h="614791">
                <a:tc>
                  <a:txBody>
                    <a:bodyPr/>
                    <a:lstStyle/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Voriconazole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32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FF"/>
                          </a:highlight>
                        </a:rPr>
                        <a:t> </a:t>
                      </a:r>
                      <a:endParaRPr lang="en-KE" sz="180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FF"/>
                          </a:highlight>
                        </a:rPr>
                        <a:t> 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FF"/>
                          </a:highlight>
                        </a:rPr>
                        <a:t> 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FF"/>
                          </a:highlight>
                        </a:rPr>
                        <a:t> 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81941103"/>
                  </a:ext>
                </a:extLst>
              </a:tr>
              <a:tr h="614791">
                <a:tc>
                  <a:txBody>
                    <a:bodyPr/>
                    <a:lstStyle/>
                    <a:p>
                      <a:pPr marL="190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Resistant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FF"/>
                          </a:highlight>
                        </a:rPr>
                        <a:t> </a:t>
                      </a:r>
                      <a:endParaRPr lang="en-KE" sz="180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3/3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5/15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1 / 5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67079884"/>
                  </a:ext>
                </a:extLst>
              </a:tr>
              <a:tr h="690576">
                <a:tc>
                  <a:txBody>
                    <a:bodyPr/>
                    <a:lstStyle/>
                    <a:p>
                      <a:pPr marL="190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Susceptible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FF"/>
                          </a:highlight>
                        </a:rPr>
                        <a:t> 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8 / 8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10/15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4 / 5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KE" sz="1800" dirty="0">
                          <a:effectLst/>
                          <a:highlight>
                            <a:srgbClr val="FFFFFF"/>
                          </a:highlight>
                        </a:rPr>
                        <a:t>1/1</a:t>
                      </a:r>
                    </a:p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0712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399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5854C5-E0E3-362E-3665-482D8846A0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8696100"/>
              </p:ext>
            </p:extLst>
          </p:nvPr>
        </p:nvGraphicFramePr>
        <p:xfrm>
          <a:off x="357188" y="271463"/>
          <a:ext cx="10987087" cy="61353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44618">
                  <a:extLst>
                    <a:ext uri="{9D8B030D-6E8A-4147-A177-3AD203B41FA5}">
                      <a16:colId xmlns:a16="http://schemas.microsoft.com/office/drawing/2014/main" val="2662795613"/>
                    </a:ext>
                  </a:extLst>
                </a:gridCol>
                <a:gridCol w="770494">
                  <a:extLst>
                    <a:ext uri="{9D8B030D-6E8A-4147-A177-3AD203B41FA5}">
                      <a16:colId xmlns:a16="http://schemas.microsoft.com/office/drawing/2014/main" val="2494764068"/>
                    </a:ext>
                  </a:extLst>
                </a:gridCol>
                <a:gridCol w="1446035">
                  <a:extLst>
                    <a:ext uri="{9D8B030D-6E8A-4147-A177-3AD203B41FA5}">
                      <a16:colId xmlns:a16="http://schemas.microsoft.com/office/drawing/2014/main" val="1163771603"/>
                    </a:ext>
                  </a:extLst>
                </a:gridCol>
                <a:gridCol w="1560799">
                  <a:extLst>
                    <a:ext uri="{9D8B030D-6E8A-4147-A177-3AD203B41FA5}">
                      <a16:colId xmlns:a16="http://schemas.microsoft.com/office/drawing/2014/main" val="3189004402"/>
                    </a:ext>
                  </a:extLst>
                </a:gridCol>
                <a:gridCol w="1708965">
                  <a:extLst>
                    <a:ext uri="{9D8B030D-6E8A-4147-A177-3AD203B41FA5}">
                      <a16:colId xmlns:a16="http://schemas.microsoft.com/office/drawing/2014/main" val="4234111682"/>
                    </a:ext>
                  </a:extLst>
                </a:gridCol>
                <a:gridCol w="1778088">
                  <a:extLst>
                    <a:ext uri="{9D8B030D-6E8A-4147-A177-3AD203B41FA5}">
                      <a16:colId xmlns:a16="http://schemas.microsoft.com/office/drawing/2014/main" val="4206678506"/>
                    </a:ext>
                  </a:extLst>
                </a:gridCol>
                <a:gridCol w="1778088">
                  <a:extLst>
                    <a:ext uri="{9D8B030D-6E8A-4147-A177-3AD203B41FA5}">
                      <a16:colId xmlns:a16="http://schemas.microsoft.com/office/drawing/2014/main" val="832585252"/>
                    </a:ext>
                  </a:extLst>
                </a:gridCol>
              </a:tblGrid>
              <a:tr h="867763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Characteristic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N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candida albicans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, N = 8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candida auris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, N = 3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candida parapsilosis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, </a:t>
                      </a:r>
                    </a:p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N = 15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candida tropicalis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, </a:t>
                      </a:r>
                    </a:p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N = 5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n-lt"/>
                      </a:endParaRPr>
                    </a:p>
                    <a:p>
                      <a:pPr marL="63500" marR="6350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candida glabrata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</a:rPr>
                        <a:t>, N = 1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3689032"/>
                  </a:ext>
                </a:extLst>
              </a:tr>
              <a:tr h="544874">
                <a:tc>
                  <a:txBody>
                    <a:bodyPr/>
                    <a:lstStyle/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Helvetica" pitchFamily="2" charset="0"/>
                          <a:cs typeface="Helvetica" pitchFamily="2" charset="0"/>
                        </a:rPr>
                        <a:t>Amphotericin_B</a:t>
                      </a:r>
                      <a:endParaRPr lang="en-KE" sz="1800" b="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KE" sz="1800" b="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FF"/>
                          </a:highlight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FF"/>
                          </a:highlight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FF"/>
                          </a:highlight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KE" sz="180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FF"/>
                          </a:highlight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KE" sz="180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330989"/>
                  </a:ext>
                </a:extLst>
              </a:tr>
              <a:tr h="507441">
                <a:tc>
                  <a:txBody>
                    <a:bodyPr/>
                    <a:lstStyle/>
                    <a:p>
                      <a:pPr marL="190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KE" sz="1800" dirty="0">
                          <a:effectLst/>
                          <a:highlight>
                            <a:srgbClr val="FFFFFF"/>
                          </a:highlight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Resistant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KE" sz="1800" dirty="0">
                          <a:effectLst/>
                          <a:highlight>
                            <a:srgbClr val="FFFFFF"/>
                          </a:highlight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1/3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KE" sz="1800" dirty="0">
                          <a:effectLst/>
                          <a:highlight>
                            <a:srgbClr val="FFFFFF"/>
                          </a:highlight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1/15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5304"/>
                  </a:ext>
                </a:extLst>
              </a:tr>
              <a:tr h="544874">
                <a:tc>
                  <a:txBody>
                    <a:bodyPr/>
                    <a:lstStyle/>
                    <a:p>
                      <a:pPr marL="190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Helvetica" pitchFamily="2" charset="0"/>
                          <a:cs typeface="Helvetica" pitchFamily="2" charset="0"/>
                        </a:rPr>
                        <a:t>Susceptible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FF"/>
                          </a:highlight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Helvetica" pitchFamily="2" charset="0"/>
                          <a:cs typeface="Helvetica" pitchFamily="2" charset="0"/>
                        </a:rPr>
                        <a:t>8 / 8</a:t>
                      </a:r>
                      <a:endParaRPr lang="en-KE" sz="180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Helvetica" pitchFamily="2" charset="0"/>
                          <a:cs typeface="Helvetica" pitchFamily="2" charset="0"/>
                        </a:rPr>
                        <a:t>2 / 3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Helvetica" pitchFamily="2" charset="0"/>
                          <a:cs typeface="Helvetica" pitchFamily="2" charset="0"/>
                        </a:rPr>
                        <a:t>14 / 15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5/5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KE" sz="1800" dirty="0">
                          <a:effectLst/>
                          <a:highlight>
                            <a:srgbClr val="FFFFFF"/>
                          </a:highlight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1/1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509710"/>
                  </a:ext>
                </a:extLst>
              </a:tr>
              <a:tr h="507441">
                <a:tc>
                  <a:txBody>
                    <a:bodyPr/>
                    <a:lstStyle/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Helvetica" pitchFamily="2" charset="0"/>
                          <a:cs typeface="Helvetica" pitchFamily="2" charset="0"/>
                        </a:rPr>
                        <a:t>Micafungin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FF"/>
                          </a:highlight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KE" sz="180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FF"/>
                          </a:highlight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KE" sz="180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FF"/>
                          </a:highlight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FF"/>
                          </a:highlight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KE" sz="180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33928107"/>
                  </a:ext>
                </a:extLst>
              </a:tr>
              <a:tr h="544874">
                <a:tc>
                  <a:txBody>
                    <a:bodyPr/>
                    <a:lstStyle/>
                    <a:p>
                      <a:pPr marL="190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Helvetica" pitchFamily="2" charset="0"/>
                          <a:cs typeface="Helvetica" pitchFamily="2" charset="0"/>
                        </a:rPr>
                        <a:t>Susceptible</a:t>
                      </a:r>
                      <a:endParaRPr lang="en-KE" sz="180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FF"/>
                          </a:highlight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Helvetica" pitchFamily="2" charset="0"/>
                          <a:cs typeface="Helvetica" pitchFamily="2" charset="0"/>
                        </a:rPr>
                        <a:t>8 / 8</a:t>
                      </a:r>
                      <a:endParaRPr lang="en-KE" sz="180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3/3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Helvetica" pitchFamily="2" charset="0"/>
                          <a:cs typeface="Helvetica" pitchFamily="2" charset="0"/>
                        </a:rPr>
                        <a:t>15 / 15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5/5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KE" sz="1800" dirty="0">
                          <a:effectLst/>
                          <a:highlight>
                            <a:srgbClr val="FFFFFF"/>
                          </a:highlight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1/1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91980640"/>
                  </a:ext>
                </a:extLst>
              </a:tr>
              <a:tr h="507441">
                <a:tc>
                  <a:txBody>
                    <a:bodyPr/>
                    <a:lstStyle/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Helvetica" pitchFamily="2" charset="0"/>
                          <a:cs typeface="Helvetica" pitchFamily="2" charset="0"/>
                        </a:rPr>
                        <a:t>Flucytosine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FF"/>
                          </a:highlight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KE" sz="180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FF"/>
                          </a:highlight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KE" sz="180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FF"/>
                          </a:highlight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FF"/>
                          </a:highlight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867313"/>
                  </a:ext>
                </a:extLst>
              </a:tr>
              <a:tr h="544874">
                <a:tc>
                  <a:txBody>
                    <a:bodyPr/>
                    <a:lstStyle/>
                    <a:p>
                      <a:pPr marL="190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Helvetica" pitchFamily="2" charset="0"/>
                          <a:cs typeface="Helvetica" pitchFamily="2" charset="0"/>
                        </a:rPr>
                        <a:t>Susceptible</a:t>
                      </a:r>
                      <a:endParaRPr lang="en-KE" sz="180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FF"/>
                          </a:highlight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KE" sz="180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Helvetica" pitchFamily="2" charset="0"/>
                          <a:cs typeface="Helvetica" pitchFamily="2" charset="0"/>
                        </a:rPr>
                        <a:t>8 / 8</a:t>
                      </a:r>
                      <a:endParaRPr lang="en-KE" sz="180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Helvetica" pitchFamily="2" charset="0"/>
                          <a:cs typeface="Helvetica" pitchFamily="2" charset="0"/>
                        </a:rPr>
                        <a:t>3/ 3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Helvetica" pitchFamily="2" charset="0"/>
                          <a:cs typeface="Helvetica" pitchFamily="2" charset="0"/>
                        </a:rPr>
                        <a:t>15/ 15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5/5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KE" sz="1800" dirty="0">
                          <a:effectLst/>
                          <a:highlight>
                            <a:srgbClr val="FFFFFF"/>
                          </a:highlight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1/1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838869"/>
                  </a:ext>
                </a:extLst>
              </a:tr>
              <a:tr h="507441">
                <a:tc>
                  <a:txBody>
                    <a:bodyPr/>
                    <a:lstStyle/>
                    <a:p>
                      <a:pPr marL="63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Helvetica" pitchFamily="2" charset="0"/>
                          <a:cs typeface="Helvetica" pitchFamily="2" charset="0"/>
                        </a:rPr>
                        <a:t>Caspofungin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FF"/>
                          </a:highlight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KE" sz="180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FF"/>
                          </a:highlight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KE" sz="180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FF"/>
                          </a:highlight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KE" sz="180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FF"/>
                          </a:highlight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42507"/>
                  </a:ext>
                </a:extLst>
              </a:tr>
              <a:tr h="507441">
                <a:tc>
                  <a:txBody>
                    <a:bodyPr/>
                    <a:lstStyle/>
                    <a:p>
                      <a:pPr marL="190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KE" sz="1800" dirty="0">
                          <a:effectLst/>
                          <a:highlight>
                            <a:srgbClr val="FFFFFF"/>
                          </a:highlight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Resistant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KE" sz="1800" dirty="0">
                          <a:effectLst/>
                          <a:highlight>
                            <a:srgbClr val="FFFFFF"/>
                          </a:highlight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1/15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19946"/>
                  </a:ext>
                </a:extLst>
              </a:tr>
              <a:tr h="544874">
                <a:tc>
                  <a:txBody>
                    <a:bodyPr/>
                    <a:lstStyle/>
                    <a:p>
                      <a:pPr marL="190500" marR="6350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Helvetica" pitchFamily="2" charset="0"/>
                          <a:cs typeface="Helvetica" pitchFamily="2" charset="0"/>
                        </a:rPr>
                        <a:t>Susceptible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FF"/>
                          </a:highlight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KE" sz="180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Helvetica" pitchFamily="2" charset="0"/>
                          <a:cs typeface="Helvetica" pitchFamily="2" charset="0"/>
                        </a:rPr>
                        <a:t>8 / 8</a:t>
                      </a:r>
                      <a:endParaRPr lang="en-KE" sz="180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Helvetica" pitchFamily="2" charset="0"/>
                          <a:cs typeface="Helvetica" pitchFamily="2" charset="0"/>
                        </a:rPr>
                        <a:t>3 / 3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Helvetica" pitchFamily="2" charset="0"/>
                          <a:cs typeface="Helvetica" pitchFamily="2" charset="0"/>
                        </a:rPr>
                        <a:t>14/ 15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5/5</a:t>
                      </a:r>
                      <a:endParaRPr lang="en-KE" sz="1800" dirty="0">
                        <a:effectLst/>
                        <a:highlight>
                          <a:srgbClr val="FFFFFF"/>
                        </a:highlight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KE" sz="1800" dirty="0">
                          <a:effectLst/>
                          <a:highlight>
                            <a:srgbClr val="FFFFFF"/>
                          </a:highlight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1/1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106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41952F-A7E1-A671-01E1-72CA5D00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8120"/>
            <a:ext cx="10515600" cy="1241760"/>
          </a:xfrm>
        </p:spPr>
        <p:txBody>
          <a:bodyPr/>
          <a:lstStyle/>
          <a:p>
            <a:r>
              <a:rPr lang="en-KE" dirty="0"/>
              <a:t>                      Thank you </a:t>
            </a:r>
          </a:p>
        </p:txBody>
      </p:sp>
    </p:spTree>
    <p:extLst>
      <p:ext uri="{BB962C8B-B14F-4D97-AF65-F5344CB8AC3E}">
        <p14:creationId xmlns:p14="http://schemas.microsoft.com/office/powerpoint/2010/main" val="402438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51BD88C-F9D1-BD24-3FEA-FE4046E08F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505231"/>
              </p:ext>
            </p:extLst>
          </p:nvPr>
        </p:nvGraphicFramePr>
        <p:xfrm>
          <a:off x="595312" y="558800"/>
          <a:ext cx="11001375" cy="6077064"/>
        </p:xfrm>
        <a:graphic>
          <a:graphicData uri="http://schemas.openxmlformats.org/drawingml/2006/table">
            <a:tbl>
              <a:tblPr firstRow="1" bandRow="1"/>
              <a:tblGrid>
                <a:gridCol w="2790201">
                  <a:extLst>
                    <a:ext uri="{9D8B030D-6E8A-4147-A177-3AD203B41FA5}">
                      <a16:colId xmlns:a16="http://schemas.microsoft.com/office/drawing/2014/main" val="1708363366"/>
                    </a:ext>
                  </a:extLst>
                </a:gridCol>
                <a:gridCol w="1773967">
                  <a:extLst>
                    <a:ext uri="{9D8B030D-6E8A-4147-A177-3AD203B41FA5}">
                      <a16:colId xmlns:a16="http://schemas.microsoft.com/office/drawing/2014/main" val="605742541"/>
                    </a:ext>
                  </a:extLst>
                </a:gridCol>
                <a:gridCol w="1283367">
                  <a:extLst>
                    <a:ext uri="{9D8B030D-6E8A-4147-A177-3AD203B41FA5}">
                      <a16:colId xmlns:a16="http://schemas.microsoft.com/office/drawing/2014/main" val="3172906358"/>
                    </a:ext>
                  </a:extLst>
                </a:gridCol>
                <a:gridCol w="1169629">
                  <a:extLst>
                    <a:ext uri="{9D8B030D-6E8A-4147-A177-3AD203B41FA5}">
                      <a16:colId xmlns:a16="http://schemas.microsoft.com/office/drawing/2014/main" val="447661700"/>
                    </a:ext>
                  </a:extLst>
                </a:gridCol>
                <a:gridCol w="1169629">
                  <a:extLst>
                    <a:ext uri="{9D8B030D-6E8A-4147-A177-3AD203B41FA5}">
                      <a16:colId xmlns:a16="http://schemas.microsoft.com/office/drawing/2014/main" val="3888115132"/>
                    </a:ext>
                  </a:extLst>
                </a:gridCol>
                <a:gridCol w="1407291">
                  <a:extLst>
                    <a:ext uri="{9D8B030D-6E8A-4147-A177-3AD203B41FA5}">
                      <a16:colId xmlns:a16="http://schemas.microsoft.com/office/drawing/2014/main" val="1825109405"/>
                    </a:ext>
                  </a:extLst>
                </a:gridCol>
                <a:gridCol w="1407291">
                  <a:extLst>
                    <a:ext uri="{9D8B030D-6E8A-4147-A177-3AD203B41FA5}">
                      <a16:colId xmlns:a16="http://schemas.microsoft.com/office/drawing/2014/main" val="3406833444"/>
                    </a:ext>
                  </a:extLst>
                </a:gridCol>
              </a:tblGrid>
              <a:tr h="40736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i="1" kern="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Display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KE" sz="2000" kern="100">
                        <a:effectLst/>
                        <a:highlight>
                          <a:srgbClr val="FFFFFF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u="sng" dirty="0">
                          <a:highlight>
                            <a:srgbClr val="FFFFFF"/>
                          </a:highlight>
                        </a:rPr>
                        <a:t>KNH </a:t>
                      </a:r>
                      <a:r>
                        <a:rPr lang="en-GB" sz="3200" b="1" u="sng" baseline="0" dirty="0">
                          <a:highlight>
                            <a:srgbClr val="FFFFFF"/>
                          </a:highlight>
                        </a:rPr>
                        <a:t>Surveillance Summary</a:t>
                      </a:r>
                      <a:endParaRPr lang="en-GB" sz="3200" b="1" u="sng" dirty="0">
                        <a:highlight>
                          <a:srgbClr val="FFFFFF"/>
                        </a:highlight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KE" sz="2000" kern="100" dirty="0">
                        <a:effectLst/>
                        <a:highlight>
                          <a:srgbClr val="FFFFFF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KE" sz="2000" kern="100" dirty="0">
                        <a:effectLst/>
                        <a:highlight>
                          <a:srgbClr val="FFFFFF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300812"/>
                  </a:ext>
                </a:extLst>
              </a:tr>
              <a:tr h="37596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 dirty="0"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Passive</a:t>
                      </a:r>
                      <a:endParaRPr lang="en-KE" sz="2000" b="1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Active surveillance</a:t>
                      </a:r>
                      <a:endParaRPr lang="en-KE" sz="2000" b="1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KE" sz="20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988576"/>
                  </a:ext>
                </a:extLst>
              </a:tr>
              <a:tr h="962430">
                <a:tc>
                  <a:txBody>
                    <a:bodyPr/>
                    <a:lstStyle/>
                    <a:p>
                      <a:pPr algn="l"/>
                      <a:endParaRPr lang="en-KE" sz="2000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Oct to Dec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Jan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Feb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April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May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6770205"/>
                  </a:ext>
                </a:extLst>
              </a:tr>
              <a:tr h="116683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Patients with sepsis/features of sepsis</a:t>
                      </a:r>
                      <a:endParaRPr lang="en-KE" sz="20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KE" sz="20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108</a:t>
                      </a:r>
                      <a:endParaRPr lang="en-KE" sz="20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116</a:t>
                      </a:r>
                      <a:endParaRPr lang="en-KE" sz="20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134</a:t>
                      </a:r>
                      <a:endParaRPr lang="en-KE" sz="20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87</a:t>
                      </a:r>
                      <a:endParaRPr lang="en-KE" sz="20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 dirty="0"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191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714743"/>
                  </a:ext>
                </a:extLst>
              </a:tr>
              <a:tr h="77140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Blood cultures collected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326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202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249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121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194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398156"/>
                  </a:ext>
                </a:extLst>
              </a:tr>
              <a:tr h="37596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Bacterial Results</a:t>
                      </a:r>
                      <a:endParaRPr lang="en-KE" sz="20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KE" sz="20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46</a:t>
                      </a:r>
                      <a:endParaRPr lang="en-KE" sz="2000" kern="10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KE" sz="2000" kern="10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KE" sz="2000" kern="10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KE" sz="20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 dirty="0"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789041"/>
                  </a:ext>
                </a:extLst>
              </a:tr>
              <a:tr h="49178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Contaminants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62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128669"/>
                  </a:ext>
                </a:extLst>
              </a:tr>
              <a:tr h="37596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No growth</a:t>
                      </a:r>
                      <a:endParaRPr lang="en-KE" sz="20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KE" sz="20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178</a:t>
                      </a:r>
                      <a:endParaRPr lang="en-KE" sz="2000" kern="10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94</a:t>
                      </a:r>
                      <a:endParaRPr lang="en-KE" sz="2000" kern="10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133</a:t>
                      </a:r>
                      <a:endParaRPr lang="en-KE" sz="2000" kern="10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64</a:t>
                      </a:r>
                      <a:endParaRPr lang="en-KE" sz="2000" kern="10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 dirty="0"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114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660496"/>
                  </a:ext>
                </a:extLst>
              </a:tr>
              <a:tr h="77140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Candida positive results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415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94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2528-EFD9-6B32-2918-A27B20D1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KNH Active</a:t>
            </a:r>
            <a:r>
              <a:rPr lang="en-GB" baseline="0" dirty="0"/>
              <a:t> Surveillance </a:t>
            </a:r>
            <a:r>
              <a:rPr lang="en-GB" dirty="0"/>
              <a:t>S</a:t>
            </a:r>
            <a:r>
              <a:rPr lang="en-GB" baseline="0" dirty="0"/>
              <a:t>ummary</a:t>
            </a:r>
            <a:endParaRPr lang="en-KE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1A37092-B009-F960-2734-D2B5471904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988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976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34360369-8FCB-FAB3-61D1-5104F456B7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1259103"/>
              </p:ext>
            </p:extLst>
          </p:nvPr>
        </p:nvGraphicFramePr>
        <p:xfrm>
          <a:off x="372978" y="204537"/>
          <a:ext cx="11225463" cy="6898195"/>
        </p:xfrm>
        <a:graphic>
          <a:graphicData uri="http://schemas.openxmlformats.org/drawingml/2006/table">
            <a:tbl>
              <a:tblPr firstRow="1" bandRow="1"/>
              <a:tblGrid>
                <a:gridCol w="2212643">
                  <a:extLst>
                    <a:ext uri="{9D8B030D-6E8A-4147-A177-3AD203B41FA5}">
                      <a16:colId xmlns:a16="http://schemas.microsoft.com/office/drawing/2014/main" val="4181146975"/>
                    </a:ext>
                  </a:extLst>
                </a:gridCol>
                <a:gridCol w="2212643">
                  <a:extLst>
                    <a:ext uri="{9D8B030D-6E8A-4147-A177-3AD203B41FA5}">
                      <a16:colId xmlns:a16="http://schemas.microsoft.com/office/drawing/2014/main" val="1305932721"/>
                    </a:ext>
                  </a:extLst>
                </a:gridCol>
                <a:gridCol w="1228453">
                  <a:extLst>
                    <a:ext uri="{9D8B030D-6E8A-4147-A177-3AD203B41FA5}">
                      <a16:colId xmlns:a16="http://schemas.microsoft.com/office/drawing/2014/main" val="214607731"/>
                    </a:ext>
                  </a:extLst>
                </a:gridCol>
                <a:gridCol w="1228453">
                  <a:extLst>
                    <a:ext uri="{9D8B030D-6E8A-4147-A177-3AD203B41FA5}">
                      <a16:colId xmlns:a16="http://schemas.microsoft.com/office/drawing/2014/main" val="2647649772"/>
                    </a:ext>
                  </a:extLst>
                </a:gridCol>
                <a:gridCol w="1226671">
                  <a:extLst>
                    <a:ext uri="{9D8B030D-6E8A-4147-A177-3AD203B41FA5}">
                      <a16:colId xmlns:a16="http://schemas.microsoft.com/office/drawing/2014/main" val="2905803012"/>
                    </a:ext>
                  </a:extLst>
                </a:gridCol>
                <a:gridCol w="1426362">
                  <a:extLst>
                    <a:ext uri="{9D8B030D-6E8A-4147-A177-3AD203B41FA5}">
                      <a16:colId xmlns:a16="http://schemas.microsoft.com/office/drawing/2014/main" val="1194979886"/>
                    </a:ext>
                  </a:extLst>
                </a:gridCol>
                <a:gridCol w="1426362">
                  <a:extLst>
                    <a:ext uri="{9D8B030D-6E8A-4147-A177-3AD203B41FA5}">
                      <a16:colId xmlns:a16="http://schemas.microsoft.com/office/drawing/2014/main" val="3755278271"/>
                    </a:ext>
                  </a:extLst>
                </a:gridCol>
                <a:gridCol w="263876">
                  <a:extLst>
                    <a:ext uri="{9D8B030D-6E8A-4147-A177-3AD203B41FA5}">
                      <a16:colId xmlns:a16="http://schemas.microsoft.com/office/drawing/2014/main" val="4280370029"/>
                    </a:ext>
                  </a:extLst>
                </a:gridCol>
              </a:tblGrid>
              <a:tr h="63804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KE" sz="1200" kern="100">
                        <a:effectLst/>
                        <a:highlight>
                          <a:srgbClr val="FFFFFF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u="sng" dirty="0">
                          <a:highlight>
                            <a:srgbClr val="FFFFFF"/>
                          </a:highlight>
                        </a:rPr>
                        <a:t>TNH </a:t>
                      </a:r>
                      <a:r>
                        <a:rPr lang="en-GB" sz="3200" b="1" u="sng" baseline="0" dirty="0">
                          <a:highlight>
                            <a:srgbClr val="FFFFFF"/>
                          </a:highlight>
                        </a:rPr>
                        <a:t>Surveillance Summary</a:t>
                      </a:r>
                      <a:endParaRPr lang="en-GB" sz="3200" b="1" u="sng" dirty="0">
                        <a:highlight>
                          <a:srgbClr val="FFFFFF"/>
                        </a:highlight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738382"/>
                  </a:ext>
                </a:extLst>
              </a:tr>
              <a:tr h="23927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KE" sz="1800" kern="10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Passive</a:t>
                      </a:r>
                      <a:endParaRPr lang="en-KE" sz="1800" kern="10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Active surveillance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878074"/>
                  </a:ext>
                </a:extLst>
              </a:tr>
              <a:tr h="23927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KE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b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Oct to Dec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b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Jan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b="1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Feb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b="1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b="1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April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b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May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2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039454"/>
                  </a:ext>
                </a:extLst>
              </a:tr>
              <a:tr h="988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E" sz="18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Patients with sepsis/features of sepsis</a:t>
                      </a:r>
                      <a:endParaRPr lang="en-KE" sz="18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KE" sz="18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KE" sz="18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68</a:t>
                      </a:r>
                      <a:endParaRPr lang="en-KE" sz="18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73</a:t>
                      </a:r>
                      <a:endParaRPr lang="en-KE" sz="18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KE" sz="18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71</a:t>
                      </a:r>
                      <a:endParaRPr lang="en-KE" sz="18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2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04817"/>
                  </a:ext>
                </a:extLst>
              </a:tr>
              <a:tr h="988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Blood cultures collected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KE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92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97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2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596022"/>
                  </a:ext>
                </a:extLst>
              </a:tr>
              <a:tr h="7652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E" sz="18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Bacterial Results</a:t>
                      </a:r>
                      <a:endParaRPr lang="en-KE" sz="18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KE" sz="18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KE" sz="18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KE" sz="1800" kern="10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KE" sz="1800" kern="10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KE" sz="1800" kern="10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KE" sz="1800" kern="10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2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776203"/>
                  </a:ext>
                </a:extLst>
              </a:tr>
              <a:tr h="7652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Contaminants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KE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2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816093"/>
                  </a:ext>
                </a:extLst>
              </a:tr>
              <a:tr h="612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E" sz="18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No growth</a:t>
                      </a:r>
                      <a:endParaRPr lang="en-KE" sz="18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KE" sz="18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KE" sz="18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KE" sz="1800" kern="10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66</a:t>
                      </a:r>
                      <a:endParaRPr lang="en-KE" sz="1800" kern="10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74</a:t>
                      </a:r>
                      <a:endParaRPr lang="en-KE" sz="1800" kern="10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72</a:t>
                      </a:r>
                      <a:endParaRPr lang="en-KE" sz="1800" kern="10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2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230633"/>
                  </a:ext>
                </a:extLst>
              </a:tr>
              <a:tr h="988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Candida positive results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KE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188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91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2375-06F3-415E-D98F-CB9E4027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u="sng" dirty="0">
                <a:highlight>
                  <a:srgbClr val="FFFFFF"/>
                </a:highlight>
              </a:rPr>
              <a:t>TNH </a:t>
            </a:r>
            <a:r>
              <a:rPr lang="en-GB" sz="4400" b="1" u="sng" baseline="0" dirty="0">
                <a:highlight>
                  <a:srgbClr val="FFFFFF"/>
                </a:highlight>
              </a:rPr>
              <a:t>Surveillance Summary</a:t>
            </a:r>
            <a:endParaRPr lang="en-K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B6D735-323A-4AD4-C15A-550A3A016E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9241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334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E60C522-53D8-F7A4-7A1D-5F44247B7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9002685"/>
              </p:ext>
            </p:extLst>
          </p:nvPr>
        </p:nvGraphicFramePr>
        <p:xfrm>
          <a:off x="726622" y="1046748"/>
          <a:ext cx="10738756" cy="5152051"/>
        </p:xfrm>
        <a:graphic>
          <a:graphicData uri="http://schemas.openxmlformats.org/drawingml/2006/table">
            <a:tbl>
              <a:tblPr firstRow="1" bandRow="1"/>
              <a:tblGrid>
                <a:gridCol w="3597259">
                  <a:extLst>
                    <a:ext uri="{9D8B030D-6E8A-4147-A177-3AD203B41FA5}">
                      <a16:colId xmlns:a16="http://schemas.microsoft.com/office/drawing/2014/main" val="3030595603"/>
                    </a:ext>
                  </a:extLst>
                </a:gridCol>
                <a:gridCol w="1855286">
                  <a:extLst>
                    <a:ext uri="{9D8B030D-6E8A-4147-A177-3AD203B41FA5}">
                      <a16:colId xmlns:a16="http://schemas.microsoft.com/office/drawing/2014/main" val="1328783372"/>
                    </a:ext>
                  </a:extLst>
                </a:gridCol>
                <a:gridCol w="1768501">
                  <a:extLst>
                    <a:ext uri="{9D8B030D-6E8A-4147-A177-3AD203B41FA5}">
                      <a16:colId xmlns:a16="http://schemas.microsoft.com/office/drawing/2014/main" val="2548595835"/>
                    </a:ext>
                  </a:extLst>
                </a:gridCol>
                <a:gridCol w="1758855">
                  <a:extLst>
                    <a:ext uri="{9D8B030D-6E8A-4147-A177-3AD203B41FA5}">
                      <a16:colId xmlns:a16="http://schemas.microsoft.com/office/drawing/2014/main" val="2186946699"/>
                    </a:ext>
                  </a:extLst>
                </a:gridCol>
                <a:gridCol w="1758855">
                  <a:extLst>
                    <a:ext uri="{9D8B030D-6E8A-4147-A177-3AD203B41FA5}">
                      <a16:colId xmlns:a16="http://schemas.microsoft.com/office/drawing/2014/main" val="1299427690"/>
                    </a:ext>
                  </a:extLst>
                </a:gridCol>
              </a:tblGrid>
              <a:tr h="61253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i="1" kern="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Display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KE" sz="1800" kern="100">
                        <a:effectLst/>
                        <a:highlight>
                          <a:srgbClr val="FFFFFF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400" b="1" u="sng" dirty="0">
                          <a:highlight>
                            <a:srgbClr val="FFFFFF"/>
                          </a:highlight>
                        </a:rPr>
                        <a:t>MP-SHAH </a:t>
                      </a:r>
                      <a:r>
                        <a:rPr lang="en-GB" sz="2400" b="1" u="sng" baseline="0" dirty="0">
                          <a:highlight>
                            <a:srgbClr val="FFFFFF"/>
                          </a:highlight>
                        </a:rPr>
                        <a:t>Surveillance Summary</a:t>
                      </a:r>
                      <a:endParaRPr lang="en-KE" sz="2400" kern="100" dirty="0">
                        <a:effectLst/>
                        <a:highlight>
                          <a:srgbClr val="FFFFFF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KE" sz="1800" kern="100">
                        <a:effectLst/>
                        <a:highlight>
                          <a:srgbClr val="FFFFFF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226124"/>
                  </a:ext>
                </a:extLst>
              </a:tr>
              <a:tr h="565322">
                <a:tc>
                  <a:txBody>
                    <a:bodyPr/>
                    <a:lstStyle/>
                    <a:p>
                      <a:pPr algn="l"/>
                      <a:endParaRPr lang="en-KE" sz="1800" kern="10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Passive</a:t>
                      </a:r>
                      <a:endParaRPr lang="en-KE" sz="1800" kern="10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March</a:t>
                      </a:r>
                      <a:endParaRPr lang="en-KE" sz="1800" kern="10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April</a:t>
                      </a:r>
                      <a:endParaRPr lang="en-KE" sz="1800" kern="10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May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751648"/>
                  </a:ext>
                </a:extLst>
              </a:tr>
              <a:tr h="115990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Patients with sepsis/features of sepsis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94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974297"/>
                  </a:ext>
                </a:extLst>
              </a:tr>
              <a:tr h="5530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Blood cultures collected</a:t>
                      </a:r>
                      <a:endParaRPr lang="en-KE" sz="18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KE" sz="18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79</a:t>
                      </a:r>
                      <a:endParaRPr lang="en-KE" sz="18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KE" sz="18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546162"/>
                  </a:ext>
                </a:extLst>
              </a:tr>
              <a:tr h="56532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Bacterial Results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965679"/>
                  </a:ext>
                </a:extLst>
              </a:tr>
              <a:tr h="56532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Contaminants</a:t>
                      </a:r>
                      <a:endParaRPr lang="en-KE" sz="18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KE" sz="18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KE" sz="1800" kern="10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KE" sz="1800" kern="10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82221"/>
                  </a:ext>
                </a:extLst>
              </a:tr>
              <a:tr h="56532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No growth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433690"/>
                  </a:ext>
                </a:extLst>
              </a:tr>
              <a:tr h="56532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Candida positive results</a:t>
                      </a:r>
                      <a:endParaRPr lang="en-KE" sz="18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KE" sz="18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KE" sz="18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KE" sz="18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909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72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72CAC-046B-FDD8-0E98-5D91D257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u="sng" dirty="0">
                <a:highlight>
                  <a:srgbClr val="FFFFFF"/>
                </a:highlight>
              </a:rPr>
              <a:t>MP-SHAH </a:t>
            </a:r>
            <a:r>
              <a:rPr lang="en-GB" sz="4400" b="1" u="sng" baseline="0" dirty="0">
                <a:highlight>
                  <a:srgbClr val="FFFFFF"/>
                </a:highlight>
              </a:rPr>
              <a:t>Surveillance Summary</a:t>
            </a:r>
            <a:endParaRPr lang="en-KE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B312CCE-8AA3-D687-6AE0-9DAAC5AA0A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8390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327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5CA4-068A-4482-7A82-F45F48E7D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GB" sz="4400" b="1" u="sng" dirty="0">
                <a:highlight>
                  <a:srgbClr val="FFFFFF"/>
                </a:highlight>
              </a:rPr>
              <a:t>Machakos, JOOTRH, CGTRH - </a:t>
            </a:r>
            <a:r>
              <a:rPr lang="en-GB" sz="4400" b="1" u="sng" baseline="0" dirty="0">
                <a:highlight>
                  <a:srgbClr val="FFFFFF"/>
                </a:highlight>
              </a:rPr>
              <a:t>Surveillance Summary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905537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A55A4C-0DF8-A1B9-D3E2-5E13FF108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268597"/>
              </p:ext>
            </p:extLst>
          </p:nvPr>
        </p:nvGraphicFramePr>
        <p:xfrm>
          <a:off x="393032" y="674522"/>
          <a:ext cx="11405935" cy="6423962"/>
        </p:xfrm>
        <a:graphic>
          <a:graphicData uri="http://schemas.openxmlformats.org/drawingml/2006/table">
            <a:tbl>
              <a:tblPr firstRow="1" bandRow="1"/>
              <a:tblGrid>
                <a:gridCol w="2119193">
                  <a:extLst>
                    <a:ext uri="{9D8B030D-6E8A-4147-A177-3AD203B41FA5}">
                      <a16:colId xmlns:a16="http://schemas.microsoft.com/office/drawing/2014/main" val="2396548391"/>
                    </a:ext>
                  </a:extLst>
                </a:gridCol>
                <a:gridCol w="1223637">
                  <a:extLst>
                    <a:ext uri="{9D8B030D-6E8A-4147-A177-3AD203B41FA5}">
                      <a16:colId xmlns:a16="http://schemas.microsoft.com/office/drawing/2014/main" val="1059287743"/>
                    </a:ext>
                  </a:extLst>
                </a:gridCol>
                <a:gridCol w="1192664">
                  <a:extLst>
                    <a:ext uri="{9D8B030D-6E8A-4147-A177-3AD203B41FA5}">
                      <a16:colId xmlns:a16="http://schemas.microsoft.com/office/drawing/2014/main" val="3606507750"/>
                    </a:ext>
                  </a:extLst>
                </a:gridCol>
                <a:gridCol w="1730210">
                  <a:extLst>
                    <a:ext uri="{9D8B030D-6E8A-4147-A177-3AD203B41FA5}">
                      <a16:colId xmlns:a16="http://schemas.microsoft.com/office/drawing/2014/main" val="722594628"/>
                    </a:ext>
                  </a:extLst>
                </a:gridCol>
                <a:gridCol w="1192664">
                  <a:extLst>
                    <a:ext uri="{9D8B030D-6E8A-4147-A177-3AD203B41FA5}">
                      <a16:colId xmlns:a16="http://schemas.microsoft.com/office/drawing/2014/main" val="2883479444"/>
                    </a:ext>
                  </a:extLst>
                </a:gridCol>
                <a:gridCol w="1394248">
                  <a:extLst>
                    <a:ext uri="{9D8B030D-6E8A-4147-A177-3AD203B41FA5}">
                      <a16:colId xmlns:a16="http://schemas.microsoft.com/office/drawing/2014/main" val="643503553"/>
                    </a:ext>
                  </a:extLst>
                </a:gridCol>
                <a:gridCol w="2553319">
                  <a:extLst>
                    <a:ext uri="{9D8B030D-6E8A-4147-A177-3AD203B41FA5}">
                      <a16:colId xmlns:a16="http://schemas.microsoft.com/office/drawing/2014/main" val="871253383"/>
                    </a:ext>
                  </a:extLst>
                </a:gridCol>
              </a:tblGrid>
              <a:tr h="56030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KE" sz="1800" kern="100" dirty="0">
                        <a:effectLst/>
                        <a:highlight>
                          <a:srgbClr val="FFFFFF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b="1" i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Display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Machakos</a:t>
                      </a:r>
                      <a:endParaRPr lang="en-KE" sz="1800" kern="100" dirty="0">
                        <a:effectLst/>
                        <a:highlight>
                          <a:srgbClr val="FFFFFF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KE" sz="1800" kern="100" dirty="0">
                        <a:effectLst/>
                        <a:highlight>
                          <a:srgbClr val="FFFFFF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b="1" i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Display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JOOTRH</a:t>
                      </a:r>
                      <a:endParaRPr lang="en-KE" sz="1800" kern="100" dirty="0">
                        <a:effectLst/>
                        <a:highlight>
                          <a:srgbClr val="FFFFFF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KE" sz="1800" kern="100" dirty="0">
                        <a:effectLst/>
                        <a:highlight>
                          <a:srgbClr val="FFFFFF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b="1" i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Display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CGTRH</a:t>
                      </a:r>
                      <a:endParaRPr lang="en-KE" sz="1800" kern="100" dirty="0">
                        <a:effectLst/>
                        <a:highlight>
                          <a:srgbClr val="FFFFFF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KE" sz="1800" kern="100" dirty="0">
                        <a:effectLst/>
                        <a:highlight>
                          <a:srgbClr val="FFFFFF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324161"/>
                  </a:ext>
                </a:extLst>
              </a:tr>
              <a:tr h="26404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KE" sz="18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April</a:t>
                      </a:r>
                      <a:endParaRPr lang="en-KE" sz="18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May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April</a:t>
                      </a:r>
                      <a:endParaRPr lang="en-KE" sz="18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May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April</a:t>
                      </a:r>
                      <a:endParaRPr lang="en-KE" sz="18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May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577784"/>
                  </a:ext>
                </a:extLst>
              </a:tr>
              <a:tr h="12300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Patients with sepsis/features of sepsis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KE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176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820351"/>
                  </a:ext>
                </a:extLst>
              </a:tr>
              <a:tr h="904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E" sz="18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Blood cultures collected</a:t>
                      </a:r>
                      <a:endParaRPr lang="en-KE" sz="18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KE" sz="18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KE" sz="18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KE" sz="18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147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78</a:t>
                      </a:r>
                      <a:endParaRPr lang="en-KE" sz="18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140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183323"/>
                  </a:ext>
                </a:extLst>
              </a:tr>
              <a:tr h="700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Bacterial Results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KE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021036"/>
                  </a:ext>
                </a:extLst>
              </a:tr>
              <a:tr h="700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E" sz="18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Contaminants</a:t>
                      </a:r>
                      <a:endParaRPr lang="en-KE" sz="18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KE" sz="18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KE" sz="1800" kern="10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KE" sz="1800" kern="10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KE" sz="1800" kern="10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054802"/>
                  </a:ext>
                </a:extLst>
              </a:tr>
              <a:tr h="4965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No growth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KE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685800" algn="ctr"/>
                        </a:tabLst>
                      </a:pPr>
                      <a:r>
                        <a:rPr lang="en-KE" sz="18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685800" algn="ctr"/>
                        </a:tabLst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120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62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624726"/>
                  </a:ext>
                </a:extLst>
              </a:tr>
              <a:tr h="904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E" sz="18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Candida positive results</a:t>
                      </a:r>
                      <a:endParaRPr lang="en-KE" sz="1800" kern="100" dirty="0">
                        <a:effectLst/>
                        <a:highlight>
                          <a:srgbClr val="F2F2F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KE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685800" algn="ctr"/>
                        </a:tabLst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685800" algn="ctr"/>
                        </a:tabLst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E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669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96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687</Words>
  <Application>Microsoft Macintosh PowerPoint</Application>
  <PresentationFormat>Widescreen</PresentationFormat>
  <Paragraphs>372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Prospective Clinical Surveillance</vt:lpstr>
      <vt:lpstr>PowerPoint Presentation</vt:lpstr>
      <vt:lpstr>KNH Active Surveillance Summary</vt:lpstr>
      <vt:lpstr>PowerPoint Presentation</vt:lpstr>
      <vt:lpstr>TNH Surveillance Summary</vt:lpstr>
      <vt:lpstr>PowerPoint Presentation</vt:lpstr>
      <vt:lpstr>MP-SHAH Surveillance Summary</vt:lpstr>
      <vt:lpstr>Machakos, JOOTRH, CGTRH - Surveillance Summary</vt:lpstr>
      <vt:lpstr>PowerPoint Presentation</vt:lpstr>
      <vt:lpstr>Machakos, JOOTRH, CGTRH - Surveillance Summary</vt:lpstr>
      <vt:lpstr>Candida positive Results – 04/06/2024 </vt:lpstr>
      <vt:lpstr> Antifungal Susceptibility Test Results  </vt:lpstr>
      <vt:lpstr>PowerPoint Presentation</vt:lpstr>
      <vt:lpstr>                   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Nicole Akinyi</dc:creator>
  <cp:lastModifiedBy>Nicole Akinyi</cp:lastModifiedBy>
  <cp:revision>10</cp:revision>
  <dcterms:created xsi:type="dcterms:W3CDTF">2024-06-04T08:28:45Z</dcterms:created>
  <dcterms:modified xsi:type="dcterms:W3CDTF">2024-06-05T07:33:38Z</dcterms:modified>
</cp:coreProperties>
</file>