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7" r:id="rId2"/>
    <p:sldId id="256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59" r:id="rId13"/>
    <p:sldId id="270" r:id="rId14"/>
    <p:sldId id="271" r:id="rId15"/>
    <p:sldId id="272" r:id="rId16"/>
    <p:sldId id="273" r:id="rId17"/>
    <p:sldId id="274" r:id="rId18"/>
    <p:sldId id="260" r:id="rId19"/>
    <p:sldId id="275" r:id="rId20"/>
    <p:sldId id="26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01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30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C18D6-5EA1-4E40-A429-BBE31F2945F9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9BC63-94DC-47B9-A2E6-F3C591E21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25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C516E-69FF-4D2A-A7F4-C9A12D678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8399D2-434C-4C09-95A5-8CD7CE668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FD635C-C161-4C1A-961B-CEC43A542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B47B-3252-454B-9CAD-71392C54E858}" type="datetime10">
              <a:rPr lang="zh-CN" altLang="en-US" smtClean="0"/>
              <a:t>18:40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9016AC-B4C1-4433-A79C-E5A3C55B0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875E0C-E73D-4A4B-A378-B3A1047A4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29B-8190-47A4-9F30-1F5944505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34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3BB9F7-9DB3-421E-BFE1-5D2B42F9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8B36DD-677F-4136-8A83-56C429600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058092-C86D-48FD-81A8-922C8ABDA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F299B-217C-46BA-9B13-31AD9DFCB7E3}" type="datetime10">
              <a:rPr lang="zh-CN" altLang="en-US" smtClean="0"/>
              <a:t>18:40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4B23F8-A430-4EFD-BAE6-7C187E934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FD669C-788D-44F6-B4D7-D79E8E7AB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29B-8190-47A4-9F30-1F5944505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66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AFCC30-6B33-4F75-A625-33F82EA4DD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D1838-651B-4B23-9567-1D3010E5C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0056CE-AA29-44E9-B0F5-EB4842A87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6890-ADA7-4DFF-8F2B-BF287E1EFC04}" type="datetime10">
              <a:rPr lang="zh-CN" altLang="en-US" smtClean="0"/>
              <a:t>18:40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360186-AEA6-4020-BC5E-51AD298A9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5F9ECC-FFF0-47BD-9845-08BF7B4E5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29B-8190-47A4-9F30-1F5944505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88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06336-B7DB-4222-8AA4-9CF7997A0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chemeClr val="accent1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E37C8F-6839-40DE-9973-1F2D2C47C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chemeClr val="accent1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7B82B4-7801-4595-BA8D-D3B011B2C4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E30D8A2-A07F-47DA-A1AE-9D3416F36B79}" type="datetime10">
              <a:rPr lang="zh-CN" altLang="en-US" smtClean="0"/>
              <a:t>18:40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6C4938-C576-4607-9551-96BCD6642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3730AF-B7ED-4660-8411-609095FA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29B-8190-47A4-9F30-1F5944505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42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C09F6-69CF-4888-A4BB-6F5E98B6A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682E82-260B-44DB-8F22-B463F5F91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633E4F-69DF-461D-AF01-C59F2E6B3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7E44-3D01-463F-B3F6-A208203D9ED8}" type="datetime10">
              <a:rPr lang="zh-CN" altLang="en-US" smtClean="0"/>
              <a:t>18:40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790DBB-3F34-4F30-9E42-24E1C4500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0F325D-5DB5-4D39-9215-78C1FC0C8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29B-8190-47A4-9F30-1F5944505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933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47BDB9-5406-43EC-953D-C1FA25BBA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713F35-A850-46C4-9684-D99926796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BAE00B-5A06-437D-8D4C-105E9D1E9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AAA0E2-F2C1-44F6-8629-173DD380C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7CC6-0370-4FE4-B999-9B51290D44B0}" type="datetime10">
              <a:rPr lang="zh-CN" altLang="en-US" smtClean="0"/>
              <a:t>18:40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E3B647-96B1-433F-AF77-F1AAF6B4C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61FF9-1178-4231-94ED-3402EF1E9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29B-8190-47A4-9F30-1F5944505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881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23B6C8-5F05-4778-8C07-A4CA40A28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55B3AE-F688-4CB7-82F6-0E182C38D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8439AB-686B-4D1B-B621-8EF5C5F4F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D3991B-59DE-43C0-9B41-E52473A839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A7212F-C391-44CC-B8FE-E93261623B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BCA50D-F741-4B32-90C4-2C9E7B821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8920-3F4F-4F29-8D05-6A7E36AC1149}" type="datetime10">
              <a:rPr lang="zh-CN" altLang="en-US" smtClean="0"/>
              <a:t>18:40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48F5382-E9DF-4BB8-A5AB-0D410A4DE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420747-ECB5-4937-BB8C-4BD9F2B65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29B-8190-47A4-9F30-1F5944505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813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0B75A-14C1-4447-B4E1-04D9E066D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FB9934-1737-49FD-8D92-F2EEB013C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6681-D197-42C7-93DD-F957ECA74986}" type="datetime10">
              <a:rPr lang="zh-CN" altLang="en-US" smtClean="0"/>
              <a:t>18:40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19FABC-9F70-41DE-B484-C44883FAC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D6E1F9-6A0F-499F-96D9-1CE761D32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29B-8190-47A4-9F30-1F5944505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662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96A6DF-378C-4A4F-B18C-5B293A28B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A46C-CE2B-4A3E-9288-37873D6DFEBC}" type="datetime10">
              <a:rPr lang="zh-CN" altLang="en-US" smtClean="0"/>
              <a:t>18:40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CB8AF9-7181-45BF-A0EE-3DB2ED2E1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4CBDC5-C8B0-49A5-B818-1D4E2E384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29B-8190-47A4-9F30-1F5944505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366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50790-5710-48B6-9C7D-0F84A2672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F34E4F-8A5C-42BE-96BF-DE7820E1B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6C7F7F-D3E5-4101-B778-E47E0DAED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C7627F-1140-4D0E-AEA4-C885CFDE7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2370-5C8E-4412-A6D8-86A596B66954}" type="datetime10">
              <a:rPr lang="zh-CN" altLang="en-US" smtClean="0"/>
              <a:t>18:40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F5354E-AFFC-40A6-B85E-A102CABF2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32603F-0BD9-4909-A215-B661B1157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29B-8190-47A4-9F30-1F5944505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301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F1691B-7033-423C-B066-28ABCA278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F000B7B-0821-4F04-8970-8789EAED25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F4EB13-A7D0-49C7-86D2-152167966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4F3725-FCC0-4036-8A02-418D2A9C3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22EB-2A62-4EA3-AB19-CB5A4CBA0278}" type="datetime10">
              <a:rPr lang="zh-CN" altLang="en-US" smtClean="0"/>
              <a:t>18:40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BBDBD6-1828-4479-9B1A-989429691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D952D8-EFD3-4892-8FCC-9C0FDED9A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29B-8190-47A4-9F30-1F5944505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32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ECFCE4-6B7E-40A7-875A-3C6C907DB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E3CFD8-F5BB-449D-96F3-E6F2B91D3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E0CBC-E81E-4A87-B55F-18228396E9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5ED3B-0DC4-4D79-A341-D1AC992EB851}" type="datetime10">
              <a:rPr lang="zh-CN" altLang="en-US" smtClean="0"/>
              <a:t>18:40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58B206-1CC5-4FAA-BD73-201E9BDFB2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7206AA-6D64-46CB-875A-1089899B5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F829B-8190-47A4-9F30-1F5944505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29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graph.com/github.com/MakinoharaShoko/WebGAL/-/blob/src/Core/controller/storage/loadGame.ts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hoshinasuzu.cn/" TargetMode="External"/><Relationship Id="rId2" Type="http://schemas.openxmlformats.org/officeDocument/2006/relationships/hyperlink" Target="https://docs.msfasr.com/guid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akinoharaShoko/WebGAL" TargetMode="External"/><Relationship Id="rId4" Type="http://schemas.openxmlformats.org/officeDocument/2006/relationships/hyperlink" Target="https://demo.msfasr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graph.com/github.com/MakinoharaShoko/WebGAL/-/blob/src/Core/controller/gamePlay/scriptExecutor.ts" TargetMode="External"/><Relationship Id="rId2" Type="http://schemas.openxmlformats.org/officeDocument/2006/relationships/hyperlink" Target="https://sourcegraph.com/github.com/MakinoharaShoko/WebGAL/-/blob/src/Core/controller/gamePlay/nextSentence.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ourcegraph.com/github.com/MakinoharaShoko/WebGAL/-/blob/src/Core/controller/gamePlay/runScript.t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sourcegraph.com/github.com/MakinoharaShoko/WebGAL/-/blob/src/Core/controller/storage/loadGame.t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DCA73BC-C976-48E3-97E4-A5EDA9F5FABE}"/>
              </a:ext>
            </a:extLst>
          </p:cNvPr>
          <p:cNvCxnSpPr>
            <a:cxnSpLocks/>
          </p:cNvCxnSpPr>
          <p:nvPr/>
        </p:nvCxnSpPr>
        <p:spPr>
          <a:xfrm>
            <a:off x="4243561" y="1083873"/>
            <a:ext cx="0" cy="442029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0E6FB7B0-FB25-4BE9-AF00-C4FEE3951760}"/>
              </a:ext>
            </a:extLst>
          </p:cNvPr>
          <p:cNvSpPr txBox="1"/>
          <p:nvPr/>
        </p:nvSpPr>
        <p:spPr>
          <a:xfrm>
            <a:off x="5091926" y="1132586"/>
            <a:ext cx="4582675" cy="4327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5400" b="1" spc="300" dirty="0">
                <a:solidFill>
                  <a:schemeClr val="accent5">
                    <a:lumMod val="50000"/>
                  </a:schemeClr>
                </a:solidFill>
                <a:latin typeface="Eras Medium ITC" panose="020B0602030504020804" pitchFamily="34" charset="0"/>
                <a:ea typeface="微软雅黑" panose="020B0503020204020204" pitchFamily="34" charset="-122"/>
              </a:rPr>
              <a:t>网页端视觉小说引擎的设计与实现</a:t>
            </a:r>
            <a:endParaRPr lang="en-US" altLang="zh-CN" sz="2800" b="1" spc="3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spc="3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spc="3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stevefu</a:t>
            </a:r>
            <a:r>
              <a:rPr lang="zh-CN" altLang="en-US" sz="2000" b="1" spc="3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（付天辰）</a:t>
            </a:r>
            <a:endParaRPr lang="en-US" altLang="zh-CN" sz="2000" b="1" spc="3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spc="3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sz="2000" b="1" spc="3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1" spc="3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b="1" spc="3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b="1" spc="3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000" b="1" spc="3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A708D6A-779E-4388-B815-63A939944250}"/>
              </a:ext>
            </a:extLst>
          </p:cNvPr>
          <p:cNvSpPr/>
          <p:nvPr/>
        </p:nvSpPr>
        <p:spPr>
          <a:xfrm>
            <a:off x="0" y="6391433"/>
            <a:ext cx="12192000" cy="46656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921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C3CCCF7-C9F1-4D57-A7A7-8462BC752B47}"/>
              </a:ext>
            </a:extLst>
          </p:cNvPr>
          <p:cNvSpPr/>
          <p:nvPr/>
        </p:nvSpPr>
        <p:spPr>
          <a:xfrm>
            <a:off x="0" y="6391433"/>
            <a:ext cx="12192000" cy="46656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74358AF-3E59-4666-9AAE-4F59A98B7344}"/>
              </a:ext>
            </a:extLst>
          </p:cNvPr>
          <p:cNvSpPr/>
          <p:nvPr/>
        </p:nvSpPr>
        <p:spPr>
          <a:xfrm>
            <a:off x="0" y="0"/>
            <a:ext cx="12192000" cy="46656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箭头: 五边形 18">
            <a:extLst>
              <a:ext uri="{FF2B5EF4-FFF2-40B4-BE49-F238E27FC236}">
                <a16:creationId xmlns:a16="http://schemas.microsoft.com/office/drawing/2014/main" id="{D6A1AA6D-A8F9-4527-A7D1-9A8A5A81E6CD}"/>
              </a:ext>
            </a:extLst>
          </p:cNvPr>
          <p:cNvSpPr/>
          <p:nvPr/>
        </p:nvSpPr>
        <p:spPr>
          <a:xfrm>
            <a:off x="2278380" y="0"/>
            <a:ext cx="2503170" cy="466566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</a:p>
        </p:txBody>
      </p:sp>
      <p:sp>
        <p:nvSpPr>
          <p:cNvPr id="9" name="箭头: 五边形 8">
            <a:extLst>
              <a:ext uri="{FF2B5EF4-FFF2-40B4-BE49-F238E27FC236}">
                <a16:creationId xmlns:a16="http://schemas.microsoft.com/office/drawing/2014/main" id="{A8505E55-E32F-4383-92AF-57D429C28826}"/>
              </a:ext>
            </a:extLst>
          </p:cNvPr>
          <p:cNvSpPr/>
          <p:nvPr/>
        </p:nvSpPr>
        <p:spPr>
          <a:xfrm>
            <a:off x="0" y="0"/>
            <a:ext cx="2503170" cy="466566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总览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C257D30-116C-4C08-8088-70B16F7BB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场景切换与分支选择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7A4669-788C-4C11-BF50-7B3A35664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9501"/>
            <a:ext cx="692467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068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C3CCCF7-C9F1-4D57-A7A7-8462BC752B47}"/>
              </a:ext>
            </a:extLst>
          </p:cNvPr>
          <p:cNvSpPr/>
          <p:nvPr/>
        </p:nvSpPr>
        <p:spPr>
          <a:xfrm>
            <a:off x="0" y="6391433"/>
            <a:ext cx="12192000" cy="46656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74358AF-3E59-4666-9AAE-4F59A98B7344}"/>
              </a:ext>
            </a:extLst>
          </p:cNvPr>
          <p:cNvSpPr/>
          <p:nvPr/>
        </p:nvSpPr>
        <p:spPr>
          <a:xfrm>
            <a:off x="0" y="0"/>
            <a:ext cx="12192000" cy="46656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箭头: 五边形 18">
            <a:extLst>
              <a:ext uri="{FF2B5EF4-FFF2-40B4-BE49-F238E27FC236}">
                <a16:creationId xmlns:a16="http://schemas.microsoft.com/office/drawing/2014/main" id="{D6A1AA6D-A8F9-4527-A7D1-9A8A5A81E6CD}"/>
              </a:ext>
            </a:extLst>
          </p:cNvPr>
          <p:cNvSpPr/>
          <p:nvPr/>
        </p:nvSpPr>
        <p:spPr>
          <a:xfrm>
            <a:off x="2278380" y="0"/>
            <a:ext cx="2503170" cy="466566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</a:p>
        </p:txBody>
      </p:sp>
      <p:sp>
        <p:nvSpPr>
          <p:cNvPr id="9" name="箭头: 五边形 8">
            <a:extLst>
              <a:ext uri="{FF2B5EF4-FFF2-40B4-BE49-F238E27FC236}">
                <a16:creationId xmlns:a16="http://schemas.microsoft.com/office/drawing/2014/main" id="{A8505E55-E32F-4383-92AF-57D429C28826}"/>
              </a:ext>
            </a:extLst>
          </p:cNvPr>
          <p:cNvSpPr/>
          <p:nvPr/>
        </p:nvSpPr>
        <p:spPr>
          <a:xfrm>
            <a:off x="0" y="0"/>
            <a:ext cx="2503170" cy="466566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总览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C257D30-116C-4C08-8088-70B16F7BB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场景切换与分支选择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07FBFD8-8A35-4DBC-824A-D336C37E6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898" y="1330411"/>
            <a:ext cx="51720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017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C3CCCF7-C9F1-4D57-A7A7-8462BC752B47}"/>
              </a:ext>
            </a:extLst>
          </p:cNvPr>
          <p:cNvSpPr/>
          <p:nvPr/>
        </p:nvSpPr>
        <p:spPr>
          <a:xfrm>
            <a:off x="0" y="6391433"/>
            <a:ext cx="12192000" cy="46656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74358AF-3E59-4666-9AAE-4F59A98B7344}"/>
              </a:ext>
            </a:extLst>
          </p:cNvPr>
          <p:cNvSpPr/>
          <p:nvPr/>
        </p:nvSpPr>
        <p:spPr>
          <a:xfrm>
            <a:off x="0" y="0"/>
            <a:ext cx="12192000" cy="46656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箭头: 五边形 12">
            <a:extLst>
              <a:ext uri="{FF2B5EF4-FFF2-40B4-BE49-F238E27FC236}">
                <a16:creationId xmlns:a16="http://schemas.microsoft.com/office/drawing/2014/main" id="{B44745E3-B79D-406F-AB70-FD5AA104E070}"/>
              </a:ext>
            </a:extLst>
          </p:cNvPr>
          <p:cNvSpPr/>
          <p:nvPr/>
        </p:nvSpPr>
        <p:spPr>
          <a:xfrm>
            <a:off x="4556760" y="0"/>
            <a:ext cx="2503170" cy="466566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关键技术讲解</a:t>
            </a:r>
          </a:p>
        </p:txBody>
      </p:sp>
      <p:sp>
        <p:nvSpPr>
          <p:cNvPr id="19" name="箭头: 五边形 18">
            <a:extLst>
              <a:ext uri="{FF2B5EF4-FFF2-40B4-BE49-F238E27FC236}">
                <a16:creationId xmlns:a16="http://schemas.microsoft.com/office/drawing/2014/main" id="{D6A1AA6D-A8F9-4527-A7D1-9A8A5A81E6CD}"/>
              </a:ext>
            </a:extLst>
          </p:cNvPr>
          <p:cNvSpPr/>
          <p:nvPr/>
        </p:nvSpPr>
        <p:spPr>
          <a:xfrm>
            <a:off x="2278380" y="0"/>
            <a:ext cx="2503170" cy="466566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</a:p>
        </p:txBody>
      </p:sp>
      <p:sp>
        <p:nvSpPr>
          <p:cNvPr id="9" name="箭头: 五边形 8">
            <a:extLst>
              <a:ext uri="{FF2B5EF4-FFF2-40B4-BE49-F238E27FC236}">
                <a16:creationId xmlns:a16="http://schemas.microsoft.com/office/drawing/2014/main" id="{A8505E55-E32F-4383-92AF-57D429C28826}"/>
              </a:ext>
            </a:extLst>
          </p:cNvPr>
          <p:cNvSpPr/>
          <p:nvPr/>
        </p:nvSpPr>
        <p:spPr>
          <a:xfrm>
            <a:off x="0" y="0"/>
            <a:ext cx="2503170" cy="466566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总览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C0229BB-289A-48F0-9DB1-F89BD9969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关键技术：游戏演出管理器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A55D0F-19CD-4B7F-A08D-1740BE68D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1409700"/>
            <a:ext cx="89154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853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C3CCCF7-C9F1-4D57-A7A7-8462BC752B47}"/>
              </a:ext>
            </a:extLst>
          </p:cNvPr>
          <p:cNvSpPr/>
          <p:nvPr/>
        </p:nvSpPr>
        <p:spPr>
          <a:xfrm>
            <a:off x="0" y="6391433"/>
            <a:ext cx="12192000" cy="46656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74358AF-3E59-4666-9AAE-4F59A98B7344}"/>
              </a:ext>
            </a:extLst>
          </p:cNvPr>
          <p:cNvSpPr/>
          <p:nvPr/>
        </p:nvSpPr>
        <p:spPr>
          <a:xfrm>
            <a:off x="0" y="0"/>
            <a:ext cx="12192000" cy="46656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箭头: 五边形 12">
            <a:extLst>
              <a:ext uri="{FF2B5EF4-FFF2-40B4-BE49-F238E27FC236}">
                <a16:creationId xmlns:a16="http://schemas.microsoft.com/office/drawing/2014/main" id="{B44745E3-B79D-406F-AB70-FD5AA104E070}"/>
              </a:ext>
            </a:extLst>
          </p:cNvPr>
          <p:cNvSpPr/>
          <p:nvPr/>
        </p:nvSpPr>
        <p:spPr>
          <a:xfrm>
            <a:off x="4556760" y="0"/>
            <a:ext cx="2503170" cy="466566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关键技术讲解</a:t>
            </a:r>
          </a:p>
        </p:txBody>
      </p:sp>
      <p:sp>
        <p:nvSpPr>
          <p:cNvPr id="19" name="箭头: 五边形 18">
            <a:extLst>
              <a:ext uri="{FF2B5EF4-FFF2-40B4-BE49-F238E27FC236}">
                <a16:creationId xmlns:a16="http://schemas.microsoft.com/office/drawing/2014/main" id="{D6A1AA6D-A8F9-4527-A7D1-9A8A5A81E6CD}"/>
              </a:ext>
            </a:extLst>
          </p:cNvPr>
          <p:cNvSpPr/>
          <p:nvPr/>
        </p:nvSpPr>
        <p:spPr>
          <a:xfrm>
            <a:off x="2278380" y="0"/>
            <a:ext cx="2503170" cy="466566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</a:p>
        </p:txBody>
      </p:sp>
      <p:sp>
        <p:nvSpPr>
          <p:cNvPr id="9" name="箭头: 五边形 8">
            <a:extLst>
              <a:ext uri="{FF2B5EF4-FFF2-40B4-BE49-F238E27FC236}">
                <a16:creationId xmlns:a16="http://schemas.microsoft.com/office/drawing/2014/main" id="{A8505E55-E32F-4383-92AF-57D429C28826}"/>
              </a:ext>
            </a:extLst>
          </p:cNvPr>
          <p:cNvSpPr/>
          <p:nvPr/>
        </p:nvSpPr>
        <p:spPr>
          <a:xfrm>
            <a:off x="0" y="0"/>
            <a:ext cx="2503170" cy="466566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总览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C0229BB-289A-48F0-9DB1-F89BD9969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关键技术：游戏演出管理器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C3E172-E78C-48DE-8F90-510059B91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如何实现一个可跳过、可恢复的演出？</a:t>
            </a:r>
            <a:endParaRPr lang="en-US" altLang="zh-CN" dirty="0"/>
          </a:p>
          <a:p>
            <a:r>
              <a:rPr lang="zh-CN" altLang="en-US" dirty="0"/>
              <a:t>关键概念：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、演出总是由脚本触发的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、一般而言，演出是有持续时间的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、演出本身需要实现一个“卸载函数，在结束时被调用”</a:t>
            </a:r>
            <a:endParaRPr lang="en-US" altLang="zh-CN" dirty="0"/>
          </a:p>
          <a:p>
            <a:r>
              <a:rPr lang="zh-CN" altLang="en-US" dirty="0"/>
              <a:t>那么，就可以实现任意演出的跳过与恢复。</a:t>
            </a:r>
            <a:endParaRPr lang="en-US" altLang="zh-CN" dirty="0"/>
          </a:p>
          <a:p>
            <a:r>
              <a:rPr lang="zh-CN" altLang="en-US" dirty="0"/>
              <a:t>跳过的实现：在持续时间到达前就直接调用卸载函数</a:t>
            </a:r>
            <a:endParaRPr lang="en-US" altLang="zh-CN" dirty="0"/>
          </a:p>
          <a:p>
            <a:r>
              <a:rPr lang="zh-CN" altLang="en-US" dirty="0"/>
              <a:t>恢复的实现：把当前状态表所包含的演出对应的脚本重新执行一遍。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75837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C3CCCF7-C9F1-4D57-A7A7-8462BC752B47}"/>
              </a:ext>
            </a:extLst>
          </p:cNvPr>
          <p:cNvSpPr/>
          <p:nvPr/>
        </p:nvSpPr>
        <p:spPr>
          <a:xfrm>
            <a:off x="0" y="6391433"/>
            <a:ext cx="12192000" cy="46656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74358AF-3E59-4666-9AAE-4F59A98B7344}"/>
              </a:ext>
            </a:extLst>
          </p:cNvPr>
          <p:cNvSpPr/>
          <p:nvPr/>
        </p:nvSpPr>
        <p:spPr>
          <a:xfrm>
            <a:off x="0" y="0"/>
            <a:ext cx="12192000" cy="46656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箭头: 五边形 12">
            <a:extLst>
              <a:ext uri="{FF2B5EF4-FFF2-40B4-BE49-F238E27FC236}">
                <a16:creationId xmlns:a16="http://schemas.microsoft.com/office/drawing/2014/main" id="{B44745E3-B79D-406F-AB70-FD5AA104E070}"/>
              </a:ext>
            </a:extLst>
          </p:cNvPr>
          <p:cNvSpPr/>
          <p:nvPr/>
        </p:nvSpPr>
        <p:spPr>
          <a:xfrm>
            <a:off x="4556760" y="0"/>
            <a:ext cx="2503170" cy="466566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关键技术讲解</a:t>
            </a:r>
          </a:p>
        </p:txBody>
      </p:sp>
      <p:sp>
        <p:nvSpPr>
          <p:cNvPr id="19" name="箭头: 五边形 18">
            <a:extLst>
              <a:ext uri="{FF2B5EF4-FFF2-40B4-BE49-F238E27FC236}">
                <a16:creationId xmlns:a16="http://schemas.microsoft.com/office/drawing/2014/main" id="{D6A1AA6D-A8F9-4527-A7D1-9A8A5A81E6CD}"/>
              </a:ext>
            </a:extLst>
          </p:cNvPr>
          <p:cNvSpPr/>
          <p:nvPr/>
        </p:nvSpPr>
        <p:spPr>
          <a:xfrm>
            <a:off x="2278380" y="0"/>
            <a:ext cx="2503170" cy="466566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</a:p>
        </p:txBody>
      </p:sp>
      <p:sp>
        <p:nvSpPr>
          <p:cNvPr id="9" name="箭头: 五边形 8">
            <a:extLst>
              <a:ext uri="{FF2B5EF4-FFF2-40B4-BE49-F238E27FC236}">
                <a16:creationId xmlns:a16="http://schemas.microsoft.com/office/drawing/2014/main" id="{A8505E55-E32F-4383-92AF-57D429C28826}"/>
              </a:ext>
            </a:extLst>
          </p:cNvPr>
          <p:cNvSpPr/>
          <p:nvPr/>
        </p:nvSpPr>
        <p:spPr>
          <a:xfrm>
            <a:off x="0" y="0"/>
            <a:ext cx="2503170" cy="466566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总览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C0229BB-289A-48F0-9DB1-F89BD9969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关键技术：游戏演出管理器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9133B3-0AF7-4C74-87BF-71379F197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卸载演出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060C304-45D4-4343-A824-679938053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170" y="2620790"/>
            <a:ext cx="59436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68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C3CCCF7-C9F1-4D57-A7A7-8462BC752B47}"/>
              </a:ext>
            </a:extLst>
          </p:cNvPr>
          <p:cNvSpPr/>
          <p:nvPr/>
        </p:nvSpPr>
        <p:spPr>
          <a:xfrm>
            <a:off x="0" y="6391433"/>
            <a:ext cx="12192000" cy="46656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74358AF-3E59-4666-9AAE-4F59A98B7344}"/>
              </a:ext>
            </a:extLst>
          </p:cNvPr>
          <p:cNvSpPr/>
          <p:nvPr/>
        </p:nvSpPr>
        <p:spPr>
          <a:xfrm>
            <a:off x="0" y="0"/>
            <a:ext cx="12192000" cy="46656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箭头: 五边形 12">
            <a:extLst>
              <a:ext uri="{FF2B5EF4-FFF2-40B4-BE49-F238E27FC236}">
                <a16:creationId xmlns:a16="http://schemas.microsoft.com/office/drawing/2014/main" id="{B44745E3-B79D-406F-AB70-FD5AA104E070}"/>
              </a:ext>
            </a:extLst>
          </p:cNvPr>
          <p:cNvSpPr/>
          <p:nvPr/>
        </p:nvSpPr>
        <p:spPr>
          <a:xfrm>
            <a:off x="4556760" y="0"/>
            <a:ext cx="2503170" cy="466566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关键技术讲解</a:t>
            </a:r>
          </a:p>
        </p:txBody>
      </p:sp>
      <p:sp>
        <p:nvSpPr>
          <p:cNvPr id="19" name="箭头: 五边形 18">
            <a:extLst>
              <a:ext uri="{FF2B5EF4-FFF2-40B4-BE49-F238E27FC236}">
                <a16:creationId xmlns:a16="http://schemas.microsoft.com/office/drawing/2014/main" id="{D6A1AA6D-A8F9-4527-A7D1-9A8A5A81E6CD}"/>
              </a:ext>
            </a:extLst>
          </p:cNvPr>
          <p:cNvSpPr/>
          <p:nvPr/>
        </p:nvSpPr>
        <p:spPr>
          <a:xfrm>
            <a:off x="2278380" y="0"/>
            <a:ext cx="2503170" cy="466566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</a:p>
        </p:txBody>
      </p:sp>
      <p:sp>
        <p:nvSpPr>
          <p:cNvPr id="9" name="箭头: 五边形 8">
            <a:extLst>
              <a:ext uri="{FF2B5EF4-FFF2-40B4-BE49-F238E27FC236}">
                <a16:creationId xmlns:a16="http://schemas.microsoft.com/office/drawing/2014/main" id="{A8505E55-E32F-4383-92AF-57D429C28826}"/>
              </a:ext>
            </a:extLst>
          </p:cNvPr>
          <p:cNvSpPr/>
          <p:nvPr/>
        </p:nvSpPr>
        <p:spPr>
          <a:xfrm>
            <a:off x="0" y="0"/>
            <a:ext cx="2503170" cy="466566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总览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C0229BB-289A-48F0-9DB1-F89BD9969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关键技术：游戏演出管理器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9133B3-0AF7-4C74-87BF-71379F197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其他演出类型：“保持演出”</a:t>
            </a:r>
            <a:endParaRPr lang="en-US" altLang="zh-CN" dirty="0"/>
          </a:p>
          <a:p>
            <a:r>
              <a:rPr lang="zh-CN" altLang="en-US" dirty="0"/>
              <a:t>有时候，演出不会结束。比如一个下雨或下雪的状态，它们必须一直保持运行状态，并不阻塞游戏流程的推进。</a:t>
            </a:r>
            <a:endParaRPr lang="en-US" altLang="zh-CN" dirty="0"/>
          </a:p>
          <a:p>
            <a:r>
              <a:rPr lang="zh-CN" altLang="en-US" dirty="0"/>
              <a:t>这种演出在“启动状态”结束后，进入“保持状态”，此时此类演出将不会在持续时间结束时被自动回收，而是只能通过脚本控制来停止。</a:t>
            </a:r>
          </a:p>
        </p:txBody>
      </p:sp>
    </p:spTree>
    <p:extLst>
      <p:ext uri="{BB962C8B-B14F-4D97-AF65-F5344CB8AC3E}">
        <p14:creationId xmlns:p14="http://schemas.microsoft.com/office/powerpoint/2010/main" val="2702367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C3CCCF7-C9F1-4D57-A7A7-8462BC752B47}"/>
              </a:ext>
            </a:extLst>
          </p:cNvPr>
          <p:cNvSpPr/>
          <p:nvPr/>
        </p:nvSpPr>
        <p:spPr>
          <a:xfrm>
            <a:off x="0" y="6391433"/>
            <a:ext cx="12192000" cy="46656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74358AF-3E59-4666-9AAE-4F59A98B7344}"/>
              </a:ext>
            </a:extLst>
          </p:cNvPr>
          <p:cNvSpPr/>
          <p:nvPr/>
        </p:nvSpPr>
        <p:spPr>
          <a:xfrm>
            <a:off x="0" y="0"/>
            <a:ext cx="12192000" cy="46656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箭头: 五边形 12">
            <a:extLst>
              <a:ext uri="{FF2B5EF4-FFF2-40B4-BE49-F238E27FC236}">
                <a16:creationId xmlns:a16="http://schemas.microsoft.com/office/drawing/2014/main" id="{B44745E3-B79D-406F-AB70-FD5AA104E070}"/>
              </a:ext>
            </a:extLst>
          </p:cNvPr>
          <p:cNvSpPr/>
          <p:nvPr/>
        </p:nvSpPr>
        <p:spPr>
          <a:xfrm>
            <a:off x="4556760" y="0"/>
            <a:ext cx="2503170" cy="466566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关键技术讲解</a:t>
            </a:r>
          </a:p>
        </p:txBody>
      </p:sp>
      <p:sp>
        <p:nvSpPr>
          <p:cNvPr id="19" name="箭头: 五边形 18">
            <a:extLst>
              <a:ext uri="{FF2B5EF4-FFF2-40B4-BE49-F238E27FC236}">
                <a16:creationId xmlns:a16="http://schemas.microsoft.com/office/drawing/2014/main" id="{D6A1AA6D-A8F9-4527-A7D1-9A8A5A81E6CD}"/>
              </a:ext>
            </a:extLst>
          </p:cNvPr>
          <p:cNvSpPr/>
          <p:nvPr/>
        </p:nvSpPr>
        <p:spPr>
          <a:xfrm>
            <a:off x="2278380" y="0"/>
            <a:ext cx="2503170" cy="466566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</a:p>
        </p:txBody>
      </p:sp>
      <p:sp>
        <p:nvSpPr>
          <p:cNvPr id="9" name="箭头: 五边形 8">
            <a:extLst>
              <a:ext uri="{FF2B5EF4-FFF2-40B4-BE49-F238E27FC236}">
                <a16:creationId xmlns:a16="http://schemas.microsoft.com/office/drawing/2014/main" id="{A8505E55-E32F-4383-92AF-57D429C28826}"/>
              </a:ext>
            </a:extLst>
          </p:cNvPr>
          <p:cNvSpPr/>
          <p:nvPr/>
        </p:nvSpPr>
        <p:spPr>
          <a:xfrm>
            <a:off x="0" y="0"/>
            <a:ext cx="2503170" cy="466566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总览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C0229BB-289A-48F0-9DB1-F89BD9969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关键技术：游戏演出管理器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9133B3-0AF7-4C74-87BF-71379F197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保持演出的管理：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、在清除状态表的演出序列时不清除保持演出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4ABF8D-E483-4F2E-95B8-E06701146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132" y="3060372"/>
            <a:ext cx="49244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433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C3CCCF7-C9F1-4D57-A7A7-8462BC752B47}"/>
              </a:ext>
            </a:extLst>
          </p:cNvPr>
          <p:cNvSpPr/>
          <p:nvPr/>
        </p:nvSpPr>
        <p:spPr>
          <a:xfrm>
            <a:off x="0" y="6391433"/>
            <a:ext cx="12192000" cy="46656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74358AF-3E59-4666-9AAE-4F59A98B7344}"/>
              </a:ext>
            </a:extLst>
          </p:cNvPr>
          <p:cNvSpPr/>
          <p:nvPr/>
        </p:nvSpPr>
        <p:spPr>
          <a:xfrm>
            <a:off x="0" y="0"/>
            <a:ext cx="12192000" cy="46656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箭头: 五边形 12">
            <a:extLst>
              <a:ext uri="{FF2B5EF4-FFF2-40B4-BE49-F238E27FC236}">
                <a16:creationId xmlns:a16="http://schemas.microsoft.com/office/drawing/2014/main" id="{B44745E3-B79D-406F-AB70-FD5AA104E070}"/>
              </a:ext>
            </a:extLst>
          </p:cNvPr>
          <p:cNvSpPr/>
          <p:nvPr/>
        </p:nvSpPr>
        <p:spPr>
          <a:xfrm>
            <a:off x="4556760" y="0"/>
            <a:ext cx="2503170" cy="466566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关键技术讲解</a:t>
            </a:r>
          </a:p>
        </p:txBody>
      </p:sp>
      <p:sp>
        <p:nvSpPr>
          <p:cNvPr id="19" name="箭头: 五边形 18">
            <a:extLst>
              <a:ext uri="{FF2B5EF4-FFF2-40B4-BE49-F238E27FC236}">
                <a16:creationId xmlns:a16="http://schemas.microsoft.com/office/drawing/2014/main" id="{D6A1AA6D-A8F9-4527-A7D1-9A8A5A81E6CD}"/>
              </a:ext>
            </a:extLst>
          </p:cNvPr>
          <p:cNvSpPr/>
          <p:nvPr/>
        </p:nvSpPr>
        <p:spPr>
          <a:xfrm>
            <a:off x="2278380" y="0"/>
            <a:ext cx="2503170" cy="466566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</a:p>
        </p:txBody>
      </p:sp>
      <p:sp>
        <p:nvSpPr>
          <p:cNvPr id="9" name="箭头: 五边形 8">
            <a:extLst>
              <a:ext uri="{FF2B5EF4-FFF2-40B4-BE49-F238E27FC236}">
                <a16:creationId xmlns:a16="http://schemas.microsoft.com/office/drawing/2014/main" id="{A8505E55-E32F-4383-92AF-57D429C28826}"/>
              </a:ext>
            </a:extLst>
          </p:cNvPr>
          <p:cNvSpPr/>
          <p:nvPr/>
        </p:nvSpPr>
        <p:spPr>
          <a:xfrm>
            <a:off x="0" y="0"/>
            <a:ext cx="2503170" cy="466566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总览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C0229BB-289A-48F0-9DB1-F89BD9969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关键技术：游戏演出管理器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9133B3-0AF7-4C74-87BF-71379F197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27373" cy="4351338"/>
          </a:xfrm>
        </p:spPr>
        <p:txBody>
          <a:bodyPr/>
          <a:lstStyle/>
          <a:p>
            <a:r>
              <a:rPr lang="zh-CN" altLang="en-US" dirty="0"/>
              <a:t>保持演出的管理：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、保持演出的清理由具体的语句来负责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F98E6F5-603D-4E6B-989C-51DF986C9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345" y="1355963"/>
            <a:ext cx="4676131" cy="492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365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C3CCCF7-C9F1-4D57-A7A7-8462BC752B47}"/>
              </a:ext>
            </a:extLst>
          </p:cNvPr>
          <p:cNvSpPr/>
          <p:nvPr/>
        </p:nvSpPr>
        <p:spPr>
          <a:xfrm>
            <a:off x="0" y="6391433"/>
            <a:ext cx="12192000" cy="46656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74358AF-3E59-4666-9AAE-4F59A98B7344}"/>
              </a:ext>
            </a:extLst>
          </p:cNvPr>
          <p:cNvSpPr/>
          <p:nvPr/>
        </p:nvSpPr>
        <p:spPr>
          <a:xfrm>
            <a:off x="0" y="0"/>
            <a:ext cx="12192000" cy="46656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箭头: 五边形 8">
            <a:extLst>
              <a:ext uri="{FF2B5EF4-FFF2-40B4-BE49-F238E27FC236}">
                <a16:creationId xmlns:a16="http://schemas.microsoft.com/office/drawing/2014/main" id="{A8505E55-E32F-4383-92AF-57D429C28826}"/>
              </a:ext>
            </a:extLst>
          </p:cNvPr>
          <p:cNvSpPr/>
          <p:nvPr/>
        </p:nvSpPr>
        <p:spPr>
          <a:xfrm>
            <a:off x="0" y="0"/>
            <a:ext cx="2503170" cy="466566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总览</a:t>
            </a:r>
          </a:p>
        </p:txBody>
      </p:sp>
      <p:sp>
        <p:nvSpPr>
          <p:cNvPr id="12" name="箭头: 五边形 11">
            <a:extLst>
              <a:ext uri="{FF2B5EF4-FFF2-40B4-BE49-F238E27FC236}">
                <a16:creationId xmlns:a16="http://schemas.microsoft.com/office/drawing/2014/main" id="{2138BD93-0937-4441-BD70-7B4A68937553}"/>
              </a:ext>
            </a:extLst>
          </p:cNvPr>
          <p:cNvSpPr/>
          <p:nvPr/>
        </p:nvSpPr>
        <p:spPr>
          <a:xfrm>
            <a:off x="6835140" y="0"/>
            <a:ext cx="2503170" cy="466566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架构设计</a:t>
            </a:r>
          </a:p>
        </p:txBody>
      </p:sp>
      <p:sp>
        <p:nvSpPr>
          <p:cNvPr id="13" name="箭头: 五边形 12">
            <a:extLst>
              <a:ext uri="{FF2B5EF4-FFF2-40B4-BE49-F238E27FC236}">
                <a16:creationId xmlns:a16="http://schemas.microsoft.com/office/drawing/2014/main" id="{B44745E3-B79D-406F-AB70-FD5AA104E070}"/>
              </a:ext>
            </a:extLst>
          </p:cNvPr>
          <p:cNvSpPr/>
          <p:nvPr/>
        </p:nvSpPr>
        <p:spPr>
          <a:xfrm>
            <a:off x="4556760" y="0"/>
            <a:ext cx="2503170" cy="466566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关键技术讲解</a:t>
            </a:r>
          </a:p>
        </p:txBody>
      </p:sp>
      <p:sp>
        <p:nvSpPr>
          <p:cNvPr id="19" name="箭头: 五边形 18">
            <a:extLst>
              <a:ext uri="{FF2B5EF4-FFF2-40B4-BE49-F238E27FC236}">
                <a16:creationId xmlns:a16="http://schemas.microsoft.com/office/drawing/2014/main" id="{D6A1AA6D-A8F9-4527-A7D1-9A8A5A81E6CD}"/>
              </a:ext>
            </a:extLst>
          </p:cNvPr>
          <p:cNvSpPr/>
          <p:nvPr/>
        </p:nvSpPr>
        <p:spPr>
          <a:xfrm>
            <a:off x="2278380" y="0"/>
            <a:ext cx="2503170" cy="466566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B5EBB6D-EDFB-407E-A932-AAF4FAE8B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98" y="586946"/>
            <a:ext cx="2070997" cy="56275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937F50C-0291-43BD-872D-2D0887EBFB33}"/>
              </a:ext>
            </a:extLst>
          </p:cNvPr>
          <p:cNvSpPr txBox="1"/>
          <p:nvPr/>
        </p:nvSpPr>
        <p:spPr>
          <a:xfrm>
            <a:off x="2277042" y="902430"/>
            <a:ext cx="466539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游戏舞台层</a:t>
            </a: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UI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层</a:t>
            </a: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环境配置等</a:t>
            </a: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游戏控制器</a:t>
            </a: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游戏脚本对应的实现</a:t>
            </a: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游戏脚本解析器</a:t>
            </a: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游戏运行时（包括场景对象、变量等）</a:t>
            </a: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工具</a:t>
            </a: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初始化脚本</a:t>
            </a: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游戏状态管理器</a:t>
            </a: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用户界面状态</a:t>
            </a: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舞台状态</a:t>
            </a: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用户数据储存状态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491D5B7-07D5-4F98-942E-A8D52517D51F}"/>
              </a:ext>
            </a:extLst>
          </p:cNvPr>
          <p:cNvCxnSpPr/>
          <p:nvPr/>
        </p:nvCxnSpPr>
        <p:spPr>
          <a:xfrm>
            <a:off x="1439562" y="1044146"/>
            <a:ext cx="8835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EDA1952-FC69-44B4-B8F3-A9069FFEAFCC}"/>
              </a:ext>
            </a:extLst>
          </p:cNvPr>
          <p:cNvCxnSpPr/>
          <p:nvPr/>
        </p:nvCxnSpPr>
        <p:spPr>
          <a:xfrm>
            <a:off x="1393534" y="1357184"/>
            <a:ext cx="8835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93F6915-D135-404B-9E64-C00B1D8B36BD}"/>
              </a:ext>
            </a:extLst>
          </p:cNvPr>
          <p:cNvCxnSpPr/>
          <p:nvPr/>
        </p:nvCxnSpPr>
        <p:spPr>
          <a:xfrm>
            <a:off x="1439562" y="2197443"/>
            <a:ext cx="8835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7E37E1C-D16E-47A3-8AEE-09207C126714}"/>
              </a:ext>
            </a:extLst>
          </p:cNvPr>
          <p:cNvCxnSpPr>
            <a:cxnSpLocks/>
          </p:cNvCxnSpPr>
          <p:nvPr/>
        </p:nvCxnSpPr>
        <p:spPr>
          <a:xfrm>
            <a:off x="1711411" y="2487827"/>
            <a:ext cx="6899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600A459-8D2A-48C5-90E8-6529680C5ECE}"/>
              </a:ext>
            </a:extLst>
          </p:cNvPr>
          <p:cNvCxnSpPr>
            <a:cxnSpLocks/>
          </p:cNvCxnSpPr>
          <p:nvPr/>
        </p:nvCxnSpPr>
        <p:spPr>
          <a:xfrm>
            <a:off x="1799247" y="2722606"/>
            <a:ext cx="5238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7EBE447-E110-4DE7-BB41-DE7E4C0CC276}"/>
              </a:ext>
            </a:extLst>
          </p:cNvPr>
          <p:cNvCxnSpPr/>
          <p:nvPr/>
        </p:nvCxnSpPr>
        <p:spPr>
          <a:xfrm>
            <a:off x="1439562" y="3025346"/>
            <a:ext cx="8835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421A4E5-4668-4385-8DF3-AF653DCB0C7C}"/>
              </a:ext>
            </a:extLst>
          </p:cNvPr>
          <p:cNvCxnSpPr>
            <a:cxnSpLocks/>
          </p:cNvCxnSpPr>
          <p:nvPr/>
        </p:nvCxnSpPr>
        <p:spPr>
          <a:xfrm>
            <a:off x="1517821" y="3278660"/>
            <a:ext cx="8052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722834A-B0D0-40E5-BCC9-733BC94F3FCD}"/>
              </a:ext>
            </a:extLst>
          </p:cNvPr>
          <p:cNvCxnSpPr/>
          <p:nvPr/>
        </p:nvCxnSpPr>
        <p:spPr>
          <a:xfrm>
            <a:off x="1439562" y="3540956"/>
            <a:ext cx="8835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CF13196-BB75-485D-8C93-938876E50278}"/>
              </a:ext>
            </a:extLst>
          </p:cNvPr>
          <p:cNvCxnSpPr>
            <a:cxnSpLocks/>
          </p:cNvCxnSpPr>
          <p:nvPr/>
        </p:nvCxnSpPr>
        <p:spPr>
          <a:xfrm>
            <a:off x="2061416" y="3859427"/>
            <a:ext cx="2616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D82C662-6E4D-46F9-A4E9-891FCB3E076A}"/>
              </a:ext>
            </a:extLst>
          </p:cNvPr>
          <p:cNvCxnSpPr/>
          <p:nvPr/>
        </p:nvCxnSpPr>
        <p:spPr>
          <a:xfrm>
            <a:off x="1393534" y="4928287"/>
            <a:ext cx="8835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8B22DBA-0E96-4892-85D4-719BD035B1A6}"/>
              </a:ext>
            </a:extLst>
          </p:cNvPr>
          <p:cNvCxnSpPr>
            <a:cxnSpLocks/>
          </p:cNvCxnSpPr>
          <p:nvPr/>
        </p:nvCxnSpPr>
        <p:spPr>
          <a:xfrm>
            <a:off x="1938878" y="5237205"/>
            <a:ext cx="3841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35E3067-CC5C-4A35-A0F6-C957075E6E84}"/>
              </a:ext>
            </a:extLst>
          </p:cNvPr>
          <p:cNvCxnSpPr>
            <a:cxnSpLocks/>
          </p:cNvCxnSpPr>
          <p:nvPr/>
        </p:nvCxnSpPr>
        <p:spPr>
          <a:xfrm>
            <a:off x="1956332" y="5506995"/>
            <a:ext cx="3841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DEC5F7B-F15B-4858-BA54-A15668C3F26C}"/>
              </a:ext>
            </a:extLst>
          </p:cNvPr>
          <p:cNvCxnSpPr>
            <a:cxnSpLocks/>
          </p:cNvCxnSpPr>
          <p:nvPr/>
        </p:nvCxnSpPr>
        <p:spPr>
          <a:xfrm>
            <a:off x="2192243" y="6054811"/>
            <a:ext cx="14828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0B2A0284-48EA-4F05-B41A-1EA8475133AA}"/>
              </a:ext>
            </a:extLst>
          </p:cNvPr>
          <p:cNvSpPr txBox="1"/>
          <p:nvPr/>
        </p:nvSpPr>
        <p:spPr>
          <a:xfrm>
            <a:off x="6942438" y="1643449"/>
            <a:ext cx="4147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3"/>
              </a:rPr>
              <a:t>https://sourcegraph.com/github.com/MakinoharaShoko/WebGAL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6717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C3CCCF7-C9F1-4D57-A7A7-8462BC752B47}"/>
              </a:ext>
            </a:extLst>
          </p:cNvPr>
          <p:cNvSpPr/>
          <p:nvPr/>
        </p:nvSpPr>
        <p:spPr>
          <a:xfrm>
            <a:off x="0" y="6391433"/>
            <a:ext cx="12192000" cy="46656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74358AF-3E59-4666-9AAE-4F59A98B7344}"/>
              </a:ext>
            </a:extLst>
          </p:cNvPr>
          <p:cNvSpPr/>
          <p:nvPr/>
        </p:nvSpPr>
        <p:spPr>
          <a:xfrm>
            <a:off x="0" y="0"/>
            <a:ext cx="12192000" cy="46656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箭头: 五边形 8">
            <a:extLst>
              <a:ext uri="{FF2B5EF4-FFF2-40B4-BE49-F238E27FC236}">
                <a16:creationId xmlns:a16="http://schemas.microsoft.com/office/drawing/2014/main" id="{A8505E55-E32F-4383-92AF-57D429C28826}"/>
              </a:ext>
            </a:extLst>
          </p:cNvPr>
          <p:cNvSpPr/>
          <p:nvPr/>
        </p:nvSpPr>
        <p:spPr>
          <a:xfrm>
            <a:off x="0" y="0"/>
            <a:ext cx="2503170" cy="466566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总览</a:t>
            </a:r>
          </a:p>
        </p:txBody>
      </p:sp>
      <p:sp>
        <p:nvSpPr>
          <p:cNvPr id="12" name="箭头: 五边形 11">
            <a:extLst>
              <a:ext uri="{FF2B5EF4-FFF2-40B4-BE49-F238E27FC236}">
                <a16:creationId xmlns:a16="http://schemas.microsoft.com/office/drawing/2014/main" id="{2138BD93-0937-4441-BD70-7B4A68937553}"/>
              </a:ext>
            </a:extLst>
          </p:cNvPr>
          <p:cNvSpPr/>
          <p:nvPr/>
        </p:nvSpPr>
        <p:spPr>
          <a:xfrm>
            <a:off x="6835140" y="0"/>
            <a:ext cx="2503170" cy="466566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架构设计</a:t>
            </a:r>
          </a:p>
        </p:txBody>
      </p:sp>
      <p:sp>
        <p:nvSpPr>
          <p:cNvPr id="13" name="箭头: 五边形 12">
            <a:extLst>
              <a:ext uri="{FF2B5EF4-FFF2-40B4-BE49-F238E27FC236}">
                <a16:creationId xmlns:a16="http://schemas.microsoft.com/office/drawing/2014/main" id="{B44745E3-B79D-406F-AB70-FD5AA104E070}"/>
              </a:ext>
            </a:extLst>
          </p:cNvPr>
          <p:cNvSpPr/>
          <p:nvPr/>
        </p:nvSpPr>
        <p:spPr>
          <a:xfrm>
            <a:off x="4556760" y="0"/>
            <a:ext cx="2503170" cy="466566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关键技术讲解</a:t>
            </a:r>
          </a:p>
        </p:txBody>
      </p:sp>
      <p:sp>
        <p:nvSpPr>
          <p:cNvPr id="19" name="箭头: 五边形 18">
            <a:extLst>
              <a:ext uri="{FF2B5EF4-FFF2-40B4-BE49-F238E27FC236}">
                <a16:creationId xmlns:a16="http://schemas.microsoft.com/office/drawing/2014/main" id="{D6A1AA6D-A8F9-4527-A7D1-9A8A5A81E6CD}"/>
              </a:ext>
            </a:extLst>
          </p:cNvPr>
          <p:cNvSpPr/>
          <p:nvPr/>
        </p:nvSpPr>
        <p:spPr>
          <a:xfrm>
            <a:off x="2278380" y="0"/>
            <a:ext cx="2503170" cy="466566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757703D3-1A92-48F4-911B-58C31798B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相关参考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D1833937-F4DD-4034-85FA-9BA58312E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游戏脚本的设计文档：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https://docs.msfasr.com/guide/</a:t>
            </a:r>
            <a:endParaRPr lang="en-US" altLang="zh-CN" dirty="0"/>
          </a:p>
          <a:p>
            <a:r>
              <a:rPr lang="zh-CN" altLang="en-US" dirty="0"/>
              <a:t>在线体验链接：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http://hoshinasuzu.cn/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https://demo.msfasr.com/</a:t>
            </a:r>
            <a:endParaRPr lang="en-US" altLang="zh-CN" dirty="0"/>
          </a:p>
          <a:p>
            <a:r>
              <a:rPr lang="en-US" altLang="zh-CN" dirty="0"/>
              <a:t>GitHub </a:t>
            </a:r>
            <a:r>
              <a:rPr lang="zh-CN" altLang="en-US" dirty="0"/>
              <a:t>仓库</a:t>
            </a:r>
            <a:endParaRPr lang="en-US" altLang="zh-CN" dirty="0"/>
          </a:p>
          <a:p>
            <a:r>
              <a:rPr lang="en-US" altLang="zh-CN">
                <a:hlinkClick r:id="rId5"/>
              </a:rPr>
              <a:t>https://github.com/MakinoharaShoko/WebGAL</a:t>
            </a:r>
            <a:endParaRPr lang="en-US" altLang="zh-CN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9322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87A2BD9E-14C0-462A-B84C-B87B7975491C}"/>
              </a:ext>
            </a:extLst>
          </p:cNvPr>
          <p:cNvSpPr/>
          <p:nvPr/>
        </p:nvSpPr>
        <p:spPr>
          <a:xfrm>
            <a:off x="0" y="0"/>
            <a:ext cx="12192000" cy="46656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C3CCCF7-C9F1-4D57-A7A7-8462BC752B47}"/>
              </a:ext>
            </a:extLst>
          </p:cNvPr>
          <p:cNvSpPr/>
          <p:nvPr/>
        </p:nvSpPr>
        <p:spPr>
          <a:xfrm>
            <a:off x="0" y="6391433"/>
            <a:ext cx="12192000" cy="46656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五边形 18">
            <a:extLst>
              <a:ext uri="{FF2B5EF4-FFF2-40B4-BE49-F238E27FC236}">
                <a16:creationId xmlns:a16="http://schemas.microsoft.com/office/drawing/2014/main" id="{D6A1AA6D-A8F9-4527-A7D1-9A8A5A81E6CD}"/>
              </a:ext>
            </a:extLst>
          </p:cNvPr>
          <p:cNvSpPr/>
          <p:nvPr/>
        </p:nvSpPr>
        <p:spPr>
          <a:xfrm>
            <a:off x="0" y="0"/>
            <a:ext cx="2468880" cy="466566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总览</a:t>
            </a:r>
          </a:p>
        </p:txBody>
      </p:sp>
      <p:sp>
        <p:nvSpPr>
          <p:cNvPr id="12" name="箭头: 五边形 11">
            <a:extLst>
              <a:ext uri="{FF2B5EF4-FFF2-40B4-BE49-F238E27FC236}">
                <a16:creationId xmlns:a16="http://schemas.microsoft.com/office/drawing/2014/main" id="{E473EA75-4372-44A0-A73A-860ECA645DBC}"/>
              </a:ext>
            </a:extLst>
          </p:cNvPr>
          <p:cNvSpPr/>
          <p:nvPr/>
        </p:nvSpPr>
        <p:spPr>
          <a:xfrm>
            <a:off x="0" y="0"/>
            <a:ext cx="2503170" cy="466566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总览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86F0A07-4323-45F9-8674-77D064B6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网页端视觉小说引擎概览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DA185E-7162-4E7B-B156-4E54C4F7C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、游戏脚本的读取与执行</a:t>
            </a:r>
            <a:endParaRPr lang="en-US" altLang="zh-CN" b="1" dirty="0">
              <a:solidFill>
                <a:schemeClr val="accent1">
                  <a:lumMod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2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、游戏状态的存储与读取</a:t>
            </a:r>
            <a:endParaRPr lang="en-US" altLang="zh-CN" b="1" dirty="0">
              <a:solidFill>
                <a:schemeClr val="accent1">
                  <a:lumMod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3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、用户数据的本地储存</a:t>
            </a:r>
            <a:endParaRPr lang="en-US" altLang="zh-CN" b="1" dirty="0">
              <a:solidFill>
                <a:schemeClr val="accent1">
                  <a:lumMod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4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、场景切换与分支选择</a:t>
            </a:r>
            <a:endParaRPr lang="en-US" altLang="zh-CN" b="1" dirty="0">
              <a:solidFill>
                <a:schemeClr val="accent1">
                  <a:lumMod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5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、游戏动画与特效管理</a:t>
            </a:r>
            <a:endParaRPr lang="en-US" altLang="zh-CN" b="1" dirty="0">
              <a:solidFill>
                <a:schemeClr val="accent1">
                  <a:lumMod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2785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C3CCCF7-C9F1-4D57-A7A7-8462BC752B47}"/>
              </a:ext>
            </a:extLst>
          </p:cNvPr>
          <p:cNvSpPr/>
          <p:nvPr/>
        </p:nvSpPr>
        <p:spPr>
          <a:xfrm>
            <a:off x="0" y="6391433"/>
            <a:ext cx="12192000" cy="46656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74358AF-3E59-4666-9AAE-4F59A98B7344}"/>
              </a:ext>
            </a:extLst>
          </p:cNvPr>
          <p:cNvSpPr/>
          <p:nvPr/>
        </p:nvSpPr>
        <p:spPr>
          <a:xfrm>
            <a:off x="0" y="0"/>
            <a:ext cx="12192000" cy="46656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箭头: 五边形 8">
            <a:extLst>
              <a:ext uri="{FF2B5EF4-FFF2-40B4-BE49-F238E27FC236}">
                <a16:creationId xmlns:a16="http://schemas.microsoft.com/office/drawing/2014/main" id="{A8505E55-E32F-4383-92AF-57D429C28826}"/>
              </a:ext>
            </a:extLst>
          </p:cNvPr>
          <p:cNvSpPr/>
          <p:nvPr/>
        </p:nvSpPr>
        <p:spPr>
          <a:xfrm>
            <a:off x="0" y="0"/>
            <a:ext cx="2503170" cy="466566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总览</a:t>
            </a:r>
          </a:p>
        </p:txBody>
      </p:sp>
      <p:sp>
        <p:nvSpPr>
          <p:cNvPr id="19" name="箭头: 五边形 18">
            <a:extLst>
              <a:ext uri="{FF2B5EF4-FFF2-40B4-BE49-F238E27FC236}">
                <a16:creationId xmlns:a16="http://schemas.microsoft.com/office/drawing/2014/main" id="{D6A1AA6D-A8F9-4527-A7D1-9A8A5A81E6CD}"/>
              </a:ext>
            </a:extLst>
          </p:cNvPr>
          <p:cNvSpPr/>
          <p:nvPr/>
        </p:nvSpPr>
        <p:spPr>
          <a:xfrm>
            <a:off x="2278380" y="0"/>
            <a:ext cx="2503170" cy="466566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</a:p>
        </p:txBody>
      </p:sp>
      <p:sp>
        <p:nvSpPr>
          <p:cNvPr id="14" name="箭头: 五边形 13">
            <a:extLst>
              <a:ext uri="{FF2B5EF4-FFF2-40B4-BE49-F238E27FC236}">
                <a16:creationId xmlns:a16="http://schemas.microsoft.com/office/drawing/2014/main" id="{48D2676E-8F31-403E-A0E9-9F7B74DF30B0}"/>
              </a:ext>
            </a:extLst>
          </p:cNvPr>
          <p:cNvSpPr/>
          <p:nvPr/>
        </p:nvSpPr>
        <p:spPr>
          <a:xfrm>
            <a:off x="9113520" y="0"/>
            <a:ext cx="2503170" cy="466566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 &amp; A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箭头: 五边形 11">
            <a:extLst>
              <a:ext uri="{FF2B5EF4-FFF2-40B4-BE49-F238E27FC236}">
                <a16:creationId xmlns:a16="http://schemas.microsoft.com/office/drawing/2014/main" id="{2138BD93-0937-4441-BD70-7B4A68937553}"/>
              </a:ext>
            </a:extLst>
          </p:cNvPr>
          <p:cNvSpPr/>
          <p:nvPr/>
        </p:nvSpPr>
        <p:spPr>
          <a:xfrm>
            <a:off x="6835140" y="0"/>
            <a:ext cx="2503170" cy="466566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架构设计</a:t>
            </a:r>
          </a:p>
        </p:txBody>
      </p:sp>
      <p:sp>
        <p:nvSpPr>
          <p:cNvPr id="13" name="箭头: 五边形 12">
            <a:extLst>
              <a:ext uri="{FF2B5EF4-FFF2-40B4-BE49-F238E27FC236}">
                <a16:creationId xmlns:a16="http://schemas.microsoft.com/office/drawing/2014/main" id="{B44745E3-B79D-406F-AB70-FD5AA104E070}"/>
              </a:ext>
            </a:extLst>
          </p:cNvPr>
          <p:cNvSpPr/>
          <p:nvPr/>
        </p:nvSpPr>
        <p:spPr>
          <a:xfrm>
            <a:off x="4556760" y="0"/>
            <a:ext cx="2503170" cy="466566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关键技术讲解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4252D5A-7DA9-49A1-9F44-195D1696AB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Q &amp; A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6B64B9-3E16-45DB-8D2B-597B6E4705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期待各位同仁的批评与指正</a:t>
            </a:r>
          </a:p>
        </p:txBody>
      </p:sp>
    </p:spTree>
    <p:extLst>
      <p:ext uri="{BB962C8B-B14F-4D97-AF65-F5344CB8AC3E}">
        <p14:creationId xmlns:p14="http://schemas.microsoft.com/office/powerpoint/2010/main" val="1990020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C3CCCF7-C9F1-4D57-A7A7-8462BC752B47}"/>
              </a:ext>
            </a:extLst>
          </p:cNvPr>
          <p:cNvSpPr/>
          <p:nvPr/>
        </p:nvSpPr>
        <p:spPr>
          <a:xfrm>
            <a:off x="0" y="6391433"/>
            <a:ext cx="12192000" cy="46656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74358AF-3E59-4666-9AAE-4F59A98B7344}"/>
              </a:ext>
            </a:extLst>
          </p:cNvPr>
          <p:cNvSpPr/>
          <p:nvPr/>
        </p:nvSpPr>
        <p:spPr>
          <a:xfrm>
            <a:off x="0" y="0"/>
            <a:ext cx="12192000" cy="46656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箭头: 五边形 18">
            <a:extLst>
              <a:ext uri="{FF2B5EF4-FFF2-40B4-BE49-F238E27FC236}">
                <a16:creationId xmlns:a16="http://schemas.microsoft.com/office/drawing/2014/main" id="{D6A1AA6D-A8F9-4527-A7D1-9A8A5A81E6CD}"/>
              </a:ext>
            </a:extLst>
          </p:cNvPr>
          <p:cNvSpPr/>
          <p:nvPr/>
        </p:nvSpPr>
        <p:spPr>
          <a:xfrm>
            <a:off x="2278380" y="0"/>
            <a:ext cx="2503170" cy="466566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</a:p>
        </p:txBody>
      </p:sp>
      <p:sp>
        <p:nvSpPr>
          <p:cNvPr id="9" name="箭头: 五边形 8">
            <a:extLst>
              <a:ext uri="{FF2B5EF4-FFF2-40B4-BE49-F238E27FC236}">
                <a16:creationId xmlns:a16="http://schemas.microsoft.com/office/drawing/2014/main" id="{A8505E55-E32F-4383-92AF-57D429C28826}"/>
              </a:ext>
            </a:extLst>
          </p:cNvPr>
          <p:cNvSpPr/>
          <p:nvPr/>
        </p:nvSpPr>
        <p:spPr>
          <a:xfrm>
            <a:off x="0" y="0"/>
            <a:ext cx="2503170" cy="466566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总览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C257D30-116C-4C08-8088-70B16F7BB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游戏脚本读取与执行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EAC0BC7-67BA-44E0-8825-926A898BA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、获取游戏初始脚本，解析并写入到运行时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367C9D4-74E5-450C-9D23-3545FEE94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2" y="2827637"/>
            <a:ext cx="66960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87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C3CCCF7-C9F1-4D57-A7A7-8462BC752B47}"/>
              </a:ext>
            </a:extLst>
          </p:cNvPr>
          <p:cNvSpPr/>
          <p:nvPr/>
        </p:nvSpPr>
        <p:spPr>
          <a:xfrm>
            <a:off x="0" y="6391433"/>
            <a:ext cx="12192000" cy="46656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74358AF-3E59-4666-9AAE-4F59A98B7344}"/>
              </a:ext>
            </a:extLst>
          </p:cNvPr>
          <p:cNvSpPr/>
          <p:nvPr/>
        </p:nvSpPr>
        <p:spPr>
          <a:xfrm>
            <a:off x="0" y="0"/>
            <a:ext cx="12192000" cy="46656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箭头: 五边形 18">
            <a:extLst>
              <a:ext uri="{FF2B5EF4-FFF2-40B4-BE49-F238E27FC236}">
                <a16:creationId xmlns:a16="http://schemas.microsoft.com/office/drawing/2014/main" id="{D6A1AA6D-A8F9-4527-A7D1-9A8A5A81E6CD}"/>
              </a:ext>
            </a:extLst>
          </p:cNvPr>
          <p:cNvSpPr/>
          <p:nvPr/>
        </p:nvSpPr>
        <p:spPr>
          <a:xfrm>
            <a:off x="2278380" y="0"/>
            <a:ext cx="2503170" cy="466566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</a:p>
        </p:txBody>
      </p:sp>
      <p:sp>
        <p:nvSpPr>
          <p:cNvPr id="9" name="箭头: 五边形 8">
            <a:extLst>
              <a:ext uri="{FF2B5EF4-FFF2-40B4-BE49-F238E27FC236}">
                <a16:creationId xmlns:a16="http://schemas.microsoft.com/office/drawing/2014/main" id="{A8505E55-E32F-4383-92AF-57D429C28826}"/>
              </a:ext>
            </a:extLst>
          </p:cNvPr>
          <p:cNvSpPr/>
          <p:nvPr/>
        </p:nvSpPr>
        <p:spPr>
          <a:xfrm>
            <a:off x="0" y="0"/>
            <a:ext cx="2503170" cy="466566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总览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C257D30-116C-4C08-8088-70B16F7BB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游戏脚本读取与执行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EAC0BC7-67BA-44E0-8825-926A898BA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711"/>
            <a:ext cx="10515600" cy="4351338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、获取游戏初始脚本，解析并写入到运行时</a:t>
            </a:r>
            <a:endParaRPr lang="en-US" altLang="zh-CN" dirty="0"/>
          </a:p>
          <a:p>
            <a:r>
              <a:rPr lang="zh-CN" altLang="en-US" dirty="0"/>
              <a:t>获取的脚本会被解析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261B22-B729-4BDC-9351-DDB99F25C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087" y="1824852"/>
            <a:ext cx="5320136" cy="453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276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C3CCCF7-C9F1-4D57-A7A7-8462BC752B47}"/>
              </a:ext>
            </a:extLst>
          </p:cNvPr>
          <p:cNvSpPr/>
          <p:nvPr/>
        </p:nvSpPr>
        <p:spPr>
          <a:xfrm>
            <a:off x="0" y="6391433"/>
            <a:ext cx="12192000" cy="46656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74358AF-3E59-4666-9AAE-4F59A98B7344}"/>
              </a:ext>
            </a:extLst>
          </p:cNvPr>
          <p:cNvSpPr/>
          <p:nvPr/>
        </p:nvSpPr>
        <p:spPr>
          <a:xfrm>
            <a:off x="0" y="0"/>
            <a:ext cx="12192000" cy="46656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箭头: 五边形 18">
            <a:extLst>
              <a:ext uri="{FF2B5EF4-FFF2-40B4-BE49-F238E27FC236}">
                <a16:creationId xmlns:a16="http://schemas.microsoft.com/office/drawing/2014/main" id="{D6A1AA6D-A8F9-4527-A7D1-9A8A5A81E6CD}"/>
              </a:ext>
            </a:extLst>
          </p:cNvPr>
          <p:cNvSpPr/>
          <p:nvPr/>
        </p:nvSpPr>
        <p:spPr>
          <a:xfrm>
            <a:off x="2278380" y="0"/>
            <a:ext cx="2503170" cy="466566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</a:p>
        </p:txBody>
      </p:sp>
      <p:sp>
        <p:nvSpPr>
          <p:cNvPr id="9" name="箭头: 五边形 8">
            <a:extLst>
              <a:ext uri="{FF2B5EF4-FFF2-40B4-BE49-F238E27FC236}">
                <a16:creationId xmlns:a16="http://schemas.microsoft.com/office/drawing/2014/main" id="{A8505E55-E32F-4383-92AF-57D429C28826}"/>
              </a:ext>
            </a:extLst>
          </p:cNvPr>
          <p:cNvSpPr/>
          <p:nvPr/>
        </p:nvSpPr>
        <p:spPr>
          <a:xfrm>
            <a:off x="0" y="0"/>
            <a:ext cx="2503170" cy="466566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总览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C257D30-116C-4C08-8088-70B16F7BB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游戏脚本读取与执行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EAC0BC7-67BA-44E0-8825-926A898BA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711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、获取游戏初始脚本，解析并写入到运行时</a:t>
            </a:r>
            <a:endParaRPr lang="en-US" altLang="zh-CN" dirty="0"/>
          </a:p>
          <a:p>
            <a:r>
              <a:rPr lang="zh-CN" altLang="en-US" dirty="0"/>
              <a:t>脚本的执行分为三个阶段：预处理阶段、执行阶段、执行后处理阶段</a:t>
            </a:r>
            <a:endParaRPr lang="en-US" altLang="zh-CN" dirty="0"/>
          </a:p>
          <a:p>
            <a:r>
              <a:rPr lang="zh-CN" altLang="en-US" dirty="0"/>
              <a:t>预处理阶段：</a:t>
            </a:r>
            <a:r>
              <a:rPr lang="en-US" altLang="zh-CN" dirty="0">
                <a:hlinkClick r:id="rId2"/>
              </a:rPr>
              <a:t>https://sourcegraph.com/github.com/MakinoharaShoko/WebGAL/-/blob/src/Core/controller/gamePlay/nextSentence.ts</a:t>
            </a:r>
            <a:endParaRPr lang="en-US" altLang="zh-CN" dirty="0"/>
          </a:p>
          <a:p>
            <a:r>
              <a:rPr lang="zh-CN" altLang="en-US" dirty="0"/>
              <a:t>执行阶段、执行后处理阶段：</a:t>
            </a:r>
            <a:r>
              <a:rPr lang="en-US" altLang="zh-CN" dirty="0">
                <a:hlinkClick r:id="rId3"/>
              </a:rPr>
              <a:t>https://sourcegraph.com/github.com/MakinoharaShoko/WebGAL/-/blob/src/Core/controller/gamePlay/scriptExecutor.ts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https://sourcegraph.com/github.com/MakinoharaShoko/WebGAL/-/blob/src/Core/controller/gamePlay/runScript.ts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6945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C3CCCF7-C9F1-4D57-A7A7-8462BC752B47}"/>
              </a:ext>
            </a:extLst>
          </p:cNvPr>
          <p:cNvSpPr/>
          <p:nvPr/>
        </p:nvSpPr>
        <p:spPr>
          <a:xfrm>
            <a:off x="0" y="6391433"/>
            <a:ext cx="12192000" cy="46656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74358AF-3E59-4666-9AAE-4F59A98B7344}"/>
              </a:ext>
            </a:extLst>
          </p:cNvPr>
          <p:cNvSpPr/>
          <p:nvPr/>
        </p:nvSpPr>
        <p:spPr>
          <a:xfrm>
            <a:off x="0" y="0"/>
            <a:ext cx="12192000" cy="46656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箭头: 五边形 18">
            <a:extLst>
              <a:ext uri="{FF2B5EF4-FFF2-40B4-BE49-F238E27FC236}">
                <a16:creationId xmlns:a16="http://schemas.microsoft.com/office/drawing/2014/main" id="{D6A1AA6D-A8F9-4527-A7D1-9A8A5A81E6CD}"/>
              </a:ext>
            </a:extLst>
          </p:cNvPr>
          <p:cNvSpPr/>
          <p:nvPr/>
        </p:nvSpPr>
        <p:spPr>
          <a:xfrm>
            <a:off x="2278380" y="0"/>
            <a:ext cx="2503170" cy="466566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</a:p>
        </p:txBody>
      </p:sp>
      <p:sp>
        <p:nvSpPr>
          <p:cNvPr id="9" name="箭头: 五边形 8">
            <a:extLst>
              <a:ext uri="{FF2B5EF4-FFF2-40B4-BE49-F238E27FC236}">
                <a16:creationId xmlns:a16="http://schemas.microsoft.com/office/drawing/2014/main" id="{A8505E55-E32F-4383-92AF-57D429C28826}"/>
              </a:ext>
            </a:extLst>
          </p:cNvPr>
          <p:cNvSpPr/>
          <p:nvPr/>
        </p:nvSpPr>
        <p:spPr>
          <a:xfrm>
            <a:off x="0" y="0"/>
            <a:ext cx="2503170" cy="466566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总览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C257D30-116C-4C08-8088-70B16F7BB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游戏状态的存储与读取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EAC0BC7-67BA-44E0-8825-926A898BA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711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游戏流程的推进就是对游戏状态的不断更新，这些状态会被自动反映到视图上去。</a:t>
            </a:r>
            <a:endParaRPr lang="en-US" altLang="zh-CN" dirty="0"/>
          </a:p>
          <a:p>
            <a:r>
              <a:rPr lang="zh-CN" altLang="en-US" dirty="0"/>
              <a:t>因此，游戏状态的存储与读取，就是对这些状态的记录与恢复。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7905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C3CCCF7-C9F1-4D57-A7A7-8462BC752B47}"/>
              </a:ext>
            </a:extLst>
          </p:cNvPr>
          <p:cNvSpPr/>
          <p:nvPr/>
        </p:nvSpPr>
        <p:spPr>
          <a:xfrm>
            <a:off x="0" y="6391433"/>
            <a:ext cx="12192000" cy="46656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74358AF-3E59-4666-9AAE-4F59A98B7344}"/>
              </a:ext>
            </a:extLst>
          </p:cNvPr>
          <p:cNvSpPr/>
          <p:nvPr/>
        </p:nvSpPr>
        <p:spPr>
          <a:xfrm>
            <a:off x="0" y="0"/>
            <a:ext cx="12192000" cy="46656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箭头: 五边形 18">
            <a:extLst>
              <a:ext uri="{FF2B5EF4-FFF2-40B4-BE49-F238E27FC236}">
                <a16:creationId xmlns:a16="http://schemas.microsoft.com/office/drawing/2014/main" id="{D6A1AA6D-A8F9-4527-A7D1-9A8A5A81E6CD}"/>
              </a:ext>
            </a:extLst>
          </p:cNvPr>
          <p:cNvSpPr/>
          <p:nvPr/>
        </p:nvSpPr>
        <p:spPr>
          <a:xfrm>
            <a:off x="2278380" y="0"/>
            <a:ext cx="2503170" cy="466566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</a:p>
        </p:txBody>
      </p:sp>
      <p:sp>
        <p:nvSpPr>
          <p:cNvPr id="9" name="箭头: 五边形 8">
            <a:extLst>
              <a:ext uri="{FF2B5EF4-FFF2-40B4-BE49-F238E27FC236}">
                <a16:creationId xmlns:a16="http://schemas.microsoft.com/office/drawing/2014/main" id="{A8505E55-E32F-4383-92AF-57D429C28826}"/>
              </a:ext>
            </a:extLst>
          </p:cNvPr>
          <p:cNvSpPr/>
          <p:nvPr/>
        </p:nvSpPr>
        <p:spPr>
          <a:xfrm>
            <a:off x="0" y="0"/>
            <a:ext cx="2503170" cy="466566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总览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C257D30-116C-4C08-8088-70B16F7BB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游戏状态的存储与读取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DF30F8-8ED5-4FAC-B728-E3BD1EFD5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434" y="1367481"/>
            <a:ext cx="4600575" cy="48768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35078A5-7345-40B7-8666-89A699BFF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623" y="2166936"/>
            <a:ext cx="66770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6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C3CCCF7-C9F1-4D57-A7A7-8462BC752B47}"/>
              </a:ext>
            </a:extLst>
          </p:cNvPr>
          <p:cNvSpPr/>
          <p:nvPr/>
        </p:nvSpPr>
        <p:spPr>
          <a:xfrm>
            <a:off x="0" y="6391433"/>
            <a:ext cx="12192000" cy="46656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74358AF-3E59-4666-9AAE-4F59A98B7344}"/>
              </a:ext>
            </a:extLst>
          </p:cNvPr>
          <p:cNvSpPr/>
          <p:nvPr/>
        </p:nvSpPr>
        <p:spPr>
          <a:xfrm>
            <a:off x="0" y="0"/>
            <a:ext cx="12192000" cy="46656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箭头: 五边形 18">
            <a:extLst>
              <a:ext uri="{FF2B5EF4-FFF2-40B4-BE49-F238E27FC236}">
                <a16:creationId xmlns:a16="http://schemas.microsoft.com/office/drawing/2014/main" id="{D6A1AA6D-A8F9-4527-A7D1-9A8A5A81E6CD}"/>
              </a:ext>
            </a:extLst>
          </p:cNvPr>
          <p:cNvSpPr/>
          <p:nvPr/>
        </p:nvSpPr>
        <p:spPr>
          <a:xfrm>
            <a:off x="2278380" y="0"/>
            <a:ext cx="2503170" cy="466566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</a:p>
        </p:txBody>
      </p:sp>
      <p:sp>
        <p:nvSpPr>
          <p:cNvPr id="9" name="箭头: 五边形 8">
            <a:extLst>
              <a:ext uri="{FF2B5EF4-FFF2-40B4-BE49-F238E27FC236}">
                <a16:creationId xmlns:a16="http://schemas.microsoft.com/office/drawing/2014/main" id="{A8505E55-E32F-4383-92AF-57D429C28826}"/>
              </a:ext>
            </a:extLst>
          </p:cNvPr>
          <p:cNvSpPr/>
          <p:nvPr/>
        </p:nvSpPr>
        <p:spPr>
          <a:xfrm>
            <a:off x="0" y="0"/>
            <a:ext cx="2503170" cy="466566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总览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C257D30-116C-4C08-8088-70B16F7BB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游戏状态的存储与读取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91B18E9B-3FE9-4588-B08D-12ADBBF85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65341" cy="4351338"/>
          </a:xfrm>
        </p:spPr>
        <p:txBody>
          <a:bodyPr/>
          <a:lstStyle/>
          <a:p>
            <a:r>
              <a:rPr lang="en-US" altLang="zh-CN" dirty="0">
                <a:hlinkClick r:id="rId2"/>
              </a:rPr>
              <a:t>https://sourcegraph.com/github.com/MakinoharaShoko/WebGAL/-/blob/src/Core/controller/storage/loadGame.ts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E8168AA-8391-4D76-BD79-E700175AF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1317" y="1248413"/>
            <a:ext cx="4671583" cy="501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95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C3CCCF7-C9F1-4D57-A7A7-8462BC752B47}"/>
              </a:ext>
            </a:extLst>
          </p:cNvPr>
          <p:cNvSpPr/>
          <p:nvPr/>
        </p:nvSpPr>
        <p:spPr>
          <a:xfrm>
            <a:off x="0" y="6391433"/>
            <a:ext cx="12192000" cy="46656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74358AF-3E59-4666-9AAE-4F59A98B7344}"/>
              </a:ext>
            </a:extLst>
          </p:cNvPr>
          <p:cNvSpPr/>
          <p:nvPr/>
        </p:nvSpPr>
        <p:spPr>
          <a:xfrm>
            <a:off x="0" y="0"/>
            <a:ext cx="12192000" cy="46656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箭头: 五边形 18">
            <a:extLst>
              <a:ext uri="{FF2B5EF4-FFF2-40B4-BE49-F238E27FC236}">
                <a16:creationId xmlns:a16="http://schemas.microsoft.com/office/drawing/2014/main" id="{D6A1AA6D-A8F9-4527-A7D1-9A8A5A81E6CD}"/>
              </a:ext>
            </a:extLst>
          </p:cNvPr>
          <p:cNvSpPr/>
          <p:nvPr/>
        </p:nvSpPr>
        <p:spPr>
          <a:xfrm>
            <a:off x="2278380" y="0"/>
            <a:ext cx="2503170" cy="466566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</a:p>
        </p:txBody>
      </p:sp>
      <p:sp>
        <p:nvSpPr>
          <p:cNvPr id="9" name="箭头: 五边形 8">
            <a:extLst>
              <a:ext uri="{FF2B5EF4-FFF2-40B4-BE49-F238E27FC236}">
                <a16:creationId xmlns:a16="http://schemas.microsoft.com/office/drawing/2014/main" id="{A8505E55-E32F-4383-92AF-57D429C28826}"/>
              </a:ext>
            </a:extLst>
          </p:cNvPr>
          <p:cNvSpPr/>
          <p:nvPr/>
        </p:nvSpPr>
        <p:spPr>
          <a:xfrm>
            <a:off x="0" y="0"/>
            <a:ext cx="2503170" cy="466566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总览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C257D30-116C-4C08-8088-70B16F7BB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用户数据的本地储存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93F430E-826F-4E1A-A8D1-D85740761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313" y="1307241"/>
            <a:ext cx="618172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90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793</Words>
  <Application>Microsoft Office PowerPoint</Application>
  <PresentationFormat>宽屏</PresentationFormat>
  <Paragraphs>133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Microsoft YaHei Light</vt:lpstr>
      <vt:lpstr>等线</vt:lpstr>
      <vt:lpstr>等线 Light</vt:lpstr>
      <vt:lpstr>微软雅黑</vt:lpstr>
      <vt:lpstr>Arial</vt:lpstr>
      <vt:lpstr>Eras Medium ITC</vt:lpstr>
      <vt:lpstr>Office 主题​​</vt:lpstr>
      <vt:lpstr>PowerPoint 演示文稿</vt:lpstr>
      <vt:lpstr>网页端视觉小说引擎概览</vt:lpstr>
      <vt:lpstr>游戏脚本读取与执行</vt:lpstr>
      <vt:lpstr>游戏脚本读取与执行</vt:lpstr>
      <vt:lpstr>游戏脚本读取与执行</vt:lpstr>
      <vt:lpstr>游戏状态的存储与读取</vt:lpstr>
      <vt:lpstr>游戏状态的存储与读取</vt:lpstr>
      <vt:lpstr>游戏状态的存储与读取</vt:lpstr>
      <vt:lpstr>用户数据的本地储存</vt:lpstr>
      <vt:lpstr>场景切换与分支选择</vt:lpstr>
      <vt:lpstr>场景切换与分支选择</vt:lpstr>
      <vt:lpstr>关键技术：游戏演出管理器</vt:lpstr>
      <vt:lpstr>关键技术：游戏演出管理器</vt:lpstr>
      <vt:lpstr>关键技术：游戏演出管理器</vt:lpstr>
      <vt:lpstr>关键技术：游戏演出管理器</vt:lpstr>
      <vt:lpstr>关键技术：游戏演出管理器</vt:lpstr>
      <vt:lpstr>关键技术：游戏演出管理器</vt:lpstr>
      <vt:lpstr>PowerPoint 演示文稿</vt:lpstr>
      <vt:lpstr>相关参考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Makinohara Shoko</dc:creator>
  <cp:lastModifiedBy>T118259</cp:lastModifiedBy>
  <cp:revision>13</cp:revision>
  <dcterms:created xsi:type="dcterms:W3CDTF">2019-12-12T15:01:01Z</dcterms:created>
  <dcterms:modified xsi:type="dcterms:W3CDTF">2022-08-29T11:32:31Z</dcterms:modified>
</cp:coreProperties>
</file>