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96" r:id="rId3"/>
    <p:sldId id="257" r:id="rId4"/>
    <p:sldId id="299" r:id="rId5"/>
    <p:sldId id="297" r:id="rId6"/>
    <p:sldId id="298" r:id="rId7"/>
    <p:sldId id="263" r:id="rId8"/>
    <p:sldId id="300" r:id="rId9"/>
    <p:sldId id="292" r:id="rId10"/>
    <p:sldId id="269" r:id="rId11"/>
    <p:sldId id="301" r:id="rId12"/>
    <p:sldId id="272" r:id="rId13"/>
    <p:sldId id="295" r:id="rId14"/>
    <p:sldId id="302" r:id="rId15"/>
    <p:sldId id="304" r:id="rId16"/>
    <p:sldId id="303" r:id="rId17"/>
    <p:sldId id="305" r:id="rId18"/>
    <p:sldId id="306" r:id="rId19"/>
    <p:sldId id="282" r:id="rId20"/>
    <p:sldId id="283" r:id="rId21"/>
    <p:sldId id="284" r:id="rId22"/>
    <p:sldId id="281" r:id="rId23"/>
    <p:sldId id="285" r:id="rId24"/>
    <p:sldId id="275" r:id="rId25"/>
    <p:sldId id="276" r:id="rId26"/>
    <p:sldId id="277" r:id="rId27"/>
    <p:sldId id="279" r:id="rId28"/>
    <p:sldId id="308" r:id="rId29"/>
    <p:sldId id="280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2D06"/>
    <a:srgbClr val="7A5B00"/>
    <a:srgbClr val="7C4D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8"/>
    <p:restoredTop sz="66187"/>
  </p:normalViewPr>
  <p:slideViewPr>
    <p:cSldViewPr snapToGrid="0" snapToObjects="1" showGuides="1">
      <p:cViewPr>
        <p:scale>
          <a:sx n="60" d="100"/>
          <a:sy n="60" d="100"/>
        </p:scale>
        <p:origin x="944" y="544"/>
      </p:cViewPr>
      <p:guideLst>
        <p:guide orient="horz" pos="2183"/>
        <p:guide pos="37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48A0C-8B5D-5D4D-BE77-164648172791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C6CB0-CB09-6648-ABA9-EA0DF53ED04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43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C6CB0-CB09-6648-ABA9-EA0DF53ED0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598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b="1" dirty="0" err="1"/>
              <a:t>tudy</a:t>
            </a:r>
            <a:r>
              <a:rPr lang="fr-CH" b="1" dirty="0"/>
              <a:t> Design &amp; </a:t>
            </a:r>
            <a:r>
              <a:rPr lang="fr-CH" b="1" dirty="0" err="1"/>
              <a:t>Subjects</a:t>
            </a:r>
            <a:endParaRPr lang="fr-CH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err="1"/>
              <a:t>Experimental</a:t>
            </a:r>
            <a:r>
              <a:rPr lang="fr-CH" b="1" dirty="0"/>
              <a:t> </a:t>
            </a:r>
            <a:r>
              <a:rPr lang="fr-CH" b="1" dirty="0" err="1"/>
              <a:t>study</a:t>
            </a:r>
            <a:r>
              <a:rPr lang="fr-CH" dirty="0"/>
              <a:t>: </a:t>
            </a:r>
            <a:r>
              <a:rPr lang="fr-CH" dirty="0" err="1"/>
              <a:t>Cooperative</a:t>
            </a:r>
            <a:r>
              <a:rPr lang="fr-CH" dirty="0"/>
              <a:t> </a:t>
            </a:r>
            <a:r>
              <a:rPr lang="fr-CH" dirty="0" err="1"/>
              <a:t>feeding</a:t>
            </a:r>
            <a:r>
              <a:rPr lang="fr-CH" dirty="0"/>
              <a:t> </a:t>
            </a:r>
            <a:r>
              <a:rPr lang="fr-CH" dirty="0" err="1"/>
              <a:t>task</a:t>
            </a:r>
            <a:r>
              <a:rPr lang="fr-CH" dirty="0"/>
              <a:t> to </a:t>
            </a:r>
            <a:r>
              <a:rPr lang="fr-CH" dirty="0" err="1"/>
              <a:t>assess</a:t>
            </a:r>
            <a:r>
              <a:rPr lang="fr-CH" dirty="0"/>
              <a:t> </a:t>
            </a:r>
            <a:r>
              <a:rPr lang="fr-CH" b="1" dirty="0" err="1"/>
              <a:t>tolerance</a:t>
            </a:r>
            <a:r>
              <a:rPr lang="fr-CH" dirty="0"/>
              <a:t> in </a:t>
            </a:r>
            <a:r>
              <a:rPr lang="fr-CH" b="1" dirty="0"/>
              <a:t>male-</a:t>
            </a:r>
            <a:r>
              <a:rPr lang="fr-CH" b="1" dirty="0" err="1"/>
              <a:t>female</a:t>
            </a:r>
            <a:r>
              <a:rPr lang="fr-CH" b="1" dirty="0"/>
              <a:t> </a:t>
            </a:r>
            <a:r>
              <a:rPr lang="fr-CH" b="1" dirty="0" err="1"/>
              <a:t>dyads</a:t>
            </a:r>
            <a:r>
              <a:rPr lang="fr-CH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Wild </a:t>
            </a:r>
            <a:r>
              <a:rPr lang="fr-CH" b="1" dirty="0" err="1"/>
              <a:t>habituated</a:t>
            </a:r>
            <a:r>
              <a:rPr lang="fr-CH" b="1" dirty="0"/>
              <a:t> vervet </a:t>
            </a:r>
            <a:r>
              <a:rPr lang="fr-CH" b="1" dirty="0" err="1"/>
              <a:t>monkeys</a:t>
            </a:r>
            <a:r>
              <a:rPr lang="fr-CH" dirty="0"/>
              <a:t> at </a:t>
            </a:r>
            <a:r>
              <a:rPr lang="fr-CH" b="1" dirty="0"/>
              <a:t>Inkawu Vervet Project (Mawana Game Reserve, South </a:t>
            </a:r>
            <a:r>
              <a:rPr lang="fr-CH" b="1" dirty="0" err="1"/>
              <a:t>Africa</a:t>
            </a:r>
            <a:r>
              <a:rPr lang="fr-CH" b="1" dirty="0"/>
              <a:t>)</a:t>
            </a:r>
            <a:r>
              <a:rPr lang="fr-CH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Groups:</a:t>
            </a:r>
            <a:r>
              <a:rPr lang="fr-CH" dirty="0"/>
              <a:t> Baie Dankie (BD), Ankhase (AK), Noha (NH).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err="1"/>
              <a:t>Dyads</a:t>
            </a:r>
            <a:r>
              <a:rPr lang="fr-CH" b="1" dirty="0"/>
              <a:t>:</a:t>
            </a:r>
            <a:r>
              <a:rPr lang="fr-CH" dirty="0"/>
              <a:t> 8 male-</a:t>
            </a:r>
            <a:r>
              <a:rPr lang="fr-CH" dirty="0" err="1"/>
              <a:t>female</a:t>
            </a:r>
            <a:r>
              <a:rPr lang="fr-CH" dirty="0"/>
              <a:t> pairs (1 NH, 2 AK, 5 BD) → 16 </a:t>
            </a:r>
            <a:r>
              <a:rPr lang="fr-CH" dirty="0" err="1"/>
              <a:t>individuals</a:t>
            </a:r>
            <a:r>
              <a:rPr lang="fr-CH" dirty="0"/>
              <a:t> (8M, 8F).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err="1"/>
              <a:t>Selection</a:t>
            </a:r>
            <a:r>
              <a:rPr lang="fr-CH" b="1" dirty="0"/>
              <a:t> </a:t>
            </a:r>
            <a:r>
              <a:rPr lang="fr-CH" b="1" dirty="0" err="1"/>
              <a:t>criteria</a:t>
            </a:r>
            <a:r>
              <a:rPr lang="fr-CH" b="1" dirty="0"/>
              <a:t>:</a:t>
            </a:r>
            <a:r>
              <a:rPr lang="fr-CH" dirty="0"/>
              <a:t> </a:t>
            </a:r>
            <a:r>
              <a:rPr lang="fr-CH" dirty="0" err="1"/>
              <a:t>Avoided</a:t>
            </a:r>
            <a:r>
              <a:rPr lang="fr-CH" dirty="0"/>
              <a:t> </a:t>
            </a:r>
            <a:r>
              <a:rPr lang="fr-CH" dirty="0" err="1"/>
              <a:t>socially</a:t>
            </a:r>
            <a:r>
              <a:rPr lang="fr-CH" dirty="0"/>
              <a:t> close pairs to </a:t>
            </a:r>
            <a:r>
              <a:rPr lang="fr-CH" dirty="0" err="1"/>
              <a:t>reduce</a:t>
            </a:r>
            <a:r>
              <a:rPr lang="fr-CH" dirty="0"/>
              <a:t> </a:t>
            </a:r>
            <a:r>
              <a:rPr lang="fr-CH" dirty="0" err="1"/>
              <a:t>confounds</a:t>
            </a:r>
            <a:r>
              <a:rPr lang="fr-CH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err="1"/>
              <a:t>Average</a:t>
            </a:r>
            <a:r>
              <a:rPr lang="fr-CH" b="1" dirty="0"/>
              <a:t> trials:</a:t>
            </a:r>
            <a:r>
              <a:rPr lang="fr-CH" dirty="0"/>
              <a:t> ~340 trials/</a:t>
            </a:r>
            <a:r>
              <a:rPr lang="fr-CH" dirty="0" err="1"/>
              <a:t>dyad</a:t>
            </a:r>
            <a:r>
              <a:rPr lang="fr-CH" dirty="0"/>
              <a:t> over </a:t>
            </a:r>
            <a:r>
              <a:rPr lang="fr-CH" b="1" dirty="0"/>
              <a:t>34.25 </a:t>
            </a:r>
            <a:r>
              <a:rPr lang="fr-CH" b="1" dirty="0" err="1"/>
              <a:t>days</a:t>
            </a:r>
            <a:r>
              <a:rPr lang="fr-CH" dirty="0"/>
              <a:t>.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C6CB0-CB09-6648-ABA9-EA0DF53ED04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116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b="1" dirty="0" err="1"/>
              <a:t>Experimental</a:t>
            </a:r>
            <a:r>
              <a:rPr lang="fr-CH" b="1" dirty="0"/>
              <a:t> </a:t>
            </a:r>
            <a:r>
              <a:rPr lang="fr-CH" b="1" dirty="0" err="1"/>
              <a:t>Procedure</a:t>
            </a:r>
            <a:endParaRPr lang="fr-CH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CH" dirty="0" err="1"/>
              <a:t>Conducted</a:t>
            </a:r>
            <a:r>
              <a:rPr lang="fr-CH" dirty="0"/>
              <a:t> over </a:t>
            </a:r>
            <a:r>
              <a:rPr lang="fr-CH" b="1" dirty="0"/>
              <a:t>12 </a:t>
            </a:r>
            <a:r>
              <a:rPr lang="fr-CH" b="1" dirty="0" err="1"/>
              <a:t>months</a:t>
            </a:r>
            <a:r>
              <a:rPr lang="fr-CH" dirty="0"/>
              <a:t> (Sept 2022 – March 2023).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Max 15 trials per session</a:t>
            </a:r>
            <a:r>
              <a:rPr lang="fr-CH" dirty="0"/>
              <a:t>, </a:t>
            </a:r>
            <a:r>
              <a:rPr lang="fr-CH" dirty="0" err="1"/>
              <a:t>during</a:t>
            </a:r>
            <a:r>
              <a:rPr lang="fr-CH" dirty="0"/>
              <a:t> </a:t>
            </a:r>
            <a:r>
              <a:rPr lang="fr-CH" dirty="0" err="1"/>
              <a:t>peak</a:t>
            </a:r>
            <a:r>
              <a:rPr lang="fr-CH" dirty="0"/>
              <a:t> </a:t>
            </a:r>
            <a:r>
              <a:rPr lang="fr-CH" dirty="0" err="1"/>
              <a:t>activity</a:t>
            </a:r>
            <a:r>
              <a:rPr lang="fr-CH" dirty="0"/>
              <a:t> </a:t>
            </a:r>
            <a:r>
              <a:rPr lang="fr-CH" dirty="0" err="1"/>
              <a:t>hours</a:t>
            </a:r>
            <a:r>
              <a:rPr lang="fr-CH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endParaRPr lang="fr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H" b="1" dirty="0"/>
              <a:t>. Box </a:t>
            </a:r>
            <a:r>
              <a:rPr lang="fr-CH" b="1" dirty="0" err="1"/>
              <a:t>Experiment</a:t>
            </a:r>
            <a:r>
              <a:rPr lang="fr-CH" b="1" dirty="0"/>
              <a:t> Setup (</a:t>
            </a:r>
            <a:r>
              <a:rPr lang="fr-CH" b="1" dirty="0" err="1"/>
              <a:t>Influenced</a:t>
            </a:r>
            <a:r>
              <a:rPr lang="fr-CH" b="1" dirty="0"/>
              <a:t> by Borgeaud &amp; Bshary </a:t>
            </a:r>
            <a:r>
              <a:rPr lang="fr-CH" b="1" dirty="0" err="1"/>
              <a:t>Studies</a:t>
            </a:r>
            <a:endParaRPr lang="fr-CH" dirty="0"/>
          </a:p>
          <a:p>
            <a:r>
              <a:rPr lang="fr-CH" dirty="0" err="1"/>
              <a:t>Apparatus</a:t>
            </a:r>
            <a:r>
              <a:rPr lang="fr-CH" dirty="0"/>
              <a:t> &amp; </a:t>
            </a:r>
            <a:r>
              <a:rPr lang="fr-CH" dirty="0" err="1"/>
              <a:t>desing</a:t>
            </a:r>
            <a:r>
              <a:rPr lang="fr-CH" dirty="0"/>
              <a:t> </a:t>
            </a:r>
            <a:r>
              <a:rPr lang="fr-CH" dirty="0" err="1"/>
              <a:t>inpired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</a:t>
            </a:r>
            <a:r>
              <a:rPr lang="fr-CH" dirty="0" err="1"/>
              <a:t>Borgeau</a:t>
            </a:r>
            <a:r>
              <a:rPr lang="fr-CH" dirty="0"/>
              <a:t> And Bshary</a:t>
            </a:r>
            <a:br>
              <a:rPr lang="fr-CH" dirty="0"/>
            </a:br>
            <a:r>
              <a:rPr lang="fr-CH" dirty="0"/>
              <a:t>The </a:t>
            </a:r>
            <a:r>
              <a:rPr lang="fr-CH" dirty="0" err="1"/>
              <a:t>thesis</a:t>
            </a:r>
            <a:r>
              <a:rPr lang="fr-CH" dirty="0"/>
              <a:t> states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b="1" dirty="0"/>
              <a:t>the </a:t>
            </a:r>
            <a:r>
              <a:rPr lang="fr-CH" b="1" dirty="0" err="1"/>
              <a:t>experimental</a:t>
            </a:r>
            <a:r>
              <a:rPr lang="fr-CH" b="1" dirty="0"/>
              <a:t> </a:t>
            </a:r>
            <a:r>
              <a:rPr lang="fr-CH" b="1" dirty="0" err="1"/>
              <a:t>apparatus</a:t>
            </a:r>
            <a:r>
              <a:rPr lang="fr-CH" b="1" dirty="0"/>
              <a:t> </a:t>
            </a:r>
            <a:r>
              <a:rPr lang="fr-CH" b="1" dirty="0" err="1"/>
              <a:t>used</a:t>
            </a:r>
            <a:r>
              <a:rPr lang="fr-CH" b="1" dirty="0"/>
              <a:t> in </a:t>
            </a:r>
            <a:r>
              <a:rPr lang="fr-CH" b="1" dirty="0" err="1"/>
              <a:t>this</a:t>
            </a:r>
            <a:r>
              <a:rPr lang="fr-CH" b="1" dirty="0"/>
              <a:t> </a:t>
            </a:r>
            <a:r>
              <a:rPr lang="fr-CH" b="1" dirty="0" err="1"/>
              <a:t>study</a:t>
            </a:r>
            <a:r>
              <a:rPr lang="fr-CH" b="1" dirty="0"/>
              <a:t> </a:t>
            </a:r>
            <a:r>
              <a:rPr lang="fr-CH" b="1" dirty="0" err="1"/>
              <a:t>was</a:t>
            </a:r>
            <a:r>
              <a:rPr lang="fr-CH" b="1" dirty="0"/>
              <a:t> </a:t>
            </a:r>
            <a:r>
              <a:rPr lang="fr-CH" b="1" dirty="0" err="1"/>
              <a:t>based</a:t>
            </a:r>
            <a:r>
              <a:rPr lang="fr-CH" b="1" dirty="0"/>
              <a:t> on </a:t>
            </a:r>
            <a:r>
              <a:rPr lang="fr-CH" b="1" dirty="0" err="1"/>
              <a:t>previous</a:t>
            </a:r>
            <a:r>
              <a:rPr lang="fr-CH" b="1" dirty="0"/>
              <a:t> </a:t>
            </a:r>
            <a:r>
              <a:rPr lang="fr-CH" b="1" dirty="0" err="1"/>
              <a:t>work</a:t>
            </a:r>
            <a:r>
              <a:rPr lang="fr-CH" b="1" dirty="0"/>
              <a:t> by Borgeaud &amp; Bshary (2015)</a:t>
            </a:r>
            <a:r>
              <a:rPr lang="fr-CH" dirty="0"/>
              <a:t>, </a:t>
            </a:r>
            <a:r>
              <a:rPr lang="fr-CH" dirty="0" err="1"/>
              <a:t>among</a:t>
            </a:r>
            <a:r>
              <a:rPr lang="fr-CH" dirty="0"/>
              <a:t> </a:t>
            </a:r>
            <a:r>
              <a:rPr lang="fr-CH" dirty="0" err="1"/>
              <a:t>others</a:t>
            </a:r>
            <a:r>
              <a:rPr lang="fr-CH" dirty="0"/>
              <a:t>.</a:t>
            </a:r>
          </a:p>
          <a:p>
            <a:r>
              <a:rPr lang="fr-CH" b="1" dirty="0"/>
              <a:t>Key </a:t>
            </a:r>
            <a:r>
              <a:rPr lang="fr-CH" b="1" dirty="0" err="1"/>
              <a:t>Features</a:t>
            </a:r>
            <a:r>
              <a:rPr lang="fr-CH" b="1" dirty="0"/>
              <a:t> of the </a:t>
            </a:r>
            <a:r>
              <a:rPr lang="fr-CH" b="1" dirty="0" err="1"/>
              <a:t>Experiment</a:t>
            </a:r>
            <a:r>
              <a:rPr lang="fr-CH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err="1"/>
              <a:t>Wooden</a:t>
            </a:r>
            <a:r>
              <a:rPr lang="fr-CH" b="1" dirty="0"/>
              <a:t> box </a:t>
            </a:r>
            <a:r>
              <a:rPr lang="fr-CH" b="1" dirty="0" err="1"/>
              <a:t>with</a:t>
            </a:r>
            <a:r>
              <a:rPr lang="fr-CH" b="1" dirty="0"/>
              <a:t> a Plexiglas panel (20 × 20 × 30 cm)</a:t>
            </a:r>
            <a:r>
              <a:rPr lang="fr-CH" dirty="0"/>
              <a:t>, </a:t>
            </a:r>
            <a:r>
              <a:rPr lang="fr-CH" dirty="0" err="1"/>
              <a:t>allowing</a:t>
            </a:r>
            <a:r>
              <a:rPr lang="fr-CH" dirty="0"/>
              <a:t> vervets to </a:t>
            </a:r>
            <a:r>
              <a:rPr lang="fr-CH" dirty="0" err="1"/>
              <a:t>see</a:t>
            </a:r>
            <a:r>
              <a:rPr lang="fr-CH" dirty="0"/>
              <a:t> the </a:t>
            </a:r>
            <a:r>
              <a:rPr lang="fr-CH" dirty="0" err="1"/>
              <a:t>reward</a:t>
            </a:r>
            <a:r>
              <a:rPr lang="fr-CH" dirty="0"/>
              <a:t> </a:t>
            </a:r>
            <a:r>
              <a:rPr lang="fr-CH" dirty="0" err="1"/>
              <a:t>inside</a:t>
            </a:r>
            <a:r>
              <a:rPr lang="fr-CH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err="1"/>
              <a:t>Remote-controlled</a:t>
            </a:r>
            <a:r>
              <a:rPr lang="fr-CH" b="1" dirty="0"/>
              <a:t> </a:t>
            </a:r>
            <a:r>
              <a:rPr lang="fr-CH" b="1" dirty="0" err="1"/>
              <a:t>access</a:t>
            </a:r>
            <a:r>
              <a:rPr lang="fr-CH" b="1" dirty="0"/>
              <a:t> to </a:t>
            </a:r>
            <a:r>
              <a:rPr lang="fr-CH" b="1" dirty="0" err="1"/>
              <a:t>food</a:t>
            </a:r>
            <a:r>
              <a:rPr lang="fr-CH" b="1" dirty="0"/>
              <a:t> </a:t>
            </a:r>
            <a:r>
              <a:rPr lang="fr-CH" b="1" dirty="0" err="1"/>
              <a:t>reward</a:t>
            </a:r>
            <a:r>
              <a:rPr lang="fr-CH" dirty="0"/>
              <a:t> (corn kernels) </a:t>
            </a:r>
            <a:r>
              <a:rPr lang="fr-CH" dirty="0" err="1"/>
              <a:t>when</a:t>
            </a:r>
            <a:r>
              <a:rPr lang="fr-CH" dirty="0"/>
              <a:t> </a:t>
            </a:r>
            <a:r>
              <a:rPr lang="fr-CH" dirty="0" err="1"/>
              <a:t>both</a:t>
            </a:r>
            <a:r>
              <a:rPr lang="fr-CH" dirty="0"/>
              <a:t> </a:t>
            </a:r>
            <a:r>
              <a:rPr lang="fr-CH" dirty="0" err="1"/>
              <a:t>dyad</a:t>
            </a:r>
            <a:r>
              <a:rPr lang="fr-CH" dirty="0"/>
              <a:t> </a:t>
            </a:r>
            <a:r>
              <a:rPr lang="fr-CH" dirty="0" err="1"/>
              <a:t>members</a:t>
            </a:r>
            <a:r>
              <a:rPr lang="fr-CH" dirty="0"/>
              <a:t> </a:t>
            </a:r>
            <a:r>
              <a:rPr lang="fr-CH" dirty="0" err="1"/>
              <a:t>approached</a:t>
            </a:r>
            <a:r>
              <a:rPr lang="fr-CH" dirty="0"/>
              <a:t> </a:t>
            </a:r>
            <a:r>
              <a:rPr lang="fr-CH" dirty="0" err="1"/>
              <a:t>cooperatively</a:t>
            </a:r>
            <a:r>
              <a:rPr lang="fr-CH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err="1"/>
              <a:t>Personalized</a:t>
            </a:r>
            <a:r>
              <a:rPr lang="fr-CH" b="1" dirty="0"/>
              <a:t> markers on boxes</a:t>
            </a:r>
            <a:r>
              <a:rPr lang="fr-CH" dirty="0"/>
              <a:t> to </a:t>
            </a:r>
            <a:r>
              <a:rPr lang="fr-CH" dirty="0" err="1"/>
              <a:t>ensure</a:t>
            </a:r>
            <a:r>
              <a:rPr lang="fr-CH" dirty="0"/>
              <a:t> </a:t>
            </a:r>
            <a:r>
              <a:rPr lang="fr-CH" dirty="0" err="1"/>
              <a:t>individual</a:t>
            </a:r>
            <a:r>
              <a:rPr lang="fr-CH" dirty="0"/>
              <a:t> recognition of the </a:t>
            </a:r>
            <a:r>
              <a:rPr lang="fr-CH" dirty="0" err="1"/>
              <a:t>task</a:t>
            </a:r>
            <a:r>
              <a:rPr lang="fr-CH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err="1"/>
              <a:t>Recorded</a:t>
            </a:r>
            <a:r>
              <a:rPr lang="fr-CH" b="1" dirty="0"/>
              <a:t> </a:t>
            </a:r>
            <a:r>
              <a:rPr lang="fr-CH" b="1" dirty="0" err="1"/>
              <a:t>with</a:t>
            </a:r>
            <a:r>
              <a:rPr lang="fr-CH" b="1" dirty="0"/>
              <a:t> Cybertracker and </a:t>
            </a:r>
            <a:r>
              <a:rPr lang="fr-CH" b="1" dirty="0" err="1"/>
              <a:t>tablets</a:t>
            </a:r>
            <a:r>
              <a:rPr lang="fr-CH" dirty="0"/>
              <a:t> for data </a:t>
            </a:r>
            <a:r>
              <a:rPr lang="fr-CH" dirty="0" err="1"/>
              <a:t>verification</a:t>
            </a:r>
            <a:r>
              <a:rPr lang="fr-CH" dirty="0"/>
              <a:t>​.</a:t>
            </a:r>
          </a:p>
          <a:p>
            <a:r>
              <a:rPr lang="fr-CH" dirty="0"/>
              <a:t>This setup </a:t>
            </a:r>
            <a:r>
              <a:rPr lang="fr-CH" b="1" dirty="0" err="1"/>
              <a:t>closely</a:t>
            </a:r>
            <a:r>
              <a:rPr lang="fr-CH" b="1" dirty="0"/>
              <a:t> </a:t>
            </a:r>
            <a:r>
              <a:rPr lang="fr-CH" b="1" dirty="0" err="1"/>
              <a:t>mirrors</a:t>
            </a:r>
            <a:r>
              <a:rPr lang="fr-CH" b="1" dirty="0"/>
              <a:t> </a:t>
            </a:r>
            <a:r>
              <a:rPr lang="fr-CH" b="1" dirty="0" err="1"/>
              <a:t>previous</a:t>
            </a:r>
            <a:r>
              <a:rPr lang="fr-CH" b="1" dirty="0"/>
              <a:t> </a:t>
            </a:r>
            <a:r>
              <a:rPr lang="fr-CH" b="1" dirty="0" err="1"/>
              <a:t>experiments</a:t>
            </a:r>
            <a:r>
              <a:rPr lang="fr-CH" b="1" dirty="0"/>
              <a:t> by Borgeaud &amp; Bshary</a:t>
            </a:r>
            <a:r>
              <a:rPr lang="fr-CH" dirty="0"/>
              <a:t>, </a:t>
            </a:r>
            <a:r>
              <a:rPr lang="fr-CH" dirty="0" err="1"/>
              <a:t>where</a:t>
            </a:r>
            <a:r>
              <a:rPr lang="fr-CH" dirty="0"/>
              <a:t> vervet </a:t>
            </a:r>
            <a:r>
              <a:rPr lang="fr-CH" dirty="0" err="1"/>
              <a:t>monkeys</a:t>
            </a:r>
            <a:r>
              <a:rPr lang="fr-CH" dirty="0"/>
              <a:t> </a:t>
            </a:r>
            <a:r>
              <a:rPr lang="fr-CH" dirty="0" err="1"/>
              <a:t>engaged</a:t>
            </a:r>
            <a:r>
              <a:rPr lang="fr-CH" dirty="0"/>
              <a:t> in </a:t>
            </a:r>
            <a:r>
              <a:rPr lang="fr-CH" dirty="0" err="1"/>
              <a:t>cooperative</a:t>
            </a:r>
            <a:r>
              <a:rPr lang="fr-CH" dirty="0"/>
              <a:t> </a:t>
            </a:r>
            <a:r>
              <a:rPr lang="fr-CH" dirty="0" err="1"/>
              <a:t>tasks</a:t>
            </a:r>
            <a:r>
              <a:rPr lang="fr-CH" dirty="0"/>
              <a:t> </a:t>
            </a:r>
            <a:r>
              <a:rPr lang="fr-CH" dirty="0" err="1"/>
              <a:t>under</a:t>
            </a:r>
            <a:r>
              <a:rPr lang="fr-CH" dirty="0"/>
              <a:t> </a:t>
            </a:r>
            <a:r>
              <a:rPr lang="fr-CH" dirty="0" err="1"/>
              <a:t>controlled</a:t>
            </a:r>
            <a:r>
              <a:rPr lang="fr-CH" dirty="0"/>
              <a:t> conditions.</a:t>
            </a:r>
          </a:p>
          <a:p>
            <a:pPr>
              <a:buFont typeface="Arial" panose="020B0604020202020204" pitchFamily="34" charset="0"/>
              <a:buChar char="•"/>
            </a:pP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dirty="0" err="1"/>
              <a:t>Dyads</a:t>
            </a:r>
            <a:r>
              <a:rPr lang="fr-CH" dirty="0"/>
              <a:t> </a:t>
            </a:r>
            <a:r>
              <a:rPr lang="fr-CH" dirty="0" err="1"/>
              <a:t>approached</a:t>
            </a:r>
            <a:r>
              <a:rPr lang="fr-CH" dirty="0"/>
              <a:t> a </a:t>
            </a:r>
            <a:r>
              <a:rPr lang="fr-CH" b="1" dirty="0" err="1"/>
              <a:t>wooden</a:t>
            </a:r>
            <a:r>
              <a:rPr lang="fr-CH" b="1" dirty="0"/>
              <a:t> box </a:t>
            </a:r>
            <a:r>
              <a:rPr lang="fr-CH" b="1" dirty="0" err="1"/>
              <a:t>with</a:t>
            </a:r>
            <a:r>
              <a:rPr lang="fr-CH" b="1" dirty="0"/>
              <a:t> a plexiglass panel</a:t>
            </a:r>
            <a:r>
              <a:rPr lang="fr-CH" dirty="0"/>
              <a:t> </a:t>
            </a:r>
            <a:r>
              <a:rPr lang="fr-CH" dirty="0" err="1"/>
              <a:t>placed</a:t>
            </a:r>
            <a:r>
              <a:rPr lang="fr-CH" dirty="0"/>
              <a:t> at an initial distance.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Adaptive distance </a:t>
            </a:r>
            <a:r>
              <a:rPr lang="fr-CH" b="1" dirty="0" err="1"/>
              <a:t>regulation</a:t>
            </a:r>
            <a:r>
              <a:rPr lang="fr-CH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b="1" dirty="0" err="1"/>
              <a:t>Tolerance</a:t>
            </a:r>
            <a:r>
              <a:rPr lang="fr-CH" b="1" dirty="0"/>
              <a:t> (</a:t>
            </a:r>
            <a:r>
              <a:rPr lang="fr-CH" b="1" dirty="0" err="1"/>
              <a:t>twice</a:t>
            </a:r>
            <a:r>
              <a:rPr lang="fr-CH" b="1" dirty="0"/>
              <a:t> in a </a:t>
            </a:r>
            <a:r>
              <a:rPr lang="fr-CH" b="1" dirty="0" err="1"/>
              <a:t>row</a:t>
            </a:r>
            <a:r>
              <a:rPr lang="fr-CH" b="1" dirty="0"/>
              <a:t>)</a:t>
            </a:r>
            <a:r>
              <a:rPr lang="fr-CH" dirty="0"/>
              <a:t> → Distance </a:t>
            </a:r>
            <a:r>
              <a:rPr lang="fr-CH" b="1" dirty="0" err="1"/>
              <a:t>decreased</a:t>
            </a:r>
            <a:r>
              <a:rPr lang="fr-CH" dirty="0"/>
              <a:t> by 1m.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b="1" dirty="0" err="1"/>
              <a:t>Aggression</a:t>
            </a:r>
            <a:r>
              <a:rPr lang="fr-CH" dirty="0"/>
              <a:t> → Distance </a:t>
            </a:r>
            <a:r>
              <a:rPr lang="fr-CH" b="1" dirty="0" err="1"/>
              <a:t>increased</a:t>
            </a:r>
            <a:r>
              <a:rPr lang="fr-CH" dirty="0"/>
              <a:t> by 1m.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err="1"/>
              <a:t>Reward</a:t>
            </a:r>
            <a:r>
              <a:rPr lang="fr-CH" b="1" dirty="0"/>
              <a:t>:</a:t>
            </a:r>
            <a:r>
              <a:rPr lang="fr-CH" dirty="0"/>
              <a:t> </a:t>
            </a:r>
            <a:r>
              <a:rPr lang="fr-CH" dirty="0" err="1"/>
              <a:t>Successful</a:t>
            </a:r>
            <a:r>
              <a:rPr lang="fr-CH" dirty="0"/>
              <a:t> </a:t>
            </a:r>
            <a:r>
              <a:rPr lang="fr-CH" dirty="0" err="1"/>
              <a:t>cooperation</a:t>
            </a:r>
            <a:r>
              <a:rPr lang="fr-CH" dirty="0"/>
              <a:t> → </a:t>
            </a:r>
            <a:r>
              <a:rPr lang="fr-CH" b="1" dirty="0" err="1"/>
              <a:t>both</a:t>
            </a:r>
            <a:r>
              <a:rPr lang="fr-CH" b="1" dirty="0"/>
              <a:t> </a:t>
            </a:r>
            <a:r>
              <a:rPr lang="fr-CH" b="1" dirty="0" err="1"/>
              <a:t>received</a:t>
            </a:r>
            <a:r>
              <a:rPr lang="fr-CH" b="1" dirty="0"/>
              <a:t> 3 corn grains</a:t>
            </a:r>
            <a:r>
              <a:rPr lang="fr-CH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err="1"/>
              <a:t>Behavioral</a:t>
            </a:r>
            <a:r>
              <a:rPr lang="fr-CH" b="1" dirty="0"/>
              <a:t> </a:t>
            </a:r>
            <a:r>
              <a:rPr lang="fr-CH" b="1" dirty="0" err="1"/>
              <a:t>Measures</a:t>
            </a:r>
            <a:r>
              <a:rPr lang="fr-CH" b="1" dirty="0"/>
              <a:t>:</a:t>
            </a:r>
            <a:endParaRPr lang="fr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b="1" dirty="0" err="1"/>
              <a:t>Tolerance</a:t>
            </a:r>
            <a:r>
              <a:rPr lang="fr-CH" dirty="0"/>
              <a:t>: </a:t>
            </a:r>
            <a:r>
              <a:rPr lang="fr-CH" dirty="0" err="1"/>
              <a:t>Both</a:t>
            </a:r>
            <a:r>
              <a:rPr lang="fr-CH" dirty="0"/>
              <a:t> </a:t>
            </a:r>
            <a:r>
              <a:rPr lang="fr-CH" dirty="0" err="1"/>
              <a:t>approach</a:t>
            </a:r>
            <a:r>
              <a:rPr lang="fr-CH" dirty="0"/>
              <a:t> </a:t>
            </a:r>
            <a:r>
              <a:rPr lang="fr-CH" dirty="0" err="1"/>
              <a:t>without</a:t>
            </a:r>
            <a:r>
              <a:rPr lang="fr-CH" dirty="0"/>
              <a:t> </a:t>
            </a:r>
            <a:r>
              <a:rPr lang="fr-CH" dirty="0" err="1"/>
              <a:t>aggression</a:t>
            </a:r>
            <a:r>
              <a:rPr lang="fr-CH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b="1" dirty="0" err="1"/>
              <a:t>Aggression</a:t>
            </a:r>
            <a:r>
              <a:rPr lang="fr-CH" dirty="0"/>
              <a:t>: </a:t>
            </a:r>
            <a:r>
              <a:rPr lang="fr-CH" dirty="0" err="1"/>
              <a:t>Any</a:t>
            </a:r>
            <a:r>
              <a:rPr lang="fr-CH" dirty="0"/>
              <a:t> </a:t>
            </a:r>
            <a:r>
              <a:rPr lang="fr-CH" dirty="0" err="1"/>
              <a:t>agonistic</a:t>
            </a:r>
            <a:r>
              <a:rPr lang="fr-CH" dirty="0"/>
              <a:t> interaction.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b="1" dirty="0"/>
              <a:t>Non-</a:t>
            </a:r>
            <a:r>
              <a:rPr lang="fr-CH" b="1" dirty="0" err="1"/>
              <a:t>Approach</a:t>
            </a:r>
            <a:r>
              <a:rPr lang="fr-CH" dirty="0"/>
              <a:t>: No </a:t>
            </a:r>
            <a:r>
              <a:rPr lang="fr-CH" dirty="0" err="1"/>
              <a:t>approach</a:t>
            </a:r>
            <a:r>
              <a:rPr lang="fr-CH" dirty="0"/>
              <a:t> </a:t>
            </a:r>
            <a:r>
              <a:rPr lang="fr-CH" dirty="0" err="1"/>
              <a:t>within</a:t>
            </a:r>
            <a:r>
              <a:rPr lang="fr-CH" dirty="0"/>
              <a:t> 30s.</a:t>
            </a:r>
          </a:p>
          <a:p>
            <a:endParaRPr lang="en-GB" dirty="0"/>
          </a:p>
          <a:p>
            <a:endParaRPr lang="en-GB" dirty="0"/>
          </a:p>
          <a:p>
            <a:r>
              <a:rPr lang="fr-CH" b="1" dirty="0"/>
              <a:t>Key Variables &amp; </a:t>
            </a:r>
            <a:r>
              <a:rPr lang="fr-CH" b="1" dirty="0" err="1"/>
              <a:t>Measurements</a:t>
            </a:r>
            <a:endParaRPr lang="fr-CH" b="1" dirty="0"/>
          </a:p>
          <a:p>
            <a:r>
              <a:rPr lang="fr-CH" dirty="0"/>
              <a:t>📌 </a:t>
            </a:r>
            <a:r>
              <a:rPr lang="fr-CH" b="1" dirty="0"/>
              <a:t>Age &amp; Rank</a:t>
            </a: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Age</a:t>
            </a:r>
            <a:r>
              <a:rPr lang="fr-CH" dirty="0"/>
              <a:t>: </a:t>
            </a:r>
            <a:r>
              <a:rPr lang="fr-CH" dirty="0" err="1"/>
              <a:t>Calculated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</a:t>
            </a:r>
            <a:r>
              <a:rPr lang="fr-CH" dirty="0" err="1"/>
              <a:t>birth</a:t>
            </a:r>
            <a:r>
              <a:rPr lang="fr-CH" dirty="0"/>
              <a:t> dates (males </a:t>
            </a:r>
            <a:r>
              <a:rPr lang="fr-CH" dirty="0" err="1"/>
              <a:t>estimated</a:t>
            </a:r>
            <a:r>
              <a:rPr lang="fr-CH" dirty="0"/>
              <a:t> if </a:t>
            </a:r>
            <a:r>
              <a:rPr lang="fr-CH" dirty="0" err="1"/>
              <a:t>unknown</a:t>
            </a:r>
            <a:r>
              <a:rPr lang="fr-CH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Rank</a:t>
            </a:r>
            <a:r>
              <a:rPr lang="fr-CH" dirty="0"/>
              <a:t>: </a:t>
            </a:r>
            <a:r>
              <a:rPr lang="fr-CH" dirty="0" err="1"/>
              <a:t>Determined</a:t>
            </a:r>
            <a:r>
              <a:rPr lang="fr-CH" dirty="0"/>
              <a:t> </a:t>
            </a:r>
            <a:r>
              <a:rPr lang="fr-CH" dirty="0" err="1"/>
              <a:t>using</a:t>
            </a:r>
            <a:r>
              <a:rPr lang="fr-CH" dirty="0"/>
              <a:t> </a:t>
            </a:r>
            <a:r>
              <a:rPr lang="fr-CH" b="1" dirty="0"/>
              <a:t>Elo-rating (Borgeaud et al. 2017)</a:t>
            </a:r>
            <a:r>
              <a:rPr lang="fr-CH" dirty="0"/>
              <a:t>, </a:t>
            </a:r>
            <a:r>
              <a:rPr lang="fr-CH" dirty="0" err="1"/>
              <a:t>categorized</a:t>
            </a:r>
            <a:r>
              <a:rPr lang="fr-CH" dirty="0"/>
              <a:t> </a:t>
            </a:r>
            <a:r>
              <a:rPr lang="fr-CH" dirty="0" err="1"/>
              <a:t>into</a:t>
            </a:r>
            <a:r>
              <a:rPr lang="fr-CH" dirty="0"/>
              <a:t> quartiles.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Rank </a:t>
            </a:r>
            <a:r>
              <a:rPr lang="fr-CH" b="1" dirty="0" err="1"/>
              <a:t>Difference</a:t>
            </a:r>
            <a:r>
              <a:rPr lang="fr-CH" b="1" dirty="0"/>
              <a:t> (IELO)</a:t>
            </a:r>
            <a:r>
              <a:rPr lang="fr-CH" dirty="0"/>
              <a:t>: </a:t>
            </a:r>
            <a:r>
              <a:rPr lang="fr-CH" dirty="0" err="1"/>
              <a:t>Absolute</a:t>
            </a:r>
            <a:r>
              <a:rPr lang="fr-CH" dirty="0"/>
              <a:t> </a:t>
            </a:r>
            <a:r>
              <a:rPr lang="fr-CH" dirty="0" err="1"/>
              <a:t>difference</a:t>
            </a:r>
            <a:r>
              <a:rPr lang="fr-CH" dirty="0"/>
              <a:t> </a:t>
            </a:r>
            <a:r>
              <a:rPr lang="fr-CH" dirty="0" err="1"/>
              <a:t>between</a:t>
            </a:r>
            <a:r>
              <a:rPr lang="fr-CH" dirty="0"/>
              <a:t> </a:t>
            </a:r>
            <a:r>
              <a:rPr lang="fr-CH" dirty="0" err="1"/>
              <a:t>dyad</a:t>
            </a:r>
            <a:r>
              <a:rPr lang="fr-CH" dirty="0"/>
              <a:t> </a:t>
            </a:r>
            <a:r>
              <a:rPr lang="fr-CH" dirty="0" err="1"/>
              <a:t>partners</a:t>
            </a:r>
            <a:r>
              <a:rPr lang="fr-CH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err="1"/>
              <a:t>Higher-ranking</a:t>
            </a:r>
            <a:r>
              <a:rPr lang="fr-CH" b="1" dirty="0"/>
              <a:t> </a:t>
            </a:r>
            <a:r>
              <a:rPr lang="fr-CH" b="1" dirty="0" err="1"/>
              <a:t>individual</a:t>
            </a:r>
            <a:r>
              <a:rPr lang="fr-CH" b="1" dirty="0"/>
              <a:t> </a:t>
            </a:r>
            <a:r>
              <a:rPr lang="fr-CH" b="1" dirty="0" err="1"/>
              <a:t>identified</a:t>
            </a:r>
            <a:r>
              <a:rPr lang="fr-CH" b="1" dirty="0"/>
              <a:t> (</a:t>
            </a:r>
            <a:r>
              <a:rPr lang="fr-CH" b="1" dirty="0" err="1"/>
              <a:t>HigherElo</a:t>
            </a:r>
            <a:r>
              <a:rPr lang="fr-CH" b="1" dirty="0"/>
              <a:t>).</a:t>
            </a:r>
            <a:endParaRPr lang="fr-CH" dirty="0"/>
          </a:p>
          <a:p>
            <a:r>
              <a:rPr lang="fr-CH" dirty="0"/>
              <a:t>📌 </a:t>
            </a:r>
            <a:r>
              <a:rPr lang="fr-CH" b="1" dirty="0"/>
              <a:t>Social Bonds &amp; </a:t>
            </a:r>
            <a:r>
              <a:rPr lang="fr-CH" b="1" dirty="0" err="1"/>
              <a:t>Seasonal</a:t>
            </a:r>
            <a:r>
              <a:rPr lang="fr-CH" b="1" dirty="0"/>
              <a:t> </a:t>
            </a:r>
            <a:r>
              <a:rPr lang="fr-CH" b="1" dirty="0" err="1"/>
              <a:t>Effects</a:t>
            </a: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err="1"/>
              <a:t>Dyadic</a:t>
            </a:r>
            <a:r>
              <a:rPr lang="fr-CH" b="1" dirty="0"/>
              <a:t> Social Index (DSI)</a:t>
            </a:r>
            <a:r>
              <a:rPr lang="fr-CH" dirty="0"/>
              <a:t>: </a:t>
            </a:r>
            <a:r>
              <a:rPr lang="fr-CH" dirty="0" err="1"/>
              <a:t>Based</a:t>
            </a:r>
            <a:r>
              <a:rPr lang="fr-CH" dirty="0"/>
              <a:t> on grooming &amp; </a:t>
            </a:r>
            <a:r>
              <a:rPr lang="fr-CH" dirty="0" err="1"/>
              <a:t>proximity</a:t>
            </a:r>
            <a:r>
              <a:rPr lang="fr-CH" dirty="0"/>
              <a:t>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err="1"/>
              <a:t>Seasonal</a:t>
            </a:r>
            <a:r>
              <a:rPr lang="fr-CH" b="1" dirty="0"/>
              <a:t> </a:t>
            </a:r>
            <a:r>
              <a:rPr lang="fr-CH" b="1" dirty="0" err="1"/>
              <a:t>Periods</a:t>
            </a:r>
            <a:r>
              <a:rPr lang="fr-CH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b="1" dirty="0"/>
              <a:t>Summer</a:t>
            </a:r>
            <a:r>
              <a:rPr lang="fr-CH" dirty="0"/>
              <a:t>, </a:t>
            </a:r>
            <a:r>
              <a:rPr lang="fr-CH" b="1" dirty="0" err="1"/>
              <a:t>Mating</a:t>
            </a:r>
            <a:r>
              <a:rPr lang="fr-CH" b="1" dirty="0"/>
              <a:t> </a:t>
            </a:r>
            <a:r>
              <a:rPr lang="fr-CH" b="1" dirty="0" err="1"/>
              <a:t>Season</a:t>
            </a:r>
            <a:r>
              <a:rPr lang="fr-CH" dirty="0"/>
              <a:t>, </a:t>
            </a:r>
            <a:r>
              <a:rPr lang="fr-CH" b="1" dirty="0"/>
              <a:t>Winter</a:t>
            </a:r>
            <a:r>
              <a:rPr lang="fr-CH" dirty="0"/>
              <a:t>, </a:t>
            </a:r>
            <a:r>
              <a:rPr lang="fr-CH" b="1" dirty="0"/>
              <a:t>Birth </a:t>
            </a:r>
            <a:r>
              <a:rPr lang="fr-CH" b="1" dirty="0" err="1"/>
              <a:t>Season</a:t>
            </a:r>
            <a:r>
              <a:rPr lang="fr-CH" dirty="0"/>
              <a:t>.</a:t>
            </a:r>
          </a:p>
          <a:p>
            <a:r>
              <a:rPr lang="fr-CH" dirty="0"/>
              <a:t>📌 </a:t>
            </a:r>
            <a:r>
              <a:rPr lang="fr-CH" b="1" dirty="0" err="1"/>
              <a:t>Additional</a:t>
            </a:r>
            <a:r>
              <a:rPr lang="fr-CH" b="1" dirty="0"/>
              <a:t> </a:t>
            </a:r>
            <a:r>
              <a:rPr lang="fr-CH" b="1" dirty="0" err="1"/>
              <a:t>Factors</a:t>
            </a: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err="1"/>
              <a:t>Presence</a:t>
            </a:r>
            <a:r>
              <a:rPr lang="fr-CH" b="1" dirty="0"/>
              <a:t> of Babies</a:t>
            </a:r>
            <a:r>
              <a:rPr lang="fr-CH" dirty="0"/>
              <a:t>: </a:t>
            </a:r>
            <a:r>
              <a:rPr lang="fr-CH" dirty="0" err="1"/>
              <a:t>Whether</a:t>
            </a:r>
            <a:r>
              <a:rPr lang="fr-CH" dirty="0"/>
              <a:t> a </a:t>
            </a:r>
            <a:r>
              <a:rPr lang="fr-CH" dirty="0" err="1"/>
              <a:t>female</a:t>
            </a:r>
            <a:r>
              <a:rPr lang="fr-CH" dirty="0"/>
              <a:t> </a:t>
            </a:r>
            <a:r>
              <a:rPr lang="fr-CH" dirty="0" err="1"/>
              <a:t>had</a:t>
            </a:r>
            <a:r>
              <a:rPr lang="fr-CH" dirty="0"/>
              <a:t> an infant </a:t>
            </a:r>
            <a:r>
              <a:rPr lang="fr-CH" dirty="0" err="1"/>
              <a:t>during</a:t>
            </a:r>
            <a:r>
              <a:rPr lang="fr-CH" dirty="0"/>
              <a:t> </a:t>
            </a:r>
            <a:r>
              <a:rPr lang="fr-CH" dirty="0" err="1"/>
              <a:t>testing</a:t>
            </a:r>
            <a:r>
              <a:rPr lang="fr-CH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err="1"/>
              <a:t>Tolerance</a:t>
            </a:r>
            <a:r>
              <a:rPr lang="fr-CH" b="1" dirty="0"/>
              <a:t> </a:t>
            </a:r>
            <a:r>
              <a:rPr lang="fr-CH" b="1" dirty="0" err="1"/>
              <a:t>Measurement</a:t>
            </a:r>
            <a:r>
              <a:rPr lang="fr-CH" dirty="0"/>
              <a:t>: </a:t>
            </a:r>
            <a:r>
              <a:rPr lang="fr-CH" dirty="0" err="1"/>
              <a:t>Voluntary</a:t>
            </a:r>
            <a:r>
              <a:rPr lang="fr-CH" dirty="0"/>
              <a:t> </a:t>
            </a:r>
            <a:r>
              <a:rPr lang="fr-CH" dirty="0" err="1"/>
              <a:t>approach</a:t>
            </a:r>
            <a:r>
              <a:rPr lang="fr-CH" dirty="0"/>
              <a:t> </a:t>
            </a:r>
            <a:r>
              <a:rPr lang="fr-CH" b="1" dirty="0" err="1"/>
              <a:t>without</a:t>
            </a:r>
            <a:r>
              <a:rPr lang="fr-CH" b="1" dirty="0"/>
              <a:t> </a:t>
            </a:r>
            <a:r>
              <a:rPr lang="fr-CH" b="1" dirty="0" err="1"/>
              <a:t>aggression</a:t>
            </a:r>
            <a:endParaRPr lang="fr-CH" b="1" dirty="0"/>
          </a:p>
          <a:p>
            <a:pPr>
              <a:buFont typeface="Arial" panose="020B0604020202020204" pitchFamily="34" charset="0"/>
              <a:buChar char="•"/>
            </a:pPr>
            <a:endParaRPr lang="fr-CH" b="1" dirty="0"/>
          </a:p>
          <a:p>
            <a:pPr>
              <a:buFont typeface="Arial" panose="020B0604020202020204" pitchFamily="34" charset="0"/>
              <a:buChar char="•"/>
            </a:pPr>
            <a:endParaRPr lang="fr-CH" b="1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Habituation to boxes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Learning patterns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Dyadic tolerance experiment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r>
              <a:rPr lang="fr-CH" b="1" dirty="0" err="1"/>
              <a:t>Generalized</a:t>
            </a:r>
            <a:r>
              <a:rPr lang="fr-CH" b="1" dirty="0"/>
              <a:t> </a:t>
            </a:r>
            <a:r>
              <a:rPr lang="fr-CH" b="1" dirty="0" err="1"/>
              <a:t>Linear</a:t>
            </a:r>
            <a:r>
              <a:rPr lang="fr-CH" b="1" dirty="0"/>
              <a:t> Mixed </a:t>
            </a:r>
            <a:r>
              <a:rPr lang="fr-CH" b="1" dirty="0" err="1"/>
              <a:t>Models</a:t>
            </a:r>
            <a:r>
              <a:rPr lang="fr-CH" b="1" dirty="0"/>
              <a:t> (</a:t>
            </a:r>
            <a:r>
              <a:rPr lang="fr-CH" b="1" dirty="0" err="1"/>
              <a:t>GLMMs</a:t>
            </a:r>
            <a:r>
              <a:rPr lang="fr-CH" b="1" dirty="0"/>
              <a:t>)</a:t>
            </a: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err="1"/>
              <a:t>Outcome</a:t>
            </a:r>
            <a:r>
              <a:rPr lang="fr-CH" b="1" dirty="0"/>
              <a:t>:</a:t>
            </a:r>
            <a:r>
              <a:rPr lang="fr-CH" dirty="0"/>
              <a:t> </a:t>
            </a:r>
            <a:r>
              <a:rPr lang="fr-CH" dirty="0" err="1"/>
              <a:t>Tolerance</a:t>
            </a:r>
            <a:r>
              <a:rPr lang="fr-CH" dirty="0"/>
              <a:t> (yes/no).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err="1"/>
              <a:t>Fixed</a:t>
            </a:r>
            <a:r>
              <a:rPr lang="fr-CH" b="1" dirty="0"/>
              <a:t> </a:t>
            </a:r>
            <a:r>
              <a:rPr lang="fr-CH" b="1" dirty="0" err="1"/>
              <a:t>Effects</a:t>
            </a:r>
            <a:r>
              <a:rPr lang="fr-CH" b="1" dirty="0"/>
              <a:t>:</a:t>
            </a:r>
            <a:endParaRPr lang="fr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b="1" dirty="0" err="1"/>
              <a:t>Individual</a:t>
            </a:r>
            <a:r>
              <a:rPr lang="fr-CH" b="1" dirty="0"/>
              <a:t>:</a:t>
            </a:r>
            <a:r>
              <a:rPr lang="fr-CH" dirty="0"/>
              <a:t> Age, Rank.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b="1" dirty="0" err="1"/>
              <a:t>Dyadic</a:t>
            </a:r>
            <a:r>
              <a:rPr lang="fr-CH" b="1" dirty="0"/>
              <a:t>:</a:t>
            </a:r>
            <a:r>
              <a:rPr lang="fr-CH" dirty="0"/>
              <a:t> Age </a:t>
            </a:r>
            <a:r>
              <a:rPr lang="fr-CH" dirty="0" err="1"/>
              <a:t>Difference</a:t>
            </a:r>
            <a:r>
              <a:rPr lang="fr-CH" dirty="0"/>
              <a:t>, Rank </a:t>
            </a:r>
            <a:r>
              <a:rPr lang="fr-CH" dirty="0" err="1"/>
              <a:t>Difference</a:t>
            </a:r>
            <a:r>
              <a:rPr lang="fr-CH" dirty="0"/>
              <a:t>, Initial Social Bond.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b="1" dirty="0" err="1"/>
              <a:t>Ecological</a:t>
            </a:r>
            <a:r>
              <a:rPr lang="fr-CH" b="1" dirty="0"/>
              <a:t>:</a:t>
            </a:r>
            <a:r>
              <a:rPr lang="fr-CH" dirty="0"/>
              <a:t> </a:t>
            </a:r>
            <a:r>
              <a:rPr lang="fr-CH" dirty="0" err="1"/>
              <a:t>Season</a:t>
            </a:r>
            <a:r>
              <a:rPr lang="fr-CH" dirty="0"/>
              <a:t>, </a:t>
            </a:r>
            <a:r>
              <a:rPr lang="fr-CH" dirty="0" err="1"/>
              <a:t>Presence</a:t>
            </a:r>
            <a:r>
              <a:rPr lang="fr-CH" dirty="0"/>
              <a:t> of Infants.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b="1" dirty="0"/>
              <a:t>Interaction </a:t>
            </a:r>
            <a:r>
              <a:rPr lang="fr-CH" b="1" dirty="0" err="1"/>
              <a:t>Effects</a:t>
            </a:r>
            <a:r>
              <a:rPr lang="fr-CH" b="1" dirty="0"/>
              <a:t>:</a:t>
            </a:r>
            <a:r>
              <a:rPr lang="fr-CH" dirty="0"/>
              <a:t> Day × Social Bond, Day × Rank,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err="1"/>
              <a:t>Random</a:t>
            </a:r>
            <a:r>
              <a:rPr lang="fr-CH" b="1" dirty="0"/>
              <a:t> </a:t>
            </a:r>
            <a:r>
              <a:rPr lang="fr-CH" b="1" dirty="0" err="1"/>
              <a:t>Effects</a:t>
            </a:r>
            <a:r>
              <a:rPr lang="fr-CH" b="1" dirty="0"/>
              <a:t>:</a:t>
            </a:r>
            <a:r>
              <a:rPr lang="fr-CH" dirty="0"/>
              <a:t> </a:t>
            </a:r>
            <a:r>
              <a:rPr lang="fr-CH" dirty="0" err="1"/>
              <a:t>Experimental</a:t>
            </a:r>
            <a:r>
              <a:rPr lang="fr-CH" dirty="0"/>
              <a:t> </a:t>
            </a:r>
            <a:r>
              <a:rPr lang="fr-CH" dirty="0" err="1"/>
              <a:t>day</a:t>
            </a:r>
            <a:r>
              <a:rPr lang="fr-CH" dirty="0"/>
              <a:t>.</a:t>
            </a:r>
          </a:p>
          <a:p>
            <a:r>
              <a:rPr lang="fr-CH" dirty="0"/>
              <a:t>📌 </a:t>
            </a:r>
            <a:r>
              <a:rPr lang="fr-CH" b="1" dirty="0"/>
              <a:t>Key </a:t>
            </a:r>
            <a:r>
              <a:rPr lang="fr-CH" b="1" dirty="0" err="1"/>
              <a:t>Metrics</a:t>
            </a:r>
            <a:r>
              <a:rPr lang="fr-CH" b="1" dirty="0"/>
              <a:t>:</a:t>
            </a:r>
            <a:br>
              <a:rPr lang="fr-CH" dirty="0"/>
            </a:br>
            <a:r>
              <a:rPr lang="fr-CH" dirty="0"/>
              <a:t>✅ </a:t>
            </a:r>
            <a:r>
              <a:rPr lang="fr-CH" b="1" dirty="0"/>
              <a:t>Elo-rating</a:t>
            </a:r>
            <a:r>
              <a:rPr lang="fr-CH" dirty="0"/>
              <a:t> → </a:t>
            </a:r>
            <a:r>
              <a:rPr lang="fr-CH" b="1" dirty="0"/>
              <a:t>Rank </a:t>
            </a:r>
            <a:r>
              <a:rPr lang="fr-CH" b="1" dirty="0" err="1"/>
              <a:t>difference</a:t>
            </a:r>
            <a:r>
              <a:rPr lang="fr-CH" b="1" dirty="0"/>
              <a:t> (IELO)</a:t>
            </a:r>
            <a:br>
              <a:rPr lang="fr-CH" dirty="0"/>
            </a:br>
            <a:r>
              <a:rPr lang="fr-CH" dirty="0"/>
              <a:t>✅ </a:t>
            </a:r>
            <a:r>
              <a:rPr lang="fr-CH" b="1" dirty="0" err="1"/>
              <a:t>Dyadic</a:t>
            </a:r>
            <a:r>
              <a:rPr lang="fr-CH" b="1" dirty="0"/>
              <a:t> </a:t>
            </a:r>
            <a:r>
              <a:rPr lang="fr-CH" b="1" dirty="0" err="1"/>
              <a:t>Sociality</a:t>
            </a:r>
            <a:r>
              <a:rPr lang="fr-CH" b="1" dirty="0"/>
              <a:t> Index (DSI)</a:t>
            </a:r>
            <a:r>
              <a:rPr lang="fr-CH" dirty="0"/>
              <a:t> → </a:t>
            </a:r>
            <a:r>
              <a:rPr lang="fr-CH" b="1" dirty="0"/>
              <a:t>Pre-</a:t>
            </a:r>
            <a:r>
              <a:rPr lang="fr-CH" b="1" dirty="0" err="1"/>
              <a:t>experiment</a:t>
            </a:r>
            <a:r>
              <a:rPr lang="fr-CH" b="1" dirty="0"/>
              <a:t> bond </a:t>
            </a:r>
            <a:r>
              <a:rPr lang="fr-CH" b="1" dirty="0" err="1"/>
              <a:t>strength</a:t>
            </a:r>
            <a:endParaRPr lang="fr-CH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fr-CH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C6CB0-CB09-6648-ABA9-EA0DF53ED04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984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C6CB0-CB09-6648-ABA9-EA0DF53ED04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179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b="1" dirty="0"/>
              <a:t>Rank </a:t>
            </a:r>
            <a:r>
              <a:rPr lang="fr-CH" b="1" dirty="0" err="1"/>
              <a:t>Differences</a:t>
            </a:r>
            <a:r>
              <a:rPr lang="fr-CH" b="1" dirty="0"/>
              <a:t>:</a:t>
            </a:r>
            <a:r>
              <a:rPr lang="fr-CH" dirty="0"/>
              <a:t> ⬆ Rank gap → ⬇ </a:t>
            </a:r>
            <a:r>
              <a:rPr lang="fr-CH" dirty="0" err="1"/>
              <a:t>Tolerance</a:t>
            </a:r>
            <a:r>
              <a:rPr lang="fr-CH" dirty="0"/>
              <a:t> (</a:t>
            </a:r>
            <a:r>
              <a:rPr lang="fr-CH" b="1" dirty="0" err="1"/>
              <a:t>Higher</a:t>
            </a:r>
            <a:r>
              <a:rPr lang="fr-CH" b="1" dirty="0"/>
              <a:t> </a:t>
            </a:r>
            <a:r>
              <a:rPr lang="fr-CH" b="1" dirty="0" err="1"/>
              <a:t>tolerance</a:t>
            </a:r>
            <a:r>
              <a:rPr lang="fr-CH" b="1" dirty="0"/>
              <a:t> </a:t>
            </a:r>
            <a:r>
              <a:rPr lang="fr-CH" b="1" dirty="0" err="1"/>
              <a:t>among</a:t>
            </a:r>
            <a:r>
              <a:rPr lang="fr-CH" b="1" dirty="0"/>
              <a:t> </a:t>
            </a:r>
            <a:r>
              <a:rPr lang="fr-CH" b="1" dirty="0" err="1"/>
              <a:t>similar-ranked</a:t>
            </a:r>
            <a:r>
              <a:rPr lang="fr-CH" b="1" dirty="0"/>
              <a:t> </a:t>
            </a:r>
            <a:r>
              <a:rPr lang="fr-CH" b="1" dirty="0" err="1"/>
              <a:t>individuals</a:t>
            </a:r>
            <a:r>
              <a:rPr lang="fr-CH" dirty="0"/>
              <a:t>).</a:t>
            </a:r>
            <a:r>
              <a:rPr lang="fr-CH" b="1" dirty="0" err="1"/>
              <a:t>Seasonality</a:t>
            </a:r>
            <a:r>
              <a:rPr lang="fr-CH" b="1" dirty="0"/>
              <a:t>:</a:t>
            </a:r>
            <a:r>
              <a:rPr lang="fr-CH" dirty="0"/>
              <a:t> </a:t>
            </a:r>
            <a:r>
              <a:rPr lang="fr-CH" b="1" dirty="0"/>
              <a:t>Winter &gt; </a:t>
            </a:r>
            <a:r>
              <a:rPr lang="fr-CH" b="1" dirty="0" err="1"/>
              <a:t>Mating</a:t>
            </a:r>
            <a:r>
              <a:rPr lang="fr-CH" b="1" dirty="0"/>
              <a:t> &gt; Summer</a:t>
            </a:r>
            <a:r>
              <a:rPr lang="fr-CH" dirty="0"/>
              <a:t> (</a:t>
            </a:r>
            <a:r>
              <a:rPr lang="fr-CH" dirty="0" err="1"/>
              <a:t>Higher</a:t>
            </a:r>
            <a:r>
              <a:rPr lang="fr-CH" dirty="0"/>
              <a:t> </a:t>
            </a:r>
            <a:r>
              <a:rPr lang="fr-CH" dirty="0" err="1"/>
              <a:t>tolerance</a:t>
            </a:r>
            <a:r>
              <a:rPr lang="fr-CH" dirty="0"/>
              <a:t> </a:t>
            </a:r>
            <a:r>
              <a:rPr lang="fr-CH" dirty="0" err="1"/>
              <a:t>when</a:t>
            </a:r>
            <a:r>
              <a:rPr lang="fr-CH" dirty="0"/>
              <a:t> </a:t>
            </a:r>
            <a:r>
              <a:rPr lang="fr-CH" dirty="0" err="1"/>
              <a:t>resources</a:t>
            </a:r>
            <a:r>
              <a:rPr lang="fr-CH" dirty="0"/>
              <a:t> are </a:t>
            </a:r>
            <a:r>
              <a:rPr lang="fr-CH" dirty="0" err="1"/>
              <a:t>scarce</a:t>
            </a:r>
            <a:r>
              <a:rPr lang="fr-CH" dirty="0"/>
              <a:t> or reproduction </a:t>
            </a:r>
            <a:r>
              <a:rPr lang="fr-CH" dirty="0" err="1"/>
              <a:t>is</a:t>
            </a:r>
            <a:r>
              <a:rPr lang="fr-CH" dirty="0"/>
              <a:t> key).</a:t>
            </a:r>
          </a:p>
          <a:p>
            <a:endParaRPr lang="fr-CH" dirty="0"/>
          </a:p>
          <a:p>
            <a:endParaRPr lang="fr-CH" dirty="0"/>
          </a:p>
          <a:p>
            <a:r>
              <a:rPr lang="fr-CH" b="1" dirty="0"/>
              <a:t>Slide 4: </a:t>
            </a:r>
            <a:r>
              <a:rPr lang="fr-CH" b="1" dirty="0" err="1"/>
              <a:t>Results</a:t>
            </a:r>
            <a:r>
              <a:rPr lang="fr-CH" b="1" dirty="0"/>
              <a:t> - Rank &amp; </a:t>
            </a:r>
            <a:r>
              <a:rPr lang="fr-CH" b="1" dirty="0" err="1"/>
              <a:t>Season</a:t>
            </a:r>
            <a:r>
              <a:rPr lang="fr-CH" b="1" dirty="0"/>
              <a:t> </a:t>
            </a:r>
            <a:r>
              <a:rPr lang="fr-CH" b="1" dirty="0" err="1"/>
              <a:t>Effects</a:t>
            </a:r>
            <a:endParaRPr lang="fr-CH" b="1" dirty="0"/>
          </a:p>
          <a:p>
            <a:r>
              <a:rPr lang="fr-CH" dirty="0"/>
              <a:t>📌 </a:t>
            </a:r>
            <a:r>
              <a:rPr lang="fr-CH" b="1" dirty="0"/>
              <a:t>Key </a:t>
            </a:r>
            <a:r>
              <a:rPr lang="fr-CH" b="1" dirty="0" err="1"/>
              <a:t>Findings</a:t>
            </a:r>
            <a:r>
              <a:rPr lang="fr-CH" b="1" dirty="0"/>
              <a:t>:</a:t>
            </a:r>
            <a:br>
              <a:rPr lang="fr-CH" dirty="0"/>
            </a:br>
            <a:r>
              <a:rPr lang="fr-CH" dirty="0"/>
              <a:t>✅ </a:t>
            </a:r>
            <a:r>
              <a:rPr lang="fr-CH" b="1" dirty="0"/>
              <a:t>Rank </a:t>
            </a:r>
            <a:r>
              <a:rPr lang="fr-CH" b="1" dirty="0" err="1"/>
              <a:t>Differences</a:t>
            </a:r>
            <a:r>
              <a:rPr lang="fr-CH" b="1" dirty="0"/>
              <a:t>:</a:t>
            </a: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dirty="0" err="1"/>
              <a:t>Greater</a:t>
            </a:r>
            <a:r>
              <a:rPr lang="fr-CH" dirty="0"/>
              <a:t> </a:t>
            </a:r>
            <a:r>
              <a:rPr lang="fr-CH" dirty="0" err="1"/>
              <a:t>rank</a:t>
            </a:r>
            <a:r>
              <a:rPr lang="fr-CH" dirty="0"/>
              <a:t> </a:t>
            </a:r>
            <a:r>
              <a:rPr lang="fr-CH" dirty="0" err="1"/>
              <a:t>differences</a:t>
            </a:r>
            <a:r>
              <a:rPr lang="fr-CH" dirty="0"/>
              <a:t> → </a:t>
            </a:r>
            <a:r>
              <a:rPr lang="fr-CH" b="1" dirty="0" err="1"/>
              <a:t>Lower</a:t>
            </a:r>
            <a:r>
              <a:rPr lang="fr-CH" b="1" dirty="0"/>
              <a:t> </a:t>
            </a:r>
            <a:r>
              <a:rPr lang="fr-CH" b="1" dirty="0" err="1"/>
              <a:t>tolerance</a:t>
            </a:r>
            <a:r>
              <a:rPr lang="fr-CH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dirty="0" err="1"/>
              <a:t>Dyads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b="1" dirty="0" err="1"/>
              <a:t>similar</a:t>
            </a:r>
            <a:r>
              <a:rPr lang="fr-CH" b="1" dirty="0"/>
              <a:t> </a:t>
            </a:r>
            <a:r>
              <a:rPr lang="fr-CH" b="1" dirty="0" err="1"/>
              <a:t>ranks</a:t>
            </a:r>
            <a:r>
              <a:rPr lang="fr-CH" dirty="0"/>
              <a:t> </a:t>
            </a:r>
            <a:r>
              <a:rPr lang="fr-CH" dirty="0" err="1"/>
              <a:t>tolerated</a:t>
            </a:r>
            <a:r>
              <a:rPr lang="fr-CH" dirty="0"/>
              <a:t> </a:t>
            </a:r>
            <a:r>
              <a:rPr lang="fr-CH" dirty="0" err="1"/>
              <a:t>each</a:t>
            </a:r>
            <a:r>
              <a:rPr lang="fr-CH" dirty="0"/>
              <a:t> </a:t>
            </a:r>
            <a:r>
              <a:rPr lang="fr-CH" dirty="0" err="1"/>
              <a:t>other</a:t>
            </a:r>
            <a:r>
              <a:rPr lang="fr-CH" dirty="0"/>
              <a:t> more.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C6CB0-CB09-6648-ABA9-EA0DF53ED04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84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b="1" dirty="0"/>
              <a:t>Rank </a:t>
            </a:r>
            <a:r>
              <a:rPr lang="fr-CH" b="1" dirty="0" err="1"/>
              <a:t>Differences</a:t>
            </a:r>
            <a:r>
              <a:rPr lang="fr-CH" b="1" dirty="0"/>
              <a:t>:</a:t>
            </a:r>
            <a:r>
              <a:rPr lang="fr-CH" dirty="0"/>
              <a:t> ⬆ Rank gap → ⬇ </a:t>
            </a:r>
            <a:r>
              <a:rPr lang="fr-CH" dirty="0" err="1"/>
              <a:t>Tolerance</a:t>
            </a:r>
            <a:r>
              <a:rPr lang="fr-CH" dirty="0"/>
              <a:t> (</a:t>
            </a:r>
            <a:r>
              <a:rPr lang="fr-CH" b="1" dirty="0" err="1"/>
              <a:t>Higher</a:t>
            </a:r>
            <a:r>
              <a:rPr lang="fr-CH" b="1" dirty="0"/>
              <a:t> </a:t>
            </a:r>
            <a:r>
              <a:rPr lang="fr-CH" b="1" dirty="0" err="1"/>
              <a:t>tolerance</a:t>
            </a:r>
            <a:r>
              <a:rPr lang="fr-CH" b="1" dirty="0"/>
              <a:t> </a:t>
            </a:r>
            <a:r>
              <a:rPr lang="fr-CH" b="1" dirty="0" err="1"/>
              <a:t>among</a:t>
            </a:r>
            <a:r>
              <a:rPr lang="fr-CH" b="1" dirty="0"/>
              <a:t> </a:t>
            </a:r>
            <a:r>
              <a:rPr lang="fr-CH" b="1" dirty="0" err="1"/>
              <a:t>similar-ranked</a:t>
            </a:r>
            <a:r>
              <a:rPr lang="fr-CH" b="1" dirty="0"/>
              <a:t> </a:t>
            </a:r>
            <a:r>
              <a:rPr lang="fr-CH" b="1" dirty="0" err="1"/>
              <a:t>individuals</a:t>
            </a:r>
            <a:r>
              <a:rPr lang="fr-CH" dirty="0"/>
              <a:t>).</a:t>
            </a:r>
            <a:r>
              <a:rPr lang="fr-CH" b="1" dirty="0" err="1"/>
              <a:t>Seasonality</a:t>
            </a:r>
            <a:r>
              <a:rPr lang="fr-CH" b="1" dirty="0"/>
              <a:t>:</a:t>
            </a:r>
            <a:r>
              <a:rPr lang="fr-CH" dirty="0"/>
              <a:t> </a:t>
            </a:r>
            <a:r>
              <a:rPr lang="fr-CH" b="1" dirty="0"/>
              <a:t>Winter &gt; </a:t>
            </a:r>
            <a:r>
              <a:rPr lang="fr-CH" b="1" dirty="0" err="1"/>
              <a:t>Mating</a:t>
            </a:r>
            <a:r>
              <a:rPr lang="fr-CH" b="1" dirty="0"/>
              <a:t> &gt; Summer</a:t>
            </a:r>
            <a:r>
              <a:rPr lang="fr-CH" dirty="0"/>
              <a:t> (</a:t>
            </a:r>
            <a:r>
              <a:rPr lang="fr-CH" dirty="0" err="1"/>
              <a:t>Higher</a:t>
            </a:r>
            <a:r>
              <a:rPr lang="fr-CH" dirty="0"/>
              <a:t> </a:t>
            </a:r>
            <a:r>
              <a:rPr lang="fr-CH" dirty="0" err="1"/>
              <a:t>tolerance</a:t>
            </a:r>
            <a:r>
              <a:rPr lang="fr-CH" dirty="0"/>
              <a:t> </a:t>
            </a:r>
            <a:r>
              <a:rPr lang="fr-CH" dirty="0" err="1"/>
              <a:t>when</a:t>
            </a:r>
            <a:r>
              <a:rPr lang="fr-CH" dirty="0"/>
              <a:t> </a:t>
            </a:r>
            <a:r>
              <a:rPr lang="fr-CH" dirty="0" err="1"/>
              <a:t>resources</a:t>
            </a:r>
            <a:r>
              <a:rPr lang="fr-CH" dirty="0"/>
              <a:t> are </a:t>
            </a:r>
            <a:r>
              <a:rPr lang="fr-CH" dirty="0" err="1"/>
              <a:t>scarce</a:t>
            </a:r>
            <a:r>
              <a:rPr lang="fr-CH" dirty="0"/>
              <a:t> or reproduction </a:t>
            </a:r>
            <a:r>
              <a:rPr lang="fr-CH" dirty="0" err="1"/>
              <a:t>is</a:t>
            </a:r>
            <a:r>
              <a:rPr lang="fr-CH" dirty="0"/>
              <a:t> key).</a:t>
            </a:r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✅ </a:t>
            </a:r>
            <a:r>
              <a:rPr lang="fr-CH" b="1" dirty="0" err="1"/>
              <a:t>Seasonality</a:t>
            </a:r>
            <a:r>
              <a:rPr lang="fr-CH" b="1" dirty="0"/>
              <a:t>:</a:t>
            </a: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Winter &gt; </a:t>
            </a:r>
            <a:r>
              <a:rPr lang="fr-CH" b="1" dirty="0" err="1"/>
              <a:t>Mating</a:t>
            </a:r>
            <a:r>
              <a:rPr lang="fr-CH" b="1" dirty="0"/>
              <a:t> &gt; Summer</a:t>
            </a:r>
            <a:r>
              <a:rPr lang="fr-CH" dirty="0"/>
              <a:t> (</a:t>
            </a:r>
            <a:r>
              <a:rPr lang="fr-CH" dirty="0" err="1"/>
              <a:t>Tolerance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highest</a:t>
            </a:r>
            <a:r>
              <a:rPr lang="fr-CH" dirty="0"/>
              <a:t> in </a:t>
            </a:r>
            <a:r>
              <a:rPr lang="fr-CH" dirty="0" err="1"/>
              <a:t>winter</a:t>
            </a:r>
            <a:r>
              <a:rPr lang="fr-CH" dirty="0"/>
              <a:t>).</a:t>
            </a:r>
          </a:p>
          <a:p>
            <a:r>
              <a:rPr lang="fr-CH" dirty="0"/>
              <a:t>📌 </a:t>
            </a:r>
            <a:r>
              <a:rPr lang="fr-CH" b="1" dirty="0"/>
              <a:t>Graph </a:t>
            </a:r>
            <a:r>
              <a:rPr lang="fr-CH" b="1" dirty="0" err="1"/>
              <a:t>Placeholder</a:t>
            </a:r>
            <a:r>
              <a:rPr lang="fr-CH" b="1" dirty="0"/>
              <a:t>:</a:t>
            </a:r>
            <a:br>
              <a:rPr lang="fr-CH" dirty="0"/>
            </a:br>
            <a:r>
              <a:rPr lang="fr-CH" dirty="0"/>
              <a:t>🔹 </a:t>
            </a:r>
            <a:r>
              <a:rPr lang="fr-CH" b="1" dirty="0"/>
              <a:t>Bar Chart</a:t>
            </a:r>
            <a:r>
              <a:rPr lang="fr-CH" dirty="0"/>
              <a:t> - </a:t>
            </a:r>
            <a:r>
              <a:rPr lang="fr-CH" b="1" dirty="0" err="1"/>
              <a:t>Tolerance</a:t>
            </a:r>
            <a:r>
              <a:rPr lang="fr-CH" b="1" dirty="0"/>
              <a:t> by </a:t>
            </a:r>
            <a:r>
              <a:rPr lang="fr-CH" b="1" dirty="0" err="1"/>
              <a:t>Season</a:t>
            </a:r>
            <a:br>
              <a:rPr lang="fr-CH" dirty="0"/>
            </a:br>
            <a:r>
              <a:rPr lang="fr-CH" dirty="0"/>
              <a:t>🔹 </a:t>
            </a:r>
            <a:r>
              <a:rPr lang="fr-CH" b="1" dirty="0" err="1"/>
              <a:t>Scatter</a:t>
            </a:r>
            <a:r>
              <a:rPr lang="fr-CH" b="1" dirty="0"/>
              <a:t> Plot</a:t>
            </a:r>
            <a:r>
              <a:rPr lang="fr-CH" dirty="0"/>
              <a:t> - </a:t>
            </a:r>
            <a:r>
              <a:rPr lang="fr-CH" b="1" dirty="0"/>
              <a:t>Rank </a:t>
            </a:r>
            <a:r>
              <a:rPr lang="fr-CH" b="1" dirty="0" err="1"/>
              <a:t>Difference</a:t>
            </a:r>
            <a:r>
              <a:rPr lang="fr-CH" b="1" dirty="0"/>
              <a:t> vs. </a:t>
            </a:r>
            <a:r>
              <a:rPr lang="fr-CH" b="1" dirty="0" err="1"/>
              <a:t>Tolerance</a:t>
            </a:r>
            <a:endParaRPr lang="fr-CH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C6CB0-CB09-6648-ABA9-EA0DF53ED04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853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b="1" dirty="0"/>
              <a:t>Rank </a:t>
            </a:r>
            <a:r>
              <a:rPr lang="fr-CH" b="1" dirty="0" err="1"/>
              <a:t>Differences</a:t>
            </a:r>
            <a:r>
              <a:rPr lang="fr-CH" b="1" dirty="0"/>
              <a:t>:</a:t>
            </a:r>
            <a:r>
              <a:rPr lang="fr-CH" dirty="0"/>
              <a:t> ⬆ Rank gap → ⬇ </a:t>
            </a:r>
            <a:r>
              <a:rPr lang="fr-CH" dirty="0" err="1"/>
              <a:t>Tolerance</a:t>
            </a:r>
            <a:r>
              <a:rPr lang="fr-CH" dirty="0"/>
              <a:t> (</a:t>
            </a:r>
            <a:r>
              <a:rPr lang="fr-CH" b="1" dirty="0" err="1"/>
              <a:t>Higher</a:t>
            </a:r>
            <a:r>
              <a:rPr lang="fr-CH" b="1" dirty="0"/>
              <a:t> </a:t>
            </a:r>
            <a:r>
              <a:rPr lang="fr-CH" b="1" dirty="0" err="1"/>
              <a:t>tolerance</a:t>
            </a:r>
            <a:r>
              <a:rPr lang="fr-CH" b="1" dirty="0"/>
              <a:t> </a:t>
            </a:r>
            <a:r>
              <a:rPr lang="fr-CH" b="1" dirty="0" err="1"/>
              <a:t>among</a:t>
            </a:r>
            <a:r>
              <a:rPr lang="fr-CH" b="1" dirty="0"/>
              <a:t> </a:t>
            </a:r>
            <a:r>
              <a:rPr lang="fr-CH" b="1" dirty="0" err="1"/>
              <a:t>similar-ranked</a:t>
            </a:r>
            <a:r>
              <a:rPr lang="fr-CH" b="1" dirty="0"/>
              <a:t> </a:t>
            </a:r>
            <a:r>
              <a:rPr lang="fr-CH" b="1" dirty="0" err="1"/>
              <a:t>individuals</a:t>
            </a:r>
            <a:r>
              <a:rPr lang="fr-CH" dirty="0"/>
              <a:t>).</a:t>
            </a:r>
            <a:r>
              <a:rPr lang="fr-CH" b="1" dirty="0" err="1"/>
              <a:t>Seasonality</a:t>
            </a:r>
            <a:r>
              <a:rPr lang="fr-CH" b="1" dirty="0"/>
              <a:t>:</a:t>
            </a:r>
            <a:r>
              <a:rPr lang="fr-CH" dirty="0"/>
              <a:t> </a:t>
            </a:r>
            <a:r>
              <a:rPr lang="fr-CH" b="1" dirty="0"/>
              <a:t>Winter &gt; </a:t>
            </a:r>
            <a:r>
              <a:rPr lang="fr-CH" b="1" dirty="0" err="1"/>
              <a:t>Mating</a:t>
            </a:r>
            <a:r>
              <a:rPr lang="fr-CH" b="1" dirty="0"/>
              <a:t> &gt; Summer</a:t>
            </a:r>
            <a:r>
              <a:rPr lang="fr-CH" dirty="0"/>
              <a:t> (</a:t>
            </a:r>
            <a:r>
              <a:rPr lang="fr-CH" dirty="0" err="1"/>
              <a:t>Higher</a:t>
            </a:r>
            <a:r>
              <a:rPr lang="fr-CH" dirty="0"/>
              <a:t> </a:t>
            </a:r>
            <a:r>
              <a:rPr lang="fr-CH" dirty="0" err="1"/>
              <a:t>tolerance</a:t>
            </a:r>
            <a:r>
              <a:rPr lang="fr-CH" dirty="0"/>
              <a:t> </a:t>
            </a:r>
            <a:r>
              <a:rPr lang="fr-CH" dirty="0" err="1"/>
              <a:t>when</a:t>
            </a:r>
            <a:r>
              <a:rPr lang="fr-CH" dirty="0"/>
              <a:t> </a:t>
            </a:r>
            <a:r>
              <a:rPr lang="fr-CH" dirty="0" err="1"/>
              <a:t>resources</a:t>
            </a:r>
            <a:r>
              <a:rPr lang="fr-CH" dirty="0"/>
              <a:t> are </a:t>
            </a:r>
            <a:r>
              <a:rPr lang="fr-CH" dirty="0" err="1"/>
              <a:t>scarce</a:t>
            </a:r>
            <a:r>
              <a:rPr lang="fr-CH" dirty="0"/>
              <a:t> or reproduction </a:t>
            </a:r>
            <a:r>
              <a:rPr lang="fr-CH" dirty="0" err="1"/>
              <a:t>is</a:t>
            </a:r>
            <a:r>
              <a:rPr lang="fr-CH" dirty="0"/>
              <a:t> key).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r>
              <a:rPr lang="fr-CH" b="1" dirty="0"/>
              <a:t>Slide 6: Marginal &amp; Non-</a:t>
            </a:r>
            <a:r>
              <a:rPr lang="fr-CH" b="1" dirty="0" err="1"/>
              <a:t>Significant</a:t>
            </a:r>
            <a:r>
              <a:rPr lang="fr-CH" b="1" dirty="0"/>
              <a:t> </a:t>
            </a:r>
            <a:r>
              <a:rPr lang="fr-CH" b="1" dirty="0" err="1"/>
              <a:t>Results</a:t>
            </a:r>
            <a:endParaRPr lang="fr-CH" b="1" dirty="0"/>
          </a:p>
          <a:p>
            <a:r>
              <a:rPr lang="fr-CH" dirty="0"/>
              <a:t>📌 </a:t>
            </a:r>
            <a:r>
              <a:rPr lang="fr-CH" b="1" dirty="0"/>
              <a:t>Marginal </a:t>
            </a:r>
            <a:r>
              <a:rPr lang="fr-CH" b="1" dirty="0" err="1"/>
              <a:t>Effects</a:t>
            </a:r>
            <a:r>
              <a:rPr lang="fr-CH" b="1" dirty="0"/>
              <a:t>:</a:t>
            </a:r>
            <a:br>
              <a:rPr lang="fr-CH" dirty="0"/>
            </a:br>
            <a:r>
              <a:rPr lang="fr-CH" dirty="0"/>
              <a:t>✅ </a:t>
            </a:r>
            <a:r>
              <a:rPr lang="fr-CH" b="1" dirty="0"/>
              <a:t>Age </a:t>
            </a:r>
            <a:r>
              <a:rPr lang="fr-CH" b="1" dirty="0" err="1"/>
              <a:t>Difference</a:t>
            </a:r>
            <a:r>
              <a:rPr lang="fr-CH" b="1" dirty="0"/>
              <a:t>:</a:t>
            </a:r>
            <a:r>
              <a:rPr lang="fr-CH" dirty="0"/>
              <a:t> </a:t>
            </a:r>
            <a:r>
              <a:rPr lang="fr-CH" dirty="0" err="1"/>
              <a:t>Larger</a:t>
            </a:r>
            <a:r>
              <a:rPr lang="fr-CH" dirty="0"/>
              <a:t> </a:t>
            </a:r>
            <a:r>
              <a:rPr lang="fr-CH" dirty="0" err="1"/>
              <a:t>age</a:t>
            </a:r>
            <a:r>
              <a:rPr lang="fr-CH" dirty="0"/>
              <a:t> gap → </a:t>
            </a:r>
            <a:r>
              <a:rPr lang="fr-CH" dirty="0" err="1"/>
              <a:t>Slightly</a:t>
            </a:r>
            <a:r>
              <a:rPr lang="fr-CH" dirty="0"/>
              <a:t> </a:t>
            </a:r>
            <a:r>
              <a:rPr lang="fr-CH" dirty="0" err="1"/>
              <a:t>lower</a:t>
            </a:r>
            <a:r>
              <a:rPr lang="fr-CH" dirty="0"/>
              <a:t> </a:t>
            </a:r>
            <a:r>
              <a:rPr lang="fr-CH" dirty="0" err="1"/>
              <a:t>tolerance</a:t>
            </a:r>
            <a:r>
              <a:rPr lang="fr-CH" dirty="0"/>
              <a:t>.</a:t>
            </a:r>
            <a:br>
              <a:rPr lang="fr-CH" dirty="0"/>
            </a:br>
            <a:r>
              <a:rPr lang="fr-CH" dirty="0"/>
              <a:t>✅ </a:t>
            </a:r>
            <a:r>
              <a:rPr lang="fr-CH" b="1" dirty="0" err="1"/>
              <a:t>Sex</a:t>
            </a:r>
            <a:r>
              <a:rPr lang="fr-CH" b="1" dirty="0"/>
              <a:t> of </a:t>
            </a:r>
            <a:r>
              <a:rPr lang="fr-CH" b="1" dirty="0" err="1"/>
              <a:t>Oldest</a:t>
            </a:r>
            <a:r>
              <a:rPr lang="fr-CH" b="1" dirty="0"/>
              <a:t> </a:t>
            </a:r>
            <a:r>
              <a:rPr lang="fr-CH" b="1" dirty="0" err="1"/>
              <a:t>Individual</a:t>
            </a:r>
            <a:r>
              <a:rPr lang="fr-CH" b="1" dirty="0"/>
              <a:t>:</a:t>
            </a:r>
            <a:r>
              <a:rPr lang="fr-CH" dirty="0"/>
              <a:t> Males </a:t>
            </a:r>
            <a:r>
              <a:rPr lang="fr-CH" dirty="0" err="1"/>
              <a:t>older</a:t>
            </a:r>
            <a:r>
              <a:rPr lang="fr-CH" dirty="0"/>
              <a:t> → </a:t>
            </a:r>
            <a:r>
              <a:rPr lang="fr-CH" dirty="0" err="1"/>
              <a:t>Slightly</a:t>
            </a:r>
            <a:r>
              <a:rPr lang="fr-CH" dirty="0"/>
              <a:t> </a:t>
            </a:r>
            <a:r>
              <a:rPr lang="fr-CH" dirty="0" err="1"/>
              <a:t>higher</a:t>
            </a:r>
            <a:r>
              <a:rPr lang="fr-CH" dirty="0"/>
              <a:t> </a:t>
            </a:r>
            <a:r>
              <a:rPr lang="fr-CH" dirty="0" err="1"/>
              <a:t>tolerance</a:t>
            </a:r>
            <a:r>
              <a:rPr lang="fr-CH" dirty="0"/>
              <a:t>.</a:t>
            </a:r>
            <a:br>
              <a:rPr lang="fr-CH" dirty="0"/>
            </a:br>
            <a:r>
              <a:rPr lang="fr-CH" dirty="0"/>
              <a:t>✅ </a:t>
            </a:r>
            <a:r>
              <a:rPr lang="fr-CH" b="1" dirty="0" err="1"/>
              <a:t>Presence</a:t>
            </a:r>
            <a:r>
              <a:rPr lang="fr-CH" b="1" dirty="0"/>
              <a:t> of Infant:</a:t>
            </a:r>
            <a:r>
              <a:rPr lang="fr-CH" dirty="0"/>
              <a:t> </a:t>
            </a:r>
            <a:r>
              <a:rPr lang="fr-CH" dirty="0" err="1"/>
              <a:t>Slight</a:t>
            </a:r>
            <a:r>
              <a:rPr lang="fr-CH" dirty="0"/>
              <a:t> </a:t>
            </a:r>
            <a:r>
              <a:rPr lang="fr-CH" dirty="0" err="1"/>
              <a:t>reduction</a:t>
            </a:r>
            <a:r>
              <a:rPr lang="fr-CH" dirty="0"/>
              <a:t> in </a:t>
            </a:r>
            <a:r>
              <a:rPr lang="fr-CH" dirty="0" err="1"/>
              <a:t>tolerance</a:t>
            </a:r>
            <a:r>
              <a:rPr lang="fr-CH" dirty="0"/>
              <a:t>.</a:t>
            </a:r>
          </a:p>
          <a:p>
            <a:r>
              <a:rPr lang="fr-CH" dirty="0"/>
              <a:t>📌 </a:t>
            </a:r>
            <a:r>
              <a:rPr lang="fr-CH" b="1" dirty="0"/>
              <a:t>Non-</a:t>
            </a:r>
            <a:r>
              <a:rPr lang="fr-CH" b="1" dirty="0" err="1"/>
              <a:t>Significant</a:t>
            </a:r>
            <a:r>
              <a:rPr lang="fr-CH" b="1" dirty="0"/>
              <a:t>:</a:t>
            </a: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dirty="0" err="1"/>
              <a:t>Sex</a:t>
            </a:r>
            <a:r>
              <a:rPr lang="fr-CH" dirty="0"/>
              <a:t> of the </a:t>
            </a:r>
            <a:r>
              <a:rPr lang="fr-CH" dirty="0" err="1"/>
              <a:t>highest-ranking</a:t>
            </a:r>
            <a:r>
              <a:rPr lang="fr-CH" dirty="0"/>
              <a:t> </a:t>
            </a:r>
            <a:r>
              <a:rPr lang="fr-CH" dirty="0" err="1"/>
              <a:t>individual</a:t>
            </a:r>
            <a:r>
              <a:rPr lang="fr-CH" dirty="0"/>
              <a:t>, group </a:t>
            </a:r>
            <a:r>
              <a:rPr lang="fr-CH" dirty="0" err="1"/>
              <a:t>differences</a:t>
            </a:r>
            <a:r>
              <a:rPr lang="fr-CH" dirty="0"/>
              <a:t>, Day × Rank, etc.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C6CB0-CB09-6648-ABA9-EA0DF53ED04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725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b="1" dirty="0"/>
              <a:t>Rank </a:t>
            </a:r>
            <a:r>
              <a:rPr lang="fr-CH" b="1" dirty="0" err="1"/>
              <a:t>Differences</a:t>
            </a:r>
            <a:r>
              <a:rPr lang="fr-CH" b="1" dirty="0"/>
              <a:t>:</a:t>
            </a:r>
            <a:r>
              <a:rPr lang="fr-CH" dirty="0"/>
              <a:t> ⬆ Rank gap → ⬇ </a:t>
            </a:r>
            <a:r>
              <a:rPr lang="fr-CH" dirty="0" err="1"/>
              <a:t>Tolerance</a:t>
            </a:r>
            <a:r>
              <a:rPr lang="fr-CH" dirty="0"/>
              <a:t> (</a:t>
            </a:r>
            <a:r>
              <a:rPr lang="fr-CH" b="1" dirty="0" err="1"/>
              <a:t>Higher</a:t>
            </a:r>
            <a:r>
              <a:rPr lang="fr-CH" b="1" dirty="0"/>
              <a:t> </a:t>
            </a:r>
            <a:r>
              <a:rPr lang="fr-CH" b="1" dirty="0" err="1"/>
              <a:t>tolerance</a:t>
            </a:r>
            <a:r>
              <a:rPr lang="fr-CH" b="1" dirty="0"/>
              <a:t> </a:t>
            </a:r>
            <a:r>
              <a:rPr lang="fr-CH" b="1" dirty="0" err="1"/>
              <a:t>among</a:t>
            </a:r>
            <a:r>
              <a:rPr lang="fr-CH" b="1" dirty="0"/>
              <a:t> </a:t>
            </a:r>
            <a:r>
              <a:rPr lang="fr-CH" b="1" dirty="0" err="1"/>
              <a:t>similar-ranked</a:t>
            </a:r>
            <a:r>
              <a:rPr lang="fr-CH" b="1" dirty="0"/>
              <a:t> </a:t>
            </a:r>
            <a:r>
              <a:rPr lang="fr-CH" b="1" dirty="0" err="1"/>
              <a:t>individuals</a:t>
            </a:r>
            <a:r>
              <a:rPr lang="fr-CH" dirty="0"/>
              <a:t>).</a:t>
            </a:r>
            <a:r>
              <a:rPr lang="fr-CH" b="1" dirty="0" err="1"/>
              <a:t>Seasonality</a:t>
            </a:r>
            <a:r>
              <a:rPr lang="fr-CH" b="1" dirty="0"/>
              <a:t>:</a:t>
            </a:r>
            <a:r>
              <a:rPr lang="fr-CH" dirty="0"/>
              <a:t> </a:t>
            </a:r>
            <a:r>
              <a:rPr lang="fr-CH" b="1" dirty="0"/>
              <a:t>Winter &gt; </a:t>
            </a:r>
            <a:r>
              <a:rPr lang="fr-CH" b="1" dirty="0" err="1"/>
              <a:t>Mating</a:t>
            </a:r>
            <a:r>
              <a:rPr lang="fr-CH" b="1" dirty="0"/>
              <a:t> &gt; Summer</a:t>
            </a:r>
            <a:r>
              <a:rPr lang="fr-CH" dirty="0"/>
              <a:t> (</a:t>
            </a:r>
            <a:r>
              <a:rPr lang="fr-CH" dirty="0" err="1"/>
              <a:t>Higher</a:t>
            </a:r>
            <a:r>
              <a:rPr lang="fr-CH" dirty="0"/>
              <a:t> </a:t>
            </a:r>
            <a:r>
              <a:rPr lang="fr-CH" dirty="0" err="1"/>
              <a:t>tolerance</a:t>
            </a:r>
            <a:r>
              <a:rPr lang="fr-CH" dirty="0"/>
              <a:t> </a:t>
            </a:r>
            <a:r>
              <a:rPr lang="fr-CH" dirty="0" err="1"/>
              <a:t>when</a:t>
            </a:r>
            <a:r>
              <a:rPr lang="fr-CH" dirty="0"/>
              <a:t> </a:t>
            </a:r>
            <a:r>
              <a:rPr lang="fr-CH" dirty="0" err="1"/>
              <a:t>resources</a:t>
            </a:r>
            <a:r>
              <a:rPr lang="fr-CH" dirty="0"/>
              <a:t> are </a:t>
            </a:r>
            <a:r>
              <a:rPr lang="fr-CH" dirty="0" err="1"/>
              <a:t>scarce</a:t>
            </a:r>
            <a:r>
              <a:rPr lang="fr-CH" dirty="0"/>
              <a:t> or reproduction </a:t>
            </a:r>
            <a:r>
              <a:rPr lang="fr-CH" dirty="0" err="1"/>
              <a:t>is</a:t>
            </a:r>
            <a:r>
              <a:rPr lang="fr-CH" dirty="0"/>
              <a:t> key).</a:t>
            </a:r>
          </a:p>
          <a:p>
            <a:endParaRPr lang="fr-CH" dirty="0"/>
          </a:p>
          <a:p>
            <a:r>
              <a:rPr lang="fr-CH" dirty="0"/>
              <a:t>v📌 </a:t>
            </a:r>
            <a:r>
              <a:rPr lang="fr-CH" b="1" dirty="0"/>
              <a:t>Limitations:</a:t>
            </a:r>
            <a:br>
              <a:rPr lang="fr-CH" dirty="0"/>
            </a:br>
            <a:r>
              <a:rPr lang="fr-CH" dirty="0"/>
              <a:t>❌ </a:t>
            </a:r>
            <a:r>
              <a:rPr lang="fr-CH" b="1" dirty="0"/>
              <a:t>Small </a:t>
            </a:r>
            <a:r>
              <a:rPr lang="fr-CH" b="1" dirty="0" err="1"/>
              <a:t>Sample</a:t>
            </a:r>
            <a:r>
              <a:rPr lang="fr-CH" b="1" dirty="0"/>
              <a:t> Size</a:t>
            </a:r>
            <a:br>
              <a:rPr lang="fr-CH" dirty="0"/>
            </a:br>
            <a:r>
              <a:rPr lang="fr-CH" dirty="0"/>
              <a:t>❌ </a:t>
            </a:r>
            <a:r>
              <a:rPr lang="fr-CH" b="1" dirty="0"/>
              <a:t>No Audience </a:t>
            </a:r>
            <a:r>
              <a:rPr lang="fr-CH" b="1" dirty="0" err="1"/>
              <a:t>Effects</a:t>
            </a:r>
            <a:r>
              <a:rPr lang="fr-CH" b="1" dirty="0"/>
              <a:t> </a:t>
            </a:r>
            <a:r>
              <a:rPr lang="fr-CH" b="1" dirty="0" err="1"/>
              <a:t>Considered</a:t>
            </a:r>
            <a:br>
              <a:rPr lang="fr-CH" dirty="0"/>
            </a:br>
            <a:r>
              <a:rPr lang="fr-CH" dirty="0"/>
              <a:t>❌ </a:t>
            </a:r>
            <a:r>
              <a:rPr lang="fr-CH" b="1" dirty="0"/>
              <a:t>No </a:t>
            </a:r>
            <a:r>
              <a:rPr lang="fr-CH" b="1" dirty="0" err="1"/>
              <a:t>Detailed</a:t>
            </a:r>
            <a:r>
              <a:rPr lang="fr-CH" b="1" dirty="0"/>
              <a:t> </a:t>
            </a:r>
            <a:r>
              <a:rPr lang="fr-CH" b="1" dirty="0" err="1"/>
              <a:t>Ecological</a:t>
            </a:r>
            <a:r>
              <a:rPr lang="fr-CH" b="1" dirty="0"/>
              <a:t> Data (</a:t>
            </a:r>
            <a:r>
              <a:rPr lang="fr-CH" b="1" dirty="0" err="1"/>
              <a:t>food</a:t>
            </a:r>
            <a:r>
              <a:rPr lang="fr-CH" b="1" dirty="0"/>
              <a:t> </a:t>
            </a:r>
            <a:r>
              <a:rPr lang="fr-CH" b="1" dirty="0" err="1"/>
              <a:t>availability</a:t>
            </a:r>
            <a:r>
              <a:rPr lang="fr-CH" b="1" dirty="0"/>
              <a:t>)</a:t>
            </a:r>
            <a:br>
              <a:rPr lang="fr-CH" dirty="0"/>
            </a:br>
            <a:r>
              <a:rPr lang="fr-CH" dirty="0"/>
              <a:t>❌ </a:t>
            </a:r>
            <a:r>
              <a:rPr lang="fr-CH" b="1" dirty="0"/>
              <a:t>Group </a:t>
            </a:r>
            <a:r>
              <a:rPr lang="fr-CH" b="1" dirty="0" err="1"/>
              <a:t>Sex</a:t>
            </a:r>
            <a:r>
              <a:rPr lang="fr-CH" b="1" dirty="0"/>
              <a:t> Ratios Not </a:t>
            </a:r>
            <a:r>
              <a:rPr lang="fr-CH" b="1" dirty="0" err="1"/>
              <a:t>Controlled</a:t>
            </a:r>
            <a:endParaRPr lang="fr-CH" dirty="0"/>
          </a:p>
          <a:p>
            <a:r>
              <a:rPr lang="fr-CH" dirty="0"/>
              <a:t>📌 </a:t>
            </a:r>
            <a:r>
              <a:rPr lang="fr-CH" b="1" dirty="0"/>
              <a:t>Future Directions:</a:t>
            </a:r>
            <a:br>
              <a:rPr lang="fr-CH" dirty="0"/>
            </a:br>
            <a:r>
              <a:rPr lang="fr-CH" dirty="0"/>
              <a:t>✅ </a:t>
            </a:r>
            <a:r>
              <a:rPr lang="fr-CH" b="1" dirty="0"/>
              <a:t>Longitudinal </a:t>
            </a:r>
            <a:r>
              <a:rPr lang="fr-CH" b="1" dirty="0" err="1"/>
              <a:t>Studies</a:t>
            </a:r>
            <a:r>
              <a:rPr lang="fr-CH" dirty="0"/>
              <a:t> (Track </a:t>
            </a:r>
            <a:r>
              <a:rPr lang="fr-CH" dirty="0" err="1"/>
              <a:t>tolerance</a:t>
            </a:r>
            <a:r>
              <a:rPr lang="fr-CH" dirty="0"/>
              <a:t> over </a:t>
            </a:r>
            <a:r>
              <a:rPr lang="fr-CH" dirty="0" err="1"/>
              <a:t>years</a:t>
            </a:r>
            <a:r>
              <a:rPr lang="fr-CH" dirty="0"/>
              <a:t>).</a:t>
            </a:r>
            <a:br>
              <a:rPr lang="fr-CH" dirty="0"/>
            </a:br>
            <a:r>
              <a:rPr lang="fr-CH" dirty="0"/>
              <a:t>✅ </a:t>
            </a:r>
            <a:r>
              <a:rPr lang="fr-CH" b="1" dirty="0"/>
              <a:t>Audience </a:t>
            </a:r>
            <a:r>
              <a:rPr lang="fr-CH" b="1" dirty="0" err="1"/>
              <a:t>Effects</a:t>
            </a:r>
            <a:r>
              <a:rPr lang="fr-CH" dirty="0"/>
              <a:t> (Examine group composition impact).</a:t>
            </a:r>
            <a:br>
              <a:rPr lang="fr-CH" dirty="0"/>
            </a:br>
            <a:r>
              <a:rPr lang="fr-CH" dirty="0"/>
              <a:t>✅ </a:t>
            </a:r>
            <a:r>
              <a:rPr lang="fr-CH" b="1" dirty="0" err="1"/>
              <a:t>Detailed</a:t>
            </a:r>
            <a:r>
              <a:rPr lang="fr-CH" b="1" dirty="0"/>
              <a:t> </a:t>
            </a:r>
            <a:r>
              <a:rPr lang="fr-CH" b="1" dirty="0" err="1"/>
              <a:t>Ecological</a:t>
            </a:r>
            <a:r>
              <a:rPr lang="fr-CH" b="1" dirty="0"/>
              <a:t> Data</a:t>
            </a:r>
            <a:r>
              <a:rPr lang="fr-CH" dirty="0"/>
              <a:t> (</a:t>
            </a:r>
            <a:r>
              <a:rPr lang="fr-CH" dirty="0" err="1"/>
              <a:t>Measure</a:t>
            </a:r>
            <a:r>
              <a:rPr lang="fr-CH" dirty="0"/>
              <a:t> </a:t>
            </a:r>
            <a:r>
              <a:rPr lang="fr-CH" dirty="0" err="1"/>
              <a:t>food</a:t>
            </a:r>
            <a:r>
              <a:rPr lang="fr-CH" dirty="0"/>
              <a:t> </a:t>
            </a:r>
            <a:r>
              <a:rPr lang="fr-CH" dirty="0" err="1"/>
              <a:t>scarcity</a:t>
            </a:r>
            <a:r>
              <a:rPr lang="fr-CH" dirty="0"/>
              <a:t>).</a:t>
            </a:r>
            <a:br>
              <a:rPr lang="fr-CH" dirty="0"/>
            </a:br>
            <a:r>
              <a:rPr lang="fr-CH" dirty="0"/>
              <a:t>✅ </a:t>
            </a:r>
            <a:r>
              <a:rPr lang="fr-CH" b="1" dirty="0" err="1"/>
              <a:t>Study</a:t>
            </a:r>
            <a:r>
              <a:rPr lang="fr-CH" b="1" dirty="0"/>
              <a:t> </a:t>
            </a:r>
            <a:r>
              <a:rPr lang="fr-CH" b="1" dirty="0" err="1"/>
              <a:t>Homophily</a:t>
            </a:r>
            <a:r>
              <a:rPr lang="fr-CH" dirty="0"/>
              <a:t> (Do </a:t>
            </a:r>
            <a:r>
              <a:rPr lang="fr-CH" dirty="0" err="1"/>
              <a:t>similar</a:t>
            </a:r>
            <a:r>
              <a:rPr lang="fr-CH" dirty="0"/>
              <a:t> </a:t>
            </a:r>
            <a:r>
              <a:rPr lang="fr-CH" dirty="0" err="1"/>
              <a:t>individuals</a:t>
            </a:r>
            <a:r>
              <a:rPr lang="fr-CH" dirty="0"/>
              <a:t> bond more?).</a:t>
            </a:r>
          </a:p>
          <a:p>
            <a:r>
              <a:rPr lang="fr-CH" dirty="0"/>
              <a:t>📌 </a:t>
            </a:r>
            <a:r>
              <a:rPr lang="fr-CH" b="1" dirty="0"/>
              <a:t>Graph </a:t>
            </a:r>
            <a:r>
              <a:rPr lang="fr-CH" b="1" dirty="0" err="1"/>
              <a:t>Placeholder</a:t>
            </a:r>
            <a:r>
              <a:rPr lang="fr-CH" b="1" dirty="0"/>
              <a:t>:</a:t>
            </a:r>
            <a:br>
              <a:rPr lang="fr-CH" dirty="0"/>
            </a:br>
            <a:r>
              <a:rPr lang="fr-CH" dirty="0"/>
              <a:t>🔹 </a:t>
            </a:r>
            <a:r>
              <a:rPr lang="fr-CH" b="1" dirty="0"/>
              <a:t>Table or </a:t>
            </a:r>
            <a:r>
              <a:rPr lang="fr-CH" b="1" dirty="0" err="1"/>
              <a:t>Infographic</a:t>
            </a:r>
            <a:r>
              <a:rPr lang="fr-CH" dirty="0"/>
              <a:t> - </a:t>
            </a:r>
            <a:r>
              <a:rPr lang="fr-CH" b="1" dirty="0"/>
              <a:t>Limitations vs. Future Work</a:t>
            </a:r>
            <a:endParaRPr lang="fr-CH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C6CB0-CB09-6648-ABA9-EA0DF53ED04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685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b="1" dirty="0"/>
              <a:t>Rank </a:t>
            </a:r>
            <a:r>
              <a:rPr lang="fr-CH" b="1" dirty="0" err="1"/>
              <a:t>Differences</a:t>
            </a:r>
            <a:r>
              <a:rPr lang="fr-CH" b="1" dirty="0"/>
              <a:t>:</a:t>
            </a:r>
            <a:r>
              <a:rPr lang="fr-CH" dirty="0"/>
              <a:t> ⬆ Rank gap → ⬇ </a:t>
            </a:r>
            <a:r>
              <a:rPr lang="fr-CH" dirty="0" err="1"/>
              <a:t>Tolerance</a:t>
            </a:r>
            <a:r>
              <a:rPr lang="fr-CH" dirty="0"/>
              <a:t> (</a:t>
            </a:r>
            <a:r>
              <a:rPr lang="fr-CH" b="1" dirty="0" err="1"/>
              <a:t>Higher</a:t>
            </a:r>
            <a:r>
              <a:rPr lang="fr-CH" b="1" dirty="0"/>
              <a:t> </a:t>
            </a:r>
            <a:r>
              <a:rPr lang="fr-CH" b="1" dirty="0" err="1"/>
              <a:t>tolerance</a:t>
            </a:r>
            <a:r>
              <a:rPr lang="fr-CH" b="1" dirty="0"/>
              <a:t> </a:t>
            </a:r>
            <a:r>
              <a:rPr lang="fr-CH" b="1" dirty="0" err="1"/>
              <a:t>among</a:t>
            </a:r>
            <a:r>
              <a:rPr lang="fr-CH" b="1" dirty="0"/>
              <a:t> </a:t>
            </a:r>
            <a:r>
              <a:rPr lang="fr-CH" b="1" dirty="0" err="1"/>
              <a:t>similar-ranked</a:t>
            </a:r>
            <a:r>
              <a:rPr lang="fr-CH" b="1" dirty="0"/>
              <a:t> </a:t>
            </a:r>
            <a:r>
              <a:rPr lang="fr-CH" b="1" dirty="0" err="1"/>
              <a:t>individuals</a:t>
            </a:r>
            <a:r>
              <a:rPr lang="fr-CH" dirty="0"/>
              <a:t>).</a:t>
            </a:r>
            <a:r>
              <a:rPr lang="fr-CH" b="1" dirty="0" err="1"/>
              <a:t>Seasonality</a:t>
            </a:r>
            <a:r>
              <a:rPr lang="fr-CH" b="1" dirty="0"/>
              <a:t>:</a:t>
            </a:r>
            <a:r>
              <a:rPr lang="fr-CH" dirty="0"/>
              <a:t> </a:t>
            </a:r>
            <a:r>
              <a:rPr lang="fr-CH" b="1" dirty="0"/>
              <a:t>Winter &gt; </a:t>
            </a:r>
            <a:r>
              <a:rPr lang="fr-CH" b="1" dirty="0" err="1"/>
              <a:t>Mating</a:t>
            </a:r>
            <a:r>
              <a:rPr lang="fr-CH" b="1" dirty="0"/>
              <a:t> &gt; Summer</a:t>
            </a:r>
            <a:r>
              <a:rPr lang="fr-CH" dirty="0"/>
              <a:t> (</a:t>
            </a:r>
            <a:r>
              <a:rPr lang="fr-CH" dirty="0" err="1"/>
              <a:t>Higher</a:t>
            </a:r>
            <a:r>
              <a:rPr lang="fr-CH" dirty="0"/>
              <a:t> </a:t>
            </a:r>
            <a:r>
              <a:rPr lang="fr-CH" dirty="0" err="1"/>
              <a:t>tolerance</a:t>
            </a:r>
            <a:r>
              <a:rPr lang="fr-CH" dirty="0"/>
              <a:t> </a:t>
            </a:r>
            <a:r>
              <a:rPr lang="fr-CH" dirty="0" err="1"/>
              <a:t>when</a:t>
            </a:r>
            <a:r>
              <a:rPr lang="fr-CH" dirty="0"/>
              <a:t> </a:t>
            </a:r>
            <a:r>
              <a:rPr lang="fr-CH" dirty="0" err="1"/>
              <a:t>resources</a:t>
            </a:r>
            <a:r>
              <a:rPr lang="fr-CH" dirty="0"/>
              <a:t> are </a:t>
            </a:r>
            <a:r>
              <a:rPr lang="fr-CH" dirty="0" err="1"/>
              <a:t>scarce</a:t>
            </a:r>
            <a:r>
              <a:rPr lang="fr-CH" dirty="0"/>
              <a:t> or reproduction </a:t>
            </a:r>
            <a:r>
              <a:rPr lang="fr-CH" dirty="0" err="1"/>
              <a:t>is</a:t>
            </a:r>
            <a:r>
              <a:rPr lang="fr-CH" dirty="0"/>
              <a:t> key).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This </a:t>
            </a:r>
            <a:r>
              <a:rPr lang="fr-CH" dirty="0" err="1"/>
              <a:t>study</a:t>
            </a:r>
            <a:r>
              <a:rPr lang="fr-CH" dirty="0"/>
              <a:t> </a:t>
            </a:r>
            <a:r>
              <a:rPr lang="fr-CH" b="1" dirty="0"/>
              <a:t>challenges </a:t>
            </a:r>
            <a:r>
              <a:rPr lang="fr-CH" b="1" dirty="0" err="1"/>
              <a:t>existing</a:t>
            </a:r>
            <a:r>
              <a:rPr lang="fr-CH" b="1" dirty="0"/>
              <a:t> </a:t>
            </a:r>
            <a:r>
              <a:rPr lang="fr-CH" b="1" dirty="0" err="1"/>
              <a:t>paradigms</a:t>
            </a:r>
            <a:r>
              <a:rPr lang="fr-CH" dirty="0"/>
              <a:t> and highlights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tolerance</a:t>
            </a:r>
            <a:r>
              <a:rPr lang="fr-CH" dirty="0"/>
              <a:t> </a:t>
            </a:r>
            <a:r>
              <a:rPr lang="fr-CH" b="1" dirty="0" err="1"/>
              <a:t>is</a:t>
            </a:r>
            <a:r>
              <a:rPr lang="fr-CH" b="1" dirty="0"/>
              <a:t> not </a:t>
            </a:r>
            <a:r>
              <a:rPr lang="fr-CH" b="1" dirty="0" err="1"/>
              <a:t>universal</a:t>
            </a:r>
            <a:r>
              <a:rPr lang="fr-CH" b="1" dirty="0"/>
              <a:t> </a:t>
            </a:r>
            <a:r>
              <a:rPr lang="fr-CH" b="1" dirty="0" err="1"/>
              <a:t>across</a:t>
            </a:r>
            <a:r>
              <a:rPr lang="fr-CH" b="1" dirty="0"/>
              <a:t> </a:t>
            </a:r>
            <a:r>
              <a:rPr lang="fr-CH" b="1" dirty="0" err="1"/>
              <a:t>species</a:t>
            </a:r>
            <a:r>
              <a:rPr lang="fr-CH" b="1" dirty="0"/>
              <a:t> but an adaptive </a:t>
            </a:r>
            <a:r>
              <a:rPr lang="fr-CH" b="1" dirty="0" err="1"/>
              <a:t>response</a:t>
            </a:r>
            <a:r>
              <a:rPr lang="fr-CH" b="1" dirty="0"/>
              <a:t> to social and </a:t>
            </a:r>
            <a:r>
              <a:rPr lang="fr-CH" b="1" dirty="0" err="1"/>
              <a:t>ecological</a:t>
            </a:r>
            <a:r>
              <a:rPr lang="fr-CH" b="1" dirty="0"/>
              <a:t> </a:t>
            </a:r>
            <a:r>
              <a:rPr lang="fr-CH" b="1" dirty="0" err="1"/>
              <a:t>realities</a:t>
            </a:r>
            <a:r>
              <a:rPr lang="fr-CH" dirty="0"/>
              <a:t>. Future </a:t>
            </a:r>
            <a:r>
              <a:rPr lang="fr-CH" dirty="0" err="1"/>
              <a:t>research</a:t>
            </a:r>
            <a:r>
              <a:rPr lang="fr-CH" dirty="0"/>
              <a:t> </a:t>
            </a:r>
            <a:r>
              <a:rPr lang="fr-CH" dirty="0" err="1"/>
              <a:t>should</a:t>
            </a:r>
            <a:r>
              <a:rPr lang="fr-CH" dirty="0"/>
              <a:t> focus on </a:t>
            </a:r>
            <a:r>
              <a:rPr lang="fr-CH" b="1" dirty="0"/>
              <a:t>how </a:t>
            </a:r>
            <a:r>
              <a:rPr lang="fr-CH" b="1" dirty="0" err="1"/>
              <a:t>these</a:t>
            </a:r>
            <a:r>
              <a:rPr lang="fr-CH" b="1" dirty="0"/>
              <a:t> </a:t>
            </a:r>
            <a:r>
              <a:rPr lang="fr-CH" b="1" dirty="0" err="1"/>
              <a:t>factors</a:t>
            </a:r>
            <a:r>
              <a:rPr lang="fr-CH" b="1" dirty="0"/>
              <a:t> </a:t>
            </a:r>
            <a:r>
              <a:rPr lang="fr-CH" b="1" dirty="0" err="1"/>
              <a:t>interact</a:t>
            </a:r>
            <a:r>
              <a:rPr lang="fr-CH" b="1" dirty="0"/>
              <a:t> </a:t>
            </a:r>
            <a:r>
              <a:rPr lang="fr-CH" b="1" dirty="0" err="1"/>
              <a:t>across</a:t>
            </a:r>
            <a:r>
              <a:rPr lang="fr-CH" b="1" dirty="0"/>
              <a:t> </a:t>
            </a:r>
            <a:r>
              <a:rPr lang="fr-CH" b="1" dirty="0" err="1"/>
              <a:t>different</a:t>
            </a:r>
            <a:r>
              <a:rPr lang="fr-CH" b="1" dirty="0"/>
              <a:t> primate </a:t>
            </a:r>
            <a:r>
              <a:rPr lang="fr-CH" b="1" dirty="0" err="1"/>
              <a:t>societies</a:t>
            </a:r>
            <a:r>
              <a:rPr lang="fr-CH" b="1" dirty="0"/>
              <a:t> and </a:t>
            </a:r>
            <a:r>
              <a:rPr lang="fr-CH" b="1" dirty="0" err="1"/>
              <a:t>other</a:t>
            </a:r>
            <a:r>
              <a:rPr lang="fr-CH" b="1" dirty="0"/>
              <a:t> social </a:t>
            </a:r>
            <a:r>
              <a:rPr lang="fr-CH" b="1" dirty="0" err="1"/>
              <a:t>animals</a:t>
            </a:r>
            <a:r>
              <a:rPr lang="fr-CH" dirty="0"/>
              <a:t>.</a:t>
            </a:r>
            <a:endParaRPr lang="en-GB" dirty="0"/>
          </a:p>
          <a:p>
            <a:endParaRPr lang="fr-CH" dirty="0"/>
          </a:p>
          <a:p>
            <a:endParaRPr lang="fr-CH" dirty="0"/>
          </a:p>
          <a:p>
            <a:r>
              <a:rPr lang="fr-CH" b="1" dirty="0"/>
              <a:t>Key Conclusions:</a:t>
            </a:r>
            <a:br>
              <a:rPr lang="fr-CH" dirty="0"/>
            </a:br>
            <a:r>
              <a:rPr lang="fr-CH" dirty="0"/>
              <a:t>✅ </a:t>
            </a:r>
            <a:r>
              <a:rPr lang="fr-CH" b="1" dirty="0"/>
              <a:t>Rank &amp; </a:t>
            </a:r>
            <a:r>
              <a:rPr lang="fr-CH" b="1" dirty="0" err="1"/>
              <a:t>Seasonality</a:t>
            </a:r>
            <a:r>
              <a:rPr lang="fr-CH" b="1" dirty="0"/>
              <a:t> </a:t>
            </a:r>
            <a:r>
              <a:rPr lang="fr-CH" b="1" dirty="0" err="1"/>
              <a:t>Matter</a:t>
            </a:r>
            <a:r>
              <a:rPr lang="fr-CH" b="1" dirty="0"/>
              <a:t> Most</a:t>
            </a:r>
            <a:r>
              <a:rPr lang="fr-CH" dirty="0"/>
              <a:t> → </a:t>
            </a:r>
            <a:r>
              <a:rPr lang="fr-CH" dirty="0" err="1"/>
              <a:t>Tolerance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highest</a:t>
            </a:r>
            <a:r>
              <a:rPr lang="fr-CH" dirty="0"/>
              <a:t> in </a:t>
            </a:r>
            <a:r>
              <a:rPr lang="fr-CH" b="1" dirty="0" err="1"/>
              <a:t>similar-ranked</a:t>
            </a:r>
            <a:r>
              <a:rPr lang="fr-CH" b="1" dirty="0"/>
              <a:t> </a:t>
            </a:r>
            <a:r>
              <a:rPr lang="fr-CH" b="1" dirty="0" err="1"/>
              <a:t>dyads</a:t>
            </a:r>
            <a:r>
              <a:rPr lang="fr-CH" dirty="0"/>
              <a:t> and in </a:t>
            </a:r>
            <a:r>
              <a:rPr lang="fr-CH" b="1" dirty="0" err="1"/>
              <a:t>winter</a:t>
            </a:r>
            <a:r>
              <a:rPr lang="fr-CH" dirty="0"/>
              <a:t>.</a:t>
            </a:r>
            <a:br>
              <a:rPr lang="fr-CH" dirty="0"/>
            </a:br>
            <a:r>
              <a:rPr lang="fr-CH" dirty="0"/>
              <a:t>✅ </a:t>
            </a:r>
            <a:r>
              <a:rPr lang="fr-CH" b="1" dirty="0" err="1"/>
              <a:t>Context</a:t>
            </a:r>
            <a:r>
              <a:rPr lang="fr-CH" b="1" dirty="0"/>
              <a:t> </a:t>
            </a:r>
            <a:r>
              <a:rPr lang="fr-CH" b="1" dirty="0" err="1"/>
              <a:t>Shapes</a:t>
            </a:r>
            <a:r>
              <a:rPr lang="fr-CH" b="1" dirty="0"/>
              <a:t> </a:t>
            </a:r>
            <a:r>
              <a:rPr lang="fr-CH" b="1" dirty="0" err="1"/>
              <a:t>Tolerance</a:t>
            </a:r>
            <a:r>
              <a:rPr lang="fr-CH" dirty="0"/>
              <a:t> → Not </a:t>
            </a:r>
            <a:r>
              <a:rPr lang="fr-CH" dirty="0" err="1"/>
              <a:t>fixed</a:t>
            </a:r>
            <a:r>
              <a:rPr lang="fr-CH" dirty="0"/>
              <a:t>, </a:t>
            </a:r>
            <a:r>
              <a:rPr lang="fr-CH" dirty="0" err="1"/>
              <a:t>depends</a:t>
            </a:r>
            <a:r>
              <a:rPr lang="fr-CH" dirty="0"/>
              <a:t> on </a:t>
            </a:r>
            <a:r>
              <a:rPr lang="fr-CH" b="1" dirty="0" err="1"/>
              <a:t>hierarchy</a:t>
            </a:r>
            <a:r>
              <a:rPr lang="fr-CH" b="1" dirty="0"/>
              <a:t> &amp; </a:t>
            </a:r>
            <a:r>
              <a:rPr lang="fr-CH" b="1" dirty="0" err="1"/>
              <a:t>ecological</a:t>
            </a:r>
            <a:r>
              <a:rPr lang="fr-CH" b="1" dirty="0"/>
              <a:t> pressures</a:t>
            </a:r>
            <a:r>
              <a:rPr lang="fr-CH" dirty="0"/>
              <a:t>.</a:t>
            </a:r>
            <a:br>
              <a:rPr lang="fr-CH" dirty="0"/>
            </a:br>
            <a:r>
              <a:rPr lang="fr-CH" dirty="0"/>
              <a:t>✅ </a:t>
            </a:r>
            <a:r>
              <a:rPr lang="fr-CH" b="1" dirty="0" err="1"/>
              <a:t>Forced</a:t>
            </a:r>
            <a:r>
              <a:rPr lang="fr-CH" b="1" dirty="0"/>
              <a:t> </a:t>
            </a:r>
            <a:r>
              <a:rPr lang="fr-CH" b="1" dirty="0" err="1"/>
              <a:t>Proximity</a:t>
            </a:r>
            <a:r>
              <a:rPr lang="fr-CH" b="1" dirty="0"/>
              <a:t> Encourages </a:t>
            </a:r>
            <a:r>
              <a:rPr lang="fr-CH" b="1" dirty="0" err="1"/>
              <a:t>Cooperation</a:t>
            </a:r>
            <a:r>
              <a:rPr lang="fr-CH" dirty="0"/>
              <a:t> → Weak-bond </a:t>
            </a:r>
            <a:r>
              <a:rPr lang="fr-CH" dirty="0" err="1"/>
              <a:t>dyads</a:t>
            </a:r>
            <a:r>
              <a:rPr lang="fr-CH" dirty="0"/>
              <a:t> </a:t>
            </a:r>
            <a:r>
              <a:rPr lang="fr-CH" dirty="0" err="1"/>
              <a:t>improved</a:t>
            </a:r>
            <a:r>
              <a:rPr lang="fr-CH" dirty="0"/>
              <a:t> </a:t>
            </a:r>
            <a:r>
              <a:rPr lang="fr-CH" dirty="0" err="1"/>
              <a:t>tolerance</a:t>
            </a:r>
            <a:r>
              <a:rPr lang="fr-CH" dirty="0"/>
              <a:t>.</a:t>
            </a:r>
            <a:br>
              <a:rPr lang="fr-CH" dirty="0"/>
            </a:br>
            <a:r>
              <a:rPr lang="fr-CH" dirty="0"/>
              <a:t>✅ </a:t>
            </a:r>
            <a:r>
              <a:rPr lang="fr-CH" b="1" dirty="0" err="1"/>
              <a:t>Complex</a:t>
            </a:r>
            <a:r>
              <a:rPr lang="fr-CH" b="1" dirty="0"/>
              <a:t> Social Interactions</a:t>
            </a:r>
            <a:r>
              <a:rPr lang="fr-CH" dirty="0"/>
              <a:t> → Age, bonds, and </a:t>
            </a:r>
            <a:r>
              <a:rPr lang="fr-CH" dirty="0" err="1"/>
              <a:t>seasonality</a:t>
            </a:r>
            <a:r>
              <a:rPr lang="fr-CH" dirty="0"/>
              <a:t> all </a:t>
            </a:r>
            <a:r>
              <a:rPr lang="fr-CH" dirty="0" err="1"/>
              <a:t>play</a:t>
            </a:r>
            <a:r>
              <a:rPr lang="fr-CH" dirty="0"/>
              <a:t> a </a:t>
            </a:r>
            <a:r>
              <a:rPr lang="fr-CH" dirty="0" err="1"/>
              <a:t>role</a:t>
            </a:r>
            <a:r>
              <a:rPr lang="fr-CH" dirty="0"/>
              <a:t>.</a:t>
            </a:r>
            <a:br>
              <a:rPr lang="fr-CH" dirty="0"/>
            </a:br>
            <a:r>
              <a:rPr lang="fr-CH" dirty="0"/>
              <a:t>✅ </a:t>
            </a:r>
            <a:r>
              <a:rPr lang="fr-CH" b="1" dirty="0"/>
              <a:t>Long-</a:t>
            </a:r>
            <a:r>
              <a:rPr lang="fr-CH" b="1" dirty="0" err="1"/>
              <a:t>Term</a:t>
            </a:r>
            <a:r>
              <a:rPr lang="fr-CH" b="1" dirty="0"/>
              <a:t> </a:t>
            </a:r>
            <a:r>
              <a:rPr lang="fr-CH" b="1" dirty="0" err="1"/>
              <a:t>Studies</a:t>
            </a:r>
            <a:r>
              <a:rPr lang="fr-CH" b="1" dirty="0"/>
              <a:t> </a:t>
            </a:r>
            <a:r>
              <a:rPr lang="fr-CH" b="1" dirty="0" err="1"/>
              <a:t>Needed</a:t>
            </a:r>
            <a:r>
              <a:rPr lang="fr-CH" dirty="0"/>
              <a:t> → To explore </a:t>
            </a:r>
            <a:r>
              <a:rPr lang="fr-CH" b="1" dirty="0"/>
              <a:t>how </a:t>
            </a:r>
            <a:r>
              <a:rPr lang="fr-CH" b="1" dirty="0" err="1"/>
              <a:t>tolerance</a:t>
            </a:r>
            <a:r>
              <a:rPr lang="fr-CH" b="1" dirty="0"/>
              <a:t> </a:t>
            </a:r>
            <a:r>
              <a:rPr lang="fr-CH" b="1" dirty="0" err="1"/>
              <a:t>evolves</a:t>
            </a:r>
            <a:r>
              <a:rPr lang="fr-CH" dirty="0"/>
              <a:t>.</a:t>
            </a:r>
          </a:p>
          <a:p>
            <a:r>
              <a:rPr lang="fr-CH" dirty="0"/>
              <a:t>📌 </a:t>
            </a:r>
            <a:r>
              <a:rPr lang="fr-CH" b="1" dirty="0"/>
              <a:t>Graph </a:t>
            </a:r>
            <a:r>
              <a:rPr lang="fr-CH" b="1" dirty="0" err="1"/>
              <a:t>Placeholder</a:t>
            </a:r>
            <a:r>
              <a:rPr lang="fr-CH" b="1" dirty="0"/>
              <a:t>:</a:t>
            </a:r>
            <a:br>
              <a:rPr lang="fr-CH" dirty="0"/>
            </a:br>
            <a:r>
              <a:rPr lang="fr-CH" dirty="0"/>
              <a:t>🔹 </a:t>
            </a:r>
            <a:r>
              <a:rPr lang="fr-CH" b="1" dirty="0" err="1"/>
              <a:t>Summary</a:t>
            </a:r>
            <a:r>
              <a:rPr lang="fr-CH" b="1" dirty="0"/>
              <a:t> Diagram</a:t>
            </a:r>
            <a:r>
              <a:rPr lang="fr-CH" dirty="0"/>
              <a:t> - </a:t>
            </a:r>
            <a:r>
              <a:rPr lang="fr-CH" b="1" dirty="0"/>
              <a:t>Key Drivers of </a:t>
            </a:r>
            <a:r>
              <a:rPr lang="fr-CH" b="1" dirty="0" err="1"/>
              <a:t>Tolerance</a:t>
            </a:r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C6CB0-CB09-6648-ABA9-EA0DF53ED04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387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C6CB0-CB09-6648-ABA9-EA0DF53ED04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188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C6CB0-CB09-6648-ABA9-EA0DF53ED04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2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C6CB0-CB09-6648-ABA9-EA0DF53ED04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935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C6CB0-CB09-6648-ABA9-EA0DF53ED04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301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C6CB0-CB09-6648-ABA9-EA0DF53ED04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192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b="1" dirty="0"/>
              <a:t>Rank </a:t>
            </a:r>
            <a:r>
              <a:rPr lang="fr-CH" b="1" dirty="0" err="1"/>
              <a:t>Differences</a:t>
            </a:r>
            <a:r>
              <a:rPr lang="fr-CH" b="1" dirty="0"/>
              <a:t>:</a:t>
            </a:r>
            <a:r>
              <a:rPr lang="fr-CH" dirty="0"/>
              <a:t> ⬆ Rank gap → ⬇ </a:t>
            </a:r>
            <a:r>
              <a:rPr lang="fr-CH" dirty="0" err="1"/>
              <a:t>Tolerance</a:t>
            </a:r>
            <a:r>
              <a:rPr lang="fr-CH" dirty="0"/>
              <a:t> (</a:t>
            </a:r>
            <a:r>
              <a:rPr lang="fr-CH" b="1" dirty="0" err="1"/>
              <a:t>Higher</a:t>
            </a:r>
            <a:r>
              <a:rPr lang="fr-CH" b="1" dirty="0"/>
              <a:t> </a:t>
            </a:r>
            <a:r>
              <a:rPr lang="fr-CH" b="1" dirty="0" err="1"/>
              <a:t>tolerance</a:t>
            </a:r>
            <a:r>
              <a:rPr lang="fr-CH" b="1" dirty="0"/>
              <a:t> </a:t>
            </a:r>
            <a:r>
              <a:rPr lang="fr-CH" b="1" dirty="0" err="1"/>
              <a:t>among</a:t>
            </a:r>
            <a:r>
              <a:rPr lang="fr-CH" b="1" dirty="0"/>
              <a:t> </a:t>
            </a:r>
            <a:r>
              <a:rPr lang="fr-CH" b="1" dirty="0" err="1"/>
              <a:t>similar-ranked</a:t>
            </a:r>
            <a:r>
              <a:rPr lang="fr-CH" b="1" dirty="0"/>
              <a:t> </a:t>
            </a:r>
            <a:r>
              <a:rPr lang="fr-CH" b="1" dirty="0" err="1"/>
              <a:t>individuals</a:t>
            </a:r>
            <a:r>
              <a:rPr lang="fr-CH" dirty="0"/>
              <a:t>).</a:t>
            </a:r>
            <a:r>
              <a:rPr lang="fr-CH" b="1" dirty="0" err="1"/>
              <a:t>Seasonality</a:t>
            </a:r>
            <a:r>
              <a:rPr lang="fr-CH" b="1" dirty="0"/>
              <a:t>:</a:t>
            </a:r>
            <a:r>
              <a:rPr lang="fr-CH" dirty="0"/>
              <a:t> </a:t>
            </a:r>
            <a:r>
              <a:rPr lang="fr-CH" b="1" dirty="0"/>
              <a:t>Winter &gt; </a:t>
            </a:r>
            <a:r>
              <a:rPr lang="fr-CH" b="1" dirty="0" err="1"/>
              <a:t>Mating</a:t>
            </a:r>
            <a:r>
              <a:rPr lang="fr-CH" b="1" dirty="0"/>
              <a:t> &gt; Summer</a:t>
            </a:r>
            <a:r>
              <a:rPr lang="fr-CH" dirty="0"/>
              <a:t> (</a:t>
            </a:r>
            <a:r>
              <a:rPr lang="fr-CH" dirty="0" err="1"/>
              <a:t>Higher</a:t>
            </a:r>
            <a:r>
              <a:rPr lang="fr-CH" dirty="0"/>
              <a:t> </a:t>
            </a:r>
            <a:r>
              <a:rPr lang="fr-CH" dirty="0" err="1"/>
              <a:t>tolerance</a:t>
            </a:r>
            <a:r>
              <a:rPr lang="fr-CH" dirty="0"/>
              <a:t> </a:t>
            </a:r>
            <a:r>
              <a:rPr lang="fr-CH" dirty="0" err="1"/>
              <a:t>when</a:t>
            </a:r>
            <a:r>
              <a:rPr lang="fr-CH" dirty="0"/>
              <a:t> </a:t>
            </a:r>
            <a:r>
              <a:rPr lang="fr-CH" dirty="0" err="1"/>
              <a:t>resources</a:t>
            </a:r>
            <a:r>
              <a:rPr lang="fr-CH" dirty="0"/>
              <a:t> are </a:t>
            </a:r>
            <a:r>
              <a:rPr lang="fr-CH" dirty="0" err="1"/>
              <a:t>scarce</a:t>
            </a:r>
            <a:r>
              <a:rPr lang="fr-CH" dirty="0"/>
              <a:t> or reproduction </a:t>
            </a:r>
            <a:r>
              <a:rPr lang="fr-CH" dirty="0" err="1"/>
              <a:t>is</a:t>
            </a:r>
            <a:r>
              <a:rPr lang="fr-CH" dirty="0"/>
              <a:t> key).</a:t>
            </a:r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✅ </a:t>
            </a:r>
            <a:r>
              <a:rPr lang="fr-CH" b="1" dirty="0" err="1"/>
              <a:t>Seasonality</a:t>
            </a:r>
            <a:r>
              <a:rPr lang="fr-CH" b="1" dirty="0"/>
              <a:t>:</a:t>
            </a: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Winter &gt; </a:t>
            </a:r>
            <a:r>
              <a:rPr lang="fr-CH" b="1" dirty="0" err="1"/>
              <a:t>Mating</a:t>
            </a:r>
            <a:r>
              <a:rPr lang="fr-CH" b="1" dirty="0"/>
              <a:t> &gt; Summer</a:t>
            </a:r>
            <a:r>
              <a:rPr lang="fr-CH" dirty="0"/>
              <a:t> (</a:t>
            </a:r>
            <a:r>
              <a:rPr lang="fr-CH" dirty="0" err="1"/>
              <a:t>Tolerance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highest</a:t>
            </a:r>
            <a:r>
              <a:rPr lang="fr-CH" dirty="0"/>
              <a:t> in </a:t>
            </a:r>
            <a:r>
              <a:rPr lang="fr-CH" dirty="0" err="1"/>
              <a:t>winter</a:t>
            </a:r>
            <a:r>
              <a:rPr lang="fr-CH" dirty="0"/>
              <a:t>).</a:t>
            </a:r>
          </a:p>
          <a:p>
            <a:r>
              <a:rPr lang="fr-CH" dirty="0"/>
              <a:t>📌 </a:t>
            </a:r>
            <a:r>
              <a:rPr lang="fr-CH" b="1" dirty="0"/>
              <a:t>Graph </a:t>
            </a:r>
            <a:r>
              <a:rPr lang="fr-CH" b="1" dirty="0" err="1"/>
              <a:t>Placeholder</a:t>
            </a:r>
            <a:r>
              <a:rPr lang="fr-CH" b="1" dirty="0"/>
              <a:t>:</a:t>
            </a:r>
            <a:br>
              <a:rPr lang="fr-CH" dirty="0"/>
            </a:br>
            <a:r>
              <a:rPr lang="fr-CH" dirty="0"/>
              <a:t>🔹 </a:t>
            </a:r>
            <a:r>
              <a:rPr lang="fr-CH" b="1" dirty="0"/>
              <a:t>Bar Chart</a:t>
            </a:r>
            <a:r>
              <a:rPr lang="fr-CH" dirty="0"/>
              <a:t> - </a:t>
            </a:r>
            <a:r>
              <a:rPr lang="fr-CH" b="1" dirty="0" err="1"/>
              <a:t>Tolerance</a:t>
            </a:r>
            <a:r>
              <a:rPr lang="fr-CH" b="1" dirty="0"/>
              <a:t> by </a:t>
            </a:r>
            <a:r>
              <a:rPr lang="fr-CH" b="1" dirty="0" err="1"/>
              <a:t>Season</a:t>
            </a:r>
            <a:br>
              <a:rPr lang="fr-CH" dirty="0"/>
            </a:br>
            <a:r>
              <a:rPr lang="fr-CH" dirty="0"/>
              <a:t>🔹 </a:t>
            </a:r>
            <a:r>
              <a:rPr lang="fr-CH" b="1" dirty="0" err="1"/>
              <a:t>Scatter</a:t>
            </a:r>
            <a:r>
              <a:rPr lang="fr-CH" b="1" dirty="0"/>
              <a:t> Plot</a:t>
            </a:r>
            <a:r>
              <a:rPr lang="fr-CH" dirty="0"/>
              <a:t> - </a:t>
            </a:r>
            <a:r>
              <a:rPr lang="fr-CH" b="1" dirty="0"/>
              <a:t>Rank </a:t>
            </a:r>
            <a:r>
              <a:rPr lang="fr-CH" b="1" dirty="0" err="1"/>
              <a:t>Difference</a:t>
            </a:r>
            <a:r>
              <a:rPr lang="fr-CH" b="1" dirty="0"/>
              <a:t> vs. </a:t>
            </a:r>
            <a:r>
              <a:rPr lang="fr-CH" b="1" dirty="0" err="1"/>
              <a:t>Tolerance</a:t>
            </a:r>
            <a:endParaRPr lang="fr-CH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C6CB0-CB09-6648-ABA9-EA0DF53ED04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28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dirty="0"/>
              <a:t>(</a:t>
            </a:r>
            <a:r>
              <a:rPr lang="fr-CH" sz="1200" dirty="0" err="1"/>
              <a:t>Díaz-Muñoz</a:t>
            </a:r>
            <a:r>
              <a:rPr lang="fr-CH" sz="1200" dirty="0"/>
              <a:t> et al., 2014).</a:t>
            </a:r>
          </a:p>
          <a:p>
            <a:r>
              <a:rPr lang="fr-CH" sz="1200" dirty="0"/>
              <a:t>(</a:t>
            </a:r>
            <a:r>
              <a:rPr lang="fr-CH" sz="1200" dirty="0" err="1"/>
              <a:t>Silk</a:t>
            </a:r>
            <a:r>
              <a:rPr lang="fr-CH" sz="1200" dirty="0"/>
              <a:t>, 2007; </a:t>
            </a:r>
            <a:r>
              <a:rPr lang="fr-CH" sz="1200" dirty="0" err="1"/>
              <a:t>Jaeggi</a:t>
            </a:r>
            <a:r>
              <a:rPr lang="fr-CH" sz="1200" dirty="0"/>
              <a:t> et al., 2016).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200" b="1" dirty="0"/>
              <a:t>Example:</a:t>
            </a:r>
            <a:r>
              <a:rPr lang="fr-CH" sz="1200" dirty="0"/>
              <a:t> Bonobos use affiliative bonds to challenge male dominance and </a:t>
            </a:r>
            <a:r>
              <a:rPr lang="fr-CH" sz="1200" dirty="0" err="1"/>
              <a:t>ensure</a:t>
            </a:r>
            <a:r>
              <a:rPr lang="fr-CH" sz="1200" dirty="0"/>
              <a:t> </a:t>
            </a:r>
            <a:r>
              <a:rPr lang="fr-CH" sz="1200" dirty="0" err="1"/>
              <a:t>resource</a:t>
            </a:r>
            <a:r>
              <a:rPr lang="fr-CH" sz="1200" dirty="0"/>
              <a:t> </a:t>
            </a:r>
            <a:r>
              <a:rPr lang="fr-CH" sz="1200" dirty="0" err="1"/>
              <a:t>access</a:t>
            </a:r>
            <a:r>
              <a:rPr lang="fr-CH" sz="1200" dirty="0"/>
              <a:t> </a:t>
            </a:r>
            <a:br>
              <a:rPr lang="fr-CH" sz="1200" dirty="0"/>
            </a:br>
            <a:r>
              <a:rPr lang="fr-CH" sz="1200" dirty="0"/>
              <a:t>(Parish, 1996a).</a:t>
            </a:r>
          </a:p>
          <a:p>
            <a:endParaRPr lang="en-GB" dirty="0"/>
          </a:p>
          <a:p>
            <a:endParaRPr lang="en-GB" dirty="0"/>
          </a:p>
          <a:p>
            <a:r>
              <a:rPr lang="fr-CH" dirty="0" err="1">
                <a:effectLst/>
              </a:rPr>
              <a:t>Cooperation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fosters</a:t>
            </a:r>
            <a:r>
              <a:rPr lang="fr-CH" dirty="0">
                <a:effectLst/>
              </a:rPr>
              <a:t> the formation of alliances, </a:t>
            </a:r>
            <a:r>
              <a:rPr lang="fr-CH" dirty="0" err="1">
                <a:effectLst/>
              </a:rPr>
              <a:t>enhances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mating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opportunities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predator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defense</a:t>
            </a:r>
            <a:r>
              <a:rPr lang="fr-CH" dirty="0">
                <a:effectLst/>
              </a:rPr>
              <a:t>,</a:t>
            </a:r>
          </a:p>
          <a:p>
            <a:r>
              <a:rPr lang="fr-CH" dirty="0">
                <a:effectLst/>
              </a:rPr>
              <a:t>and </a:t>
            </a:r>
            <a:r>
              <a:rPr lang="fr-CH" dirty="0" err="1">
                <a:effectLst/>
              </a:rPr>
              <a:t>allows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individuals</a:t>
            </a:r>
            <a:r>
              <a:rPr lang="fr-CH" dirty="0">
                <a:effectLst/>
              </a:rPr>
              <a:t> to </a:t>
            </a:r>
            <a:r>
              <a:rPr lang="fr-CH" dirty="0" err="1">
                <a:effectLst/>
              </a:rPr>
              <a:t>navigate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ecological</a:t>
            </a:r>
            <a:r>
              <a:rPr lang="fr-CH" dirty="0">
                <a:effectLst/>
              </a:rPr>
              <a:t> and social pressures </a:t>
            </a:r>
            <a:r>
              <a:rPr lang="fr-CH" dirty="0" err="1">
                <a:effectLst/>
              </a:rPr>
              <a:t>effectively</a:t>
            </a:r>
            <a:r>
              <a:rPr lang="fr-CH" dirty="0">
                <a:effectLst/>
              </a:rPr>
              <a:t> (</a:t>
            </a:r>
            <a:r>
              <a:rPr lang="fr-CH" dirty="0" err="1">
                <a:effectLst/>
              </a:rPr>
              <a:t>Díaz-Muñoz</a:t>
            </a:r>
            <a:r>
              <a:rPr lang="fr-CH" dirty="0">
                <a:effectLst/>
              </a:rPr>
              <a:t> et</a:t>
            </a:r>
          </a:p>
          <a:p>
            <a:r>
              <a:rPr lang="fr-CH" dirty="0">
                <a:effectLst/>
              </a:rPr>
              <a:t>al., 2014). </a:t>
            </a:r>
            <a:r>
              <a:rPr lang="fr-CH" dirty="0" err="1">
                <a:effectLst/>
              </a:rPr>
              <a:t>Tolerance</a:t>
            </a:r>
            <a:r>
              <a:rPr lang="fr-CH" dirty="0">
                <a:effectLst/>
              </a:rPr>
              <a:t>, as </a:t>
            </a:r>
            <a:r>
              <a:rPr lang="fr-CH" dirty="0" err="1">
                <a:effectLst/>
              </a:rPr>
              <a:t>suggested</a:t>
            </a:r>
            <a:r>
              <a:rPr lang="fr-CH" dirty="0">
                <a:effectLst/>
              </a:rPr>
              <a:t> by </a:t>
            </a:r>
            <a:r>
              <a:rPr lang="fr-CH" dirty="0" err="1">
                <a:effectLst/>
              </a:rPr>
              <a:t>Silk</a:t>
            </a:r>
            <a:r>
              <a:rPr lang="fr-CH" dirty="0">
                <a:effectLst/>
              </a:rPr>
              <a:t>, (2007) and </a:t>
            </a:r>
            <a:r>
              <a:rPr lang="fr-CH" dirty="0" err="1">
                <a:effectLst/>
              </a:rPr>
              <a:t>Jaeggi</a:t>
            </a:r>
            <a:r>
              <a:rPr lang="fr-CH" dirty="0">
                <a:effectLst/>
              </a:rPr>
              <a:t> et al, (2016) can </a:t>
            </a:r>
            <a:r>
              <a:rPr lang="fr-CH" dirty="0" err="1">
                <a:effectLst/>
              </a:rPr>
              <a:t>be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defined</a:t>
            </a:r>
            <a:r>
              <a:rPr lang="fr-CH" dirty="0">
                <a:effectLst/>
              </a:rPr>
              <a:t> as the</a:t>
            </a:r>
          </a:p>
          <a:p>
            <a:r>
              <a:rPr lang="fr-CH" dirty="0" err="1">
                <a:effectLst/>
              </a:rPr>
              <a:t>ability</a:t>
            </a:r>
            <a:r>
              <a:rPr lang="fr-CH" dirty="0">
                <a:effectLst/>
              </a:rPr>
              <a:t> to </a:t>
            </a:r>
            <a:r>
              <a:rPr lang="fr-CH" dirty="0" err="1">
                <a:effectLst/>
              </a:rPr>
              <a:t>coexist</a:t>
            </a:r>
            <a:r>
              <a:rPr lang="fr-CH" dirty="0">
                <a:effectLst/>
              </a:rPr>
              <a:t> and </a:t>
            </a:r>
            <a:r>
              <a:rPr lang="fr-CH" dirty="0" err="1">
                <a:effectLst/>
              </a:rPr>
              <a:t>interact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without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overt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aggression</a:t>
            </a:r>
            <a:r>
              <a:rPr lang="fr-CH" dirty="0">
                <a:effectLst/>
              </a:rPr>
              <a:t>, and </a:t>
            </a:r>
            <a:r>
              <a:rPr lang="fr-CH" dirty="0" err="1">
                <a:effectLst/>
              </a:rPr>
              <a:t>plays</a:t>
            </a:r>
            <a:r>
              <a:rPr lang="fr-CH" dirty="0">
                <a:effectLst/>
              </a:rPr>
              <a:t> a </a:t>
            </a:r>
            <a:r>
              <a:rPr lang="fr-CH" dirty="0" err="1">
                <a:effectLst/>
              </a:rPr>
              <a:t>critical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role</a:t>
            </a:r>
            <a:r>
              <a:rPr lang="fr-CH" dirty="0">
                <a:effectLst/>
              </a:rPr>
              <a:t> in </a:t>
            </a:r>
            <a:r>
              <a:rPr lang="fr-CH" dirty="0" err="1">
                <a:effectLst/>
              </a:rPr>
              <a:t>minimizing</a:t>
            </a:r>
            <a:endParaRPr lang="fr-CH" dirty="0">
              <a:effectLst/>
            </a:endParaRPr>
          </a:p>
          <a:p>
            <a:r>
              <a:rPr lang="fr-CH" dirty="0" err="1">
                <a:effectLst/>
              </a:rPr>
              <a:t>conflict</a:t>
            </a:r>
            <a:r>
              <a:rPr lang="fr-CH" dirty="0">
                <a:effectLst/>
              </a:rPr>
              <a:t> and </a:t>
            </a:r>
            <a:r>
              <a:rPr lang="fr-CH" dirty="0" err="1">
                <a:effectLst/>
              </a:rPr>
              <a:t>promoting</a:t>
            </a:r>
            <a:r>
              <a:rPr lang="fr-CH" dirty="0">
                <a:effectLst/>
              </a:rPr>
              <a:t> essential </a:t>
            </a:r>
            <a:r>
              <a:rPr lang="fr-CH" dirty="0" err="1">
                <a:effectLst/>
              </a:rPr>
              <a:t>behaviors</a:t>
            </a:r>
            <a:r>
              <a:rPr lang="fr-CH" dirty="0">
                <a:effectLst/>
              </a:rPr>
              <a:t> to social living. </a:t>
            </a:r>
            <a:r>
              <a:rPr lang="fr-CH" dirty="0" err="1">
                <a:effectLst/>
              </a:rPr>
              <a:t>These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advantages</a:t>
            </a:r>
            <a:r>
              <a:rPr lang="fr-CH" dirty="0">
                <a:effectLst/>
              </a:rPr>
              <a:t> can </a:t>
            </a:r>
            <a:r>
              <a:rPr lang="fr-CH" dirty="0" err="1">
                <a:effectLst/>
              </a:rPr>
              <a:t>be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from</a:t>
            </a:r>
            <a:endParaRPr lang="fr-CH" dirty="0">
              <a:effectLst/>
            </a:endParaRPr>
          </a:p>
          <a:p>
            <a:r>
              <a:rPr lang="fr-CH" dirty="0" err="1">
                <a:effectLst/>
              </a:rPr>
              <a:t>resource</a:t>
            </a:r>
            <a:r>
              <a:rPr lang="fr-CH" dirty="0">
                <a:effectLst/>
              </a:rPr>
              <a:t> sharing to </a:t>
            </a:r>
            <a:r>
              <a:rPr lang="fr-CH" dirty="0" err="1">
                <a:effectLst/>
              </a:rPr>
              <a:t>cooperative</a:t>
            </a:r>
            <a:r>
              <a:rPr lang="fr-CH" dirty="0">
                <a:effectLst/>
              </a:rPr>
              <a:t> nursing, </a:t>
            </a:r>
            <a:r>
              <a:rPr lang="fr-CH" dirty="0" err="1">
                <a:effectLst/>
              </a:rPr>
              <a:t>hunting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predator</a:t>
            </a:r>
            <a:r>
              <a:rPr lang="fr-CH" dirty="0">
                <a:effectLst/>
              </a:rPr>
              <a:t> protection and </a:t>
            </a:r>
            <a:r>
              <a:rPr lang="fr-CH" dirty="0" err="1">
                <a:effectLst/>
              </a:rPr>
              <a:t>various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other</a:t>
            </a:r>
            <a:endParaRPr lang="fr-CH" dirty="0">
              <a:effectLst/>
            </a:endParaRPr>
          </a:p>
          <a:p>
            <a:endParaRPr lang="fr-CH" dirty="0">
              <a:effectLst/>
            </a:endParaRPr>
          </a:p>
          <a:p>
            <a:br>
              <a:rPr lang="fr-CH" dirty="0">
                <a:effectLst/>
              </a:rPr>
            </a:br>
            <a:br>
              <a:rPr lang="fr-CH" dirty="0">
                <a:effectLst/>
              </a:rPr>
            </a:br>
            <a:r>
              <a:rPr lang="fr-CH" dirty="0" err="1">
                <a:effectLst/>
              </a:rPr>
              <a:t>ooperation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fosters</a:t>
            </a:r>
            <a:r>
              <a:rPr lang="fr-CH" dirty="0">
                <a:effectLst/>
              </a:rPr>
              <a:t> the formation of alliances, </a:t>
            </a:r>
            <a:r>
              <a:rPr lang="fr-CH" dirty="0" err="1">
                <a:effectLst/>
              </a:rPr>
              <a:t>enhances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mating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opportunities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predator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defense</a:t>
            </a:r>
            <a:r>
              <a:rPr lang="fr-CH" dirty="0">
                <a:effectLst/>
              </a:rPr>
              <a:t>,</a:t>
            </a:r>
          </a:p>
          <a:p>
            <a:r>
              <a:rPr lang="fr-CH" dirty="0">
                <a:effectLst/>
              </a:rPr>
              <a:t>and </a:t>
            </a:r>
            <a:r>
              <a:rPr lang="fr-CH" dirty="0" err="1">
                <a:effectLst/>
              </a:rPr>
              <a:t>allows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individuals</a:t>
            </a:r>
            <a:r>
              <a:rPr lang="fr-CH" dirty="0">
                <a:effectLst/>
              </a:rPr>
              <a:t> to </a:t>
            </a:r>
            <a:r>
              <a:rPr lang="fr-CH" dirty="0" err="1">
                <a:effectLst/>
              </a:rPr>
              <a:t>navigate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ecological</a:t>
            </a:r>
            <a:r>
              <a:rPr lang="fr-CH" dirty="0">
                <a:effectLst/>
              </a:rPr>
              <a:t> and social pressures </a:t>
            </a:r>
            <a:r>
              <a:rPr lang="fr-CH" dirty="0" err="1">
                <a:effectLst/>
              </a:rPr>
              <a:t>effectively</a:t>
            </a:r>
            <a:r>
              <a:rPr lang="fr-CH" dirty="0">
                <a:effectLst/>
              </a:rPr>
              <a:t> (</a:t>
            </a:r>
            <a:r>
              <a:rPr lang="fr-CH" dirty="0" err="1">
                <a:effectLst/>
              </a:rPr>
              <a:t>Díaz-Muñoz</a:t>
            </a:r>
            <a:r>
              <a:rPr lang="fr-CH" dirty="0">
                <a:effectLst/>
              </a:rPr>
              <a:t> et</a:t>
            </a:r>
          </a:p>
          <a:p>
            <a:r>
              <a:rPr lang="fr-CH" dirty="0">
                <a:effectLst/>
              </a:rPr>
              <a:t>al., 2014). </a:t>
            </a:r>
            <a:r>
              <a:rPr lang="fr-CH" dirty="0" err="1">
                <a:effectLst/>
              </a:rPr>
              <a:t>Tolerance</a:t>
            </a:r>
            <a:r>
              <a:rPr lang="fr-CH" dirty="0">
                <a:effectLst/>
              </a:rPr>
              <a:t>, as </a:t>
            </a:r>
            <a:r>
              <a:rPr lang="fr-CH" dirty="0" err="1">
                <a:effectLst/>
              </a:rPr>
              <a:t>suggested</a:t>
            </a:r>
            <a:r>
              <a:rPr lang="fr-CH" dirty="0">
                <a:effectLst/>
              </a:rPr>
              <a:t> by </a:t>
            </a:r>
            <a:r>
              <a:rPr lang="fr-CH" dirty="0" err="1">
                <a:effectLst/>
              </a:rPr>
              <a:t>Silk</a:t>
            </a:r>
            <a:r>
              <a:rPr lang="fr-CH" dirty="0">
                <a:effectLst/>
              </a:rPr>
              <a:t>, (2007) and </a:t>
            </a:r>
            <a:r>
              <a:rPr lang="fr-CH" dirty="0" err="1">
                <a:effectLst/>
              </a:rPr>
              <a:t>Jaeggi</a:t>
            </a:r>
            <a:r>
              <a:rPr lang="fr-CH" dirty="0">
                <a:effectLst/>
              </a:rPr>
              <a:t> et al, (2016) can </a:t>
            </a:r>
            <a:r>
              <a:rPr lang="fr-CH" dirty="0" err="1">
                <a:effectLst/>
              </a:rPr>
              <a:t>be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defined</a:t>
            </a:r>
            <a:r>
              <a:rPr lang="fr-CH" dirty="0">
                <a:effectLst/>
              </a:rPr>
              <a:t> as the</a:t>
            </a:r>
          </a:p>
          <a:p>
            <a:r>
              <a:rPr lang="fr-CH" dirty="0" err="1">
                <a:effectLst/>
              </a:rPr>
              <a:t>ability</a:t>
            </a:r>
            <a:r>
              <a:rPr lang="fr-CH" dirty="0">
                <a:effectLst/>
              </a:rPr>
              <a:t> to </a:t>
            </a:r>
            <a:r>
              <a:rPr lang="fr-CH" dirty="0" err="1">
                <a:effectLst/>
              </a:rPr>
              <a:t>coexist</a:t>
            </a:r>
            <a:r>
              <a:rPr lang="fr-CH" dirty="0">
                <a:effectLst/>
              </a:rPr>
              <a:t> and </a:t>
            </a:r>
            <a:r>
              <a:rPr lang="fr-CH" dirty="0" err="1">
                <a:effectLst/>
              </a:rPr>
              <a:t>interact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without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overt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aggression</a:t>
            </a:r>
            <a:r>
              <a:rPr lang="fr-CH" dirty="0">
                <a:effectLst/>
              </a:rPr>
              <a:t>, and </a:t>
            </a:r>
            <a:r>
              <a:rPr lang="fr-CH" dirty="0" err="1">
                <a:effectLst/>
              </a:rPr>
              <a:t>plays</a:t>
            </a:r>
            <a:r>
              <a:rPr lang="fr-CH" dirty="0">
                <a:effectLst/>
              </a:rPr>
              <a:t> a </a:t>
            </a:r>
            <a:r>
              <a:rPr lang="fr-CH" dirty="0" err="1">
                <a:effectLst/>
              </a:rPr>
              <a:t>critical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role</a:t>
            </a:r>
            <a:r>
              <a:rPr lang="fr-CH" dirty="0">
                <a:effectLst/>
              </a:rPr>
              <a:t> in </a:t>
            </a:r>
            <a:r>
              <a:rPr lang="fr-CH" dirty="0" err="1">
                <a:effectLst/>
              </a:rPr>
              <a:t>minimizing</a:t>
            </a:r>
            <a:endParaRPr lang="fr-CH" dirty="0">
              <a:effectLst/>
            </a:endParaRPr>
          </a:p>
          <a:p>
            <a:r>
              <a:rPr lang="fr-CH" dirty="0" err="1">
                <a:effectLst/>
              </a:rPr>
              <a:t>conflict</a:t>
            </a:r>
            <a:r>
              <a:rPr lang="fr-CH" dirty="0">
                <a:effectLst/>
              </a:rPr>
              <a:t> and </a:t>
            </a:r>
            <a:r>
              <a:rPr lang="fr-CH" dirty="0" err="1">
                <a:effectLst/>
              </a:rPr>
              <a:t>promoting</a:t>
            </a:r>
            <a:r>
              <a:rPr lang="fr-CH" dirty="0">
                <a:effectLst/>
              </a:rPr>
              <a:t> essential </a:t>
            </a:r>
            <a:r>
              <a:rPr lang="fr-CH" dirty="0" err="1">
                <a:effectLst/>
              </a:rPr>
              <a:t>behaviors</a:t>
            </a:r>
            <a:r>
              <a:rPr lang="fr-CH" dirty="0">
                <a:effectLst/>
              </a:rPr>
              <a:t> to social living. </a:t>
            </a:r>
            <a:r>
              <a:rPr lang="fr-CH" dirty="0" err="1">
                <a:effectLst/>
              </a:rPr>
              <a:t>These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advantages</a:t>
            </a:r>
            <a:r>
              <a:rPr lang="fr-CH" dirty="0">
                <a:effectLst/>
              </a:rPr>
              <a:t> can </a:t>
            </a:r>
            <a:r>
              <a:rPr lang="fr-CH" dirty="0" err="1">
                <a:effectLst/>
              </a:rPr>
              <a:t>be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from</a:t>
            </a:r>
            <a:endParaRPr lang="fr-CH" dirty="0">
              <a:effectLst/>
            </a:endParaRPr>
          </a:p>
          <a:p>
            <a:r>
              <a:rPr lang="fr-CH" dirty="0" err="1">
                <a:effectLst/>
              </a:rPr>
              <a:t>resource</a:t>
            </a:r>
            <a:r>
              <a:rPr lang="fr-CH" dirty="0">
                <a:effectLst/>
              </a:rPr>
              <a:t> sharing to </a:t>
            </a:r>
            <a:r>
              <a:rPr lang="fr-CH" dirty="0" err="1">
                <a:effectLst/>
              </a:rPr>
              <a:t>cooperative</a:t>
            </a:r>
            <a:r>
              <a:rPr lang="fr-CH" dirty="0">
                <a:effectLst/>
              </a:rPr>
              <a:t> nursing, </a:t>
            </a:r>
            <a:r>
              <a:rPr lang="fr-CH" dirty="0" err="1">
                <a:effectLst/>
              </a:rPr>
              <a:t>hunting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predator</a:t>
            </a:r>
            <a:r>
              <a:rPr lang="fr-CH" dirty="0">
                <a:effectLst/>
              </a:rPr>
              <a:t> protection and </a:t>
            </a:r>
            <a:r>
              <a:rPr lang="fr-CH" dirty="0" err="1">
                <a:effectLst/>
              </a:rPr>
              <a:t>various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other</a:t>
            </a:r>
            <a:endParaRPr lang="fr-CH" dirty="0">
              <a:effectLst/>
            </a:endParaRPr>
          </a:p>
          <a:p>
            <a:endParaRPr lang="fr-CH" dirty="0">
              <a:effectLst/>
            </a:endParaRPr>
          </a:p>
          <a:p>
            <a:endParaRPr lang="fr-CH" dirty="0">
              <a:effectLst/>
            </a:endParaRPr>
          </a:p>
          <a:p>
            <a:endParaRPr lang="fr-CH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Cheney et al. (2016) – </a:t>
            </a:r>
            <a:r>
              <a:rPr lang="fr-CH" dirty="0" err="1"/>
              <a:t>provides</a:t>
            </a:r>
            <a:r>
              <a:rPr lang="fr-CH" dirty="0"/>
              <a:t> a </a:t>
            </a:r>
            <a:r>
              <a:rPr lang="fr-CH" dirty="0" err="1"/>
              <a:t>theoretical</a:t>
            </a:r>
            <a:r>
              <a:rPr lang="fr-CH" dirty="0"/>
              <a:t> </a:t>
            </a:r>
            <a:r>
              <a:rPr lang="fr-CH" dirty="0" err="1"/>
              <a:t>framework</a:t>
            </a:r>
            <a:r>
              <a:rPr lang="fr-CH" dirty="0"/>
              <a:t> for social bonds and </a:t>
            </a:r>
            <a:r>
              <a:rPr lang="fr-CH" dirty="0" err="1"/>
              <a:t>tolerance</a:t>
            </a:r>
            <a:r>
              <a:rPr lang="fr-CH" dirty="0"/>
              <a:t>​.</a:t>
            </a:r>
          </a:p>
          <a:p>
            <a:endParaRPr lang="fr-CH" dirty="0">
              <a:effectLst/>
            </a:endParaRPr>
          </a:p>
          <a:p>
            <a:endParaRPr lang="fr-CH" dirty="0">
              <a:effectLst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C6CB0-CB09-6648-ABA9-EA0DF53ED04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447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dirty="0"/>
              <a:t>(</a:t>
            </a:r>
            <a:r>
              <a:rPr lang="fr-CH" sz="1200" dirty="0" err="1"/>
              <a:t>Díaz-Muñoz</a:t>
            </a:r>
            <a:r>
              <a:rPr lang="fr-CH" sz="1200" dirty="0"/>
              <a:t> et al., 2014).</a:t>
            </a:r>
          </a:p>
          <a:p>
            <a:r>
              <a:rPr lang="fr-CH" sz="1200" dirty="0"/>
              <a:t>(</a:t>
            </a:r>
            <a:r>
              <a:rPr lang="fr-CH" sz="1200" dirty="0" err="1"/>
              <a:t>Silk</a:t>
            </a:r>
            <a:r>
              <a:rPr lang="fr-CH" sz="1200" dirty="0"/>
              <a:t>, 2007; </a:t>
            </a:r>
            <a:r>
              <a:rPr lang="fr-CH" sz="1200" dirty="0" err="1"/>
              <a:t>Jaeggi</a:t>
            </a:r>
            <a:r>
              <a:rPr lang="fr-CH" sz="1200" dirty="0"/>
              <a:t> et al., 2016).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200" b="1" dirty="0"/>
              <a:t>Example:</a:t>
            </a:r>
            <a:r>
              <a:rPr lang="fr-CH" sz="1200" dirty="0"/>
              <a:t> Bonobos use affiliative bonds to challenge male dominance and </a:t>
            </a:r>
            <a:r>
              <a:rPr lang="fr-CH" sz="1200" dirty="0" err="1"/>
              <a:t>ensure</a:t>
            </a:r>
            <a:r>
              <a:rPr lang="fr-CH" sz="1200" dirty="0"/>
              <a:t> </a:t>
            </a:r>
            <a:r>
              <a:rPr lang="fr-CH" sz="1200" dirty="0" err="1"/>
              <a:t>resource</a:t>
            </a:r>
            <a:r>
              <a:rPr lang="fr-CH" sz="1200" dirty="0"/>
              <a:t> </a:t>
            </a:r>
            <a:r>
              <a:rPr lang="fr-CH" sz="1200" dirty="0" err="1"/>
              <a:t>access</a:t>
            </a:r>
            <a:r>
              <a:rPr lang="fr-CH" sz="1200" dirty="0"/>
              <a:t> </a:t>
            </a:r>
            <a:br>
              <a:rPr lang="fr-CH" sz="1200" dirty="0"/>
            </a:br>
            <a:r>
              <a:rPr lang="fr-CH" sz="1200" dirty="0"/>
              <a:t>(Parish, 1996a).</a:t>
            </a:r>
          </a:p>
          <a:p>
            <a:endParaRPr lang="en-GB" dirty="0"/>
          </a:p>
          <a:p>
            <a:endParaRPr lang="en-GB" dirty="0"/>
          </a:p>
          <a:p>
            <a:r>
              <a:rPr lang="fr-CH" dirty="0" err="1">
                <a:effectLst/>
              </a:rPr>
              <a:t>Cooperation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fosters</a:t>
            </a:r>
            <a:r>
              <a:rPr lang="fr-CH" dirty="0">
                <a:effectLst/>
              </a:rPr>
              <a:t> the formation of alliances, </a:t>
            </a:r>
            <a:r>
              <a:rPr lang="fr-CH" dirty="0" err="1">
                <a:effectLst/>
              </a:rPr>
              <a:t>enhances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mating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opportunities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predator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defense</a:t>
            </a:r>
            <a:r>
              <a:rPr lang="fr-CH" dirty="0">
                <a:effectLst/>
              </a:rPr>
              <a:t>,</a:t>
            </a:r>
          </a:p>
          <a:p>
            <a:r>
              <a:rPr lang="fr-CH" dirty="0">
                <a:effectLst/>
              </a:rPr>
              <a:t>and </a:t>
            </a:r>
            <a:r>
              <a:rPr lang="fr-CH" dirty="0" err="1">
                <a:effectLst/>
              </a:rPr>
              <a:t>allows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individuals</a:t>
            </a:r>
            <a:r>
              <a:rPr lang="fr-CH" dirty="0">
                <a:effectLst/>
              </a:rPr>
              <a:t> to </a:t>
            </a:r>
            <a:r>
              <a:rPr lang="fr-CH" dirty="0" err="1">
                <a:effectLst/>
              </a:rPr>
              <a:t>navigate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ecological</a:t>
            </a:r>
            <a:r>
              <a:rPr lang="fr-CH" dirty="0">
                <a:effectLst/>
              </a:rPr>
              <a:t> and social pressures </a:t>
            </a:r>
            <a:r>
              <a:rPr lang="fr-CH" dirty="0" err="1">
                <a:effectLst/>
              </a:rPr>
              <a:t>effectively</a:t>
            </a:r>
            <a:r>
              <a:rPr lang="fr-CH" dirty="0">
                <a:effectLst/>
              </a:rPr>
              <a:t> (</a:t>
            </a:r>
            <a:r>
              <a:rPr lang="fr-CH" dirty="0" err="1">
                <a:effectLst/>
              </a:rPr>
              <a:t>Díaz-Muñoz</a:t>
            </a:r>
            <a:r>
              <a:rPr lang="fr-CH" dirty="0">
                <a:effectLst/>
              </a:rPr>
              <a:t> et</a:t>
            </a:r>
          </a:p>
          <a:p>
            <a:r>
              <a:rPr lang="fr-CH" dirty="0">
                <a:effectLst/>
              </a:rPr>
              <a:t>al., 2014). </a:t>
            </a:r>
            <a:r>
              <a:rPr lang="fr-CH" dirty="0" err="1">
                <a:effectLst/>
              </a:rPr>
              <a:t>Tolerance</a:t>
            </a:r>
            <a:r>
              <a:rPr lang="fr-CH" dirty="0">
                <a:effectLst/>
              </a:rPr>
              <a:t>, as </a:t>
            </a:r>
            <a:r>
              <a:rPr lang="fr-CH" dirty="0" err="1">
                <a:effectLst/>
              </a:rPr>
              <a:t>suggested</a:t>
            </a:r>
            <a:r>
              <a:rPr lang="fr-CH" dirty="0">
                <a:effectLst/>
              </a:rPr>
              <a:t> by </a:t>
            </a:r>
            <a:r>
              <a:rPr lang="fr-CH" dirty="0" err="1">
                <a:effectLst/>
              </a:rPr>
              <a:t>Silk</a:t>
            </a:r>
            <a:r>
              <a:rPr lang="fr-CH" dirty="0">
                <a:effectLst/>
              </a:rPr>
              <a:t>, (2007) and </a:t>
            </a:r>
            <a:r>
              <a:rPr lang="fr-CH" dirty="0" err="1">
                <a:effectLst/>
              </a:rPr>
              <a:t>Jaeggi</a:t>
            </a:r>
            <a:r>
              <a:rPr lang="fr-CH" dirty="0">
                <a:effectLst/>
              </a:rPr>
              <a:t> et al, (2016) can </a:t>
            </a:r>
            <a:r>
              <a:rPr lang="fr-CH" dirty="0" err="1">
                <a:effectLst/>
              </a:rPr>
              <a:t>be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defined</a:t>
            </a:r>
            <a:r>
              <a:rPr lang="fr-CH" dirty="0">
                <a:effectLst/>
              </a:rPr>
              <a:t> as the</a:t>
            </a:r>
          </a:p>
          <a:p>
            <a:r>
              <a:rPr lang="fr-CH" dirty="0" err="1">
                <a:effectLst/>
              </a:rPr>
              <a:t>ability</a:t>
            </a:r>
            <a:r>
              <a:rPr lang="fr-CH" dirty="0">
                <a:effectLst/>
              </a:rPr>
              <a:t> to </a:t>
            </a:r>
            <a:r>
              <a:rPr lang="fr-CH" dirty="0" err="1">
                <a:effectLst/>
              </a:rPr>
              <a:t>coexist</a:t>
            </a:r>
            <a:r>
              <a:rPr lang="fr-CH" dirty="0">
                <a:effectLst/>
              </a:rPr>
              <a:t> and </a:t>
            </a:r>
            <a:r>
              <a:rPr lang="fr-CH" dirty="0" err="1">
                <a:effectLst/>
              </a:rPr>
              <a:t>interact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without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overt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aggression</a:t>
            </a:r>
            <a:r>
              <a:rPr lang="fr-CH" dirty="0">
                <a:effectLst/>
              </a:rPr>
              <a:t>, and </a:t>
            </a:r>
            <a:r>
              <a:rPr lang="fr-CH" dirty="0" err="1">
                <a:effectLst/>
              </a:rPr>
              <a:t>plays</a:t>
            </a:r>
            <a:r>
              <a:rPr lang="fr-CH" dirty="0">
                <a:effectLst/>
              </a:rPr>
              <a:t> a </a:t>
            </a:r>
            <a:r>
              <a:rPr lang="fr-CH" dirty="0" err="1">
                <a:effectLst/>
              </a:rPr>
              <a:t>critical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role</a:t>
            </a:r>
            <a:r>
              <a:rPr lang="fr-CH" dirty="0">
                <a:effectLst/>
              </a:rPr>
              <a:t> in </a:t>
            </a:r>
            <a:r>
              <a:rPr lang="fr-CH" dirty="0" err="1">
                <a:effectLst/>
              </a:rPr>
              <a:t>minimizing</a:t>
            </a:r>
            <a:endParaRPr lang="fr-CH" dirty="0">
              <a:effectLst/>
            </a:endParaRPr>
          </a:p>
          <a:p>
            <a:r>
              <a:rPr lang="fr-CH" dirty="0" err="1">
                <a:effectLst/>
              </a:rPr>
              <a:t>conflict</a:t>
            </a:r>
            <a:r>
              <a:rPr lang="fr-CH" dirty="0">
                <a:effectLst/>
              </a:rPr>
              <a:t> and </a:t>
            </a:r>
            <a:r>
              <a:rPr lang="fr-CH" dirty="0" err="1">
                <a:effectLst/>
              </a:rPr>
              <a:t>promoting</a:t>
            </a:r>
            <a:r>
              <a:rPr lang="fr-CH" dirty="0">
                <a:effectLst/>
              </a:rPr>
              <a:t> essential </a:t>
            </a:r>
            <a:r>
              <a:rPr lang="fr-CH" dirty="0" err="1">
                <a:effectLst/>
              </a:rPr>
              <a:t>behaviors</a:t>
            </a:r>
            <a:r>
              <a:rPr lang="fr-CH" dirty="0">
                <a:effectLst/>
              </a:rPr>
              <a:t> to social living. </a:t>
            </a:r>
            <a:r>
              <a:rPr lang="fr-CH" dirty="0" err="1">
                <a:effectLst/>
              </a:rPr>
              <a:t>These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advantages</a:t>
            </a:r>
            <a:r>
              <a:rPr lang="fr-CH" dirty="0">
                <a:effectLst/>
              </a:rPr>
              <a:t> can </a:t>
            </a:r>
            <a:r>
              <a:rPr lang="fr-CH" dirty="0" err="1">
                <a:effectLst/>
              </a:rPr>
              <a:t>be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from</a:t>
            </a:r>
            <a:endParaRPr lang="fr-CH" dirty="0">
              <a:effectLst/>
            </a:endParaRPr>
          </a:p>
          <a:p>
            <a:r>
              <a:rPr lang="fr-CH" dirty="0" err="1">
                <a:effectLst/>
              </a:rPr>
              <a:t>resource</a:t>
            </a:r>
            <a:r>
              <a:rPr lang="fr-CH" dirty="0">
                <a:effectLst/>
              </a:rPr>
              <a:t> sharing to </a:t>
            </a:r>
            <a:r>
              <a:rPr lang="fr-CH" dirty="0" err="1">
                <a:effectLst/>
              </a:rPr>
              <a:t>cooperative</a:t>
            </a:r>
            <a:r>
              <a:rPr lang="fr-CH" dirty="0">
                <a:effectLst/>
              </a:rPr>
              <a:t> nursing, </a:t>
            </a:r>
            <a:r>
              <a:rPr lang="fr-CH" dirty="0" err="1">
                <a:effectLst/>
              </a:rPr>
              <a:t>hunting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predator</a:t>
            </a:r>
            <a:r>
              <a:rPr lang="fr-CH" dirty="0">
                <a:effectLst/>
              </a:rPr>
              <a:t> protection and </a:t>
            </a:r>
            <a:r>
              <a:rPr lang="fr-CH" dirty="0" err="1">
                <a:effectLst/>
              </a:rPr>
              <a:t>various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other</a:t>
            </a:r>
            <a:endParaRPr lang="fr-CH" dirty="0">
              <a:effectLst/>
            </a:endParaRPr>
          </a:p>
          <a:p>
            <a:endParaRPr lang="fr-CH" dirty="0">
              <a:effectLst/>
            </a:endParaRPr>
          </a:p>
          <a:p>
            <a:br>
              <a:rPr lang="fr-CH" dirty="0">
                <a:effectLst/>
              </a:rPr>
            </a:br>
            <a:br>
              <a:rPr lang="fr-CH" dirty="0">
                <a:effectLst/>
              </a:rPr>
            </a:br>
            <a:r>
              <a:rPr lang="fr-CH" dirty="0" err="1">
                <a:effectLst/>
              </a:rPr>
              <a:t>ooperation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fosters</a:t>
            </a:r>
            <a:r>
              <a:rPr lang="fr-CH" dirty="0">
                <a:effectLst/>
              </a:rPr>
              <a:t> the formation of alliances, </a:t>
            </a:r>
            <a:r>
              <a:rPr lang="fr-CH" dirty="0" err="1">
                <a:effectLst/>
              </a:rPr>
              <a:t>enhances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mating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opportunities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predator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defense</a:t>
            </a:r>
            <a:r>
              <a:rPr lang="fr-CH" dirty="0">
                <a:effectLst/>
              </a:rPr>
              <a:t>,</a:t>
            </a:r>
          </a:p>
          <a:p>
            <a:r>
              <a:rPr lang="fr-CH" dirty="0">
                <a:effectLst/>
              </a:rPr>
              <a:t>and </a:t>
            </a:r>
            <a:r>
              <a:rPr lang="fr-CH" dirty="0" err="1">
                <a:effectLst/>
              </a:rPr>
              <a:t>allows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individuals</a:t>
            </a:r>
            <a:r>
              <a:rPr lang="fr-CH" dirty="0">
                <a:effectLst/>
              </a:rPr>
              <a:t> to </a:t>
            </a:r>
            <a:r>
              <a:rPr lang="fr-CH" dirty="0" err="1">
                <a:effectLst/>
              </a:rPr>
              <a:t>navigate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ecological</a:t>
            </a:r>
            <a:r>
              <a:rPr lang="fr-CH" dirty="0">
                <a:effectLst/>
              </a:rPr>
              <a:t> and social pressures </a:t>
            </a:r>
            <a:r>
              <a:rPr lang="fr-CH" dirty="0" err="1">
                <a:effectLst/>
              </a:rPr>
              <a:t>effectively</a:t>
            </a:r>
            <a:r>
              <a:rPr lang="fr-CH" dirty="0">
                <a:effectLst/>
              </a:rPr>
              <a:t> (</a:t>
            </a:r>
            <a:r>
              <a:rPr lang="fr-CH" dirty="0" err="1">
                <a:effectLst/>
              </a:rPr>
              <a:t>Díaz-Muñoz</a:t>
            </a:r>
            <a:r>
              <a:rPr lang="fr-CH" dirty="0">
                <a:effectLst/>
              </a:rPr>
              <a:t> et</a:t>
            </a:r>
          </a:p>
          <a:p>
            <a:r>
              <a:rPr lang="fr-CH" dirty="0">
                <a:effectLst/>
              </a:rPr>
              <a:t>al., 2014). </a:t>
            </a:r>
            <a:r>
              <a:rPr lang="fr-CH" dirty="0" err="1">
                <a:effectLst/>
              </a:rPr>
              <a:t>Tolerance</a:t>
            </a:r>
            <a:r>
              <a:rPr lang="fr-CH" dirty="0">
                <a:effectLst/>
              </a:rPr>
              <a:t>, as </a:t>
            </a:r>
            <a:r>
              <a:rPr lang="fr-CH" dirty="0" err="1">
                <a:effectLst/>
              </a:rPr>
              <a:t>suggested</a:t>
            </a:r>
            <a:r>
              <a:rPr lang="fr-CH" dirty="0">
                <a:effectLst/>
              </a:rPr>
              <a:t> by </a:t>
            </a:r>
            <a:r>
              <a:rPr lang="fr-CH" dirty="0" err="1">
                <a:effectLst/>
              </a:rPr>
              <a:t>Silk</a:t>
            </a:r>
            <a:r>
              <a:rPr lang="fr-CH" dirty="0">
                <a:effectLst/>
              </a:rPr>
              <a:t>, (2007) and </a:t>
            </a:r>
            <a:r>
              <a:rPr lang="fr-CH" dirty="0" err="1">
                <a:effectLst/>
              </a:rPr>
              <a:t>Jaeggi</a:t>
            </a:r>
            <a:r>
              <a:rPr lang="fr-CH" dirty="0">
                <a:effectLst/>
              </a:rPr>
              <a:t> et al, (2016) can </a:t>
            </a:r>
            <a:r>
              <a:rPr lang="fr-CH" dirty="0" err="1">
                <a:effectLst/>
              </a:rPr>
              <a:t>be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defined</a:t>
            </a:r>
            <a:r>
              <a:rPr lang="fr-CH" dirty="0">
                <a:effectLst/>
              </a:rPr>
              <a:t> as the</a:t>
            </a:r>
          </a:p>
          <a:p>
            <a:r>
              <a:rPr lang="fr-CH" dirty="0" err="1">
                <a:effectLst/>
              </a:rPr>
              <a:t>ability</a:t>
            </a:r>
            <a:r>
              <a:rPr lang="fr-CH" dirty="0">
                <a:effectLst/>
              </a:rPr>
              <a:t> to </a:t>
            </a:r>
            <a:r>
              <a:rPr lang="fr-CH" dirty="0" err="1">
                <a:effectLst/>
              </a:rPr>
              <a:t>coexist</a:t>
            </a:r>
            <a:r>
              <a:rPr lang="fr-CH" dirty="0">
                <a:effectLst/>
              </a:rPr>
              <a:t> and </a:t>
            </a:r>
            <a:r>
              <a:rPr lang="fr-CH" dirty="0" err="1">
                <a:effectLst/>
              </a:rPr>
              <a:t>interact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without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overt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aggression</a:t>
            </a:r>
            <a:r>
              <a:rPr lang="fr-CH" dirty="0">
                <a:effectLst/>
              </a:rPr>
              <a:t>, and </a:t>
            </a:r>
            <a:r>
              <a:rPr lang="fr-CH" dirty="0" err="1">
                <a:effectLst/>
              </a:rPr>
              <a:t>plays</a:t>
            </a:r>
            <a:r>
              <a:rPr lang="fr-CH" dirty="0">
                <a:effectLst/>
              </a:rPr>
              <a:t> a </a:t>
            </a:r>
            <a:r>
              <a:rPr lang="fr-CH" dirty="0" err="1">
                <a:effectLst/>
              </a:rPr>
              <a:t>critical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role</a:t>
            </a:r>
            <a:r>
              <a:rPr lang="fr-CH" dirty="0">
                <a:effectLst/>
              </a:rPr>
              <a:t> in </a:t>
            </a:r>
            <a:r>
              <a:rPr lang="fr-CH" dirty="0" err="1">
                <a:effectLst/>
              </a:rPr>
              <a:t>minimizing</a:t>
            </a:r>
            <a:endParaRPr lang="fr-CH" dirty="0">
              <a:effectLst/>
            </a:endParaRPr>
          </a:p>
          <a:p>
            <a:r>
              <a:rPr lang="fr-CH" dirty="0" err="1">
                <a:effectLst/>
              </a:rPr>
              <a:t>conflict</a:t>
            </a:r>
            <a:r>
              <a:rPr lang="fr-CH" dirty="0">
                <a:effectLst/>
              </a:rPr>
              <a:t> and </a:t>
            </a:r>
            <a:r>
              <a:rPr lang="fr-CH" dirty="0" err="1">
                <a:effectLst/>
              </a:rPr>
              <a:t>promoting</a:t>
            </a:r>
            <a:r>
              <a:rPr lang="fr-CH" dirty="0">
                <a:effectLst/>
              </a:rPr>
              <a:t> essential </a:t>
            </a:r>
            <a:r>
              <a:rPr lang="fr-CH" dirty="0" err="1">
                <a:effectLst/>
              </a:rPr>
              <a:t>behaviors</a:t>
            </a:r>
            <a:r>
              <a:rPr lang="fr-CH" dirty="0">
                <a:effectLst/>
              </a:rPr>
              <a:t> to social living. </a:t>
            </a:r>
            <a:r>
              <a:rPr lang="fr-CH" dirty="0" err="1">
                <a:effectLst/>
              </a:rPr>
              <a:t>These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advantages</a:t>
            </a:r>
            <a:r>
              <a:rPr lang="fr-CH" dirty="0">
                <a:effectLst/>
              </a:rPr>
              <a:t> can </a:t>
            </a:r>
            <a:r>
              <a:rPr lang="fr-CH" dirty="0" err="1">
                <a:effectLst/>
              </a:rPr>
              <a:t>be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from</a:t>
            </a:r>
            <a:endParaRPr lang="fr-CH" dirty="0">
              <a:effectLst/>
            </a:endParaRPr>
          </a:p>
          <a:p>
            <a:r>
              <a:rPr lang="fr-CH" dirty="0" err="1">
                <a:effectLst/>
              </a:rPr>
              <a:t>resource</a:t>
            </a:r>
            <a:r>
              <a:rPr lang="fr-CH" dirty="0">
                <a:effectLst/>
              </a:rPr>
              <a:t> sharing to </a:t>
            </a:r>
            <a:r>
              <a:rPr lang="fr-CH" dirty="0" err="1">
                <a:effectLst/>
              </a:rPr>
              <a:t>cooperative</a:t>
            </a:r>
            <a:r>
              <a:rPr lang="fr-CH" dirty="0">
                <a:effectLst/>
              </a:rPr>
              <a:t> nursing, </a:t>
            </a:r>
            <a:r>
              <a:rPr lang="fr-CH" dirty="0" err="1">
                <a:effectLst/>
              </a:rPr>
              <a:t>hunting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predator</a:t>
            </a:r>
            <a:r>
              <a:rPr lang="fr-CH" dirty="0">
                <a:effectLst/>
              </a:rPr>
              <a:t> protection and </a:t>
            </a:r>
            <a:r>
              <a:rPr lang="fr-CH" dirty="0" err="1">
                <a:effectLst/>
              </a:rPr>
              <a:t>various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other</a:t>
            </a:r>
            <a:endParaRPr lang="fr-CH" dirty="0">
              <a:effectLst/>
            </a:endParaRPr>
          </a:p>
          <a:p>
            <a:endParaRPr lang="fr-CH" dirty="0">
              <a:effectLst/>
            </a:endParaRPr>
          </a:p>
          <a:p>
            <a:endParaRPr lang="fr-CH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Hare et al. (2007) – compares </a:t>
            </a:r>
            <a:r>
              <a:rPr lang="fr-CH" dirty="0" err="1"/>
              <a:t>cooperative</a:t>
            </a:r>
            <a:r>
              <a:rPr lang="fr-CH" dirty="0"/>
              <a:t> </a:t>
            </a:r>
            <a:r>
              <a:rPr lang="fr-CH" dirty="0" err="1"/>
              <a:t>behaviors</a:t>
            </a:r>
            <a:r>
              <a:rPr lang="fr-CH" dirty="0"/>
              <a:t> in primates, </a:t>
            </a:r>
            <a:r>
              <a:rPr lang="fr-CH" dirty="0" err="1"/>
              <a:t>particularly</a:t>
            </a:r>
            <a:r>
              <a:rPr lang="fr-CH" dirty="0"/>
              <a:t> bonobos​.</a:t>
            </a:r>
          </a:p>
          <a:p>
            <a:endParaRPr lang="fr-CH" dirty="0">
              <a:effectLst/>
            </a:endParaRPr>
          </a:p>
          <a:p>
            <a:endParaRPr lang="fr-CH" dirty="0">
              <a:effectLst/>
            </a:endParaRPr>
          </a:p>
          <a:p>
            <a:pPr lvl="1">
              <a:tabLst>
                <a:tab pos="7683500" algn="l"/>
              </a:tabLst>
            </a:pPr>
            <a:r>
              <a:rPr lang="fr-CH" sz="3200" dirty="0" err="1"/>
              <a:t>Which</a:t>
            </a:r>
            <a:r>
              <a:rPr lang="fr-CH" sz="3200" dirty="0"/>
              <a:t> </a:t>
            </a:r>
            <a:r>
              <a:rPr lang="fr-CH" sz="3200" dirty="0" err="1"/>
              <a:t>is</a:t>
            </a:r>
            <a:r>
              <a:rPr lang="fr-CH" sz="3200" dirty="0"/>
              <a:t> </a:t>
            </a:r>
            <a:r>
              <a:rPr lang="fr-CH" sz="3200" dirty="0" err="1"/>
              <a:t>critical</a:t>
            </a:r>
            <a:r>
              <a:rPr lang="fr-CH" sz="3200" dirty="0"/>
              <a:t> for</a:t>
            </a:r>
            <a:endParaRPr lang="fr-CH" sz="3200" dirty="0">
              <a:effectLst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tabLst>
                <a:tab pos="7683500" algn="l"/>
              </a:tabLst>
            </a:pPr>
            <a:r>
              <a:rPr lang="fr-CH" sz="3200" dirty="0" err="1">
                <a:effectLst/>
              </a:rPr>
              <a:t>Minimizing</a:t>
            </a:r>
            <a:r>
              <a:rPr lang="fr-CH" sz="3200" dirty="0">
                <a:effectLst/>
              </a:rPr>
              <a:t> </a:t>
            </a:r>
            <a:r>
              <a:rPr lang="fr-CH" sz="3200" dirty="0" err="1">
                <a:effectLst/>
              </a:rPr>
              <a:t>conflict</a:t>
            </a:r>
            <a:endParaRPr lang="fr-CH" sz="3200" dirty="0">
              <a:effectLst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tabLst>
                <a:tab pos="7683500" algn="l"/>
              </a:tabLst>
            </a:pPr>
            <a:r>
              <a:rPr lang="fr-CH" sz="3200" dirty="0" err="1">
                <a:effectLst/>
              </a:rPr>
              <a:t>Promoting</a:t>
            </a:r>
            <a:r>
              <a:rPr lang="fr-CH" sz="3200" dirty="0">
                <a:effectLst/>
              </a:rPr>
              <a:t> </a:t>
            </a:r>
            <a:r>
              <a:rPr lang="fr-CH" sz="3200" dirty="0" err="1">
                <a:effectLst/>
              </a:rPr>
              <a:t>cooperation</a:t>
            </a:r>
            <a:endParaRPr lang="fr-CH" sz="3200" dirty="0">
              <a:effectLst/>
            </a:endParaRPr>
          </a:p>
          <a:p>
            <a:endParaRPr lang="fr-CH" dirty="0">
              <a:effectLst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C6CB0-CB09-6648-ABA9-EA0DF53ED04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090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dirty="0"/>
              <a:t>(</a:t>
            </a:r>
            <a:r>
              <a:rPr lang="fr-CH" sz="1200" dirty="0" err="1"/>
              <a:t>Díaz-Muñoz</a:t>
            </a:r>
            <a:r>
              <a:rPr lang="fr-CH" sz="1200" dirty="0"/>
              <a:t> et al., 2014).</a:t>
            </a:r>
          </a:p>
          <a:p>
            <a:r>
              <a:rPr lang="fr-CH" sz="1200" dirty="0"/>
              <a:t>(</a:t>
            </a:r>
            <a:r>
              <a:rPr lang="fr-CH" sz="1200" dirty="0" err="1"/>
              <a:t>Silk</a:t>
            </a:r>
            <a:r>
              <a:rPr lang="fr-CH" sz="1200" dirty="0"/>
              <a:t>, 2007; </a:t>
            </a:r>
            <a:r>
              <a:rPr lang="fr-CH" sz="1200" dirty="0" err="1"/>
              <a:t>Jaeggi</a:t>
            </a:r>
            <a:r>
              <a:rPr lang="fr-CH" sz="1200" dirty="0"/>
              <a:t> et al., 2016). </a:t>
            </a:r>
            <a:br>
              <a:rPr lang="fr-CH" sz="1200" dirty="0"/>
            </a:br>
            <a:endParaRPr lang="fr-CH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200" b="1" dirty="0"/>
              <a:t>Example:</a:t>
            </a:r>
            <a:r>
              <a:rPr lang="fr-CH" sz="1200" dirty="0"/>
              <a:t> Bonobos use affiliative bonds to challenge male dominance and </a:t>
            </a:r>
            <a:r>
              <a:rPr lang="fr-CH" sz="1200" dirty="0" err="1"/>
              <a:t>ensure</a:t>
            </a:r>
            <a:r>
              <a:rPr lang="fr-CH" sz="1200" dirty="0"/>
              <a:t> </a:t>
            </a:r>
            <a:r>
              <a:rPr lang="fr-CH" sz="1200" dirty="0" err="1"/>
              <a:t>resource</a:t>
            </a:r>
            <a:r>
              <a:rPr lang="fr-CH" sz="1200" dirty="0"/>
              <a:t> </a:t>
            </a:r>
            <a:r>
              <a:rPr lang="fr-CH" sz="1200" dirty="0" err="1"/>
              <a:t>access</a:t>
            </a:r>
            <a:r>
              <a:rPr lang="fr-CH" sz="1200" dirty="0"/>
              <a:t> </a:t>
            </a:r>
            <a:br>
              <a:rPr lang="fr-CH" sz="1200" dirty="0"/>
            </a:br>
            <a:r>
              <a:rPr lang="fr-CH" sz="1200" dirty="0"/>
              <a:t>(Parish, 1996a).</a:t>
            </a:r>
          </a:p>
          <a:p>
            <a:endParaRPr lang="en-GB" dirty="0"/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Borgeaud &amp; Bshary (2015) – highlights how grooming influences social bonds and </a:t>
            </a:r>
            <a:r>
              <a:rPr lang="fr-CH" dirty="0" err="1"/>
              <a:t>tolerance</a:t>
            </a:r>
            <a:r>
              <a:rPr lang="fr-CH" dirty="0"/>
              <a:t>​.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C6CB0-CB09-6648-ABA9-EA0DF53ED04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161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>
                <a:effectLst/>
              </a:rPr>
              <a:t>cooperative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behaviors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with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great</a:t>
            </a:r>
            <a:r>
              <a:rPr lang="fr-CH" dirty="0">
                <a:effectLst/>
              </a:rPr>
              <a:t> variations in </a:t>
            </a:r>
            <a:r>
              <a:rPr lang="fr-CH" dirty="0" err="1">
                <a:effectLst/>
              </a:rPr>
              <a:t>degree</a:t>
            </a:r>
            <a:r>
              <a:rPr lang="fr-CH" dirty="0">
                <a:effectLst/>
              </a:rPr>
              <a:t> and </a:t>
            </a:r>
            <a:r>
              <a:rPr lang="fr-CH" dirty="0" err="1">
                <a:effectLst/>
              </a:rPr>
              <a:t>complexity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that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contribute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into</a:t>
            </a:r>
            <a:r>
              <a:rPr lang="fr-CH" dirty="0">
                <a:effectLst/>
              </a:rPr>
              <a:t> the</a:t>
            </a:r>
          </a:p>
          <a:p>
            <a:r>
              <a:rPr lang="fr-CH" dirty="0" err="1">
                <a:effectLst/>
              </a:rPr>
              <a:t>overall</a:t>
            </a:r>
            <a:r>
              <a:rPr lang="fr-CH" dirty="0">
                <a:effectLst/>
              </a:rPr>
              <a:t> reproductive </a:t>
            </a:r>
            <a:r>
              <a:rPr lang="fr-CH" dirty="0" err="1">
                <a:effectLst/>
              </a:rPr>
              <a:t>success</a:t>
            </a:r>
            <a:r>
              <a:rPr lang="fr-CH" dirty="0">
                <a:effectLst/>
              </a:rPr>
              <a:t>, group </a:t>
            </a:r>
            <a:r>
              <a:rPr lang="fr-CH" dirty="0" err="1">
                <a:effectLst/>
              </a:rPr>
              <a:t>stability</a:t>
            </a:r>
            <a:r>
              <a:rPr lang="fr-CH" dirty="0">
                <a:effectLst/>
              </a:rPr>
              <a:t>, and the </a:t>
            </a:r>
            <a:r>
              <a:rPr lang="fr-CH" dirty="0" err="1">
                <a:effectLst/>
              </a:rPr>
              <a:t>overall</a:t>
            </a:r>
            <a:r>
              <a:rPr lang="fr-CH" dirty="0">
                <a:effectLst/>
              </a:rPr>
              <a:t> fitness of </a:t>
            </a:r>
            <a:r>
              <a:rPr lang="fr-CH" dirty="0" err="1">
                <a:effectLst/>
              </a:rPr>
              <a:t>individuals</a:t>
            </a:r>
            <a:r>
              <a:rPr lang="fr-CH" dirty="0">
                <a:effectLst/>
              </a:rPr>
              <a:t> (</a:t>
            </a:r>
            <a:r>
              <a:rPr lang="fr-CH" dirty="0" err="1">
                <a:effectLst/>
              </a:rPr>
              <a:t>Insects</a:t>
            </a:r>
            <a:endParaRPr lang="fr-CH" dirty="0">
              <a:effectLst/>
            </a:endParaRPr>
          </a:p>
          <a:p>
            <a:r>
              <a:rPr lang="fr-CH" dirty="0">
                <a:effectLst/>
              </a:rPr>
              <a:t>(</a:t>
            </a:r>
            <a:r>
              <a:rPr lang="fr-CH" dirty="0" err="1">
                <a:effectLst/>
              </a:rPr>
              <a:t>Cocroft</a:t>
            </a:r>
            <a:r>
              <a:rPr lang="fr-CH" dirty="0">
                <a:effectLst/>
              </a:rPr>
              <a:t>, 2001); Fish (</a:t>
            </a:r>
            <a:r>
              <a:rPr lang="fr-CH" dirty="0" err="1">
                <a:effectLst/>
              </a:rPr>
              <a:t>Balshine</a:t>
            </a:r>
            <a:r>
              <a:rPr lang="fr-CH" dirty="0">
                <a:effectLst/>
              </a:rPr>
              <a:t> et al., 2001; Wong &amp; </a:t>
            </a:r>
            <a:r>
              <a:rPr lang="fr-CH" dirty="0" err="1">
                <a:effectLst/>
              </a:rPr>
              <a:t>Balshine</a:t>
            </a:r>
            <a:r>
              <a:rPr lang="fr-CH" dirty="0">
                <a:effectLst/>
              </a:rPr>
              <a:t>, 2011); Wild </a:t>
            </a:r>
            <a:r>
              <a:rPr lang="fr-CH" dirty="0" err="1">
                <a:effectLst/>
              </a:rPr>
              <a:t>Turkeys</a:t>
            </a:r>
            <a:r>
              <a:rPr lang="fr-CH" dirty="0">
                <a:effectLst/>
              </a:rPr>
              <a:t> (</a:t>
            </a:r>
            <a:r>
              <a:rPr lang="fr-CH" dirty="0" err="1">
                <a:effectLst/>
              </a:rPr>
              <a:t>Díaz</a:t>
            </a:r>
            <a:r>
              <a:rPr lang="fr-CH" dirty="0">
                <a:effectLst/>
              </a:rPr>
              <a:t>-</a:t>
            </a:r>
          </a:p>
          <a:p>
            <a:r>
              <a:rPr lang="fr-CH" dirty="0" err="1">
                <a:effectLst/>
              </a:rPr>
              <a:t>Muñoz</a:t>
            </a:r>
            <a:r>
              <a:rPr lang="fr-CH" dirty="0">
                <a:effectLst/>
              </a:rPr>
              <a:t> et al., 2014); </a:t>
            </a:r>
            <a:r>
              <a:rPr lang="fr-CH" dirty="0" err="1">
                <a:effectLst/>
              </a:rPr>
              <a:t>Birds</a:t>
            </a:r>
            <a:r>
              <a:rPr lang="fr-CH" dirty="0">
                <a:effectLst/>
              </a:rPr>
              <a:t> (Gardner et al., 2016); Bonobos (Parish, 1996a); </a:t>
            </a:r>
            <a:r>
              <a:rPr lang="fr-CH" dirty="0" err="1">
                <a:effectLst/>
              </a:rPr>
              <a:t>Chimpanzees</a:t>
            </a:r>
            <a:endParaRPr lang="fr-CH" dirty="0">
              <a:effectLst/>
            </a:endParaRPr>
          </a:p>
          <a:p>
            <a:r>
              <a:rPr lang="fr-CH" dirty="0">
                <a:effectLst/>
              </a:rPr>
              <a:t>(</a:t>
            </a:r>
            <a:r>
              <a:rPr lang="fr-CH" dirty="0" err="1">
                <a:effectLst/>
              </a:rPr>
              <a:t>Boesch</a:t>
            </a:r>
            <a:r>
              <a:rPr lang="fr-CH" dirty="0">
                <a:effectLst/>
              </a:rPr>
              <a:t>, 1994, 2002)); </a:t>
            </a:r>
            <a:r>
              <a:rPr lang="fr-CH" dirty="0" err="1">
                <a:effectLst/>
              </a:rPr>
              <a:t>Wolves</a:t>
            </a:r>
            <a:r>
              <a:rPr lang="fr-CH" dirty="0">
                <a:effectLst/>
              </a:rPr>
              <a:t> (Nichols, 2015). </a:t>
            </a:r>
            <a:r>
              <a:rPr lang="fr-CH" dirty="0" err="1">
                <a:effectLst/>
              </a:rPr>
              <a:t>Cooperation</a:t>
            </a:r>
            <a:r>
              <a:rPr lang="fr-CH" dirty="0">
                <a:effectLst/>
              </a:rPr>
              <a:t> can </a:t>
            </a:r>
            <a:r>
              <a:rPr lang="fr-CH" dirty="0" err="1">
                <a:effectLst/>
              </a:rPr>
              <a:t>also</a:t>
            </a:r>
            <a:r>
              <a:rPr lang="fr-CH" dirty="0">
                <a:effectLst/>
              </a:rPr>
              <a:t> have </a:t>
            </a:r>
            <a:r>
              <a:rPr lang="fr-CH" dirty="0" err="1">
                <a:effectLst/>
              </a:rPr>
              <a:t>hierarchical</a:t>
            </a:r>
            <a:endParaRPr lang="fr-CH" dirty="0">
              <a:effectLst/>
            </a:endParaRPr>
          </a:p>
          <a:p>
            <a:r>
              <a:rPr lang="fr-CH" dirty="0" err="1">
                <a:effectLst/>
              </a:rPr>
              <a:t>benefits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where</a:t>
            </a:r>
            <a:r>
              <a:rPr lang="fr-CH" dirty="0">
                <a:effectLst/>
              </a:rPr>
              <a:t> in bonobos, </a:t>
            </a:r>
            <a:r>
              <a:rPr lang="fr-CH" dirty="0" err="1">
                <a:effectLst/>
              </a:rPr>
              <a:t>females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form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strong</a:t>
            </a:r>
            <a:r>
              <a:rPr lang="fr-CH" dirty="0">
                <a:effectLst/>
              </a:rPr>
              <a:t> affiliative bonds and </a:t>
            </a:r>
            <a:r>
              <a:rPr lang="fr-CH" dirty="0" err="1">
                <a:effectLst/>
              </a:rPr>
              <a:t>cooperate</a:t>
            </a:r>
            <a:r>
              <a:rPr lang="fr-CH" dirty="0">
                <a:effectLst/>
              </a:rPr>
              <a:t> to control</a:t>
            </a:r>
          </a:p>
          <a:p>
            <a:endParaRPr lang="fr-CH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 err="1"/>
              <a:t>Díaz-Muñoz</a:t>
            </a:r>
            <a:r>
              <a:rPr lang="fr-CH" dirty="0"/>
              <a:t> et al. (2014) – explores male-</a:t>
            </a:r>
            <a:r>
              <a:rPr lang="fr-CH" dirty="0" err="1"/>
              <a:t>female</a:t>
            </a:r>
            <a:r>
              <a:rPr lang="fr-CH" dirty="0"/>
              <a:t> reproductive </a:t>
            </a:r>
            <a:r>
              <a:rPr lang="fr-CH" dirty="0" err="1"/>
              <a:t>cooperation</a:t>
            </a:r>
            <a:r>
              <a:rPr lang="fr-CH" dirty="0"/>
              <a:t>​.</a:t>
            </a:r>
          </a:p>
          <a:p>
            <a:endParaRPr lang="fr-CH" dirty="0">
              <a:effectLst/>
            </a:endParaRPr>
          </a:p>
          <a:p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Female dominance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In baboons?</a:t>
            </a:r>
            <a:br>
              <a:rPr lang="en-GB" dirty="0"/>
            </a:br>
            <a:endParaRPr lang="en-GB" dirty="0"/>
          </a:p>
          <a:p>
            <a:r>
              <a:rPr lang="en-GB" dirty="0"/>
              <a:t>In vervets: </a:t>
            </a:r>
            <a:r>
              <a:rPr lang="fr-CH" b="1" i="0" dirty="0" err="1">
                <a:solidFill>
                  <a:srgbClr val="E8E8E8"/>
                </a:solidFill>
                <a:effectLst/>
                <a:latin typeface="Google Sans Text"/>
              </a:rPr>
              <a:t>Female</a:t>
            </a:r>
            <a:r>
              <a:rPr lang="fr-CH" b="1" i="0" dirty="0">
                <a:solidFill>
                  <a:srgbClr val="E8E8E8"/>
                </a:solidFill>
                <a:effectLst/>
                <a:latin typeface="Google Sans Text"/>
              </a:rPr>
              <a:t> Influence on Male Dominance: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Research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has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shown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that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female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vervets can influence the dominance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rank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of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preferred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males,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highlighting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the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complex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interplay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between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cooperation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and power dynamics7....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Females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also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employ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redirected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aggression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,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reconciliation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strategies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, and coalition-building to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maintain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social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stability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and partial dominance over males6.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C6CB0-CB09-6648-ABA9-EA0DF53ED04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087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Vervet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monkeys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are an excellent model for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studying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male-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female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tolerance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and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cooperation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because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they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live in stable multi-male, multi-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female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groups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with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a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well-defined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matrilineal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hierarchy1. This social structure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allows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for the investigation of how dominance,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ecological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factors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, and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individual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differences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affect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intersexual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tolerance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and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cooperation</a:t>
            </a:r>
            <a:endParaRPr lang="fr-CH" b="0" i="0" dirty="0">
              <a:solidFill>
                <a:srgbClr val="E8E8E8"/>
              </a:solidFill>
              <a:effectLst/>
              <a:latin typeface="Google Sans Text"/>
            </a:endParaRPr>
          </a:p>
          <a:p>
            <a:pPr algn="l"/>
            <a:endParaRPr lang="fr-CH" b="0" i="0" dirty="0">
              <a:solidFill>
                <a:srgbClr val="E8E8E8"/>
              </a:solidFill>
              <a:effectLst/>
              <a:latin typeface="Google Sans Text"/>
            </a:endParaRPr>
          </a:p>
          <a:p>
            <a:pPr algn="l"/>
            <a:r>
              <a:rPr lang="fr-CH" b="1" i="0" dirty="0" err="1">
                <a:solidFill>
                  <a:srgbClr val="E8E8E8"/>
                </a:solidFill>
                <a:effectLst/>
                <a:latin typeface="Google Sans Text"/>
              </a:rPr>
              <a:t>Female</a:t>
            </a:r>
            <a:r>
              <a:rPr lang="fr-CH" b="1" i="0" dirty="0">
                <a:solidFill>
                  <a:srgbClr val="E8E8E8"/>
                </a:solidFill>
                <a:effectLst/>
                <a:latin typeface="Google Sans Text"/>
              </a:rPr>
              <a:t> Dominance and </a:t>
            </a:r>
            <a:r>
              <a:rPr lang="fr-CH" b="1" i="0" dirty="0" err="1">
                <a:solidFill>
                  <a:srgbClr val="E8E8E8"/>
                </a:solidFill>
                <a:effectLst/>
                <a:latin typeface="Google Sans Text"/>
              </a:rPr>
              <a:t>Competition</a:t>
            </a:r>
            <a:r>
              <a:rPr lang="fr-CH" b="1" i="0" dirty="0">
                <a:solidFill>
                  <a:srgbClr val="E8E8E8"/>
                </a:solidFill>
                <a:effectLst/>
                <a:latin typeface="Google Sans Text"/>
              </a:rPr>
              <a:t>:</a:t>
            </a:r>
            <a:endParaRPr lang="fr-CH" b="0" i="0" dirty="0">
              <a:solidFill>
                <a:srgbClr val="E8E8E8"/>
              </a:solidFill>
              <a:effectLst/>
              <a:latin typeface="Google Sans Text"/>
            </a:endParaRPr>
          </a:p>
          <a:p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females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inherit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a social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rank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close to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that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of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their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mothers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,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perpetuating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dominance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within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maternal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lineages</a:t>
            </a:r>
            <a:endParaRPr lang="fr-CH" b="0" i="0" dirty="0">
              <a:solidFill>
                <a:srgbClr val="E8E8E8"/>
              </a:solidFill>
              <a:effectLst/>
              <a:latin typeface="Google Sans Text"/>
            </a:endParaRPr>
          </a:p>
          <a:p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high-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ranking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females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often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use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aggressive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behaviors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to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maintain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their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status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,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while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lower-ranking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females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adapt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to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avoid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conflict</a:t>
            </a:r>
            <a:endParaRPr lang="fr-CH" b="0" i="0" dirty="0">
              <a:solidFill>
                <a:srgbClr val="E8E8E8"/>
              </a:solidFill>
              <a:effectLst/>
              <a:latin typeface="Google Sans Text"/>
            </a:endParaRPr>
          </a:p>
          <a:p>
            <a:endParaRPr lang="fr-CH" b="0" i="0" dirty="0">
              <a:solidFill>
                <a:srgbClr val="E8E8E8"/>
              </a:solidFill>
              <a:effectLst/>
              <a:latin typeface="Google Sans Text"/>
            </a:endParaRPr>
          </a:p>
          <a:p>
            <a:endParaRPr lang="fr-CH" b="0" i="0" dirty="0">
              <a:solidFill>
                <a:srgbClr val="E8E8E8"/>
              </a:solidFill>
              <a:effectLst/>
              <a:latin typeface="Google Sans Text"/>
            </a:endParaRPr>
          </a:p>
          <a:p>
            <a:r>
              <a:rPr lang="fr-CH" b="1" i="0" dirty="0">
                <a:solidFill>
                  <a:srgbClr val="E8E8E8"/>
                </a:solidFill>
                <a:effectLst/>
                <a:latin typeface="Google Sans Text"/>
              </a:rPr>
              <a:t>Male Dispersal and </a:t>
            </a:r>
            <a:r>
              <a:rPr lang="fr-CH" b="1" i="0" dirty="0" err="1">
                <a:solidFill>
                  <a:srgbClr val="E8E8E8"/>
                </a:solidFill>
                <a:effectLst/>
                <a:latin typeface="Google Sans Text"/>
              </a:rPr>
              <a:t>Integration</a:t>
            </a:r>
            <a:r>
              <a:rPr lang="fr-CH" b="1" i="0" dirty="0">
                <a:solidFill>
                  <a:srgbClr val="E8E8E8"/>
                </a:solidFill>
                <a:effectLst/>
                <a:latin typeface="Google Sans Text"/>
              </a:rPr>
              <a:t>: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Male vervets disperse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from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their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natal groups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upon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reaching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maturity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, and continue to disperse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approximately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every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two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years4. This dispersal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ensures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genetic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diversity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and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prevents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inbreeding4. As a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result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, males must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integrate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into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new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hierarchies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and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compete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for dominance,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impacting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their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social interactions and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mating</a:t>
            </a:r>
            <a:r>
              <a:rPr lang="fr-CH" b="0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0" i="0" dirty="0" err="1">
                <a:solidFill>
                  <a:srgbClr val="E8E8E8"/>
                </a:solidFill>
                <a:effectLst/>
                <a:latin typeface="Google Sans Text"/>
              </a:rPr>
              <a:t>opportunities</a:t>
            </a:r>
            <a:endParaRPr lang="fr-CH" b="0" i="0" dirty="0">
              <a:solidFill>
                <a:srgbClr val="E8E8E8"/>
              </a:solidFill>
              <a:effectLst/>
              <a:latin typeface="Google Sans Text"/>
            </a:endParaRPr>
          </a:p>
          <a:p>
            <a:endParaRPr lang="fr-CH" b="0" i="0" dirty="0">
              <a:solidFill>
                <a:srgbClr val="E8E8E8"/>
              </a:solidFill>
              <a:effectLst/>
              <a:latin typeface="Google Sans Text"/>
            </a:endParaRPr>
          </a:p>
          <a:p>
            <a:endParaRPr lang="en-GB" b="0" i="0" dirty="0">
              <a:solidFill>
                <a:srgbClr val="E8E8E8"/>
              </a:solidFill>
              <a:effectLst/>
              <a:latin typeface="Google Sans Text"/>
            </a:endParaRPr>
          </a:p>
          <a:p>
            <a:r>
              <a:rPr lang="en-GB" b="1" i="0" dirty="0">
                <a:solidFill>
                  <a:srgbClr val="E8E8E8"/>
                </a:solidFill>
                <a:effectLst/>
                <a:latin typeface="Google Sans Text"/>
              </a:rPr>
              <a:t>Social Knowledge</a:t>
            </a:r>
            <a:br>
              <a:rPr lang="en-GB" b="1" i="0" dirty="0">
                <a:solidFill>
                  <a:srgbClr val="E8E8E8"/>
                </a:solidFill>
                <a:effectLst/>
                <a:latin typeface="Google Sans Text"/>
              </a:rPr>
            </a:br>
            <a:r>
              <a:rPr lang="fr-CH" dirty="0" err="1">
                <a:effectLst/>
              </a:rPr>
              <a:t>Hemelrijk</a:t>
            </a:r>
            <a:r>
              <a:rPr lang="fr-CH" dirty="0">
                <a:effectLst/>
              </a:rPr>
              <a:t> et al., 2008). </a:t>
            </a:r>
            <a:r>
              <a:rPr lang="fr-CH" dirty="0" err="1">
                <a:effectLst/>
              </a:rPr>
              <a:t>Research</a:t>
            </a:r>
            <a:r>
              <a:rPr lang="fr-CH" dirty="0">
                <a:effectLst/>
              </a:rPr>
              <a:t> on vervet </a:t>
            </a:r>
            <a:r>
              <a:rPr lang="fr-CH" dirty="0" err="1">
                <a:effectLst/>
              </a:rPr>
              <a:t>monkeys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demonstrates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their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advanced</a:t>
            </a:r>
            <a:r>
              <a:rPr lang="fr-CH" dirty="0">
                <a:effectLst/>
              </a:rPr>
              <a:t> social</a:t>
            </a:r>
          </a:p>
          <a:p>
            <a:r>
              <a:rPr lang="fr-CH" dirty="0">
                <a:effectLst/>
              </a:rPr>
              <a:t>cognition, </a:t>
            </a:r>
            <a:r>
              <a:rPr lang="fr-CH" dirty="0" err="1">
                <a:effectLst/>
              </a:rPr>
              <a:t>including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kin</a:t>
            </a:r>
            <a:r>
              <a:rPr lang="fr-CH" dirty="0">
                <a:effectLst/>
              </a:rPr>
              <a:t> recognition, </a:t>
            </a:r>
            <a:r>
              <a:rPr lang="fr-CH" dirty="0" err="1">
                <a:effectLst/>
              </a:rPr>
              <a:t>rank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knowledge</a:t>
            </a:r>
            <a:r>
              <a:rPr lang="fr-CH" dirty="0">
                <a:effectLst/>
              </a:rPr>
              <a:t>, and </a:t>
            </a:r>
            <a:r>
              <a:rPr lang="fr-CH" dirty="0" err="1">
                <a:effectLst/>
              </a:rPr>
              <a:t>third</a:t>
            </a:r>
            <a:r>
              <a:rPr lang="fr-CH" dirty="0">
                <a:effectLst/>
              </a:rPr>
              <a:t>-party </a:t>
            </a:r>
            <a:r>
              <a:rPr lang="fr-CH" dirty="0" err="1">
                <a:effectLst/>
              </a:rPr>
              <a:t>rank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awareness</a:t>
            </a:r>
            <a:r>
              <a:rPr lang="fr-CH" dirty="0">
                <a:effectLst/>
              </a:rPr>
              <a:t>, all of</a:t>
            </a:r>
          </a:p>
          <a:p>
            <a:r>
              <a:rPr lang="fr-CH" dirty="0" err="1">
                <a:effectLst/>
              </a:rPr>
              <a:t>which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contribute</a:t>
            </a:r>
            <a:r>
              <a:rPr lang="fr-CH" dirty="0">
                <a:effectLst/>
              </a:rPr>
              <a:t> to </a:t>
            </a:r>
            <a:r>
              <a:rPr lang="fr-CH" dirty="0" err="1">
                <a:effectLst/>
              </a:rPr>
              <a:t>their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ability</a:t>
            </a:r>
            <a:r>
              <a:rPr lang="fr-CH" dirty="0">
                <a:effectLst/>
              </a:rPr>
              <a:t> to </a:t>
            </a:r>
            <a:r>
              <a:rPr lang="fr-CH" dirty="0" err="1">
                <a:effectLst/>
              </a:rPr>
              <a:t>navigate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complex</a:t>
            </a:r>
            <a:r>
              <a:rPr lang="fr-CH" dirty="0">
                <a:effectLst/>
              </a:rPr>
              <a:t> social </a:t>
            </a:r>
            <a:r>
              <a:rPr lang="fr-CH" dirty="0" err="1">
                <a:effectLst/>
              </a:rPr>
              <a:t>systems</a:t>
            </a:r>
            <a:r>
              <a:rPr lang="fr-CH" dirty="0">
                <a:effectLst/>
              </a:rPr>
              <a:t> ((Borgeaud et al., 2015;</a:t>
            </a:r>
          </a:p>
          <a:p>
            <a:r>
              <a:rPr lang="fr-CH" dirty="0">
                <a:effectLst/>
              </a:rPr>
              <a:t>Borgeaud, </a:t>
            </a:r>
            <a:r>
              <a:rPr lang="fr-CH" dirty="0" err="1">
                <a:effectLst/>
              </a:rPr>
              <a:t>Schnider</a:t>
            </a:r>
            <a:r>
              <a:rPr lang="fr-CH" dirty="0">
                <a:effectLst/>
              </a:rPr>
              <a:t>, et al., 2017; Van De Waal et al., 2013)). </a:t>
            </a:r>
            <a:r>
              <a:rPr lang="fr-CH" dirty="0" err="1">
                <a:effectLst/>
              </a:rPr>
              <a:t>Experimental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studies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such</a:t>
            </a:r>
            <a:r>
              <a:rPr lang="fr-CH" dirty="0">
                <a:effectLst/>
              </a:rPr>
              <a:t> as</a:t>
            </a:r>
          </a:p>
          <a:p>
            <a:r>
              <a:rPr lang="fr-CH" dirty="0" err="1">
                <a:effectLst/>
              </a:rPr>
              <a:t>cooperative</a:t>
            </a:r>
            <a:r>
              <a:rPr lang="fr-CH" dirty="0">
                <a:effectLst/>
              </a:rPr>
              <a:t> box </a:t>
            </a:r>
            <a:r>
              <a:rPr lang="fr-CH" dirty="0" err="1">
                <a:effectLst/>
              </a:rPr>
              <a:t>tasks</a:t>
            </a:r>
            <a:r>
              <a:rPr lang="fr-CH" dirty="0">
                <a:effectLst/>
              </a:rPr>
              <a:t>, highlight </a:t>
            </a:r>
            <a:r>
              <a:rPr lang="fr-CH" dirty="0" err="1">
                <a:effectLst/>
              </a:rPr>
              <a:t>their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behavioral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adaptability</a:t>
            </a:r>
            <a:r>
              <a:rPr lang="fr-CH" dirty="0">
                <a:effectLst/>
              </a:rPr>
              <a:t>. For instance, </a:t>
            </a:r>
            <a:r>
              <a:rPr lang="fr-CH" dirty="0" err="1">
                <a:effectLst/>
              </a:rPr>
              <a:t>females</a:t>
            </a:r>
            <a:r>
              <a:rPr lang="fr-CH" dirty="0">
                <a:effectLst/>
              </a:rPr>
              <a:t> display</a:t>
            </a:r>
          </a:p>
          <a:p>
            <a:r>
              <a:rPr lang="fr-CH" dirty="0" err="1">
                <a:effectLst/>
              </a:rPr>
              <a:t>intricate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strategies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influenced</a:t>
            </a:r>
            <a:r>
              <a:rPr lang="fr-CH" dirty="0">
                <a:effectLst/>
              </a:rPr>
              <a:t> by </a:t>
            </a:r>
            <a:r>
              <a:rPr lang="fr-CH" dirty="0" err="1">
                <a:effectLst/>
              </a:rPr>
              <a:t>their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partner’s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rank</a:t>
            </a:r>
            <a:r>
              <a:rPr lang="fr-CH" dirty="0">
                <a:effectLst/>
              </a:rPr>
              <a:t> and the </a:t>
            </a:r>
            <a:r>
              <a:rPr lang="fr-CH" dirty="0" err="1">
                <a:effectLst/>
              </a:rPr>
              <a:t>presence</a:t>
            </a:r>
            <a:r>
              <a:rPr lang="fr-CH" dirty="0">
                <a:effectLst/>
              </a:rPr>
              <a:t> of </a:t>
            </a:r>
            <a:r>
              <a:rPr lang="fr-CH" dirty="0" err="1">
                <a:effectLst/>
              </a:rPr>
              <a:t>higher-ranking</a:t>
            </a:r>
            <a:endParaRPr lang="fr-CH" dirty="0">
              <a:effectLst/>
            </a:endParaRPr>
          </a:p>
          <a:p>
            <a:endParaRPr lang="fr-CH" dirty="0">
              <a:effectLst/>
            </a:endParaRPr>
          </a:p>
          <a:p>
            <a:endParaRPr lang="fr-CH" dirty="0">
              <a:effectLst/>
            </a:endParaRPr>
          </a:p>
          <a:p>
            <a:endParaRPr lang="fr-CH" dirty="0">
              <a:effectLst/>
            </a:endParaRPr>
          </a:p>
          <a:p>
            <a:endParaRPr lang="fr-CH" dirty="0">
              <a:effectLst/>
            </a:endParaRPr>
          </a:p>
          <a:p>
            <a:r>
              <a:rPr lang="fr-CH" dirty="0">
                <a:effectLst/>
              </a:rPr>
              <a:t>Transition to </a:t>
            </a:r>
            <a:r>
              <a:rPr lang="fr-CH" dirty="0" err="1">
                <a:effectLst/>
              </a:rPr>
              <a:t>reasearch</a:t>
            </a:r>
            <a:r>
              <a:rPr lang="fr-CH" dirty="0">
                <a:effectLst/>
              </a:rPr>
              <a:t> questions: v((</a:t>
            </a:r>
            <a:r>
              <a:rPr lang="fr-CH" dirty="0" err="1">
                <a:effectLst/>
              </a:rPr>
              <a:t>Díaz-Muñoz</a:t>
            </a:r>
            <a:r>
              <a:rPr lang="fr-CH" dirty="0">
                <a:effectLst/>
              </a:rPr>
              <a:t> et al., 2014; </a:t>
            </a:r>
            <a:r>
              <a:rPr lang="fr-CH" dirty="0" err="1">
                <a:effectLst/>
              </a:rPr>
              <a:t>Jaeggi</a:t>
            </a:r>
            <a:r>
              <a:rPr lang="fr-CH" dirty="0">
                <a:effectLst/>
              </a:rPr>
              <a:t> et al., 2016; Lewis, 2002, 2018; </a:t>
            </a:r>
            <a:r>
              <a:rPr lang="fr-CH" dirty="0" err="1">
                <a:effectLst/>
              </a:rPr>
              <a:t>Silk</a:t>
            </a:r>
            <a:r>
              <a:rPr lang="fr-CH" dirty="0">
                <a:effectLst/>
              </a:rPr>
              <a:t>, 2007).</a:t>
            </a:r>
          </a:p>
          <a:p>
            <a:r>
              <a:rPr lang="fr-CH" dirty="0" err="1">
                <a:effectLst/>
              </a:rPr>
              <a:t>Specifically</a:t>
            </a:r>
            <a:r>
              <a:rPr lang="fr-CH" dirty="0">
                <a:effectLst/>
              </a:rPr>
              <a:t>, the </a:t>
            </a:r>
            <a:r>
              <a:rPr lang="fr-CH" dirty="0" err="1">
                <a:effectLst/>
              </a:rPr>
              <a:t>role</a:t>
            </a:r>
            <a:r>
              <a:rPr lang="fr-CH" dirty="0">
                <a:effectLst/>
              </a:rPr>
              <a:t> of intra-</a:t>
            </a:r>
            <a:r>
              <a:rPr lang="fr-CH" dirty="0" err="1">
                <a:effectLst/>
              </a:rPr>
              <a:t>dyadic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relationships</a:t>
            </a:r>
            <a:r>
              <a:rPr lang="fr-CH" dirty="0">
                <a:effectLst/>
              </a:rPr>
              <a:t> (e.g., </a:t>
            </a:r>
            <a:r>
              <a:rPr lang="fr-CH" dirty="0" err="1">
                <a:effectLst/>
              </a:rPr>
              <a:t>consortships</a:t>
            </a:r>
            <a:r>
              <a:rPr lang="fr-CH" dirty="0">
                <a:effectLst/>
              </a:rPr>
              <a:t> or </a:t>
            </a:r>
            <a:r>
              <a:rPr lang="fr-CH" dirty="0" err="1">
                <a:effectLst/>
              </a:rPr>
              <a:t>friendships</a:t>
            </a:r>
            <a:r>
              <a:rPr lang="fr-CH" dirty="0">
                <a:effectLst/>
              </a:rPr>
              <a:t>) and</a:t>
            </a:r>
          </a:p>
          <a:p>
            <a:r>
              <a:rPr lang="fr-CH" dirty="0" err="1">
                <a:effectLst/>
              </a:rPr>
              <a:t>individual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differences</a:t>
            </a:r>
            <a:r>
              <a:rPr lang="fr-CH" dirty="0">
                <a:effectLst/>
              </a:rPr>
              <a:t> (</a:t>
            </a:r>
            <a:r>
              <a:rPr lang="fr-CH" dirty="0" err="1">
                <a:effectLst/>
              </a:rPr>
              <a:t>age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rank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level</a:t>
            </a:r>
            <a:r>
              <a:rPr lang="fr-CH" dirty="0">
                <a:effectLst/>
              </a:rPr>
              <a:t> of </a:t>
            </a:r>
            <a:r>
              <a:rPr lang="fr-CH" dirty="0" err="1">
                <a:effectLst/>
              </a:rPr>
              <a:t>boundness</a:t>
            </a:r>
            <a:r>
              <a:rPr lang="fr-CH" dirty="0">
                <a:effectLst/>
              </a:rPr>
              <a:t>) in </a:t>
            </a:r>
            <a:r>
              <a:rPr lang="fr-CH" dirty="0" err="1">
                <a:effectLst/>
              </a:rPr>
              <a:t>shaping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tolerance</a:t>
            </a:r>
            <a:r>
              <a:rPr lang="fr-CH" dirty="0">
                <a:effectLst/>
              </a:rPr>
              <a:t> warrants </a:t>
            </a:r>
            <a:r>
              <a:rPr lang="fr-CH" dirty="0" err="1">
                <a:effectLst/>
              </a:rPr>
              <a:t>further</a:t>
            </a:r>
            <a:endParaRPr lang="fr-CH" dirty="0">
              <a:effectLst/>
            </a:endParaRPr>
          </a:p>
          <a:p>
            <a:r>
              <a:rPr lang="fr-CH" dirty="0">
                <a:effectLst/>
              </a:rPr>
              <a:t>exploration. </a:t>
            </a:r>
            <a:r>
              <a:rPr lang="fr-CH" dirty="0" err="1">
                <a:effectLst/>
              </a:rPr>
              <a:t>Additionally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ecological</a:t>
            </a:r>
            <a:r>
              <a:rPr lang="fr-CH" dirty="0">
                <a:effectLst/>
              </a:rPr>
              <a:t> drivers, </a:t>
            </a:r>
            <a:r>
              <a:rPr lang="fr-CH" dirty="0" err="1">
                <a:effectLst/>
              </a:rPr>
              <a:t>such</a:t>
            </a:r>
            <a:r>
              <a:rPr lang="fr-CH" dirty="0">
                <a:effectLst/>
              </a:rPr>
              <a:t> as </a:t>
            </a:r>
            <a:r>
              <a:rPr lang="fr-CH" dirty="0" err="1">
                <a:effectLst/>
              </a:rPr>
              <a:t>resource</a:t>
            </a:r>
            <a:r>
              <a:rPr lang="fr-CH" dirty="0">
                <a:effectLst/>
              </a:rPr>
              <a:t> distribution and </a:t>
            </a:r>
            <a:r>
              <a:rPr lang="fr-CH" dirty="0" err="1">
                <a:effectLst/>
              </a:rPr>
              <a:t>seasonal</a:t>
            </a:r>
            <a:endParaRPr lang="fr-CH" dirty="0">
              <a:effectLst/>
            </a:endParaRPr>
          </a:p>
          <a:p>
            <a:r>
              <a:rPr lang="fr-CH" dirty="0">
                <a:effectLst/>
              </a:rPr>
              <a:t>variations, </a:t>
            </a:r>
            <a:r>
              <a:rPr lang="fr-CH" dirty="0" err="1">
                <a:effectLst/>
              </a:rPr>
              <a:t>need</a:t>
            </a:r>
            <a:r>
              <a:rPr lang="fr-CH" dirty="0">
                <a:effectLst/>
              </a:rPr>
              <a:t> to </a:t>
            </a:r>
            <a:r>
              <a:rPr lang="fr-CH" dirty="0" err="1">
                <a:effectLst/>
              </a:rPr>
              <a:t>be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better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characterized</a:t>
            </a:r>
            <a:r>
              <a:rPr lang="fr-CH" dirty="0">
                <a:effectLst/>
              </a:rPr>
              <a:t>. The </a:t>
            </a:r>
            <a:r>
              <a:rPr lang="fr-CH" dirty="0" err="1">
                <a:effectLst/>
              </a:rPr>
              <a:t>interplay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between</a:t>
            </a:r>
            <a:r>
              <a:rPr lang="fr-CH" dirty="0">
                <a:effectLst/>
              </a:rPr>
              <a:t> dominance, </a:t>
            </a:r>
            <a:r>
              <a:rPr lang="fr-CH" dirty="0" err="1">
                <a:effectLst/>
              </a:rPr>
              <a:t>resource</a:t>
            </a:r>
            <a:endParaRPr lang="fr-CH" dirty="0">
              <a:effectLst/>
            </a:endParaRPr>
          </a:p>
          <a:p>
            <a:r>
              <a:rPr lang="fr-CH" dirty="0" err="1">
                <a:effectLst/>
              </a:rPr>
              <a:t>monopolization</a:t>
            </a:r>
            <a:r>
              <a:rPr lang="fr-CH" dirty="0">
                <a:effectLst/>
              </a:rPr>
              <a:t>, and </a:t>
            </a:r>
            <a:r>
              <a:rPr lang="fr-CH" dirty="0" err="1">
                <a:effectLst/>
              </a:rPr>
              <a:t>sex-specific</a:t>
            </a:r>
            <a:r>
              <a:rPr lang="fr-CH" dirty="0">
                <a:effectLst/>
              </a:rPr>
              <a:t> social </a:t>
            </a:r>
            <a:r>
              <a:rPr lang="fr-CH" dirty="0" err="1">
                <a:effectLst/>
              </a:rPr>
              <a:t>strategies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also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remains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understudied</a:t>
            </a:r>
            <a:r>
              <a:rPr lang="fr-CH" dirty="0">
                <a:effectLst/>
              </a:rPr>
              <a:t>. By </a:t>
            </a:r>
            <a:r>
              <a:rPr lang="fr-CH" dirty="0" err="1">
                <a:effectLst/>
              </a:rPr>
              <a:t>examining</a:t>
            </a:r>
            <a:endParaRPr lang="fr-CH" dirty="0">
              <a:effectLst/>
            </a:endParaRPr>
          </a:p>
          <a:p>
            <a:endParaRPr lang="fr-CH" dirty="0">
              <a:effectLst/>
            </a:endParaRPr>
          </a:p>
          <a:p>
            <a:endParaRPr lang="fr-CH" dirty="0">
              <a:effectLst/>
            </a:endParaRPr>
          </a:p>
          <a:p>
            <a:endParaRPr lang="fr-CH" dirty="0">
              <a:effectLst/>
            </a:endParaRPr>
          </a:p>
          <a:p>
            <a:r>
              <a:rPr lang="fr-CH" dirty="0">
                <a:effectLst/>
              </a:rPr>
              <a:t>Box </a:t>
            </a:r>
            <a:r>
              <a:rPr lang="fr-CH" dirty="0" err="1">
                <a:effectLst/>
              </a:rPr>
              <a:t>experiments</a:t>
            </a:r>
            <a:r>
              <a:rPr lang="fr-CH" dirty="0">
                <a:effectLst/>
              </a:rPr>
              <a:t>: </a:t>
            </a:r>
            <a:r>
              <a:rPr lang="fr-CH" sz="1800" b="1" dirty="0"/>
              <a:t>(A) Borgeaud &amp; Bshary (2015) – "Wild Vervet </a:t>
            </a:r>
            <a:r>
              <a:rPr lang="fr-CH" sz="1800" b="1" dirty="0" err="1"/>
              <a:t>Monkeys</a:t>
            </a:r>
            <a:r>
              <a:rPr lang="fr-CH" sz="1800" b="1" dirty="0"/>
              <a:t> Trade </a:t>
            </a:r>
            <a:r>
              <a:rPr lang="fr-CH" sz="1800" b="1" dirty="0" err="1"/>
              <a:t>Tolerance</a:t>
            </a:r>
            <a:r>
              <a:rPr lang="fr-CH" sz="1800" b="1" dirty="0"/>
              <a:t> and </a:t>
            </a:r>
            <a:r>
              <a:rPr lang="fr-CH" sz="1800" b="1" dirty="0" err="1"/>
              <a:t>Specific</a:t>
            </a:r>
            <a:r>
              <a:rPr lang="fr-CH" sz="1800" b="1" dirty="0"/>
              <a:t> </a:t>
            </a:r>
            <a:r>
              <a:rPr lang="fr-CH" sz="1800" b="1" dirty="0" err="1"/>
              <a:t>Coalitionary</a:t>
            </a:r>
            <a:r>
              <a:rPr lang="fr-CH" sz="1800" b="1" dirty="0"/>
              <a:t> Support for Grooming in </a:t>
            </a:r>
            <a:r>
              <a:rPr lang="fr-CH" sz="1800" b="1" dirty="0" err="1"/>
              <a:t>Experimentally</a:t>
            </a:r>
            <a:r>
              <a:rPr lang="fr-CH" sz="1800" b="1" dirty="0"/>
              <a:t> </a:t>
            </a:r>
            <a:r>
              <a:rPr lang="fr-CH" sz="1800" b="1" dirty="0" err="1"/>
              <a:t>Induced</a:t>
            </a:r>
            <a:r>
              <a:rPr lang="fr-CH" sz="1800" b="1" dirty="0"/>
              <a:t> </a:t>
            </a:r>
            <a:r>
              <a:rPr lang="fr-CH" sz="1800" b="1" dirty="0" err="1"/>
              <a:t>Conflicts</a:t>
            </a:r>
            <a:r>
              <a:rPr lang="fr-CH" sz="1800" b="1" dirty="0"/>
              <a:t>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1800" b="1" dirty="0"/>
              <a:t>Main </a:t>
            </a:r>
            <a:r>
              <a:rPr lang="fr-CH" sz="1800" b="1" dirty="0" err="1"/>
              <a:t>Idea</a:t>
            </a:r>
            <a:r>
              <a:rPr lang="fr-CH" sz="1800" b="1" dirty="0"/>
              <a:t>:</a:t>
            </a:r>
            <a:r>
              <a:rPr lang="fr-CH" sz="1800" dirty="0"/>
              <a:t> Grooming in vervet </a:t>
            </a:r>
            <a:r>
              <a:rPr lang="fr-CH" sz="1800" dirty="0" err="1"/>
              <a:t>monkeys</a:t>
            </a:r>
            <a:r>
              <a:rPr lang="fr-CH" sz="1800" dirty="0"/>
              <a:t> </a:t>
            </a:r>
            <a:r>
              <a:rPr lang="fr-CH" sz="1800" dirty="0" err="1"/>
              <a:t>functions</a:t>
            </a:r>
            <a:r>
              <a:rPr lang="fr-CH" sz="1800" dirty="0"/>
              <a:t> as </a:t>
            </a:r>
            <a:r>
              <a:rPr lang="fr-CH" sz="1800" b="1" dirty="0"/>
              <a:t>a social </a:t>
            </a:r>
            <a:r>
              <a:rPr lang="fr-CH" sz="1800" b="1" dirty="0" err="1"/>
              <a:t>currency</a:t>
            </a:r>
            <a:r>
              <a:rPr lang="fr-CH" sz="1800" dirty="0"/>
              <a:t>—</a:t>
            </a:r>
            <a:r>
              <a:rPr lang="fr-CH" sz="1800" dirty="0" err="1"/>
              <a:t>individuals</a:t>
            </a:r>
            <a:r>
              <a:rPr lang="fr-CH" sz="1800" dirty="0"/>
              <a:t> groom </a:t>
            </a:r>
            <a:r>
              <a:rPr lang="fr-CH" sz="1800" dirty="0" err="1"/>
              <a:t>higher-ranking</a:t>
            </a:r>
            <a:r>
              <a:rPr lang="fr-CH" sz="1800" dirty="0"/>
              <a:t> </a:t>
            </a:r>
            <a:r>
              <a:rPr lang="fr-CH" sz="1800" dirty="0" err="1"/>
              <a:t>partners</a:t>
            </a:r>
            <a:r>
              <a:rPr lang="fr-CH" sz="1800" dirty="0"/>
              <a:t> in exchange for </a:t>
            </a:r>
            <a:r>
              <a:rPr lang="fr-CH" sz="1800" b="1" dirty="0" err="1"/>
              <a:t>increased</a:t>
            </a:r>
            <a:r>
              <a:rPr lang="fr-CH" sz="1800" b="1" dirty="0"/>
              <a:t> </a:t>
            </a:r>
            <a:r>
              <a:rPr lang="fr-CH" sz="1800" b="1" dirty="0" err="1"/>
              <a:t>tolerance</a:t>
            </a:r>
            <a:r>
              <a:rPr lang="fr-CH" sz="1800" b="1" dirty="0"/>
              <a:t> and </a:t>
            </a:r>
            <a:r>
              <a:rPr lang="fr-CH" sz="1800" b="1" dirty="0" err="1"/>
              <a:t>coalitionary</a:t>
            </a:r>
            <a:r>
              <a:rPr lang="fr-CH" sz="1800" b="1" dirty="0"/>
              <a:t> support</a:t>
            </a:r>
            <a:r>
              <a:rPr lang="fr-CH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1800" b="1" dirty="0"/>
              <a:t>Relevance to the </a:t>
            </a:r>
            <a:r>
              <a:rPr lang="fr-CH" sz="1800" b="1" dirty="0" err="1"/>
              <a:t>Thesis</a:t>
            </a:r>
            <a:r>
              <a:rPr lang="fr-CH" sz="1800" b="1" dirty="0"/>
              <a:t>:</a:t>
            </a:r>
            <a:endParaRPr lang="fr-CH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1800" dirty="0"/>
              <a:t>Supports the </a:t>
            </a:r>
            <a:r>
              <a:rPr lang="fr-CH" sz="1800" dirty="0" err="1"/>
              <a:t>idea</a:t>
            </a:r>
            <a:r>
              <a:rPr lang="fr-CH" sz="1800" dirty="0"/>
              <a:t> </a:t>
            </a:r>
            <a:r>
              <a:rPr lang="fr-CH" sz="1800" dirty="0" err="1"/>
              <a:t>that</a:t>
            </a:r>
            <a:r>
              <a:rPr lang="fr-CH" sz="1800" dirty="0"/>
              <a:t> </a:t>
            </a:r>
            <a:r>
              <a:rPr lang="fr-CH" sz="1800" b="1" dirty="0" err="1"/>
              <a:t>tolerance</a:t>
            </a:r>
            <a:r>
              <a:rPr lang="fr-CH" sz="1800" b="1" dirty="0"/>
              <a:t> in vervets </a:t>
            </a:r>
            <a:r>
              <a:rPr lang="fr-CH" sz="1800" b="1" dirty="0" err="1"/>
              <a:t>is</a:t>
            </a:r>
            <a:r>
              <a:rPr lang="fr-CH" sz="1800" b="1" dirty="0"/>
              <a:t> not </a:t>
            </a:r>
            <a:r>
              <a:rPr lang="fr-CH" sz="1800" b="1" dirty="0" err="1"/>
              <a:t>purely</a:t>
            </a:r>
            <a:r>
              <a:rPr lang="fr-CH" sz="1800" b="1" dirty="0"/>
              <a:t> </a:t>
            </a:r>
            <a:r>
              <a:rPr lang="fr-CH" sz="1800" b="1" dirty="0" err="1"/>
              <a:t>driven</a:t>
            </a:r>
            <a:r>
              <a:rPr lang="fr-CH" sz="1800" b="1" dirty="0"/>
              <a:t> by social bonds</a:t>
            </a:r>
            <a:r>
              <a:rPr lang="fr-CH" sz="1800" dirty="0"/>
              <a:t> but by </a:t>
            </a:r>
            <a:r>
              <a:rPr lang="fr-CH" sz="1800" b="1" dirty="0" err="1"/>
              <a:t>rank-based</a:t>
            </a:r>
            <a:r>
              <a:rPr lang="fr-CH" sz="1800" b="1" dirty="0"/>
              <a:t> exchanges</a:t>
            </a:r>
            <a:r>
              <a:rPr lang="fr-CH" sz="18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1800" dirty="0"/>
              <a:t>Grooming </a:t>
            </a:r>
            <a:r>
              <a:rPr lang="fr-CH" sz="1800" dirty="0" err="1"/>
              <a:t>could</a:t>
            </a:r>
            <a:r>
              <a:rPr lang="fr-CH" sz="1800" dirty="0"/>
              <a:t> </a:t>
            </a:r>
            <a:r>
              <a:rPr lang="fr-CH" sz="1800" dirty="0" err="1"/>
              <a:t>be</a:t>
            </a:r>
            <a:r>
              <a:rPr lang="fr-CH" sz="1800" dirty="0"/>
              <a:t> </a:t>
            </a:r>
            <a:r>
              <a:rPr lang="fr-CH" sz="1800" b="1" dirty="0"/>
              <a:t>a key factor in male-</a:t>
            </a:r>
            <a:r>
              <a:rPr lang="fr-CH" sz="1800" b="1" dirty="0" err="1"/>
              <a:t>female</a:t>
            </a:r>
            <a:r>
              <a:rPr lang="fr-CH" sz="1800" b="1" dirty="0"/>
              <a:t> interactions</a:t>
            </a:r>
            <a:r>
              <a:rPr lang="fr-CH" sz="1800" dirty="0"/>
              <a:t>, </a:t>
            </a:r>
            <a:r>
              <a:rPr lang="fr-CH" sz="1800" dirty="0" err="1"/>
              <a:t>where</a:t>
            </a:r>
            <a:r>
              <a:rPr lang="fr-CH" sz="1800" dirty="0"/>
              <a:t> </a:t>
            </a:r>
            <a:r>
              <a:rPr lang="fr-CH" sz="1800" dirty="0" err="1"/>
              <a:t>lower-ranking</a:t>
            </a:r>
            <a:r>
              <a:rPr lang="fr-CH" sz="1800" dirty="0"/>
              <a:t> </a:t>
            </a:r>
            <a:r>
              <a:rPr lang="fr-CH" sz="1800" dirty="0" err="1"/>
              <a:t>individuals</a:t>
            </a:r>
            <a:r>
              <a:rPr lang="fr-CH" sz="1800" dirty="0"/>
              <a:t> </a:t>
            </a:r>
            <a:r>
              <a:rPr lang="fr-CH" sz="1800" dirty="0" err="1"/>
              <a:t>trade</a:t>
            </a:r>
            <a:r>
              <a:rPr lang="fr-CH" sz="1800" dirty="0"/>
              <a:t> grooming for </a:t>
            </a:r>
            <a:r>
              <a:rPr lang="fr-CH" sz="1800" dirty="0" err="1"/>
              <a:t>tolerance</a:t>
            </a:r>
            <a:r>
              <a:rPr lang="fr-CH" sz="1800" dirty="0"/>
              <a:t>​.</a:t>
            </a:r>
          </a:p>
          <a:p>
            <a:r>
              <a:rPr lang="fr-CH" sz="1800" b="1" dirty="0"/>
              <a:t>(B) Borgeaud et al. (2015) – "Age/</a:t>
            </a:r>
            <a:r>
              <a:rPr lang="fr-CH" sz="1800" b="1" dirty="0" err="1"/>
              <a:t>Sex</a:t>
            </a:r>
            <a:r>
              <a:rPr lang="fr-CH" sz="1800" b="1" dirty="0"/>
              <a:t> </a:t>
            </a:r>
            <a:r>
              <a:rPr lang="fr-CH" sz="1800" b="1" dirty="0" err="1"/>
              <a:t>Differences</a:t>
            </a:r>
            <a:r>
              <a:rPr lang="fr-CH" sz="1800" b="1" dirty="0"/>
              <a:t> in </a:t>
            </a:r>
            <a:r>
              <a:rPr lang="fr-CH" sz="1800" b="1" dirty="0" err="1"/>
              <a:t>Third</a:t>
            </a:r>
            <a:r>
              <a:rPr lang="fr-CH" sz="1800" b="1" dirty="0"/>
              <a:t>-Party Rank Relationship </a:t>
            </a:r>
            <a:r>
              <a:rPr lang="fr-CH" sz="1800" b="1" dirty="0" err="1"/>
              <a:t>Knowledge</a:t>
            </a:r>
            <a:r>
              <a:rPr lang="fr-CH" sz="1800" b="1" dirty="0"/>
              <a:t> in Wild Vervet </a:t>
            </a:r>
            <a:r>
              <a:rPr lang="fr-CH" sz="1800" b="1" dirty="0" err="1"/>
              <a:t>Monkeys</a:t>
            </a:r>
            <a:r>
              <a:rPr lang="fr-CH" sz="1800" b="1" dirty="0"/>
              <a:t>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1800" b="1" dirty="0"/>
              <a:t>Main </a:t>
            </a:r>
            <a:r>
              <a:rPr lang="fr-CH" sz="1800" b="1" dirty="0" err="1"/>
              <a:t>Idea</a:t>
            </a:r>
            <a:r>
              <a:rPr lang="fr-CH" sz="1800" b="1" dirty="0"/>
              <a:t>:</a:t>
            </a:r>
            <a:r>
              <a:rPr lang="fr-CH" sz="1800" dirty="0"/>
              <a:t> Vervet </a:t>
            </a:r>
            <a:r>
              <a:rPr lang="fr-CH" sz="1800" dirty="0" err="1"/>
              <a:t>monkeys</a:t>
            </a:r>
            <a:r>
              <a:rPr lang="fr-CH" sz="1800" dirty="0"/>
              <a:t> are capable of </a:t>
            </a:r>
            <a:r>
              <a:rPr lang="fr-CH" sz="1800" dirty="0" err="1"/>
              <a:t>understanding</a:t>
            </a:r>
            <a:r>
              <a:rPr lang="fr-CH" sz="1800" dirty="0"/>
              <a:t> and </a:t>
            </a:r>
            <a:r>
              <a:rPr lang="fr-CH" sz="1800" dirty="0" err="1"/>
              <a:t>tracking</a:t>
            </a:r>
            <a:r>
              <a:rPr lang="fr-CH" sz="1800" dirty="0"/>
              <a:t> </a:t>
            </a:r>
            <a:r>
              <a:rPr lang="fr-CH" sz="1800" b="1" dirty="0" err="1"/>
              <a:t>third</a:t>
            </a:r>
            <a:r>
              <a:rPr lang="fr-CH" sz="1800" b="1" dirty="0"/>
              <a:t>-party social </a:t>
            </a:r>
            <a:r>
              <a:rPr lang="fr-CH" sz="1800" b="1" dirty="0" err="1"/>
              <a:t>ranks</a:t>
            </a:r>
            <a:r>
              <a:rPr lang="fr-CH" sz="1800" dirty="0"/>
              <a:t> in </a:t>
            </a:r>
            <a:r>
              <a:rPr lang="fr-CH" sz="1800" dirty="0" err="1"/>
              <a:t>their</a:t>
            </a:r>
            <a:r>
              <a:rPr lang="fr-CH" sz="1800" dirty="0"/>
              <a:t>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1800" b="1" dirty="0"/>
              <a:t>Relevance to the </a:t>
            </a:r>
            <a:r>
              <a:rPr lang="fr-CH" sz="1800" b="1" dirty="0" err="1"/>
              <a:t>Thesis</a:t>
            </a:r>
            <a:r>
              <a:rPr lang="fr-CH" sz="1800" b="1" dirty="0"/>
              <a:t>:</a:t>
            </a:r>
            <a:endParaRPr lang="fr-CH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1800" dirty="0" err="1"/>
              <a:t>Reinforces</a:t>
            </a:r>
            <a:r>
              <a:rPr lang="fr-CH" sz="1800" dirty="0"/>
              <a:t> </a:t>
            </a:r>
            <a:r>
              <a:rPr lang="fr-CH" sz="1800" dirty="0" err="1"/>
              <a:t>that</a:t>
            </a:r>
            <a:r>
              <a:rPr lang="fr-CH" sz="1800" dirty="0"/>
              <a:t> </a:t>
            </a:r>
            <a:r>
              <a:rPr lang="fr-CH" sz="1800" b="1" dirty="0" err="1"/>
              <a:t>rank</a:t>
            </a:r>
            <a:r>
              <a:rPr lang="fr-CH" sz="1800" b="1" dirty="0"/>
              <a:t> </a:t>
            </a:r>
            <a:r>
              <a:rPr lang="fr-CH" sz="1800" b="1" dirty="0" err="1"/>
              <a:t>awareness</a:t>
            </a:r>
            <a:r>
              <a:rPr lang="fr-CH" sz="1800" b="1" dirty="0"/>
              <a:t> influences </a:t>
            </a:r>
            <a:r>
              <a:rPr lang="fr-CH" sz="1800" b="1" dirty="0" err="1"/>
              <a:t>tolerance</a:t>
            </a:r>
            <a:r>
              <a:rPr lang="fr-CH" sz="1800" dirty="0"/>
              <a:t>—</a:t>
            </a:r>
            <a:r>
              <a:rPr lang="fr-CH" sz="1800" dirty="0" err="1"/>
              <a:t>low-ranking</a:t>
            </a:r>
            <a:r>
              <a:rPr lang="fr-CH" sz="1800" dirty="0"/>
              <a:t> </a:t>
            </a:r>
            <a:r>
              <a:rPr lang="fr-CH" sz="1800" dirty="0" err="1"/>
              <a:t>individuals</a:t>
            </a:r>
            <a:r>
              <a:rPr lang="fr-CH" sz="1800" dirty="0"/>
              <a:t> </a:t>
            </a:r>
            <a:r>
              <a:rPr lang="fr-CH" sz="1800" dirty="0" err="1"/>
              <a:t>avoid</a:t>
            </a:r>
            <a:r>
              <a:rPr lang="fr-CH" sz="1800" dirty="0"/>
              <a:t> high-</a:t>
            </a:r>
            <a:r>
              <a:rPr lang="fr-CH" sz="1800" dirty="0" err="1"/>
              <a:t>rankers</a:t>
            </a:r>
            <a:r>
              <a:rPr lang="fr-CH" sz="1800" dirty="0"/>
              <a:t> to </a:t>
            </a:r>
            <a:r>
              <a:rPr lang="fr-CH" sz="1800" dirty="0" err="1"/>
              <a:t>reduce</a:t>
            </a:r>
            <a:r>
              <a:rPr lang="fr-CH" sz="1800" dirty="0"/>
              <a:t> </a:t>
            </a:r>
            <a:r>
              <a:rPr lang="fr-CH" sz="1800" dirty="0" err="1"/>
              <a:t>conflict</a:t>
            </a:r>
            <a:r>
              <a:rPr lang="fr-CH" sz="18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1800" dirty="0" err="1"/>
              <a:t>Aligns</a:t>
            </a:r>
            <a:r>
              <a:rPr lang="fr-CH" sz="1800" dirty="0"/>
              <a:t> </a:t>
            </a:r>
            <a:r>
              <a:rPr lang="fr-CH" sz="1800" dirty="0" err="1"/>
              <a:t>with</a:t>
            </a:r>
            <a:r>
              <a:rPr lang="fr-CH" sz="1800" dirty="0"/>
              <a:t> the </a:t>
            </a:r>
            <a:r>
              <a:rPr lang="fr-CH" sz="1800" dirty="0" err="1"/>
              <a:t>study’s</a:t>
            </a:r>
            <a:r>
              <a:rPr lang="fr-CH" sz="1800" dirty="0"/>
              <a:t> </a:t>
            </a:r>
            <a:r>
              <a:rPr lang="fr-CH" sz="1800" b="1" dirty="0" err="1"/>
              <a:t>finding</a:t>
            </a:r>
            <a:r>
              <a:rPr lang="fr-CH" sz="1800" b="1" dirty="0"/>
              <a:t> </a:t>
            </a:r>
            <a:r>
              <a:rPr lang="fr-CH" sz="1800" b="1" dirty="0" err="1"/>
              <a:t>that</a:t>
            </a:r>
            <a:r>
              <a:rPr lang="fr-CH" sz="1800" b="1" dirty="0"/>
              <a:t> </a:t>
            </a:r>
            <a:r>
              <a:rPr lang="fr-CH" sz="1800" b="1" dirty="0" err="1"/>
              <a:t>dyads</a:t>
            </a:r>
            <a:r>
              <a:rPr lang="fr-CH" sz="1800" b="1" dirty="0"/>
              <a:t> </a:t>
            </a:r>
            <a:r>
              <a:rPr lang="fr-CH" sz="1800" b="1" dirty="0" err="1"/>
              <a:t>with</a:t>
            </a:r>
            <a:r>
              <a:rPr lang="fr-CH" sz="1800" b="1" dirty="0"/>
              <a:t> </a:t>
            </a:r>
            <a:r>
              <a:rPr lang="fr-CH" sz="1800" b="1" dirty="0" err="1"/>
              <a:t>smaller</a:t>
            </a:r>
            <a:r>
              <a:rPr lang="fr-CH" sz="1800" b="1" dirty="0"/>
              <a:t> </a:t>
            </a:r>
            <a:r>
              <a:rPr lang="fr-CH" sz="1800" b="1" dirty="0" err="1"/>
              <a:t>rank</a:t>
            </a:r>
            <a:r>
              <a:rPr lang="fr-CH" sz="1800" b="1" dirty="0"/>
              <a:t> </a:t>
            </a:r>
            <a:r>
              <a:rPr lang="fr-CH" sz="1800" b="1" dirty="0" err="1"/>
              <a:t>disparities</a:t>
            </a:r>
            <a:r>
              <a:rPr lang="fr-CH" sz="1800" b="1" dirty="0"/>
              <a:t> </a:t>
            </a:r>
            <a:r>
              <a:rPr lang="fr-CH" sz="1800" b="1" dirty="0" err="1"/>
              <a:t>displayed</a:t>
            </a:r>
            <a:r>
              <a:rPr lang="fr-CH" sz="1800" b="1" dirty="0"/>
              <a:t> </a:t>
            </a:r>
            <a:r>
              <a:rPr lang="fr-CH" sz="1800" b="1" dirty="0" err="1"/>
              <a:t>higher</a:t>
            </a:r>
            <a:r>
              <a:rPr lang="fr-CH" sz="1800" b="1" dirty="0"/>
              <a:t> </a:t>
            </a:r>
            <a:r>
              <a:rPr lang="fr-CH" sz="1800" b="1" dirty="0" err="1"/>
              <a:t>tolerance</a:t>
            </a:r>
            <a:r>
              <a:rPr lang="fr-CH" sz="1800" dirty="0"/>
              <a:t>​.</a:t>
            </a:r>
          </a:p>
          <a:p>
            <a:r>
              <a:rPr lang="fr-CH" sz="1800" b="1" dirty="0"/>
              <a:t>(C) Borgeaud et al. (2017) – "</a:t>
            </a:r>
            <a:r>
              <a:rPr lang="fr-CH" sz="1800" b="1" dirty="0" err="1"/>
              <a:t>Female</a:t>
            </a:r>
            <a:r>
              <a:rPr lang="fr-CH" sz="1800" b="1" dirty="0"/>
              <a:t> Vervet </a:t>
            </a:r>
            <a:r>
              <a:rPr lang="fr-CH" sz="1800" b="1" dirty="0" err="1"/>
              <a:t>Monkeys</a:t>
            </a:r>
            <a:r>
              <a:rPr lang="fr-CH" sz="1800" b="1" dirty="0"/>
              <a:t> Fine-Tune </a:t>
            </a:r>
            <a:r>
              <a:rPr lang="fr-CH" sz="1800" b="1" dirty="0" err="1"/>
              <a:t>Decisions</a:t>
            </a:r>
            <a:r>
              <a:rPr lang="fr-CH" sz="1800" b="1" dirty="0"/>
              <a:t> on </a:t>
            </a:r>
            <a:r>
              <a:rPr lang="fr-CH" sz="1800" b="1" dirty="0" err="1"/>
              <a:t>Tolerance</a:t>
            </a:r>
            <a:r>
              <a:rPr lang="fr-CH" sz="1800" b="1" dirty="0"/>
              <a:t> versus </a:t>
            </a:r>
            <a:r>
              <a:rPr lang="fr-CH" sz="1800" b="1" dirty="0" err="1"/>
              <a:t>Conflict</a:t>
            </a:r>
            <a:r>
              <a:rPr lang="fr-CH" sz="1800" b="1" dirty="0"/>
              <a:t> in a Communication Network"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1800" b="1" dirty="0"/>
              <a:t>Main </a:t>
            </a:r>
            <a:r>
              <a:rPr lang="fr-CH" sz="1800" b="1" dirty="0" err="1"/>
              <a:t>Idea</a:t>
            </a:r>
            <a:r>
              <a:rPr lang="fr-CH" sz="1800" b="1" dirty="0"/>
              <a:t>:</a:t>
            </a:r>
            <a:r>
              <a:rPr lang="fr-CH" sz="1800" dirty="0"/>
              <a:t> </a:t>
            </a:r>
            <a:r>
              <a:rPr lang="fr-CH" sz="1800" dirty="0" err="1"/>
              <a:t>Female</a:t>
            </a:r>
            <a:r>
              <a:rPr lang="fr-CH" sz="1800" dirty="0"/>
              <a:t> vervet </a:t>
            </a:r>
            <a:r>
              <a:rPr lang="fr-CH" sz="1800" dirty="0" err="1"/>
              <a:t>monkeys</a:t>
            </a:r>
            <a:r>
              <a:rPr lang="fr-CH" sz="1800" dirty="0"/>
              <a:t> </a:t>
            </a:r>
            <a:r>
              <a:rPr lang="fr-CH" sz="1800" dirty="0" err="1"/>
              <a:t>strategically</a:t>
            </a:r>
            <a:r>
              <a:rPr lang="fr-CH" sz="1800" dirty="0"/>
              <a:t> </a:t>
            </a:r>
            <a:r>
              <a:rPr lang="fr-CH" sz="1800" dirty="0" err="1"/>
              <a:t>decide</a:t>
            </a:r>
            <a:r>
              <a:rPr lang="fr-CH" sz="1800" dirty="0"/>
              <a:t> </a:t>
            </a:r>
            <a:r>
              <a:rPr lang="fr-CH" sz="1800" dirty="0" err="1"/>
              <a:t>when</a:t>
            </a:r>
            <a:r>
              <a:rPr lang="fr-CH" sz="1800" dirty="0"/>
              <a:t> to </a:t>
            </a:r>
            <a:r>
              <a:rPr lang="fr-CH" sz="1800" dirty="0" err="1"/>
              <a:t>be</a:t>
            </a:r>
            <a:r>
              <a:rPr lang="fr-CH" sz="1800" dirty="0"/>
              <a:t> </a:t>
            </a:r>
            <a:r>
              <a:rPr lang="fr-CH" sz="1800" b="1" dirty="0" err="1"/>
              <a:t>tolerant</a:t>
            </a:r>
            <a:r>
              <a:rPr lang="fr-CH" sz="1800" b="1" dirty="0"/>
              <a:t> or </a:t>
            </a:r>
            <a:r>
              <a:rPr lang="fr-CH" sz="1800" b="1" dirty="0" err="1"/>
              <a:t>aggressive</a:t>
            </a:r>
            <a:r>
              <a:rPr lang="fr-CH" sz="1800" dirty="0"/>
              <a:t>, </a:t>
            </a:r>
            <a:r>
              <a:rPr lang="fr-CH" sz="1800" dirty="0" err="1"/>
              <a:t>depending</a:t>
            </a:r>
            <a:r>
              <a:rPr lang="fr-CH" sz="1800" dirty="0"/>
              <a:t> on </a:t>
            </a:r>
            <a:r>
              <a:rPr lang="fr-CH" sz="1800" b="1" dirty="0" err="1"/>
              <a:t>context</a:t>
            </a:r>
            <a:r>
              <a:rPr lang="fr-CH" sz="1800" b="1" dirty="0"/>
              <a:t> and </a:t>
            </a:r>
            <a:r>
              <a:rPr lang="fr-CH" sz="1800" b="1" dirty="0" err="1"/>
              <a:t>rank-related</a:t>
            </a:r>
            <a:r>
              <a:rPr lang="fr-CH" sz="1800" b="1" dirty="0"/>
              <a:t> social </a:t>
            </a:r>
            <a:r>
              <a:rPr lang="fr-CH" sz="1800" b="1" dirty="0" err="1"/>
              <a:t>cues</a:t>
            </a:r>
            <a:r>
              <a:rPr lang="fr-CH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1800" b="1" dirty="0"/>
              <a:t>Relevance to the </a:t>
            </a:r>
            <a:r>
              <a:rPr lang="fr-CH" sz="1800" b="1" dirty="0" err="1"/>
              <a:t>Thesis</a:t>
            </a:r>
            <a:r>
              <a:rPr lang="fr-CH" sz="1800" b="1" dirty="0"/>
              <a:t>:</a:t>
            </a:r>
            <a:endParaRPr lang="fr-CH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1800" dirty="0" err="1"/>
              <a:t>Demonstrates</a:t>
            </a:r>
            <a:r>
              <a:rPr lang="fr-CH" sz="1800" dirty="0"/>
              <a:t> </a:t>
            </a:r>
            <a:r>
              <a:rPr lang="fr-CH" sz="1800" dirty="0" err="1"/>
              <a:t>that</a:t>
            </a:r>
            <a:r>
              <a:rPr lang="fr-CH" sz="1800" dirty="0"/>
              <a:t> </a:t>
            </a:r>
            <a:r>
              <a:rPr lang="fr-CH" sz="1800" b="1" dirty="0" err="1"/>
              <a:t>tolerance</a:t>
            </a:r>
            <a:r>
              <a:rPr lang="fr-CH" sz="1800" b="1" dirty="0"/>
              <a:t> </a:t>
            </a:r>
            <a:r>
              <a:rPr lang="fr-CH" sz="1800" b="1" dirty="0" err="1"/>
              <a:t>is</a:t>
            </a:r>
            <a:r>
              <a:rPr lang="fr-CH" sz="1800" b="1" dirty="0"/>
              <a:t> not </a:t>
            </a:r>
            <a:r>
              <a:rPr lang="fr-CH" sz="1800" b="1" dirty="0" err="1"/>
              <a:t>fixed</a:t>
            </a:r>
            <a:r>
              <a:rPr lang="fr-CH" sz="1800" b="1" dirty="0"/>
              <a:t> but </a:t>
            </a:r>
            <a:r>
              <a:rPr lang="fr-CH" sz="1800" b="1" dirty="0" err="1"/>
              <a:t>adjusted</a:t>
            </a:r>
            <a:r>
              <a:rPr lang="fr-CH" sz="1800" b="1" dirty="0"/>
              <a:t> </a:t>
            </a:r>
            <a:r>
              <a:rPr lang="fr-CH" sz="1800" b="1" dirty="0" err="1"/>
              <a:t>dynamically</a:t>
            </a:r>
            <a:r>
              <a:rPr lang="fr-CH" sz="1800" dirty="0"/>
              <a:t>, </a:t>
            </a:r>
            <a:r>
              <a:rPr lang="fr-CH" sz="1800" dirty="0" err="1"/>
              <a:t>which</a:t>
            </a:r>
            <a:r>
              <a:rPr lang="fr-CH" sz="1800" dirty="0"/>
              <a:t> </a:t>
            </a:r>
            <a:r>
              <a:rPr lang="fr-CH" sz="1800" dirty="0" err="1"/>
              <a:t>aligns</a:t>
            </a:r>
            <a:r>
              <a:rPr lang="fr-CH" sz="1800" dirty="0"/>
              <a:t> </a:t>
            </a:r>
            <a:r>
              <a:rPr lang="fr-CH" sz="1800" dirty="0" err="1"/>
              <a:t>with</a:t>
            </a:r>
            <a:r>
              <a:rPr lang="fr-CH" sz="1800" dirty="0"/>
              <a:t> </a:t>
            </a:r>
            <a:r>
              <a:rPr lang="fr-CH" sz="1800" dirty="0" err="1"/>
              <a:t>this</a:t>
            </a:r>
            <a:r>
              <a:rPr lang="fr-CH" sz="1800" dirty="0"/>
              <a:t> </a:t>
            </a:r>
            <a:r>
              <a:rPr lang="fr-CH" sz="1800" dirty="0" err="1"/>
              <a:t>study’s</a:t>
            </a:r>
            <a:r>
              <a:rPr lang="fr-CH" sz="1800" dirty="0"/>
              <a:t> </a:t>
            </a:r>
            <a:r>
              <a:rPr lang="fr-CH" sz="1800" dirty="0" err="1"/>
              <a:t>finding</a:t>
            </a:r>
            <a:r>
              <a:rPr lang="fr-CH" sz="1800" dirty="0"/>
              <a:t> </a:t>
            </a:r>
            <a:r>
              <a:rPr lang="fr-CH" sz="1800" dirty="0" err="1"/>
              <a:t>that</a:t>
            </a:r>
            <a:r>
              <a:rPr lang="fr-CH" sz="1800" dirty="0"/>
              <a:t> </a:t>
            </a:r>
            <a:r>
              <a:rPr lang="fr-CH" sz="1800" b="1" dirty="0" err="1"/>
              <a:t>seasonal</a:t>
            </a:r>
            <a:r>
              <a:rPr lang="fr-CH" sz="1800" b="1" dirty="0"/>
              <a:t> </a:t>
            </a:r>
            <a:r>
              <a:rPr lang="fr-CH" sz="1800" b="1" dirty="0" err="1"/>
              <a:t>effects</a:t>
            </a:r>
            <a:r>
              <a:rPr lang="fr-CH" sz="1800" b="1" dirty="0"/>
              <a:t> influence </a:t>
            </a:r>
            <a:r>
              <a:rPr lang="fr-CH" sz="1800" b="1" dirty="0" err="1"/>
              <a:t>tolerance</a:t>
            </a:r>
            <a:r>
              <a:rPr lang="fr-CH" sz="1800" b="1" dirty="0"/>
              <a:t> </a:t>
            </a:r>
            <a:r>
              <a:rPr lang="fr-CH" sz="1800" b="1" dirty="0" err="1"/>
              <a:t>levels</a:t>
            </a:r>
            <a:r>
              <a:rPr lang="fr-CH" sz="1800" dirty="0"/>
              <a:t>​.</a:t>
            </a:r>
          </a:p>
          <a:p>
            <a:r>
              <a:rPr lang="fr-CH" sz="1800" b="1" dirty="0"/>
              <a:t>(D) Borgeaud et al. (2021) – "Vervet </a:t>
            </a:r>
            <a:r>
              <a:rPr lang="fr-CH" sz="1800" b="1" dirty="0" err="1"/>
              <a:t>Monkeys</a:t>
            </a:r>
            <a:r>
              <a:rPr lang="fr-CH" sz="1800" b="1" dirty="0"/>
              <a:t> </a:t>
            </a:r>
            <a:r>
              <a:rPr lang="fr-CH" sz="1800" b="1" dirty="0" err="1"/>
              <a:t>Socialize</a:t>
            </a:r>
            <a:r>
              <a:rPr lang="fr-CH" sz="1800" b="1" dirty="0"/>
              <a:t> More </a:t>
            </a:r>
            <a:r>
              <a:rPr lang="fr-CH" sz="1800" b="1" dirty="0" err="1"/>
              <a:t>When</a:t>
            </a:r>
            <a:r>
              <a:rPr lang="fr-CH" sz="1800" b="1" dirty="0"/>
              <a:t> Time Budget </a:t>
            </a:r>
            <a:r>
              <a:rPr lang="fr-CH" sz="1800" b="1" dirty="0" err="1"/>
              <a:t>Constraints</a:t>
            </a:r>
            <a:r>
              <a:rPr lang="fr-CH" sz="1800" b="1" dirty="0"/>
              <a:t> Are </a:t>
            </a:r>
            <a:r>
              <a:rPr lang="fr-CH" sz="1800" b="1" dirty="0" err="1"/>
              <a:t>Experimentally</a:t>
            </a:r>
            <a:r>
              <a:rPr lang="fr-CH" sz="1800" b="1" dirty="0"/>
              <a:t> </a:t>
            </a:r>
            <a:r>
              <a:rPr lang="fr-CH" sz="1800" b="1" dirty="0" err="1"/>
              <a:t>Reduced</a:t>
            </a:r>
            <a:r>
              <a:rPr lang="fr-CH" sz="1800" b="1" dirty="0"/>
              <a:t>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1800" b="1" dirty="0"/>
              <a:t>Main </a:t>
            </a:r>
            <a:r>
              <a:rPr lang="fr-CH" sz="1800" b="1" dirty="0" err="1"/>
              <a:t>Idea</a:t>
            </a:r>
            <a:r>
              <a:rPr lang="fr-CH" sz="1800" b="1" dirty="0"/>
              <a:t>:</a:t>
            </a:r>
            <a:r>
              <a:rPr lang="fr-CH" sz="1800" dirty="0"/>
              <a:t> </a:t>
            </a:r>
            <a:r>
              <a:rPr lang="fr-CH" sz="1800" b="1" dirty="0"/>
              <a:t>Time </a:t>
            </a:r>
            <a:r>
              <a:rPr lang="fr-CH" sz="1800" b="1" dirty="0" err="1"/>
              <a:t>constraints</a:t>
            </a:r>
            <a:r>
              <a:rPr lang="fr-CH" sz="1800" b="1" dirty="0"/>
              <a:t> impact social interactions</a:t>
            </a:r>
            <a:r>
              <a:rPr lang="fr-CH" sz="1800" dirty="0"/>
              <a:t>—</a:t>
            </a:r>
            <a:r>
              <a:rPr lang="fr-CH" sz="1800" dirty="0" err="1"/>
              <a:t>when</a:t>
            </a:r>
            <a:r>
              <a:rPr lang="fr-CH" sz="1800" dirty="0"/>
              <a:t> vervets have </a:t>
            </a:r>
            <a:r>
              <a:rPr lang="fr-CH" sz="1800" dirty="0" err="1"/>
              <a:t>fewer</a:t>
            </a:r>
            <a:r>
              <a:rPr lang="fr-CH" sz="1800" dirty="0"/>
              <a:t> </a:t>
            </a:r>
            <a:r>
              <a:rPr lang="fr-CH" sz="1800" dirty="0" err="1"/>
              <a:t>foraging</a:t>
            </a:r>
            <a:r>
              <a:rPr lang="fr-CH" sz="1800" dirty="0"/>
              <a:t> </a:t>
            </a:r>
            <a:r>
              <a:rPr lang="fr-CH" sz="1800" dirty="0" err="1"/>
              <a:t>demands</a:t>
            </a:r>
            <a:r>
              <a:rPr lang="fr-CH" sz="1800" dirty="0"/>
              <a:t>, </a:t>
            </a:r>
            <a:r>
              <a:rPr lang="fr-CH" sz="1800" dirty="0" err="1"/>
              <a:t>they</a:t>
            </a:r>
            <a:r>
              <a:rPr lang="fr-CH" sz="1800" dirty="0"/>
              <a:t> engage in </a:t>
            </a:r>
            <a:r>
              <a:rPr lang="fr-CH" sz="1800" b="1" dirty="0"/>
              <a:t>more social </a:t>
            </a:r>
            <a:r>
              <a:rPr lang="fr-CH" sz="1800" b="1" dirty="0" err="1"/>
              <a:t>behaviors</a:t>
            </a:r>
            <a:r>
              <a:rPr lang="fr-CH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1800" b="1" dirty="0"/>
              <a:t>Relevance to the </a:t>
            </a:r>
            <a:r>
              <a:rPr lang="fr-CH" sz="1800" b="1" dirty="0" err="1"/>
              <a:t>Thesis</a:t>
            </a:r>
            <a:r>
              <a:rPr lang="fr-CH" sz="1800" b="1" dirty="0"/>
              <a:t>:</a:t>
            </a:r>
            <a:endParaRPr lang="fr-CH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1800" dirty="0"/>
              <a:t>Supports the </a:t>
            </a:r>
            <a:r>
              <a:rPr lang="fr-CH" sz="1800" b="1" dirty="0" err="1"/>
              <a:t>seasonal</a:t>
            </a:r>
            <a:r>
              <a:rPr lang="fr-CH" sz="1800" b="1" dirty="0"/>
              <a:t> variation </a:t>
            </a:r>
            <a:r>
              <a:rPr lang="fr-CH" sz="1800" b="1" dirty="0" err="1"/>
              <a:t>findings</a:t>
            </a:r>
            <a:r>
              <a:rPr lang="fr-CH" sz="1800" dirty="0"/>
              <a:t>—</a:t>
            </a:r>
            <a:r>
              <a:rPr lang="fr-CH" sz="1800" dirty="0" err="1"/>
              <a:t>when</a:t>
            </a:r>
            <a:r>
              <a:rPr lang="fr-CH" sz="1800" dirty="0"/>
              <a:t> </a:t>
            </a:r>
            <a:r>
              <a:rPr lang="fr-CH" sz="1800" dirty="0" err="1"/>
              <a:t>food</a:t>
            </a:r>
            <a:r>
              <a:rPr lang="fr-CH" sz="1800" dirty="0"/>
              <a:t> </a:t>
            </a:r>
            <a:r>
              <a:rPr lang="fr-CH" sz="1800" dirty="0" err="1"/>
              <a:t>is</a:t>
            </a:r>
            <a:r>
              <a:rPr lang="fr-CH" sz="1800" dirty="0"/>
              <a:t> </a:t>
            </a:r>
            <a:r>
              <a:rPr lang="fr-CH" sz="1800" dirty="0" err="1"/>
              <a:t>scarce</a:t>
            </a:r>
            <a:r>
              <a:rPr lang="fr-CH" sz="1800" dirty="0"/>
              <a:t> (</a:t>
            </a:r>
            <a:r>
              <a:rPr lang="fr-CH" sz="1800" dirty="0" err="1"/>
              <a:t>winter</a:t>
            </a:r>
            <a:r>
              <a:rPr lang="fr-CH" sz="1800" dirty="0"/>
              <a:t>), </a:t>
            </a:r>
            <a:r>
              <a:rPr lang="fr-CH" sz="1800" dirty="0" err="1"/>
              <a:t>individuals</a:t>
            </a:r>
            <a:r>
              <a:rPr lang="fr-CH" sz="1800" dirty="0"/>
              <a:t> </a:t>
            </a:r>
            <a:r>
              <a:rPr lang="fr-CH" sz="1800" b="1" dirty="0" err="1"/>
              <a:t>become</a:t>
            </a:r>
            <a:r>
              <a:rPr lang="fr-CH" sz="1800" b="1" dirty="0"/>
              <a:t> more </a:t>
            </a:r>
            <a:r>
              <a:rPr lang="fr-CH" sz="1800" b="1" dirty="0" err="1"/>
              <a:t>cooperative</a:t>
            </a:r>
            <a:r>
              <a:rPr lang="fr-CH" sz="1800" b="1" dirty="0"/>
              <a:t> to </a:t>
            </a:r>
            <a:r>
              <a:rPr lang="fr-CH" sz="1800" b="1" dirty="0" err="1"/>
              <a:t>maximize</a:t>
            </a:r>
            <a:r>
              <a:rPr lang="fr-CH" sz="1800" b="1" dirty="0"/>
              <a:t> </a:t>
            </a:r>
            <a:r>
              <a:rPr lang="fr-CH" sz="1800" b="1" dirty="0" err="1"/>
              <a:t>access</a:t>
            </a:r>
            <a:r>
              <a:rPr lang="fr-CH" sz="1800" b="1" dirty="0"/>
              <a:t> to </a:t>
            </a:r>
            <a:r>
              <a:rPr lang="fr-CH" sz="1800" b="1" dirty="0" err="1"/>
              <a:t>resources</a:t>
            </a:r>
            <a:r>
              <a:rPr lang="fr-CH" sz="1800" dirty="0"/>
              <a:t>​.</a:t>
            </a:r>
          </a:p>
          <a:p>
            <a:r>
              <a:rPr lang="fr-CH" sz="1800" b="1" dirty="0"/>
              <a:t>3. How </a:t>
            </a:r>
            <a:r>
              <a:rPr lang="fr-CH" sz="1800" b="1" dirty="0" err="1"/>
              <a:t>These</a:t>
            </a:r>
            <a:r>
              <a:rPr lang="fr-CH" sz="1800" b="1" dirty="0"/>
              <a:t> </a:t>
            </a:r>
            <a:r>
              <a:rPr lang="fr-CH" sz="1800" b="1" dirty="0" err="1"/>
              <a:t>Studies</a:t>
            </a:r>
            <a:r>
              <a:rPr lang="fr-CH" sz="1800" b="1" dirty="0"/>
              <a:t> </a:t>
            </a:r>
            <a:r>
              <a:rPr lang="fr-CH" sz="1800" b="1" dirty="0" err="1"/>
              <a:t>Connect</a:t>
            </a:r>
            <a:r>
              <a:rPr lang="fr-CH" sz="1800" b="1" dirty="0"/>
              <a:t> to the </a:t>
            </a:r>
            <a:r>
              <a:rPr lang="fr-CH" sz="1800" b="1" dirty="0" err="1"/>
              <a:t>Current</a:t>
            </a:r>
            <a:r>
              <a:rPr lang="fr-CH" sz="1800" b="1" dirty="0"/>
              <a:t> </a:t>
            </a:r>
            <a:r>
              <a:rPr lang="fr-CH" sz="1800" b="1" dirty="0" err="1"/>
              <a:t>Experiment</a:t>
            </a:r>
            <a:endParaRPr lang="fr-CH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1800" dirty="0"/>
              <a:t>The </a:t>
            </a:r>
            <a:r>
              <a:rPr lang="fr-CH" sz="1800" dirty="0" err="1"/>
              <a:t>thesis</a:t>
            </a:r>
            <a:r>
              <a:rPr lang="fr-CH" sz="1800" dirty="0"/>
              <a:t> </a:t>
            </a:r>
            <a:r>
              <a:rPr lang="fr-CH" sz="1800" b="1" dirty="0" err="1"/>
              <a:t>builds</a:t>
            </a:r>
            <a:r>
              <a:rPr lang="fr-CH" sz="1800" b="1" dirty="0"/>
              <a:t> on Borgeaud &amp; </a:t>
            </a:r>
            <a:r>
              <a:rPr lang="fr-CH" sz="1800" b="1" dirty="0" err="1"/>
              <a:t>Bshary’s</a:t>
            </a:r>
            <a:r>
              <a:rPr lang="fr-CH" sz="1800" b="1" dirty="0"/>
              <a:t> </a:t>
            </a:r>
            <a:r>
              <a:rPr lang="fr-CH" sz="1800" b="1" dirty="0" err="1"/>
              <a:t>work</a:t>
            </a:r>
            <a:r>
              <a:rPr lang="fr-CH" sz="1800" dirty="0"/>
              <a:t> by </a:t>
            </a:r>
            <a:r>
              <a:rPr lang="fr-CH" sz="1800" dirty="0" err="1"/>
              <a:t>exploring</a:t>
            </a:r>
            <a:r>
              <a:rPr lang="fr-CH" sz="1800" dirty="0"/>
              <a:t> </a:t>
            </a:r>
            <a:r>
              <a:rPr lang="fr-CH" sz="1800" b="1" dirty="0"/>
              <a:t>male-</a:t>
            </a:r>
            <a:r>
              <a:rPr lang="fr-CH" sz="1800" b="1" dirty="0" err="1"/>
              <a:t>female</a:t>
            </a:r>
            <a:r>
              <a:rPr lang="fr-CH" sz="1800" b="1" dirty="0"/>
              <a:t> </a:t>
            </a:r>
            <a:r>
              <a:rPr lang="fr-CH" sz="1800" b="1" dirty="0" err="1"/>
              <a:t>tolerance</a:t>
            </a:r>
            <a:r>
              <a:rPr lang="fr-CH" sz="1800" dirty="0"/>
              <a:t> </a:t>
            </a:r>
            <a:r>
              <a:rPr lang="fr-CH" sz="1800" dirty="0" err="1"/>
              <a:t>under</a:t>
            </a:r>
            <a:r>
              <a:rPr lang="fr-CH" sz="1800" dirty="0"/>
              <a:t> </a:t>
            </a:r>
            <a:r>
              <a:rPr lang="fr-CH" sz="1800" dirty="0" err="1"/>
              <a:t>controlled</a:t>
            </a:r>
            <a:r>
              <a:rPr lang="fr-CH" sz="1800" dirty="0"/>
              <a:t> </a:t>
            </a:r>
            <a:r>
              <a:rPr lang="fr-CH" sz="1800" dirty="0" err="1"/>
              <a:t>experimental</a:t>
            </a:r>
            <a:r>
              <a:rPr lang="fr-CH" sz="1800" dirty="0"/>
              <a:t>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1800" b="1" dirty="0"/>
              <a:t>It </a:t>
            </a:r>
            <a:r>
              <a:rPr lang="fr-CH" sz="1800" b="1" dirty="0" err="1"/>
              <a:t>extends</a:t>
            </a:r>
            <a:r>
              <a:rPr lang="fr-CH" sz="1800" b="1" dirty="0"/>
              <a:t> </a:t>
            </a:r>
            <a:r>
              <a:rPr lang="fr-CH" sz="1800" b="1" dirty="0" err="1"/>
              <a:t>previous</a:t>
            </a:r>
            <a:r>
              <a:rPr lang="fr-CH" sz="1800" b="1" dirty="0"/>
              <a:t> </a:t>
            </a:r>
            <a:r>
              <a:rPr lang="fr-CH" sz="1800" b="1" dirty="0" err="1"/>
              <a:t>findings</a:t>
            </a:r>
            <a:r>
              <a:rPr lang="fr-CH" sz="1800" dirty="0"/>
              <a:t> by </a:t>
            </a:r>
            <a:r>
              <a:rPr lang="fr-CH" sz="1800" dirty="0" err="1"/>
              <a:t>incorporating</a:t>
            </a:r>
            <a:r>
              <a:rPr lang="fr-CH" sz="1800" dirty="0"/>
              <a:t> </a:t>
            </a:r>
            <a:r>
              <a:rPr lang="fr-CH" sz="1800" b="1" dirty="0" err="1"/>
              <a:t>seasonality</a:t>
            </a:r>
            <a:r>
              <a:rPr lang="fr-CH" sz="1800" b="1" dirty="0"/>
              <a:t> and </a:t>
            </a:r>
            <a:r>
              <a:rPr lang="fr-CH" sz="1800" b="1" dirty="0" err="1"/>
              <a:t>rank</a:t>
            </a:r>
            <a:r>
              <a:rPr lang="fr-CH" sz="1800" b="1" dirty="0"/>
              <a:t> </a:t>
            </a:r>
            <a:r>
              <a:rPr lang="fr-CH" sz="1800" b="1" dirty="0" err="1"/>
              <a:t>disparities</a:t>
            </a:r>
            <a:r>
              <a:rPr lang="fr-CH" sz="1800" dirty="0"/>
              <a:t> as key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sz="1800" b="1" dirty="0"/>
              <a:t>The </a:t>
            </a:r>
            <a:r>
              <a:rPr lang="fr-CH" sz="1800" b="1" dirty="0" err="1"/>
              <a:t>results</a:t>
            </a:r>
            <a:r>
              <a:rPr lang="fr-CH" sz="1800" b="1" dirty="0"/>
              <a:t> challenge the grooming-for-</a:t>
            </a:r>
            <a:r>
              <a:rPr lang="fr-CH" sz="1800" b="1" dirty="0" err="1"/>
              <a:t>tolerance</a:t>
            </a:r>
            <a:r>
              <a:rPr lang="fr-CH" sz="1800" b="1" dirty="0"/>
              <a:t> </a:t>
            </a:r>
            <a:r>
              <a:rPr lang="fr-CH" sz="1800" b="1" dirty="0" err="1"/>
              <a:t>assumption</a:t>
            </a:r>
            <a:r>
              <a:rPr lang="fr-CH" sz="1800" dirty="0"/>
              <a:t>, </a:t>
            </a:r>
            <a:r>
              <a:rPr lang="fr-CH" sz="1800" dirty="0" err="1"/>
              <a:t>showing</a:t>
            </a:r>
            <a:r>
              <a:rPr lang="fr-CH" sz="1800" dirty="0"/>
              <a:t> </a:t>
            </a:r>
            <a:r>
              <a:rPr lang="fr-CH" sz="1800" dirty="0" err="1"/>
              <a:t>that</a:t>
            </a:r>
            <a:r>
              <a:rPr lang="fr-CH" sz="1800" dirty="0"/>
              <a:t> in </a:t>
            </a:r>
            <a:r>
              <a:rPr lang="fr-CH" sz="1800" dirty="0" err="1"/>
              <a:t>this</a:t>
            </a:r>
            <a:r>
              <a:rPr lang="fr-CH" sz="1800" dirty="0"/>
              <a:t> </a:t>
            </a:r>
            <a:r>
              <a:rPr lang="fr-CH" sz="1800" dirty="0" err="1"/>
              <a:t>context</a:t>
            </a:r>
            <a:r>
              <a:rPr lang="fr-CH" sz="1800" dirty="0"/>
              <a:t>, </a:t>
            </a:r>
            <a:r>
              <a:rPr lang="fr-CH" sz="1800" b="1" dirty="0" err="1"/>
              <a:t>hierarchy</a:t>
            </a:r>
            <a:r>
              <a:rPr lang="fr-CH" sz="1800" b="1" dirty="0"/>
              <a:t> and </a:t>
            </a:r>
            <a:r>
              <a:rPr lang="fr-CH" sz="1800" b="1" dirty="0" err="1"/>
              <a:t>ecology</a:t>
            </a:r>
            <a:r>
              <a:rPr lang="fr-CH" sz="1800" b="1" dirty="0"/>
              <a:t> </a:t>
            </a:r>
            <a:r>
              <a:rPr lang="fr-CH" sz="1800" b="1" dirty="0" err="1"/>
              <a:t>exert</a:t>
            </a:r>
            <a:r>
              <a:rPr lang="fr-CH" sz="1800" b="1" dirty="0"/>
              <a:t> </a:t>
            </a:r>
            <a:r>
              <a:rPr lang="fr-CH" sz="1800" b="1" dirty="0" err="1"/>
              <a:t>stronger</a:t>
            </a:r>
            <a:r>
              <a:rPr lang="fr-CH" sz="1800" b="1" dirty="0"/>
              <a:t> </a:t>
            </a:r>
            <a:r>
              <a:rPr lang="fr-CH" sz="1800" b="1" dirty="0" err="1"/>
              <a:t>effects</a:t>
            </a:r>
            <a:r>
              <a:rPr lang="fr-CH" sz="1800" b="1" dirty="0"/>
              <a:t> </a:t>
            </a:r>
            <a:r>
              <a:rPr lang="fr-CH" sz="1800" b="1" dirty="0" err="1"/>
              <a:t>than</a:t>
            </a:r>
            <a:r>
              <a:rPr lang="fr-CH" sz="1800" b="1" dirty="0"/>
              <a:t> social bonds</a:t>
            </a:r>
            <a:r>
              <a:rPr lang="fr-CH" sz="1800" dirty="0"/>
              <a:t>​.</a:t>
            </a:r>
          </a:p>
          <a:p>
            <a:r>
              <a:rPr lang="fr-CH" sz="1800" b="1" dirty="0" err="1"/>
              <a:t>Summary</a:t>
            </a:r>
            <a:r>
              <a:rPr lang="fr-CH" sz="1800" b="1" dirty="0"/>
              <a:t> of Borgeaud &amp; </a:t>
            </a:r>
            <a:r>
              <a:rPr lang="fr-CH" sz="1800" b="1" dirty="0" err="1"/>
              <a:t>Bshary's</a:t>
            </a:r>
            <a:r>
              <a:rPr lang="fr-CH" sz="1800" b="1" dirty="0"/>
              <a:t> Influence on the </a:t>
            </a:r>
            <a:r>
              <a:rPr lang="fr-CH" sz="1800" b="1" dirty="0" err="1"/>
              <a:t>Thesis</a:t>
            </a:r>
            <a:endParaRPr lang="fr-CH" sz="1800" b="1" dirty="0"/>
          </a:p>
          <a:p>
            <a:pPr>
              <a:buFont typeface="+mj-lt"/>
              <a:buAutoNum type="arabicPeriod"/>
            </a:pPr>
            <a:r>
              <a:rPr lang="fr-CH" sz="1800" b="1" dirty="0" err="1"/>
              <a:t>Experimental</a:t>
            </a:r>
            <a:r>
              <a:rPr lang="fr-CH" sz="1800" b="1" dirty="0"/>
              <a:t> Design</a:t>
            </a:r>
            <a:r>
              <a:rPr lang="fr-CH" sz="1800" dirty="0"/>
              <a:t>: The </a:t>
            </a:r>
            <a:r>
              <a:rPr lang="fr-CH" sz="1800" b="1" dirty="0"/>
              <a:t>box setup and </a:t>
            </a:r>
            <a:r>
              <a:rPr lang="fr-CH" sz="1800" b="1" dirty="0" err="1"/>
              <a:t>controlled</a:t>
            </a:r>
            <a:r>
              <a:rPr lang="fr-CH" sz="1800" b="1" dirty="0"/>
              <a:t> </a:t>
            </a:r>
            <a:r>
              <a:rPr lang="fr-CH" sz="1800" b="1" dirty="0" err="1"/>
              <a:t>cooperative</a:t>
            </a:r>
            <a:r>
              <a:rPr lang="fr-CH" sz="1800" b="1" dirty="0"/>
              <a:t> </a:t>
            </a:r>
            <a:r>
              <a:rPr lang="fr-CH" sz="1800" b="1" dirty="0" err="1"/>
              <a:t>task</a:t>
            </a:r>
            <a:r>
              <a:rPr lang="fr-CH" sz="1800" dirty="0"/>
              <a:t> </a:t>
            </a:r>
            <a:r>
              <a:rPr lang="fr-CH" sz="1800" dirty="0" err="1"/>
              <a:t>were</a:t>
            </a:r>
            <a:r>
              <a:rPr lang="fr-CH" sz="1800" dirty="0"/>
              <a:t> </a:t>
            </a:r>
            <a:r>
              <a:rPr lang="fr-CH" sz="1800" dirty="0" err="1"/>
              <a:t>inspired</a:t>
            </a:r>
            <a:r>
              <a:rPr lang="fr-CH" sz="1800" dirty="0"/>
              <a:t> by </a:t>
            </a:r>
            <a:r>
              <a:rPr lang="fr-CH" sz="1800" dirty="0" err="1"/>
              <a:t>prior</a:t>
            </a:r>
            <a:r>
              <a:rPr lang="fr-CH" sz="1800" dirty="0"/>
              <a:t> </a:t>
            </a:r>
            <a:r>
              <a:rPr lang="fr-CH" sz="1800" dirty="0" err="1"/>
              <a:t>work</a:t>
            </a:r>
            <a:r>
              <a:rPr lang="fr-CH" sz="1800" dirty="0"/>
              <a:t> </a:t>
            </a:r>
            <a:r>
              <a:rPr lang="fr-CH" sz="1800" dirty="0" err="1"/>
              <a:t>from</a:t>
            </a:r>
            <a:r>
              <a:rPr lang="fr-CH" sz="1800" dirty="0"/>
              <a:t> Borgeaud &amp; Bshary.</a:t>
            </a:r>
          </a:p>
          <a:p>
            <a:pPr>
              <a:buFont typeface="+mj-lt"/>
              <a:buAutoNum type="arabicPeriod"/>
            </a:pPr>
            <a:r>
              <a:rPr lang="fr-CH" sz="1800" b="1" dirty="0"/>
              <a:t>Social Exchange </a:t>
            </a:r>
            <a:r>
              <a:rPr lang="fr-CH" sz="1800" b="1" dirty="0" err="1"/>
              <a:t>Hypothesis</a:t>
            </a:r>
            <a:r>
              <a:rPr lang="fr-CH" sz="1800" dirty="0"/>
              <a:t>: </a:t>
            </a:r>
            <a:r>
              <a:rPr lang="fr-CH" sz="1800" dirty="0" err="1"/>
              <a:t>Earlier</a:t>
            </a:r>
            <a:r>
              <a:rPr lang="fr-CH" sz="1800" dirty="0"/>
              <a:t> </a:t>
            </a:r>
            <a:r>
              <a:rPr lang="fr-CH" sz="1800" dirty="0" err="1"/>
              <a:t>studies</a:t>
            </a:r>
            <a:r>
              <a:rPr lang="fr-CH" sz="1800" dirty="0"/>
              <a:t> </a:t>
            </a:r>
            <a:r>
              <a:rPr lang="fr-CH" sz="1800" dirty="0" err="1"/>
              <a:t>suggested</a:t>
            </a:r>
            <a:r>
              <a:rPr lang="fr-CH" sz="1800" dirty="0"/>
              <a:t> </a:t>
            </a:r>
            <a:r>
              <a:rPr lang="fr-CH" sz="1800" dirty="0" err="1"/>
              <a:t>that</a:t>
            </a:r>
            <a:r>
              <a:rPr lang="fr-CH" sz="1800" dirty="0"/>
              <a:t> </a:t>
            </a:r>
            <a:r>
              <a:rPr lang="fr-CH" sz="1800" b="1" dirty="0"/>
              <a:t>grooming </a:t>
            </a:r>
            <a:r>
              <a:rPr lang="fr-CH" sz="1800" b="1" dirty="0" err="1"/>
              <a:t>increases</a:t>
            </a:r>
            <a:r>
              <a:rPr lang="fr-CH" sz="1800" b="1" dirty="0"/>
              <a:t> </a:t>
            </a:r>
            <a:r>
              <a:rPr lang="fr-CH" sz="1800" b="1" dirty="0" err="1"/>
              <a:t>tolerance</a:t>
            </a:r>
            <a:r>
              <a:rPr lang="fr-CH" sz="1800" dirty="0"/>
              <a:t>, but </a:t>
            </a:r>
            <a:r>
              <a:rPr lang="fr-CH" sz="1800" dirty="0" err="1"/>
              <a:t>this</a:t>
            </a:r>
            <a:r>
              <a:rPr lang="fr-CH" sz="1800" dirty="0"/>
              <a:t> </a:t>
            </a:r>
            <a:r>
              <a:rPr lang="fr-CH" sz="1800" dirty="0" err="1"/>
              <a:t>thesis</a:t>
            </a:r>
            <a:r>
              <a:rPr lang="fr-CH" sz="1800" dirty="0"/>
              <a:t> </a:t>
            </a:r>
            <a:r>
              <a:rPr lang="fr-CH" sz="1800" dirty="0" err="1"/>
              <a:t>suggests</a:t>
            </a:r>
            <a:r>
              <a:rPr lang="fr-CH" sz="1800" dirty="0"/>
              <a:t> </a:t>
            </a:r>
            <a:r>
              <a:rPr lang="fr-CH" sz="1800" dirty="0" err="1"/>
              <a:t>that</a:t>
            </a:r>
            <a:r>
              <a:rPr lang="fr-CH" sz="1800" dirty="0"/>
              <a:t> </a:t>
            </a:r>
            <a:r>
              <a:rPr lang="fr-CH" sz="1800" b="1" dirty="0" err="1"/>
              <a:t>rank</a:t>
            </a:r>
            <a:r>
              <a:rPr lang="fr-CH" sz="1800" b="1" dirty="0"/>
              <a:t> and </a:t>
            </a:r>
            <a:r>
              <a:rPr lang="fr-CH" sz="1800" b="1" dirty="0" err="1"/>
              <a:t>seasonality</a:t>
            </a:r>
            <a:r>
              <a:rPr lang="fr-CH" sz="1800" b="1" dirty="0"/>
              <a:t> </a:t>
            </a:r>
            <a:r>
              <a:rPr lang="fr-CH" sz="1800" b="1" dirty="0" err="1"/>
              <a:t>matter</a:t>
            </a:r>
            <a:r>
              <a:rPr lang="fr-CH" sz="1800" b="1" dirty="0"/>
              <a:t> more</a:t>
            </a:r>
            <a:r>
              <a:rPr lang="fr-CH" sz="1800" dirty="0"/>
              <a:t>.</a:t>
            </a:r>
          </a:p>
          <a:p>
            <a:pPr>
              <a:buFont typeface="+mj-lt"/>
              <a:buAutoNum type="arabicPeriod"/>
            </a:pPr>
            <a:r>
              <a:rPr lang="fr-CH" sz="1800" b="1" dirty="0" err="1"/>
              <a:t>Context-Specific</a:t>
            </a:r>
            <a:r>
              <a:rPr lang="fr-CH" sz="1800" b="1" dirty="0"/>
              <a:t> </a:t>
            </a:r>
            <a:r>
              <a:rPr lang="fr-CH" sz="1800" b="1" dirty="0" err="1"/>
              <a:t>Tolerance</a:t>
            </a:r>
            <a:r>
              <a:rPr lang="fr-CH" sz="1800" dirty="0"/>
              <a:t>: </a:t>
            </a:r>
            <a:r>
              <a:rPr lang="fr-CH" sz="1800" b="1" dirty="0" err="1"/>
              <a:t>Female</a:t>
            </a:r>
            <a:r>
              <a:rPr lang="fr-CH" sz="1800" b="1" dirty="0"/>
              <a:t> vervets </a:t>
            </a:r>
            <a:r>
              <a:rPr lang="fr-CH" sz="1800" b="1" dirty="0" err="1"/>
              <a:t>strategically</a:t>
            </a:r>
            <a:r>
              <a:rPr lang="fr-CH" sz="1800" b="1" dirty="0"/>
              <a:t> </a:t>
            </a:r>
            <a:r>
              <a:rPr lang="fr-CH" sz="1800" b="1" dirty="0" err="1"/>
              <a:t>adjust</a:t>
            </a:r>
            <a:r>
              <a:rPr lang="fr-CH" sz="1800" b="1" dirty="0"/>
              <a:t> </a:t>
            </a:r>
            <a:r>
              <a:rPr lang="fr-CH" sz="1800" b="1" dirty="0" err="1"/>
              <a:t>tolerance</a:t>
            </a:r>
            <a:r>
              <a:rPr lang="fr-CH" sz="1800" b="1" dirty="0"/>
              <a:t> </a:t>
            </a:r>
            <a:r>
              <a:rPr lang="fr-CH" sz="1800" b="1" dirty="0" err="1"/>
              <a:t>levels</a:t>
            </a:r>
            <a:r>
              <a:rPr lang="fr-CH" sz="1800" dirty="0"/>
              <a:t>, </a:t>
            </a:r>
            <a:r>
              <a:rPr lang="fr-CH" sz="1800" dirty="0" err="1"/>
              <a:t>supporting</a:t>
            </a:r>
            <a:r>
              <a:rPr lang="fr-CH" sz="1800" dirty="0"/>
              <a:t> the </a:t>
            </a:r>
            <a:r>
              <a:rPr lang="fr-CH" sz="1800" dirty="0" err="1"/>
              <a:t>idea</a:t>
            </a:r>
            <a:r>
              <a:rPr lang="fr-CH" sz="1800" dirty="0"/>
              <a:t> </a:t>
            </a:r>
            <a:r>
              <a:rPr lang="fr-CH" sz="1800" dirty="0" err="1"/>
              <a:t>that</a:t>
            </a:r>
            <a:r>
              <a:rPr lang="fr-CH" sz="1800" dirty="0"/>
              <a:t> </a:t>
            </a:r>
            <a:r>
              <a:rPr lang="fr-CH" sz="1800" b="1" dirty="0" err="1"/>
              <a:t>ecology</a:t>
            </a:r>
            <a:r>
              <a:rPr lang="fr-CH" sz="1800" b="1" dirty="0"/>
              <a:t> and </a:t>
            </a:r>
            <a:r>
              <a:rPr lang="fr-CH" sz="1800" b="1" dirty="0" err="1"/>
              <a:t>hierarchy</a:t>
            </a:r>
            <a:r>
              <a:rPr lang="fr-CH" sz="1800" b="1" dirty="0"/>
              <a:t> drive social </a:t>
            </a:r>
            <a:r>
              <a:rPr lang="fr-CH" sz="1800" b="1" dirty="0" err="1"/>
              <a:t>flexibility</a:t>
            </a:r>
            <a:r>
              <a:rPr lang="fr-CH" sz="1800" dirty="0"/>
              <a:t>.</a:t>
            </a:r>
          </a:p>
          <a:p>
            <a:endParaRPr lang="en-GB" sz="1800" dirty="0"/>
          </a:p>
          <a:p>
            <a:endParaRPr lang="fr-CH" dirty="0">
              <a:effectLst/>
            </a:endParaRPr>
          </a:p>
          <a:p>
            <a:endParaRPr lang="fr-CH" dirty="0">
              <a:effectLst/>
            </a:endParaRPr>
          </a:p>
          <a:p>
            <a:endParaRPr lang="fr-CH" dirty="0">
              <a:effectLst/>
            </a:endParaRPr>
          </a:p>
          <a:p>
            <a:r>
              <a:rPr lang="fr-CH" dirty="0">
                <a:effectLst/>
              </a:rPr>
              <a:t>Gaps:</a:t>
            </a:r>
            <a:br>
              <a:rPr lang="fr-CH" dirty="0">
                <a:effectLst/>
              </a:rPr>
            </a:br>
            <a:r>
              <a:rPr lang="fr-CH" dirty="0">
                <a:effectLst/>
              </a:rPr>
              <a:t>((</a:t>
            </a:r>
            <a:r>
              <a:rPr lang="fr-CH" dirty="0" err="1">
                <a:effectLst/>
              </a:rPr>
              <a:t>Díaz-Muñoz</a:t>
            </a:r>
            <a:r>
              <a:rPr lang="fr-CH" dirty="0">
                <a:effectLst/>
              </a:rPr>
              <a:t> et al., 2014; </a:t>
            </a:r>
            <a:r>
              <a:rPr lang="fr-CH" dirty="0" err="1">
                <a:effectLst/>
              </a:rPr>
              <a:t>Jaeggi</a:t>
            </a:r>
            <a:r>
              <a:rPr lang="fr-CH" dirty="0">
                <a:effectLst/>
              </a:rPr>
              <a:t> et al., 2016; Lewis, 2002, 2018; </a:t>
            </a:r>
            <a:r>
              <a:rPr lang="fr-CH" dirty="0" err="1">
                <a:effectLst/>
              </a:rPr>
              <a:t>Silk</a:t>
            </a:r>
            <a:r>
              <a:rPr lang="fr-CH" dirty="0">
                <a:effectLst/>
              </a:rPr>
              <a:t>, 2007).</a:t>
            </a:r>
          </a:p>
          <a:p>
            <a:r>
              <a:rPr lang="fr-CH" dirty="0" err="1">
                <a:effectLst/>
              </a:rPr>
              <a:t>Specifically</a:t>
            </a:r>
            <a:r>
              <a:rPr lang="fr-CH" dirty="0">
                <a:effectLst/>
              </a:rPr>
              <a:t>, the </a:t>
            </a:r>
            <a:r>
              <a:rPr lang="fr-CH" dirty="0" err="1">
                <a:effectLst/>
              </a:rPr>
              <a:t>role</a:t>
            </a:r>
            <a:r>
              <a:rPr lang="fr-CH" dirty="0">
                <a:effectLst/>
              </a:rPr>
              <a:t> of intra-</a:t>
            </a:r>
            <a:r>
              <a:rPr lang="fr-CH" dirty="0" err="1">
                <a:effectLst/>
              </a:rPr>
              <a:t>dyadic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relationships</a:t>
            </a:r>
            <a:r>
              <a:rPr lang="fr-CH" dirty="0">
                <a:effectLst/>
              </a:rPr>
              <a:t> (e.g., </a:t>
            </a:r>
            <a:r>
              <a:rPr lang="fr-CH" dirty="0" err="1">
                <a:effectLst/>
              </a:rPr>
              <a:t>consortships</a:t>
            </a:r>
            <a:r>
              <a:rPr lang="fr-CH" dirty="0">
                <a:effectLst/>
              </a:rPr>
              <a:t> or </a:t>
            </a:r>
            <a:r>
              <a:rPr lang="fr-CH" dirty="0" err="1">
                <a:effectLst/>
              </a:rPr>
              <a:t>friendships</a:t>
            </a:r>
            <a:r>
              <a:rPr lang="fr-CH" dirty="0">
                <a:effectLst/>
              </a:rPr>
              <a:t>) and</a:t>
            </a:r>
          </a:p>
          <a:p>
            <a:r>
              <a:rPr lang="fr-CH" dirty="0" err="1">
                <a:effectLst/>
              </a:rPr>
              <a:t>individual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differences</a:t>
            </a:r>
            <a:r>
              <a:rPr lang="fr-CH" dirty="0">
                <a:effectLst/>
              </a:rPr>
              <a:t> (</a:t>
            </a:r>
            <a:r>
              <a:rPr lang="fr-CH" dirty="0" err="1">
                <a:effectLst/>
              </a:rPr>
              <a:t>age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rank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level</a:t>
            </a:r>
            <a:r>
              <a:rPr lang="fr-CH" dirty="0">
                <a:effectLst/>
              </a:rPr>
              <a:t> of </a:t>
            </a:r>
            <a:r>
              <a:rPr lang="fr-CH" dirty="0" err="1">
                <a:effectLst/>
              </a:rPr>
              <a:t>boundness</a:t>
            </a:r>
            <a:r>
              <a:rPr lang="fr-CH" dirty="0">
                <a:effectLst/>
              </a:rPr>
              <a:t>) in </a:t>
            </a:r>
            <a:r>
              <a:rPr lang="fr-CH" dirty="0" err="1">
                <a:effectLst/>
              </a:rPr>
              <a:t>shaping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tolerance</a:t>
            </a:r>
            <a:r>
              <a:rPr lang="fr-CH" dirty="0">
                <a:effectLst/>
              </a:rPr>
              <a:t> warrants </a:t>
            </a:r>
            <a:r>
              <a:rPr lang="fr-CH" dirty="0" err="1">
                <a:effectLst/>
              </a:rPr>
              <a:t>further</a:t>
            </a:r>
            <a:endParaRPr lang="fr-CH" dirty="0">
              <a:effectLst/>
            </a:endParaRPr>
          </a:p>
          <a:p>
            <a:r>
              <a:rPr lang="fr-CH" dirty="0">
                <a:effectLst/>
              </a:rPr>
              <a:t>exploration. </a:t>
            </a:r>
            <a:r>
              <a:rPr lang="fr-CH" dirty="0" err="1">
                <a:effectLst/>
              </a:rPr>
              <a:t>Additionally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ecological</a:t>
            </a:r>
            <a:r>
              <a:rPr lang="fr-CH" dirty="0">
                <a:effectLst/>
              </a:rPr>
              <a:t> drivers, </a:t>
            </a:r>
            <a:r>
              <a:rPr lang="fr-CH" dirty="0" err="1">
                <a:effectLst/>
              </a:rPr>
              <a:t>such</a:t>
            </a:r>
            <a:r>
              <a:rPr lang="fr-CH" dirty="0">
                <a:effectLst/>
              </a:rPr>
              <a:t> as </a:t>
            </a:r>
            <a:r>
              <a:rPr lang="fr-CH" dirty="0" err="1">
                <a:effectLst/>
              </a:rPr>
              <a:t>resource</a:t>
            </a:r>
            <a:r>
              <a:rPr lang="fr-CH" dirty="0">
                <a:effectLst/>
              </a:rPr>
              <a:t> distribution and </a:t>
            </a:r>
            <a:r>
              <a:rPr lang="fr-CH" dirty="0" err="1">
                <a:effectLst/>
              </a:rPr>
              <a:t>seasonal</a:t>
            </a:r>
            <a:endParaRPr lang="fr-CH" dirty="0">
              <a:effectLst/>
            </a:endParaRPr>
          </a:p>
          <a:p>
            <a:r>
              <a:rPr lang="fr-CH" dirty="0">
                <a:effectLst/>
              </a:rPr>
              <a:t>variations, </a:t>
            </a:r>
            <a:r>
              <a:rPr lang="fr-CH" dirty="0" err="1">
                <a:effectLst/>
              </a:rPr>
              <a:t>need</a:t>
            </a:r>
            <a:r>
              <a:rPr lang="fr-CH" dirty="0">
                <a:effectLst/>
              </a:rPr>
              <a:t> to </a:t>
            </a:r>
            <a:r>
              <a:rPr lang="fr-CH" dirty="0" err="1">
                <a:effectLst/>
              </a:rPr>
              <a:t>be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better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characterized</a:t>
            </a:r>
            <a:r>
              <a:rPr lang="fr-CH" dirty="0">
                <a:effectLst/>
              </a:rPr>
              <a:t>. The </a:t>
            </a:r>
            <a:r>
              <a:rPr lang="fr-CH" dirty="0" err="1">
                <a:effectLst/>
              </a:rPr>
              <a:t>interplay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between</a:t>
            </a:r>
            <a:r>
              <a:rPr lang="fr-CH" dirty="0">
                <a:effectLst/>
              </a:rPr>
              <a:t> dominance, </a:t>
            </a:r>
            <a:r>
              <a:rPr lang="fr-CH" dirty="0" err="1">
                <a:effectLst/>
              </a:rPr>
              <a:t>resource</a:t>
            </a:r>
            <a:endParaRPr lang="fr-CH" dirty="0">
              <a:effectLst/>
            </a:endParaRPr>
          </a:p>
          <a:p>
            <a:r>
              <a:rPr lang="fr-CH" dirty="0" err="1">
                <a:effectLst/>
              </a:rPr>
              <a:t>monopolization</a:t>
            </a:r>
            <a:r>
              <a:rPr lang="fr-CH" dirty="0">
                <a:effectLst/>
              </a:rPr>
              <a:t>, and </a:t>
            </a:r>
            <a:r>
              <a:rPr lang="fr-CH" dirty="0" err="1">
                <a:effectLst/>
              </a:rPr>
              <a:t>sex-specific</a:t>
            </a:r>
            <a:r>
              <a:rPr lang="fr-CH" dirty="0">
                <a:effectLst/>
              </a:rPr>
              <a:t> social </a:t>
            </a:r>
            <a:r>
              <a:rPr lang="fr-CH" dirty="0" err="1">
                <a:effectLst/>
              </a:rPr>
              <a:t>strategies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also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remains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understudied</a:t>
            </a:r>
            <a:r>
              <a:rPr lang="fr-CH" dirty="0">
                <a:effectLst/>
              </a:rPr>
              <a:t>. By </a:t>
            </a:r>
            <a:r>
              <a:rPr lang="fr-CH" dirty="0" err="1">
                <a:effectLst/>
              </a:rPr>
              <a:t>examining</a:t>
            </a:r>
            <a:endParaRPr lang="fr-CH" dirty="0">
              <a:effectLst/>
            </a:endParaRPr>
          </a:p>
          <a:p>
            <a:endParaRPr lang="fr-CH" dirty="0">
              <a:effectLst/>
            </a:endParaRPr>
          </a:p>
          <a:p>
            <a:endParaRPr lang="fr-CH" dirty="0">
              <a:effectLst/>
            </a:endParaRPr>
          </a:p>
          <a:p>
            <a:endParaRPr lang="fr-CH" b="1" i="0" dirty="0">
              <a:solidFill>
                <a:srgbClr val="E8E8E8"/>
              </a:solidFill>
              <a:effectLst/>
              <a:latin typeface="Google Sans Tex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C6CB0-CB09-6648-ABA9-EA0DF53ED04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128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factors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explaining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differences</a:t>
            </a:r>
            <a:r>
              <a:rPr lang="fr-CH" dirty="0">
                <a:effectLst/>
              </a:rPr>
              <a:t> in </a:t>
            </a:r>
            <a:r>
              <a:rPr lang="fr-CH" dirty="0" err="1">
                <a:effectLst/>
              </a:rPr>
              <a:t>tolerance</a:t>
            </a:r>
            <a:r>
              <a:rPr lang="fr-CH" dirty="0">
                <a:effectLst/>
              </a:rPr>
              <a:t> rates in male-</a:t>
            </a:r>
            <a:r>
              <a:rPr lang="fr-CH" dirty="0" err="1">
                <a:effectLst/>
              </a:rPr>
              <a:t>female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dyads</a:t>
            </a:r>
            <a:r>
              <a:rPr lang="fr-CH" dirty="0">
                <a:effectLst/>
              </a:rPr>
              <a:t> of</a:t>
            </a:r>
          </a:p>
          <a:p>
            <a:r>
              <a:rPr lang="fr-CH" dirty="0">
                <a:effectLst/>
              </a:rPr>
              <a:t>vervet </a:t>
            </a:r>
            <a:r>
              <a:rPr lang="fr-CH" dirty="0" err="1">
                <a:effectLst/>
              </a:rPr>
              <a:t>monkeys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focusing</a:t>
            </a:r>
            <a:r>
              <a:rPr lang="fr-CH" dirty="0">
                <a:effectLst/>
              </a:rPr>
              <a:t> on how </a:t>
            </a:r>
            <a:r>
              <a:rPr lang="fr-CH" dirty="0" err="1">
                <a:effectLst/>
              </a:rPr>
              <a:t>individual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characters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dyadic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differences</a:t>
            </a:r>
            <a:r>
              <a:rPr lang="fr-CH" dirty="0">
                <a:effectLst/>
              </a:rPr>
              <a:t>, and </a:t>
            </a:r>
            <a:r>
              <a:rPr lang="fr-CH" dirty="0" err="1">
                <a:effectLst/>
              </a:rPr>
              <a:t>ecological</a:t>
            </a:r>
            <a:endParaRPr lang="fr-CH" dirty="0">
              <a:effectLst/>
            </a:endParaRPr>
          </a:p>
          <a:p>
            <a:r>
              <a:rPr lang="fr-CH" dirty="0">
                <a:effectLst/>
              </a:rPr>
              <a:t>variables influence </a:t>
            </a:r>
            <a:r>
              <a:rPr lang="fr-CH" dirty="0" err="1">
                <a:effectLst/>
              </a:rPr>
              <a:t>cooperative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behaviors</a:t>
            </a:r>
            <a:r>
              <a:rPr lang="fr-CH" dirty="0">
                <a:effectLst/>
              </a:rPr>
              <a:t>. By </a:t>
            </a:r>
            <a:r>
              <a:rPr lang="fr-CH" dirty="0" err="1">
                <a:effectLst/>
              </a:rPr>
              <a:t>addressing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these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factors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we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aim</a:t>
            </a:r>
            <a:r>
              <a:rPr lang="fr-CH" dirty="0">
                <a:effectLst/>
              </a:rPr>
              <a:t> to bridge key in </a:t>
            </a:r>
            <a:r>
              <a:rPr lang="fr-CH" dirty="0" err="1">
                <a:effectLst/>
              </a:rPr>
              <a:t>intersexual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tolerance</a:t>
            </a:r>
            <a:endParaRPr lang="fr-CH" dirty="0">
              <a:effectLst/>
            </a:endParaRPr>
          </a:p>
          <a:p>
            <a:endParaRPr lang="fr-CH" dirty="0">
              <a:effectLst/>
            </a:endParaRPr>
          </a:p>
          <a:p>
            <a:r>
              <a:rPr lang="fr-CH" dirty="0">
                <a:effectLst/>
              </a:rPr>
              <a:t>In addition to </a:t>
            </a:r>
            <a:r>
              <a:rPr lang="fr-CH" dirty="0" err="1">
                <a:effectLst/>
              </a:rPr>
              <a:t>these</a:t>
            </a:r>
            <a:r>
              <a:rPr lang="fr-CH" dirty="0">
                <a:effectLst/>
              </a:rPr>
              <a:t> variables, </a:t>
            </a:r>
            <a:r>
              <a:rPr lang="fr-CH" dirty="0" err="1">
                <a:effectLst/>
              </a:rPr>
              <a:t>ecological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seasonality</a:t>
            </a:r>
            <a:r>
              <a:rPr lang="fr-CH" dirty="0">
                <a:effectLst/>
              </a:rPr>
              <a:t>, and the </a:t>
            </a:r>
            <a:r>
              <a:rPr lang="fr-CH" dirty="0" err="1">
                <a:effectLst/>
              </a:rPr>
              <a:t>presence</a:t>
            </a:r>
            <a:r>
              <a:rPr lang="fr-CH" dirty="0">
                <a:effectLst/>
              </a:rPr>
              <a:t> of infants for</a:t>
            </a:r>
          </a:p>
          <a:p>
            <a:r>
              <a:rPr lang="fr-CH" dirty="0" err="1">
                <a:effectLst/>
              </a:rPr>
              <a:t>experimental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females</a:t>
            </a:r>
            <a:r>
              <a:rPr lang="fr-CH" dirty="0">
                <a:effectLst/>
              </a:rPr>
              <a:t> are </a:t>
            </a:r>
            <a:r>
              <a:rPr lang="fr-CH" dirty="0" err="1">
                <a:effectLst/>
              </a:rPr>
              <a:t>considered</a:t>
            </a:r>
            <a:r>
              <a:rPr lang="fr-CH" dirty="0">
                <a:effectLst/>
              </a:rPr>
              <a:t>. On top of </a:t>
            </a:r>
            <a:r>
              <a:rPr lang="fr-CH" dirty="0" err="1">
                <a:effectLst/>
              </a:rPr>
              <a:t>that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we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will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consider</a:t>
            </a:r>
            <a:r>
              <a:rPr lang="fr-CH" dirty="0">
                <a:effectLst/>
              </a:rPr>
              <a:t> the </a:t>
            </a:r>
            <a:r>
              <a:rPr lang="fr-CH" dirty="0" err="1">
                <a:effectLst/>
              </a:rPr>
              <a:t>evolution</a:t>
            </a:r>
            <a:r>
              <a:rPr lang="fr-CH" dirty="0">
                <a:effectLst/>
              </a:rPr>
              <a:t> of </a:t>
            </a:r>
            <a:r>
              <a:rPr lang="fr-CH" dirty="0" err="1">
                <a:effectLst/>
              </a:rPr>
              <a:t>tolerance</a:t>
            </a:r>
            <a:endParaRPr lang="fr-CH" dirty="0">
              <a:effectLst/>
            </a:endParaRPr>
          </a:p>
          <a:p>
            <a:r>
              <a:rPr lang="fr-CH" dirty="0">
                <a:effectLst/>
              </a:rPr>
              <a:t>over time and </a:t>
            </a:r>
            <a:r>
              <a:rPr lang="fr-CH" dirty="0" err="1">
                <a:effectLst/>
              </a:rPr>
              <a:t>investigate</a:t>
            </a:r>
            <a:r>
              <a:rPr lang="fr-CH" dirty="0">
                <a:effectLst/>
              </a:rPr>
              <a:t> how </a:t>
            </a:r>
            <a:r>
              <a:rPr lang="fr-CH" dirty="0" err="1">
                <a:effectLst/>
              </a:rPr>
              <a:t>these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factors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potentially</a:t>
            </a:r>
            <a:r>
              <a:rPr lang="fr-CH" dirty="0">
                <a:effectLst/>
              </a:rPr>
              <a:t> influence </a:t>
            </a:r>
            <a:r>
              <a:rPr lang="fr-CH" dirty="0" err="1">
                <a:effectLst/>
              </a:rPr>
              <a:t>dyadic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differences</a:t>
            </a:r>
            <a:r>
              <a:rPr lang="fr-CH" dirty="0">
                <a:effectLst/>
              </a:rPr>
              <a:t> of </a:t>
            </a:r>
            <a:r>
              <a:rPr lang="fr-CH" dirty="0" err="1">
                <a:effectLst/>
              </a:rPr>
              <a:t>this</a:t>
            </a:r>
            <a:endParaRPr lang="fr-CH" dirty="0">
              <a:effectLst/>
            </a:endParaRPr>
          </a:p>
          <a:p>
            <a:r>
              <a:rPr lang="fr-CH" b="1" i="0" dirty="0" err="1">
                <a:solidFill>
                  <a:srgbClr val="E8E8E8"/>
                </a:solidFill>
                <a:effectLst/>
                <a:latin typeface="Google Sans Text"/>
              </a:rPr>
              <a:t>Differences</a:t>
            </a:r>
            <a:r>
              <a:rPr lang="fr-CH" b="1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1" i="0" dirty="0" err="1">
                <a:solidFill>
                  <a:srgbClr val="E8E8E8"/>
                </a:solidFill>
                <a:effectLst/>
                <a:latin typeface="Google Sans Text"/>
              </a:rPr>
              <a:t>intersexual</a:t>
            </a:r>
            <a:r>
              <a:rPr lang="fr-CH" b="1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1" i="0" dirty="0" err="1">
                <a:solidFill>
                  <a:srgbClr val="E8E8E8"/>
                </a:solidFill>
                <a:effectLst/>
                <a:latin typeface="Google Sans Text"/>
              </a:rPr>
              <a:t>feeding</a:t>
            </a:r>
            <a:r>
              <a:rPr lang="fr-CH" b="1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1" i="0" dirty="0" err="1">
                <a:solidFill>
                  <a:srgbClr val="E8E8E8"/>
                </a:solidFill>
                <a:effectLst/>
                <a:latin typeface="Google Sans Text"/>
              </a:rPr>
              <a:t>tolerance</a:t>
            </a:r>
            <a:r>
              <a:rPr lang="fr-CH" b="1" i="0" dirty="0">
                <a:solidFill>
                  <a:srgbClr val="E8E8E8"/>
                </a:solidFill>
                <a:effectLst/>
                <a:latin typeface="Google Sans Text"/>
              </a:rPr>
              <a:t> in </a:t>
            </a:r>
            <a:r>
              <a:rPr lang="fr-CH" b="1" i="0" dirty="0" err="1">
                <a:solidFill>
                  <a:srgbClr val="E8E8E8"/>
                </a:solidFill>
                <a:effectLst/>
                <a:latin typeface="Google Sans Text"/>
              </a:rPr>
              <a:t>dyads</a:t>
            </a:r>
            <a:r>
              <a:rPr lang="fr-CH" b="1" i="0" dirty="0">
                <a:solidFill>
                  <a:srgbClr val="E8E8E8"/>
                </a:solidFill>
                <a:effectLst/>
                <a:latin typeface="Google Sans Text"/>
              </a:rPr>
              <a:t> of vervet </a:t>
            </a:r>
            <a:r>
              <a:rPr lang="fr-CH" b="1" i="0" dirty="0" err="1">
                <a:solidFill>
                  <a:srgbClr val="E8E8E8"/>
                </a:solidFill>
                <a:effectLst/>
                <a:latin typeface="Google Sans Text"/>
              </a:rPr>
              <a:t>monkeys</a:t>
            </a:r>
            <a:r>
              <a:rPr lang="fr-CH" b="1" i="0" dirty="0">
                <a:solidFill>
                  <a:srgbClr val="E8E8E8"/>
                </a:solidFill>
                <a:effectLst/>
                <a:latin typeface="Google Sans Text"/>
              </a:rPr>
              <a:t>, </a:t>
            </a:r>
            <a:r>
              <a:rPr lang="fr-CH" b="1" i="0" dirty="0" err="1">
                <a:solidFill>
                  <a:srgbClr val="E8E8E8"/>
                </a:solidFill>
                <a:effectLst/>
                <a:latin typeface="Google Sans Text"/>
              </a:rPr>
              <a:t>is</a:t>
            </a:r>
            <a:r>
              <a:rPr lang="fr-CH" b="1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1" i="0" dirty="0" err="1">
                <a:solidFill>
                  <a:srgbClr val="E8E8E8"/>
                </a:solidFill>
                <a:effectLst/>
                <a:latin typeface="Google Sans Text"/>
              </a:rPr>
              <a:t>influenced</a:t>
            </a:r>
            <a:r>
              <a:rPr lang="fr-CH" b="1" i="0" dirty="0">
                <a:solidFill>
                  <a:srgbClr val="E8E8E8"/>
                </a:solidFill>
                <a:effectLst/>
                <a:latin typeface="Google Sans Text"/>
              </a:rPr>
              <a:t> by </a:t>
            </a:r>
            <a:r>
              <a:rPr lang="fr-CH" b="1" i="0" dirty="0" err="1">
                <a:solidFill>
                  <a:srgbClr val="E8E8E8"/>
                </a:solidFill>
                <a:effectLst/>
                <a:latin typeface="Google Sans Text"/>
              </a:rPr>
              <a:t>individual</a:t>
            </a:r>
            <a:r>
              <a:rPr lang="fr-CH" b="1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1" i="0" dirty="0" err="1">
                <a:solidFill>
                  <a:srgbClr val="E8E8E8"/>
                </a:solidFill>
                <a:effectLst/>
                <a:latin typeface="Google Sans Text"/>
              </a:rPr>
              <a:t>differences</a:t>
            </a:r>
            <a:r>
              <a:rPr lang="fr-CH" b="1" i="0" dirty="0">
                <a:solidFill>
                  <a:srgbClr val="E8E8E8"/>
                </a:solidFill>
                <a:effectLst/>
                <a:latin typeface="Google Sans Text"/>
              </a:rPr>
              <a:t> (</a:t>
            </a:r>
            <a:r>
              <a:rPr lang="fr-CH" b="1" i="0" dirty="0" err="1">
                <a:solidFill>
                  <a:srgbClr val="E8E8E8"/>
                </a:solidFill>
                <a:effectLst/>
                <a:latin typeface="Google Sans Text"/>
              </a:rPr>
              <a:t>age</a:t>
            </a:r>
            <a:r>
              <a:rPr lang="fr-CH" b="1" i="0" dirty="0">
                <a:solidFill>
                  <a:srgbClr val="E8E8E8"/>
                </a:solidFill>
                <a:effectLst/>
                <a:latin typeface="Google Sans Text"/>
              </a:rPr>
              <a:t>, </a:t>
            </a:r>
            <a:r>
              <a:rPr lang="fr-CH" b="1" i="0" dirty="0" err="1">
                <a:solidFill>
                  <a:srgbClr val="E8E8E8"/>
                </a:solidFill>
                <a:effectLst/>
                <a:latin typeface="Google Sans Text"/>
              </a:rPr>
              <a:t>rank</a:t>
            </a:r>
            <a:r>
              <a:rPr lang="fr-CH" b="1" i="0" dirty="0">
                <a:solidFill>
                  <a:srgbClr val="E8E8E8"/>
                </a:solidFill>
                <a:effectLst/>
                <a:latin typeface="Google Sans Text"/>
              </a:rPr>
              <a:t>, social bonds, </a:t>
            </a:r>
            <a:r>
              <a:rPr lang="fr-CH" b="1" i="0" dirty="0" err="1">
                <a:solidFill>
                  <a:srgbClr val="E8E8E8"/>
                </a:solidFill>
                <a:effectLst/>
                <a:latin typeface="Google Sans Text"/>
              </a:rPr>
              <a:t>presence</a:t>
            </a:r>
            <a:r>
              <a:rPr lang="fr-CH" b="1" i="0" dirty="0">
                <a:solidFill>
                  <a:srgbClr val="E8E8E8"/>
                </a:solidFill>
                <a:effectLst/>
                <a:latin typeface="Google Sans Text"/>
              </a:rPr>
              <a:t> of infant) and </a:t>
            </a:r>
            <a:r>
              <a:rPr lang="fr-CH" b="1" i="0" dirty="0" err="1">
                <a:solidFill>
                  <a:srgbClr val="E8E8E8"/>
                </a:solidFill>
                <a:effectLst/>
                <a:latin typeface="Google Sans Text"/>
              </a:rPr>
              <a:t>ecological</a:t>
            </a:r>
            <a:r>
              <a:rPr lang="fr-CH" b="1" i="0" dirty="0">
                <a:solidFill>
                  <a:srgbClr val="E8E8E8"/>
                </a:solidFill>
                <a:effectLst/>
                <a:latin typeface="Google Sans Text"/>
              </a:rPr>
              <a:t> </a:t>
            </a:r>
            <a:r>
              <a:rPr lang="fr-CH" b="1" i="0" dirty="0" err="1">
                <a:solidFill>
                  <a:srgbClr val="E8E8E8"/>
                </a:solidFill>
                <a:effectLst/>
                <a:latin typeface="Google Sans Text"/>
              </a:rPr>
              <a:t>periods</a:t>
            </a:r>
            <a:endParaRPr lang="fr-CH" b="1" i="0" dirty="0">
              <a:solidFill>
                <a:srgbClr val="E8E8E8"/>
              </a:solidFill>
              <a:effectLst/>
              <a:latin typeface="Google Sans Text"/>
            </a:endParaRPr>
          </a:p>
          <a:p>
            <a:endParaRPr lang="fr-CH" b="1" i="0" dirty="0">
              <a:solidFill>
                <a:srgbClr val="E8E8E8"/>
              </a:solidFill>
              <a:effectLst/>
              <a:latin typeface="Google Sans Text"/>
            </a:endParaRPr>
          </a:p>
          <a:p>
            <a:endParaRPr lang="fr-CH" b="1" i="0" dirty="0">
              <a:solidFill>
                <a:srgbClr val="E8E8E8"/>
              </a:solidFill>
              <a:effectLst/>
              <a:latin typeface="Google Sans Text"/>
            </a:endParaRPr>
          </a:p>
          <a:p>
            <a:endParaRPr lang="fr-CH" b="1" i="0" dirty="0">
              <a:solidFill>
                <a:srgbClr val="E8E8E8"/>
              </a:solidFill>
              <a:effectLst/>
              <a:latin typeface="Google Sans Text"/>
            </a:endParaRPr>
          </a:p>
          <a:p>
            <a:r>
              <a:rPr lang="fr-CH" b="1" dirty="0" err="1"/>
              <a:t>Briefly</a:t>
            </a:r>
            <a:r>
              <a:rPr lang="fr-CH" b="1" dirty="0"/>
              <a:t> state the </a:t>
            </a:r>
            <a:r>
              <a:rPr lang="fr-CH" b="1" dirty="0" err="1"/>
              <a:t>research</a:t>
            </a:r>
            <a:r>
              <a:rPr lang="fr-CH" b="1" dirty="0"/>
              <a:t> question:</a:t>
            </a: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dirty="0" err="1"/>
              <a:t>What</a:t>
            </a:r>
            <a:r>
              <a:rPr lang="fr-CH" dirty="0"/>
              <a:t> </a:t>
            </a:r>
            <a:r>
              <a:rPr lang="fr-CH" dirty="0" err="1"/>
              <a:t>factors</a:t>
            </a:r>
            <a:r>
              <a:rPr lang="fr-CH" dirty="0"/>
              <a:t> influence </a:t>
            </a:r>
            <a:r>
              <a:rPr lang="fr-CH" dirty="0" err="1"/>
              <a:t>tolerance</a:t>
            </a:r>
            <a:r>
              <a:rPr lang="fr-CH" dirty="0"/>
              <a:t> rates in male-</a:t>
            </a:r>
            <a:r>
              <a:rPr lang="fr-CH" dirty="0" err="1"/>
              <a:t>female</a:t>
            </a:r>
            <a:r>
              <a:rPr lang="fr-CH" dirty="0"/>
              <a:t> vervet </a:t>
            </a:r>
            <a:r>
              <a:rPr lang="fr-CH" dirty="0" err="1"/>
              <a:t>monkey</a:t>
            </a:r>
            <a:r>
              <a:rPr lang="fr-CH" dirty="0"/>
              <a:t> </a:t>
            </a:r>
            <a:r>
              <a:rPr lang="fr-CH" dirty="0" err="1"/>
              <a:t>dyads</a:t>
            </a:r>
            <a:r>
              <a:rPr lang="fr-CH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dirty="0"/>
              <a:t>How do </a:t>
            </a:r>
            <a:r>
              <a:rPr lang="fr-CH" b="1" dirty="0" err="1"/>
              <a:t>rank</a:t>
            </a:r>
            <a:r>
              <a:rPr lang="fr-CH" b="1" dirty="0"/>
              <a:t>, </a:t>
            </a:r>
            <a:r>
              <a:rPr lang="fr-CH" b="1" dirty="0" err="1"/>
              <a:t>age</a:t>
            </a:r>
            <a:r>
              <a:rPr lang="fr-CH" b="1" dirty="0"/>
              <a:t>, social bonds, and </a:t>
            </a:r>
            <a:r>
              <a:rPr lang="fr-CH" b="1" dirty="0" err="1"/>
              <a:t>seasonality</a:t>
            </a:r>
            <a:r>
              <a:rPr lang="fr-CH" dirty="0"/>
              <a:t> </a:t>
            </a:r>
            <a:r>
              <a:rPr lang="fr-CH" dirty="0" err="1"/>
              <a:t>shape</a:t>
            </a:r>
            <a:r>
              <a:rPr lang="fr-CH" dirty="0"/>
              <a:t> </a:t>
            </a:r>
            <a:r>
              <a:rPr lang="fr-CH" dirty="0" err="1"/>
              <a:t>cooperative</a:t>
            </a:r>
            <a:r>
              <a:rPr lang="fr-CH" dirty="0"/>
              <a:t> </a:t>
            </a:r>
            <a:r>
              <a:rPr lang="fr-CH" dirty="0" err="1"/>
              <a:t>behaviors</a:t>
            </a:r>
            <a:r>
              <a:rPr lang="fr-CH" dirty="0"/>
              <a:t>?</a:t>
            </a:r>
          </a:p>
          <a:p>
            <a:r>
              <a:rPr lang="fr-CH" dirty="0"/>
              <a:t>🔹 </a:t>
            </a:r>
            <a:r>
              <a:rPr lang="fr-CH" b="1" dirty="0" err="1"/>
              <a:t>Why</a:t>
            </a:r>
            <a:r>
              <a:rPr lang="fr-CH" b="1" dirty="0"/>
              <a:t> </a:t>
            </a:r>
            <a:r>
              <a:rPr lang="fr-CH" b="1" dirty="0" err="1"/>
              <a:t>is</a:t>
            </a:r>
            <a:r>
              <a:rPr lang="fr-CH" b="1" dirty="0"/>
              <a:t> </a:t>
            </a:r>
            <a:r>
              <a:rPr lang="fr-CH" b="1" dirty="0" err="1"/>
              <a:t>this</a:t>
            </a:r>
            <a:r>
              <a:rPr lang="fr-CH" b="1" dirty="0"/>
              <a:t> important?</a:t>
            </a: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dirty="0" err="1"/>
              <a:t>Understanding</a:t>
            </a:r>
            <a:r>
              <a:rPr lang="fr-CH" dirty="0"/>
              <a:t> </a:t>
            </a:r>
            <a:r>
              <a:rPr lang="fr-CH" dirty="0" err="1"/>
              <a:t>tolerance</a:t>
            </a:r>
            <a:r>
              <a:rPr lang="fr-CH" dirty="0"/>
              <a:t> </a:t>
            </a:r>
            <a:r>
              <a:rPr lang="fr-CH" dirty="0" err="1"/>
              <a:t>informs</a:t>
            </a:r>
            <a:r>
              <a:rPr lang="fr-CH" dirty="0"/>
              <a:t> </a:t>
            </a:r>
            <a:r>
              <a:rPr lang="fr-CH" b="1" dirty="0" err="1"/>
              <a:t>cooperation</a:t>
            </a:r>
            <a:r>
              <a:rPr lang="fr-CH" b="1" dirty="0"/>
              <a:t> </a:t>
            </a:r>
            <a:r>
              <a:rPr lang="fr-CH" b="1" dirty="0" err="1"/>
              <a:t>evolution</a:t>
            </a:r>
            <a:r>
              <a:rPr lang="fr-CH" dirty="0"/>
              <a:t> and </a:t>
            </a:r>
            <a:r>
              <a:rPr lang="fr-CH" b="1" dirty="0"/>
              <a:t>social </a:t>
            </a:r>
            <a:r>
              <a:rPr lang="fr-CH" b="1" dirty="0" err="1"/>
              <a:t>dynamics</a:t>
            </a:r>
            <a:r>
              <a:rPr lang="fr-CH" b="1" dirty="0"/>
              <a:t> in primates</a:t>
            </a:r>
            <a:r>
              <a:rPr lang="fr-CH" dirty="0"/>
              <a:t>.</a:t>
            </a:r>
          </a:p>
          <a:p>
            <a:endParaRPr lang="fr-CH" b="1" i="0" dirty="0">
              <a:solidFill>
                <a:srgbClr val="E8E8E8"/>
              </a:solidFill>
              <a:effectLst/>
              <a:latin typeface="Google Sans Tex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C6CB0-CB09-6648-ABA9-EA0DF53ED04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521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>
                <a:effectLst/>
              </a:rPr>
              <a:t>This </a:t>
            </a:r>
            <a:r>
              <a:rPr lang="fr-CH" dirty="0" err="1">
                <a:effectLst/>
              </a:rPr>
              <a:t>study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aims</a:t>
            </a:r>
            <a:r>
              <a:rPr lang="fr-CH" dirty="0">
                <a:effectLst/>
              </a:rPr>
              <a:t> to explore </a:t>
            </a:r>
            <a:r>
              <a:rPr lang="fr-CH" dirty="0" err="1">
                <a:effectLst/>
              </a:rPr>
              <a:t>factors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explaining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differences</a:t>
            </a:r>
            <a:r>
              <a:rPr lang="fr-CH" dirty="0">
                <a:effectLst/>
              </a:rPr>
              <a:t> in </a:t>
            </a:r>
            <a:r>
              <a:rPr lang="fr-CH" dirty="0" err="1">
                <a:effectLst/>
              </a:rPr>
              <a:t>tolerance</a:t>
            </a:r>
            <a:r>
              <a:rPr lang="fr-CH" dirty="0">
                <a:effectLst/>
              </a:rPr>
              <a:t> rates in male-</a:t>
            </a:r>
            <a:r>
              <a:rPr lang="fr-CH" dirty="0" err="1">
                <a:effectLst/>
              </a:rPr>
              <a:t>female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dyads</a:t>
            </a:r>
            <a:r>
              <a:rPr lang="fr-CH" dirty="0">
                <a:effectLst/>
              </a:rPr>
              <a:t> of</a:t>
            </a:r>
          </a:p>
          <a:p>
            <a:r>
              <a:rPr lang="fr-CH" dirty="0">
                <a:effectLst/>
              </a:rPr>
              <a:t>vervet </a:t>
            </a:r>
            <a:r>
              <a:rPr lang="fr-CH" dirty="0" err="1">
                <a:effectLst/>
              </a:rPr>
              <a:t>monkeys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focusing</a:t>
            </a:r>
            <a:r>
              <a:rPr lang="fr-CH" dirty="0">
                <a:effectLst/>
              </a:rPr>
              <a:t> on how </a:t>
            </a:r>
            <a:r>
              <a:rPr lang="fr-CH" dirty="0" err="1">
                <a:effectLst/>
              </a:rPr>
              <a:t>individual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characters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dyadic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differences</a:t>
            </a:r>
            <a:r>
              <a:rPr lang="fr-CH" dirty="0">
                <a:effectLst/>
              </a:rPr>
              <a:t>, and </a:t>
            </a:r>
            <a:r>
              <a:rPr lang="fr-CH" dirty="0" err="1">
                <a:effectLst/>
              </a:rPr>
              <a:t>ecological</a:t>
            </a:r>
            <a:endParaRPr lang="fr-CH" dirty="0">
              <a:effectLst/>
            </a:endParaRPr>
          </a:p>
          <a:p>
            <a:r>
              <a:rPr lang="fr-CH" dirty="0">
                <a:effectLst/>
              </a:rPr>
              <a:t>variables influence </a:t>
            </a:r>
            <a:r>
              <a:rPr lang="fr-CH" dirty="0" err="1">
                <a:effectLst/>
              </a:rPr>
              <a:t>cooperative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behaviors</a:t>
            </a:r>
            <a:r>
              <a:rPr lang="fr-CH" dirty="0">
                <a:effectLst/>
              </a:rPr>
              <a:t>. By </a:t>
            </a:r>
            <a:r>
              <a:rPr lang="fr-CH" dirty="0" err="1">
                <a:effectLst/>
              </a:rPr>
              <a:t>addressing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these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factors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we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aim</a:t>
            </a:r>
            <a:r>
              <a:rPr lang="fr-CH" dirty="0">
                <a:effectLst/>
              </a:rPr>
              <a:t> to bridge key in </a:t>
            </a:r>
            <a:r>
              <a:rPr lang="fr-CH" dirty="0" err="1">
                <a:effectLst/>
              </a:rPr>
              <a:t>intersexual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tolerance</a:t>
            </a:r>
            <a:endParaRPr lang="fr-CH" dirty="0">
              <a:effectLst/>
            </a:endParaRPr>
          </a:p>
          <a:p>
            <a:endParaRPr lang="fr-CH" dirty="0">
              <a:effectLst/>
            </a:endParaRPr>
          </a:p>
          <a:p>
            <a:r>
              <a:rPr lang="fr-CH" dirty="0">
                <a:effectLst/>
              </a:rPr>
              <a:t>In addition to </a:t>
            </a:r>
            <a:r>
              <a:rPr lang="fr-CH" dirty="0" err="1">
                <a:effectLst/>
              </a:rPr>
              <a:t>these</a:t>
            </a:r>
            <a:r>
              <a:rPr lang="fr-CH" dirty="0">
                <a:effectLst/>
              </a:rPr>
              <a:t> variables, </a:t>
            </a:r>
            <a:r>
              <a:rPr lang="fr-CH" dirty="0" err="1">
                <a:effectLst/>
              </a:rPr>
              <a:t>ecological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seasonality</a:t>
            </a:r>
            <a:r>
              <a:rPr lang="fr-CH" dirty="0">
                <a:effectLst/>
              </a:rPr>
              <a:t>, and the </a:t>
            </a:r>
            <a:r>
              <a:rPr lang="fr-CH" dirty="0" err="1">
                <a:effectLst/>
              </a:rPr>
              <a:t>presence</a:t>
            </a:r>
            <a:r>
              <a:rPr lang="fr-CH" dirty="0">
                <a:effectLst/>
              </a:rPr>
              <a:t> of infants for</a:t>
            </a:r>
          </a:p>
          <a:p>
            <a:r>
              <a:rPr lang="fr-CH" dirty="0" err="1">
                <a:effectLst/>
              </a:rPr>
              <a:t>experimental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females</a:t>
            </a:r>
            <a:r>
              <a:rPr lang="fr-CH" dirty="0">
                <a:effectLst/>
              </a:rPr>
              <a:t> are </a:t>
            </a:r>
            <a:r>
              <a:rPr lang="fr-CH" dirty="0" err="1">
                <a:effectLst/>
              </a:rPr>
              <a:t>considered</a:t>
            </a:r>
            <a:r>
              <a:rPr lang="fr-CH" dirty="0">
                <a:effectLst/>
              </a:rPr>
              <a:t>. On top of </a:t>
            </a:r>
            <a:r>
              <a:rPr lang="fr-CH" dirty="0" err="1">
                <a:effectLst/>
              </a:rPr>
              <a:t>that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we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will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consider</a:t>
            </a:r>
            <a:r>
              <a:rPr lang="fr-CH" dirty="0">
                <a:effectLst/>
              </a:rPr>
              <a:t> the </a:t>
            </a:r>
            <a:r>
              <a:rPr lang="fr-CH" dirty="0" err="1">
                <a:effectLst/>
              </a:rPr>
              <a:t>evolution</a:t>
            </a:r>
            <a:r>
              <a:rPr lang="fr-CH" dirty="0">
                <a:effectLst/>
              </a:rPr>
              <a:t> of </a:t>
            </a:r>
            <a:r>
              <a:rPr lang="fr-CH" dirty="0" err="1">
                <a:effectLst/>
              </a:rPr>
              <a:t>tolerance</a:t>
            </a:r>
            <a:endParaRPr lang="fr-CH" dirty="0">
              <a:effectLst/>
            </a:endParaRPr>
          </a:p>
          <a:p>
            <a:r>
              <a:rPr lang="fr-CH" dirty="0">
                <a:effectLst/>
              </a:rPr>
              <a:t>over time and </a:t>
            </a:r>
            <a:r>
              <a:rPr lang="fr-CH" dirty="0" err="1">
                <a:effectLst/>
              </a:rPr>
              <a:t>investigate</a:t>
            </a:r>
            <a:r>
              <a:rPr lang="fr-CH" dirty="0">
                <a:effectLst/>
              </a:rPr>
              <a:t> how </a:t>
            </a:r>
            <a:r>
              <a:rPr lang="fr-CH" dirty="0" err="1">
                <a:effectLst/>
              </a:rPr>
              <a:t>these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factors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potentially</a:t>
            </a:r>
            <a:r>
              <a:rPr lang="fr-CH" dirty="0">
                <a:effectLst/>
              </a:rPr>
              <a:t> influence </a:t>
            </a:r>
            <a:r>
              <a:rPr lang="fr-CH" dirty="0" err="1">
                <a:effectLst/>
              </a:rPr>
              <a:t>dyadic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differences</a:t>
            </a:r>
            <a:r>
              <a:rPr lang="fr-CH" dirty="0">
                <a:effectLst/>
              </a:rPr>
              <a:t> of </a:t>
            </a:r>
            <a:r>
              <a:rPr lang="fr-CH" dirty="0" err="1">
                <a:effectLst/>
              </a:rPr>
              <a:t>this</a:t>
            </a:r>
            <a:endParaRPr lang="fr-CH" dirty="0">
              <a:effectLst/>
            </a:endParaRPr>
          </a:p>
          <a:p>
            <a:endParaRPr lang="fr-CH" dirty="0">
              <a:effectLst/>
            </a:endParaRPr>
          </a:p>
          <a:p>
            <a:endParaRPr lang="fr-CH" dirty="0">
              <a:effectLst/>
            </a:endParaRPr>
          </a:p>
          <a:p>
            <a:endParaRPr lang="fr-CH" dirty="0">
              <a:effectLst/>
            </a:endParaRPr>
          </a:p>
          <a:p>
            <a:r>
              <a:rPr lang="fr-CH" b="1" dirty="0" err="1">
                <a:effectLst/>
              </a:rPr>
              <a:t>Hypotheses</a:t>
            </a:r>
            <a:r>
              <a:rPr lang="fr-CH" b="1" dirty="0">
                <a:effectLst/>
              </a:rPr>
              <a:t>:</a:t>
            </a:r>
            <a:endParaRPr lang="fr-CH" dirty="0">
              <a:effectLst/>
            </a:endParaRPr>
          </a:p>
          <a:p>
            <a:r>
              <a:rPr lang="fr-CH" dirty="0">
                <a:effectLst/>
              </a:rPr>
              <a:t>The </a:t>
            </a:r>
            <a:r>
              <a:rPr lang="fr-CH" dirty="0" err="1">
                <a:effectLst/>
              </a:rPr>
              <a:t>study</a:t>
            </a:r>
            <a:r>
              <a:rPr lang="fr-CH" dirty="0">
                <a:effectLst/>
              </a:rPr>
              <a:t> has </a:t>
            </a:r>
            <a:r>
              <a:rPr lang="fr-CH" dirty="0" err="1">
                <a:effectLst/>
              </a:rPr>
              <a:t>several</a:t>
            </a:r>
            <a:r>
              <a:rPr lang="fr-CH" dirty="0">
                <a:effectLst/>
              </a:rPr>
              <a:t> main </a:t>
            </a:r>
            <a:r>
              <a:rPr lang="fr-CH" dirty="0" err="1">
                <a:effectLst/>
              </a:rPr>
              <a:t>hypotheses</a:t>
            </a:r>
            <a:r>
              <a:rPr lang="fr-CH" dirty="0">
                <a:effectLst/>
              </a:rPr>
              <a:t> about the </a:t>
            </a:r>
            <a:r>
              <a:rPr lang="fr-CH" dirty="0" err="1">
                <a:effectLst/>
              </a:rPr>
              <a:t>factors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influencing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tolerance</a:t>
            </a:r>
            <a:r>
              <a:rPr lang="fr-CH" dirty="0">
                <a:effectLst/>
              </a:rPr>
              <a:t>:</a:t>
            </a:r>
          </a:p>
          <a:p>
            <a:pPr algn="l"/>
            <a:r>
              <a:rPr lang="fr-CH" dirty="0">
                <a:effectLst/>
              </a:rPr>
              <a:t>•</a:t>
            </a:r>
          </a:p>
          <a:p>
            <a:r>
              <a:rPr lang="fr-CH" b="1" dirty="0" err="1">
                <a:effectLst/>
              </a:rPr>
              <a:t>Tolerance</a:t>
            </a:r>
            <a:r>
              <a:rPr lang="fr-CH" b="1" dirty="0">
                <a:effectLst/>
              </a:rPr>
              <a:t> Over Time</a:t>
            </a:r>
            <a:r>
              <a:rPr lang="fr-CH" dirty="0">
                <a:effectLst/>
              </a:rPr>
              <a:t>: It </a:t>
            </a:r>
            <a:r>
              <a:rPr lang="fr-CH" dirty="0" err="1">
                <a:effectLst/>
              </a:rPr>
              <a:t>is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hypothesized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that</a:t>
            </a:r>
            <a:r>
              <a:rPr lang="fr-CH" dirty="0">
                <a:effectLst/>
              </a:rPr>
              <a:t> </a:t>
            </a:r>
            <a:r>
              <a:rPr lang="fr-CH" b="1" dirty="0" err="1">
                <a:effectLst/>
              </a:rPr>
              <a:t>tolerance</a:t>
            </a:r>
            <a:r>
              <a:rPr lang="fr-CH" b="1" dirty="0">
                <a:effectLst/>
              </a:rPr>
              <a:t> </a:t>
            </a:r>
            <a:r>
              <a:rPr lang="fr-CH" b="1" dirty="0" err="1">
                <a:effectLst/>
              </a:rPr>
              <a:t>will</a:t>
            </a:r>
            <a:r>
              <a:rPr lang="fr-CH" b="1" dirty="0">
                <a:effectLst/>
              </a:rPr>
              <a:t> </a:t>
            </a:r>
            <a:r>
              <a:rPr lang="fr-CH" b="1" dirty="0" err="1">
                <a:effectLst/>
              </a:rPr>
              <a:t>increase</a:t>
            </a:r>
            <a:r>
              <a:rPr lang="fr-CH" b="1" dirty="0">
                <a:effectLst/>
              </a:rPr>
              <a:t> over time as </a:t>
            </a:r>
            <a:r>
              <a:rPr lang="fr-CH" b="1" dirty="0" err="1">
                <a:effectLst/>
              </a:rPr>
              <a:t>individuals</a:t>
            </a:r>
            <a:r>
              <a:rPr lang="fr-CH" b="1" dirty="0">
                <a:effectLst/>
              </a:rPr>
              <a:t> </a:t>
            </a:r>
            <a:r>
              <a:rPr lang="fr-CH" b="1" dirty="0" err="1">
                <a:effectLst/>
              </a:rPr>
              <a:t>get</a:t>
            </a:r>
            <a:r>
              <a:rPr lang="fr-CH" b="1" dirty="0">
                <a:effectLst/>
              </a:rPr>
              <a:t> </a:t>
            </a:r>
            <a:r>
              <a:rPr lang="fr-CH" b="1" dirty="0" err="1">
                <a:effectLst/>
              </a:rPr>
              <a:t>used</a:t>
            </a:r>
            <a:r>
              <a:rPr lang="fr-CH" b="1" dirty="0">
                <a:effectLst/>
              </a:rPr>
              <a:t> to </a:t>
            </a:r>
            <a:r>
              <a:rPr lang="fr-CH" b="1" dirty="0" err="1">
                <a:effectLst/>
              </a:rPr>
              <a:t>each</a:t>
            </a:r>
            <a:r>
              <a:rPr lang="fr-CH" b="1" dirty="0">
                <a:effectLst/>
              </a:rPr>
              <a:t> </a:t>
            </a:r>
            <a:r>
              <a:rPr lang="fr-CH" b="1" dirty="0" err="1">
                <a:effectLst/>
              </a:rPr>
              <a:t>other</a:t>
            </a:r>
            <a:r>
              <a:rPr lang="fr-CH" b="1" dirty="0">
                <a:effectLst/>
              </a:rPr>
              <a:t> in the experiment</a:t>
            </a:r>
            <a:r>
              <a:rPr lang="fr-CH" dirty="0">
                <a:effectLst/>
              </a:rPr>
              <a:t>2.... This </a:t>
            </a:r>
            <a:r>
              <a:rPr lang="fr-CH" dirty="0" err="1">
                <a:effectLst/>
              </a:rPr>
              <a:t>is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based</a:t>
            </a:r>
            <a:r>
              <a:rPr lang="fr-CH" dirty="0">
                <a:effectLst/>
              </a:rPr>
              <a:t> on the </a:t>
            </a:r>
            <a:r>
              <a:rPr lang="fr-CH" dirty="0" err="1">
                <a:effectLst/>
              </a:rPr>
              <a:t>idea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that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proximity</a:t>
            </a:r>
            <a:r>
              <a:rPr lang="fr-CH" dirty="0">
                <a:effectLst/>
              </a:rPr>
              <a:t> and </a:t>
            </a:r>
            <a:r>
              <a:rPr lang="fr-CH" dirty="0" err="1">
                <a:effectLst/>
              </a:rPr>
              <a:t>tolerance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may</a:t>
            </a:r>
            <a:r>
              <a:rPr lang="fr-CH" dirty="0">
                <a:effectLst/>
              </a:rPr>
              <a:t> support </a:t>
            </a:r>
            <a:r>
              <a:rPr lang="fr-CH" dirty="0" err="1">
                <a:effectLst/>
              </a:rPr>
              <a:t>each</a:t>
            </a:r>
            <a:r>
              <a:rPr lang="fr-CH" dirty="0">
                <a:effectLst/>
              </a:rPr>
              <a:t> other3. </a:t>
            </a:r>
            <a:r>
              <a:rPr lang="fr-CH" dirty="0" err="1">
                <a:effectLst/>
              </a:rPr>
              <a:t>However</a:t>
            </a:r>
            <a:r>
              <a:rPr lang="fr-CH" dirty="0">
                <a:effectLst/>
              </a:rPr>
              <a:t>, the rate of </a:t>
            </a:r>
            <a:r>
              <a:rPr lang="fr-CH" dirty="0" err="1">
                <a:effectLst/>
              </a:rPr>
              <a:t>increase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is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expected</a:t>
            </a:r>
            <a:r>
              <a:rPr lang="fr-CH" dirty="0">
                <a:effectLst/>
              </a:rPr>
              <a:t> to </a:t>
            </a:r>
            <a:r>
              <a:rPr lang="fr-CH" dirty="0" err="1">
                <a:effectLst/>
              </a:rPr>
              <a:t>vary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depending</a:t>
            </a:r>
            <a:r>
              <a:rPr lang="fr-CH" dirty="0">
                <a:effectLst/>
              </a:rPr>
              <a:t> on initial social bond, </a:t>
            </a:r>
            <a:r>
              <a:rPr lang="fr-CH" dirty="0" err="1">
                <a:effectLst/>
              </a:rPr>
              <a:t>rank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difference</a:t>
            </a:r>
            <a:r>
              <a:rPr lang="fr-CH" dirty="0">
                <a:effectLst/>
              </a:rPr>
              <a:t>, and age3.</a:t>
            </a:r>
          </a:p>
          <a:p>
            <a:pPr algn="l"/>
            <a:r>
              <a:rPr lang="fr-CH" dirty="0">
                <a:effectLst/>
              </a:rPr>
              <a:t>•</a:t>
            </a:r>
          </a:p>
          <a:p>
            <a:r>
              <a:rPr lang="fr-CH" b="1" dirty="0">
                <a:effectLst/>
              </a:rPr>
              <a:t>Initial Social Bonds</a:t>
            </a:r>
            <a:r>
              <a:rPr lang="fr-CH" dirty="0">
                <a:effectLst/>
              </a:rPr>
              <a:t>: The </a:t>
            </a:r>
            <a:r>
              <a:rPr lang="fr-CH" dirty="0" err="1">
                <a:effectLst/>
              </a:rPr>
              <a:t>hypothesis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is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that</a:t>
            </a:r>
            <a:r>
              <a:rPr lang="fr-CH" dirty="0">
                <a:effectLst/>
              </a:rPr>
              <a:t> </a:t>
            </a:r>
            <a:r>
              <a:rPr lang="fr-CH" b="1" dirty="0" err="1">
                <a:effectLst/>
              </a:rPr>
              <a:t>stronger</a:t>
            </a:r>
            <a:r>
              <a:rPr lang="fr-CH" b="1" dirty="0">
                <a:effectLst/>
              </a:rPr>
              <a:t> initial affiliative bonds </a:t>
            </a:r>
            <a:r>
              <a:rPr lang="fr-CH" b="1" dirty="0" err="1">
                <a:effectLst/>
              </a:rPr>
              <a:t>will</a:t>
            </a:r>
            <a:r>
              <a:rPr lang="fr-CH" b="1" dirty="0">
                <a:effectLst/>
              </a:rPr>
              <a:t> </a:t>
            </a:r>
            <a:r>
              <a:rPr lang="fr-CH" b="1" dirty="0" err="1">
                <a:effectLst/>
              </a:rPr>
              <a:t>result</a:t>
            </a:r>
            <a:r>
              <a:rPr lang="fr-CH" b="1" dirty="0">
                <a:effectLst/>
              </a:rPr>
              <a:t> in </a:t>
            </a:r>
            <a:r>
              <a:rPr lang="fr-CH" b="1" dirty="0" err="1">
                <a:effectLst/>
              </a:rPr>
              <a:t>higher</a:t>
            </a:r>
            <a:r>
              <a:rPr lang="fr-CH" b="1" dirty="0">
                <a:effectLst/>
              </a:rPr>
              <a:t> </a:t>
            </a:r>
            <a:r>
              <a:rPr lang="fr-CH" b="1" dirty="0" err="1">
                <a:effectLst/>
              </a:rPr>
              <a:t>overall</a:t>
            </a:r>
            <a:r>
              <a:rPr lang="fr-CH" b="1" dirty="0">
                <a:effectLst/>
              </a:rPr>
              <a:t> </a:t>
            </a:r>
            <a:r>
              <a:rPr lang="fr-CH" b="1" dirty="0" err="1">
                <a:effectLst/>
              </a:rPr>
              <a:t>tolerance</a:t>
            </a:r>
            <a:r>
              <a:rPr lang="fr-CH" b="1" dirty="0">
                <a:effectLst/>
              </a:rPr>
              <a:t> and a </a:t>
            </a:r>
            <a:r>
              <a:rPr lang="fr-CH" b="1" dirty="0" err="1">
                <a:effectLst/>
              </a:rPr>
              <a:t>stronger</a:t>
            </a:r>
            <a:r>
              <a:rPr lang="fr-CH" b="1" dirty="0">
                <a:effectLst/>
              </a:rPr>
              <a:t> </a:t>
            </a:r>
            <a:r>
              <a:rPr lang="fr-CH" b="1" dirty="0" err="1">
                <a:effectLst/>
              </a:rPr>
              <a:t>increase</a:t>
            </a:r>
            <a:r>
              <a:rPr lang="fr-CH" b="1" dirty="0">
                <a:effectLst/>
              </a:rPr>
              <a:t> in </a:t>
            </a:r>
            <a:r>
              <a:rPr lang="fr-CH" b="1" dirty="0" err="1">
                <a:effectLst/>
              </a:rPr>
              <a:t>tolerance</a:t>
            </a:r>
            <a:r>
              <a:rPr lang="fr-CH" b="1" dirty="0">
                <a:effectLst/>
              </a:rPr>
              <a:t> over time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while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weaker</a:t>
            </a:r>
            <a:r>
              <a:rPr lang="fr-CH" dirty="0">
                <a:effectLst/>
              </a:rPr>
              <a:t> bonds </a:t>
            </a:r>
            <a:r>
              <a:rPr lang="fr-CH" dirty="0" err="1">
                <a:effectLst/>
              </a:rPr>
              <a:t>may</a:t>
            </a:r>
            <a:r>
              <a:rPr lang="fr-CH" dirty="0">
                <a:effectLst/>
              </a:rPr>
              <a:t> show </a:t>
            </a:r>
            <a:r>
              <a:rPr lang="fr-CH" dirty="0" err="1">
                <a:effectLst/>
              </a:rPr>
              <a:t>reduced</a:t>
            </a:r>
            <a:r>
              <a:rPr lang="fr-CH" dirty="0">
                <a:effectLst/>
              </a:rPr>
              <a:t> tolerance3. This </a:t>
            </a:r>
            <a:r>
              <a:rPr lang="fr-CH" dirty="0" err="1">
                <a:effectLst/>
              </a:rPr>
              <a:t>is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supported</a:t>
            </a:r>
            <a:r>
              <a:rPr lang="fr-CH" dirty="0">
                <a:effectLst/>
              </a:rPr>
              <a:t> by </a:t>
            </a:r>
            <a:r>
              <a:rPr lang="fr-CH" dirty="0" err="1">
                <a:effectLst/>
              </a:rPr>
              <a:t>findings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that</a:t>
            </a:r>
            <a:r>
              <a:rPr lang="fr-CH" dirty="0">
                <a:effectLst/>
              </a:rPr>
              <a:t> long-</a:t>
            </a:r>
            <a:r>
              <a:rPr lang="fr-CH" dirty="0" err="1">
                <a:effectLst/>
              </a:rPr>
              <a:t>term</a:t>
            </a:r>
            <a:r>
              <a:rPr lang="fr-CH" dirty="0">
                <a:effectLst/>
              </a:rPr>
              <a:t> social bonds are important for </a:t>
            </a:r>
            <a:r>
              <a:rPr lang="fr-CH" dirty="0" err="1">
                <a:effectLst/>
              </a:rPr>
              <a:t>survival</a:t>
            </a:r>
            <a:r>
              <a:rPr lang="fr-CH" dirty="0">
                <a:effectLst/>
              </a:rPr>
              <a:t> and reproductive </a:t>
            </a:r>
            <a:r>
              <a:rPr lang="fr-CH" dirty="0" err="1">
                <a:effectLst/>
              </a:rPr>
              <a:t>success</a:t>
            </a:r>
            <a:r>
              <a:rPr lang="fr-CH" dirty="0">
                <a:effectLst/>
              </a:rPr>
              <a:t> in group-living animals3....</a:t>
            </a:r>
          </a:p>
          <a:p>
            <a:pPr algn="l"/>
            <a:r>
              <a:rPr lang="fr-CH" dirty="0">
                <a:effectLst/>
              </a:rPr>
              <a:t>•</a:t>
            </a:r>
          </a:p>
          <a:p>
            <a:r>
              <a:rPr lang="fr-CH" b="1" dirty="0">
                <a:effectLst/>
              </a:rPr>
              <a:t>Age </a:t>
            </a:r>
            <a:r>
              <a:rPr lang="fr-CH" b="1" dirty="0" err="1">
                <a:effectLst/>
              </a:rPr>
              <a:t>Differences</a:t>
            </a:r>
            <a:r>
              <a:rPr lang="fr-CH" dirty="0">
                <a:effectLst/>
              </a:rPr>
              <a:t>: It </a:t>
            </a:r>
            <a:r>
              <a:rPr lang="fr-CH" dirty="0" err="1">
                <a:effectLst/>
              </a:rPr>
              <a:t>is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predicted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that</a:t>
            </a:r>
            <a:r>
              <a:rPr lang="fr-CH" dirty="0">
                <a:effectLst/>
              </a:rPr>
              <a:t> </a:t>
            </a:r>
            <a:r>
              <a:rPr lang="fr-CH" b="1" dirty="0" err="1">
                <a:effectLst/>
              </a:rPr>
              <a:t>smaller</a:t>
            </a:r>
            <a:r>
              <a:rPr lang="fr-CH" b="1" dirty="0">
                <a:effectLst/>
              </a:rPr>
              <a:t> </a:t>
            </a:r>
            <a:r>
              <a:rPr lang="fr-CH" b="1" dirty="0" err="1">
                <a:effectLst/>
              </a:rPr>
              <a:t>age</a:t>
            </a:r>
            <a:r>
              <a:rPr lang="fr-CH" b="1" dirty="0">
                <a:effectLst/>
              </a:rPr>
              <a:t> </a:t>
            </a:r>
            <a:r>
              <a:rPr lang="fr-CH" b="1" dirty="0" err="1">
                <a:effectLst/>
              </a:rPr>
              <a:t>differences</a:t>
            </a:r>
            <a:r>
              <a:rPr lang="fr-CH" b="1" dirty="0">
                <a:effectLst/>
              </a:rPr>
              <a:t> </a:t>
            </a:r>
            <a:r>
              <a:rPr lang="fr-CH" b="1" dirty="0" err="1">
                <a:effectLst/>
              </a:rPr>
              <a:t>between</a:t>
            </a:r>
            <a:r>
              <a:rPr lang="fr-CH" b="1" dirty="0">
                <a:effectLst/>
              </a:rPr>
              <a:t> </a:t>
            </a:r>
            <a:r>
              <a:rPr lang="fr-CH" b="1" dirty="0" err="1">
                <a:effectLst/>
              </a:rPr>
              <a:t>dyad</a:t>
            </a:r>
            <a:r>
              <a:rPr lang="fr-CH" b="1" dirty="0">
                <a:effectLst/>
              </a:rPr>
              <a:t> </a:t>
            </a:r>
            <a:r>
              <a:rPr lang="fr-CH" b="1" dirty="0" err="1">
                <a:effectLst/>
              </a:rPr>
              <a:t>members</a:t>
            </a:r>
            <a:r>
              <a:rPr lang="fr-CH" b="1" dirty="0">
                <a:effectLst/>
              </a:rPr>
              <a:t> </a:t>
            </a:r>
            <a:r>
              <a:rPr lang="fr-CH" b="1" dirty="0" err="1">
                <a:effectLst/>
              </a:rPr>
              <a:t>will</a:t>
            </a:r>
            <a:r>
              <a:rPr lang="fr-CH" b="1" dirty="0">
                <a:effectLst/>
              </a:rPr>
              <a:t> </a:t>
            </a:r>
            <a:r>
              <a:rPr lang="fr-CH" b="1" dirty="0" err="1">
                <a:effectLst/>
              </a:rPr>
              <a:t>correlate</a:t>
            </a:r>
            <a:r>
              <a:rPr lang="fr-CH" b="1" dirty="0">
                <a:effectLst/>
              </a:rPr>
              <a:t> </a:t>
            </a:r>
            <a:r>
              <a:rPr lang="fr-CH" b="1" dirty="0" err="1">
                <a:effectLst/>
              </a:rPr>
              <a:t>with</a:t>
            </a:r>
            <a:r>
              <a:rPr lang="fr-CH" b="1" dirty="0">
                <a:effectLst/>
              </a:rPr>
              <a:t> </a:t>
            </a:r>
            <a:r>
              <a:rPr lang="fr-CH" b="1" dirty="0" err="1">
                <a:effectLst/>
              </a:rPr>
              <a:t>higher</a:t>
            </a:r>
            <a:r>
              <a:rPr lang="fr-CH" b="1" dirty="0">
                <a:effectLst/>
              </a:rPr>
              <a:t> </a:t>
            </a:r>
            <a:r>
              <a:rPr lang="fr-CH" b="1" dirty="0" err="1">
                <a:effectLst/>
              </a:rPr>
              <a:t>tolerance</a:t>
            </a:r>
            <a:r>
              <a:rPr lang="fr-CH" b="1" dirty="0">
                <a:effectLst/>
              </a:rPr>
              <a:t> and a </a:t>
            </a:r>
            <a:r>
              <a:rPr lang="fr-CH" b="1" dirty="0" err="1">
                <a:effectLst/>
              </a:rPr>
              <a:t>stronger</a:t>
            </a:r>
            <a:r>
              <a:rPr lang="fr-CH" b="1" dirty="0">
                <a:effectLst/>
              </a:rPr>
              <a:t> </a:t>
            </a:r>
            <a:r>
              <a:rPr lang="fr-CH" b="1" dirty="0" err="1">
                <a:effectLst/>
              </a:rPr>
              <a:t>increase</a:t>
            </a:r>
            <a:r>
              <a:rPr lang="fr-CH" b="1" dirty="0">
                <a:effectLst/>
              </a:rPr>
              <a:t> in </a:t>
            </a:r>
            <a:r>
              <a:rPr lang="fr-CH" b="1" dirty="0" err="1">
                <a:effectLst/>
              </a:rPr>
              <a:t>tolerance</a:t>
            </a:r>
            <a:r>
              <a:rPr lang="fr-CH" b="1" dirty="0">
                <a:effectLst/>
              </a:rPr>
              <a:t> over time</a:t>
            </a:r>
            <a:r>
              <a:rPr lang="fr-CH" dirty="0">
                <a:effectLst/>
              </a:rPr>
              <a:t>4. This </a:t>
            </a:r>
            <a:r>
              <a:rPr lang="fr-CH" dirty="0" err="1">
                <a:effectLst/>
              </a:rPr>
              <a:t>is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because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similar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ages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may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foster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shared</a:t>
            </a:r>
            <a:r>
              <a:rPr lang="fr-CH" dirty="0">
                <a:effectLst/>
              </a:rPr>
              <a:t> social </a:t>
            </a:r>
            <a:r>
              <a:rPr lang="fr-CH" dirty="0" err="1">
                <a:effectLst/>
              </a:rPr>
              <a:t>experiences</a:t>
            </a:r>
            <a:r>
              <a:rPr lang="fr-CH" dirty="0">
                <a:effectLst/>
              </a:rPr>
              <a:t> and </a:t>
            </a:r>
            <a:r>
              <a:rPr lang="fr-CH" dirty="0" err="1">
                <a:effectLst/>
              </a:rPr>
              <a:t>enhance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cooperation</a:t>
            </a:r>
            <a:r>
              <a:rPr lang="fr-CH" dirty="0">
                <a:effectLst/>
              </a:rPr>
              <a:t>. </a:t>
            </a:r>
            <a:r>
              <a:rPr lang="fr-CH" dirty="0" err="1">
                <a:effectLst/>
              </a:rPr>
              <a:t>Conversely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differences</a:t>
            </a:r>
            <a:r>
              <a:rPr lang="fr-CH" dirty="0">
                <a:effectLst/>
              </a:rPr>
              <a:t> in </a:t>
            </a:r>
            <a:r>
              <a:rPr lang="fr-CH" dirty="0" err="1">
                <a:effectLst/>
              </a:rPr>
              <a:t>curiosity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activity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schedules</a:t>
            </a:r>
            <a:r>
              <a:rPr lang="fr-CH" dirty="0">
                <a:effectLst/>
              </a:rPr>
              <a:t>, and </a:t>
            </a:r>
            <a:r>
              <a:rPr lang="fr-CH" dirty="0" err="1">
                <a:effectLst/>
              </a:rPr>
              <a:t>sociality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may</a:t>
            </a:r>
            <a:r>
              <a:rPr lang="fr-CH" dirty="0">
                <a:effectLst/>
              </a:rPr>
              <a:t> come </a:t>
            </a:r>
            <a:r>
              <a:rPr lang="fr-CH" dirty="0" err="1">
                <a:effectLst/>
              </a:rPr>
              <a:t>from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age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differences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that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might</a:t>
            </a:r>
            <a:r>
              <a:rPr lang="fr-CH" dirty="0">
                <a:effectLst/>
              </a:rPr>
              <a:t> lead to </a:t>
            </a:r>
            <a:r>
              <a:rPr lang="fr-CH" dirty="0" err="1">
                <a:effectLst/>
              </a:rPr>
              <a:t>reduced</a:t>
            </a:r>
            <a:r>
              <a:rPr lang="fr-CH" dirty="0">
                <a:effectLst/>
              </a:rPr>
              <a:t> tolerance4.</a:t>
            </a:r>
          </a:p>
          <a:p>
            <a:pPr algn="l"/>
            <a:r>
              <a:rPr lang="fr-CH" dirty="0">
                <a:effectLst/>
              </a:rPr>
              <a:t>•</a:t>
            </a:r>
          </a:p>
          <a:p>
            <a:r>
              <a:rPr lang="fr-CH" b="1" dirty="0">
                <a:effectLst/>
              </a:rPr>
              <a:t>Rank </a:t>
            </a:r>
            <a:r>
              <a:rPr lang="fr-CH" b="1" dirty="0" err="1">
                <a:effectLst/>
              </a:rPr>
              <a:t>Disparities</a:t>
            </a:r>
            <a:r>
              <a:rPr lang="fr-CH" dirty="0">
                <a:effectLst/>
              </a:rPr>
              <a:t>: The </a:t>
            </a:r>
            <a:r>
              <a:rPr lang="fr-CH" dirty="0" err="1">
                <a:effectLst/>
              </a:rPr>
              <a:t>hypothesis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is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that</a:t>
            </a:r>
            <a:r>
              <a:rPr lang="fr-CH" dirty="0">
                <a:effectLst/>
              </a:rPr>
              <a:t> </a:t>
            </a:r>
            <a:r>
              <a:rPr lang="fr-CH" b="1" dirty="0" err="1">
                <a:effectLst/>
              </a:rPr>
              <a:t>dyads</a:t>
            </a:r>
            <a:r>
              <a:rPr lang="fr-CH" b="1" dirty="0">
                <a:effectLst/>
              </a:rPr>
              <a:t> </a:t>
            </a:r>
            <a:r>
              <a:rPr lang="fr-CH" b="1" dirty="0" err="1">
                <a:effectLst/>
              </a:rPr>
              <a:t>with</a:t>
            </a:r>
            <a:r>
              <a:rPr lang="fr-CH" b="1" dirty="0">
                <a:effectLst/>
              </a:rPr>
              <a:t> </a:t>
            </a:r>
            <a:r>
              <a:rPr lang="fr-CH" b="1" dirty="0" err="1">
                <a:effectLst/>
              </a:rPr>
              <a:t>larger</a:t>
            </a:r>
            <a:r>
              <a:rPr lang="fr-CH" b="1" dirty="0">
                <a:effectLst/>
              </a:rPr>
              <a:t> </a:t>
            </a:r>
            <a:r>
              <a:rPr lang="fr-CH" b="1" dirty="0" err="1">
                <a:effectLst/>
              </a:rPr>
              <a:t>rank</a:t>
            </a:r>
            <a:r>
              <a:rPr lang="fr-CH" b="1" dirty="0">
                <a:effectLst/>
              </a:rPr>
              <a:t> </a:t>
            </a:r>
            <a:r>
              <a:rPr lang="fr-CH" b="1" dirty="0" err="1">
                <a:effectLst/>
              </a:rPr>
              <a:t>disparities</a:t>
            </a:r>
            <a:r>
              <a:rPr lang="fr-CH" b="1" dirty="0">
                <a:effectLst/>
              </a:rPr>
              <a:t> </a:t>
            </a:r>
            <a:r>
              <a:rPr lang="fr-CH" b="1" dirty="0" err="1">
                <a:effectLst/>
              </a:rPr>
              <a:t>will</a:t>
            </a:r>
            <a:r>
              <a:rPr lang="fr-CH" b="1" dirty="0">
                <a:effectLst/>
              </a:rPr>
              <a:t> display </a:t>
            </a:r>
            <a:r>
              <a:rPr lang="fr-CH" b="1" dirty="0" err="1">
                <a:effectLst/>
              </a:rPr>
              <a:t>lower</a:t>
            </a:r>
            <a:r>
              <a:rPr lang="fr-CH" b="1" dirty="0">
                <a:effectLst/>
              </a:rPr>
              <a:t> </a:t>
            </a:r>
            <a:r>
              <a:rPr lang="fr-CH" b="1" dirty="0" err="1">
                <a:effectLst/>
              </a:rPr>
              <a:t>tolerance</a:t>
            </a:r>
            <a:r>
              <a:rPr lang="fr-CH" b="1" dirty="0">
                <a:effectLst/>
              </a:rPr>
              <a:t> and a </a:t>
            </a:r>
            <a:r>
              <a:rPr lang="fr-CH" b="1" dirty="0" err="1">
                <a:effectLst/>
              </a:rPr>
              <a:t>weaker</a:t>
            </a:r>
            <a:r>
              <a:rPr lang="fr-CH" b="1" dirty="0">
                <a:effectLst/>
              </a:rPr>
              <a:t> </a:t>
            </a:r>
            <a:r>
              <a:rPr lang="fr-CH" b="1" dirty="0" err="1">
                <a:effectLst/>
              </a:rPr>
              <a:t>increase</a:t>
            </a:r>
            <a:r>
              <a:rPr lang="fr-CH" b="1" dirty="0">
                <a:effectLst/>
              </a:rPr>
              <a:t> or </a:t>
            </a:r>
            <a:r>
              <a:rPr lang="fr-CH" b="1" dirty="0" err="1">
                <a:effectLst/>
              </a:rPr>
              <a:t>decrease</a:t>
            </a:r>
            <a:r>
              <a:rPr lang="fr-CH" b="1" dirty="0">
                <a:effectLst/>
              </a:rPr>
              <a:t> in </a:t>
            </a:r>
            <a:r>
              <a:rPr lang="fr-CH" b="1" dirty="0" err="1">
                <a:effectLst/>
              </a:rPr>
              <a:t>tolerance</a:t>
            </a:r>
            <a:r>
              <a:rPr lang="fr-CH" b="1" dirty="0">
                <a:effectLst/>
              </a:rPr>
              <a:t> over time</a:t>
            </a:r>
            <a:r>
              <a:rPr lang="fr-CH" dirty="0">
                <a:effectLst/>
              </a:rPr>
              <a:t>4.... </a:t>
            </a:r>
            <a:r>
              <a:rPr lang="fr-CH" dirty="0" err="1">
                <a:effectLst/>
              </a:rPr>
              <a:t>Higher-ranking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individuals</a:t>
            </a:r>
            <a:r>
              <a:rPr lang="fr-CH" dirty="0">
                <a:effectLst/>
              </a:rPr>
              <a:t> are </a:t>
            </a:r>
            <a:r>
              <a:rPr lang="fr-CH" dirty="0" err="1">
                <a:effectLst/>
              </a:rPr>
              <a:t>likely</a:t>
            </a:r>
            <a:r>
              <a:rPr lang="fr-CH" dirty="0">
                <a:effectLst/>
              </a:rPr>
              <a:t> to </a:t>
            </a:r>
            <a:r>
              <a:rPr lang="fr-CH" dirty="0" err="1">
                <a:effectLst/>
              </a:rPr>
              <a:t>dominate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resources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limiting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cooperative</a:t>
            </a:r>
            <a:r>
              <a:rPr lang="fr-CH" dirty="0">
                <a:effectLst/>
              </a:rPr>
              <a:t> interactions, </a:t>
            </a:r>
            <a:r>
              <a:rPr lang="fr-CH" dirty="0" err="1">
                <a:effectLst/>
              </a:rPr>
              <a:t>while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lower-ranking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individuals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may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avoid</a:t>
            </a:r>
            <a:r>
              <a:rPr lang="fr-CH" dirty="0">
                <a:effectLst/>
              </a:rPr>
              <a:t> areas </a:t>
            </a:r>
            <a:r>
              <a:rPr lang="fr-CH" dirty="0" err="1">
                <a:effectLst/>
              </a:rPr>
              <a:t>where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they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could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encounter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higher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ranking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individuals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diminishing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opportunities</a:t>
            </a:r>
            <a:r>
              <a:rPr lang="fr-CH" dirty="0">
                <a:effectLst/>
              </a:rPr>
              <a:t> for </a:t>
            </a:r>
            <a:r>
              <a:rPr lang="fr-CH" dirty="0" err="1">
                <a:effectLst/>
              </a:rPr>
              <a:t>cooperative</a:t>
            </a:r>
            <a:r>
              <a:rPr lang="fr-CH" dirty="0">
                <a:effectLst/>
              </a:rPr>
              <a:t> behaviors5.</a:t>
            </a:r>
          </a:p>
          <a:p>
            <a:pPr algn="l"/>
            <a:r>
              <a:rPr lang="fr-CH" dirty="0">
                <a:effectLst/>
              </a:rPr>
              <a:t>•</a:t>
            </a:r>
          </a:p>
          <a:p>
            <a:r>
              <a:rPr lang="fr-CH" b="1" dirty="0">
                <a:effectLst/>
              </a:rPr>
              <a:t>Direction of Dominance:</a:t>
            </a:r>
            <a:r>
              <a:rPr lang="fr-CH" dirty="0">
                <a:effectLst/>
              </a:rPr>
              <a:t> The direction of dominance, </a:t>
            </a:r>
            <a:r>
              <a:rPr lang="fr-CH" dirty="0" err="1">
                <a:effectLst/>
              </a:rPr>
              <a:t>based</a:t>
            </a:r>
            <a:r>
              <a:rPr lang="fr-CH" dirty="0">
                <a:effectLst/>
              </a:rPr>
              <a:t> on the </a:t>
            </a:r>
            <a:r>
              <a:rPr lang="fr-CH" dirty="0" err="1">
                <a:effectLst/>
              </a:rPr>
              <a:t>sex</a:t>
            </a:r>
            <a:r>
              <a:rPr lang="fr-CH" dirty="0">
                <a:effectLst/>
              </a:rPr>
              <a:t> of the </a:t>
            </a:r>
            <a:r>
              <a:rPr lang="fr-CH" dirty="0" err="1">
                <a:effectLst/>
              </a:rPr>
              <a:t>highest-ranking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individual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is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hypothesized</a:t>
            </a:r>
            <a:r>
              <a:rPr lang="fr-CH" dirty="0">
                <a:effectLst/>
              </a:rPr>
              <a:t> to </a:t>
            </a:r>
            <a:r>
              <a:rPr lang="fr-CH" dirty="0" err="1">
                <a:effectLst/>
              </a:rPr>
              <a:t>be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less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pronounced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when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females</a:t>
            </a:r>
            <a:r>
              <a:rPr lang="fr-CH" dirty="0">
                <a:effectLst/>
              </a:rPr>
              <a:t> are </a:t>
            </a:r>
            <a:r>
              <a:rPr lang="fr-CH" dirty="0" err="1">
                <a:effectLst/>
              </a:rPr>
              <a:t>higher-ranking</a:t>
            </a:r>
            <a:r>
              <a:rPr lang="fr-CH" dirty="0">
                <a:effectLst/>
              </a:rPr>
              <a:t> due to the </a:t>
            </a:r>
            <a:r>
              <a:rPr lang="fr-CH" dirty="0" err="1">
                <a:effectLst/>
              </a:rPr>
              <a:t>matriarchal</a:t>
            </a:r>
            <a:r>
              <a:rPr lang="fr-CH" dirty="0">
                <a:effectLst/>
              </a:rPr>
              <a:t> system. </a:t>
            </a:r>
            <a:r>
              <a:rPr lang="fr-CH" dirty="0" err="1">
                <a:effectLst/>
              </a:rPr>
              <a:t>Higher</a:t>
            </a:r>
            <a:r>
              <a:rPr lang="fr-CH" dirty="0">
                <a:effectLst/>
              </a:rPr>
              <a:t>- and </a:t>
            </a:r>
            <a:r>
              <a:rPr lang="fr-CH" dirty="0" err="1">
                <a:effectLst/>
              </a:rPr>
              <a:t>lower-ranking</a:t>
            </a:r>
            <a:r>
              <a:rPr lang="fr-CH" dirty="0">
                <a:effectLst/>
              </a:rPr>
              <a:t> males </a:t>
            </a:r>
            <a:r>
              <a:rPr lang="fr-CH" dirty="0" err="1">
                <a:effectLst/>
              </a:rPr>
              <a:t>might</a:t>
            </a:r>
            <a:r>
              <a:rPr lang="fr-CH" dirty="0">
                <a:effectLst/>
              </a:rPr>
              <a:t> show </a:t>
            </a:r>
            <a:r>
              <a:rPr lang="fr-CH" dirty="0" err="1">
                <a:effectLst/>
              </a:rPr>
              <a:t>greater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tolerance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towards</a:t>
            </a:r>
            <a:r>
              <a:rPr lang="fr-CH" dirty="0">
                <a:effectLst/>
              </a:rPr>
              <a:t> dominant </a:t>
            </a:r>
            <a:r>
              <a:rPr lang="fr-CH" dirty="0" err="1">
                <a:effectLst/>
              </a:rPr>
              <a:t>females</a:t>
            </a:r>
            <a:r>
              <a:rPr lang="fr-CH" dirty="0">
                <a:effectLst/>
              </a:rPr>
              <a:t> to </a:t>
            </a:r>
            <a:r>
              <a:rPr lang="fr-CH" dirty="0" err="1">
                <a:effectLst/>
              </a:rPr>
              <a:t>enhance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mating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opportunities</a:t>
            </a:r>
            <a:r>
              <a:rPr lang="fr-CH" dirty="0">
                <a:effectLst/>
              </a:rPr>
              <a:t> and </a:t>
            </a:r>
            <a:r>
              <a:rPr lang="fr-CH" dirty="0" err="1">
                <a:effectLst/>
              </a:rPr>
              <a:t>navigate</a:t>
            </a:r>
            <a:r>
              <a:rPr lang="fr-CH" dirty="0">
                <a:effectLst/>
              </a:rPr>
              <a:t> social hierarchies5....</a:t>
            </a:r>
          </a:p>
          <a:p>
            <a:pPr algn="l"/>
            <a:r>
              <a:rPr lang="fr-CH" dirty="0">
                <a:effectLst/>
              </a:rPr>
              <a:t>•</a:t>
            </a:r>
          </a:p>
          <a:p>
            <a:r>
              <a:rPr lang="fr-CH" b="1" dirty="0" err="1">
                <a:effectLst/>
              </a:rPr>
              <a:t>Seasonal</a:t>
            </a:r>
            <a:r>
              <a:rPr lang="fr-CH" b="1" dirty="0">
                <a:effectLst/>
              </a:rPr>
              <a:t> Variation:</a:t>
            </a:r>
            <a:r>
              <a:rPr lang="fr-CH" dirty="0">
                <a:effectLst/>
              </a:rPr>
              <a:t> It </a:t>
            </a:r>
            <a:r>
              <a:rPr lang="fr-CH" dirty="0" err="1">
                <a:effectLst/>
              </a:rPr>
              <a:t>is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anticipated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that</a:t>
            </a:r>
            <a:r>
              <a:rPr lang="fr-CH" dirty="0">
                <a:effectLst/>
              </a:rPr>
              <a:t> </a:t>
            </a:r>
            <a:r>
              <a:rPr lang="fr-CH" b="1" dirty="0" err="1">
                <a:effectLst/>
              </a:rPr>
              <a:t>seasonal</a:t>
            </a:r>
            <a:r>
              <a:rPr lang="fr-CH" b="1" dirty="0">
                <a:effectLst/>
              </a:rPr>
              <a:t> variation </a:t>
            </a:r>
            <a:r>
              <a:rPr lang="fr-CH" b="1" dirty="0" err="1">
                <a:effectLst/>
              </a:rPr>
              <a:t>will</a:t>
            </a:r>
            <a:r>
              <a:rPr lang="fr-CH" b="1" dirty="0">
                <a:effectLst/>
              </a:rPr>
              <a:t> affect </a:t>
            </a:r>
            <a:r>
              <a:rPr lang="fr-CH" b="1" dirty="0" err="1">
                <a:effectLst/>
              </a:rPr>
              <a:t>tolerance</a:t>
            </a:r>
            <a:r>
              <a:rPr lang="fr-CH" b="1" dirty="0">
                <a:effectLst/>
              </a:rPr>
              <a:t> </a:t>
            </a:r>
            <a:r>
              <a:rPr lang="fr-CH" b="1" dirty="0" err="1">
                <a:effectLst/>
              </a:rPr>
              <a:t>levels</a:t>
            </a:r>
            <a:r>
              <a:rPr lang="fr-CH" dirty="0">
                <a:effectLst/>
              </a:rPr>
              <a:t>. </a:t>
            </a:r>
            <a:r>
              <a:rPr lang="fr-CH" dirty="0" err="1">
                <a:effectLst/>
              </a:rPr>
              <a:t>Specifically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winter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characterized</a:t>
            </a:r>
            <a:r>
              <a:rPr lang="fr-CH" dirty="0">
                <a:effectLst/>
              </a:rPr>
              <a:t> by </a:t>
            </a:r>
            <a:r>
              <a:rPr lang="fr-CH" dirty="0" err="1">
                <a:effectLst/>
              </a:rPr>
              <a:t>resource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scarcity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is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expected</a:t>
            </a:r>
            <a:r>
              <a:rPr lang="fr-CH" dirty="0">
                <a:effectLst/>
              </a:rPr>
              <a:t> to show a </a:t>
            </a:r>
            <a:r>
              <a:rPr lang="fr-CH" dirty="0" err="1">
                <a:effectLst/>
              </a:rPr>
              <a:t>lower</a:t>
            </a:r>
            <a:r>
              <a:rPr lang="fr-CH" dirty="0">
                <a:effectLst/>
              </a:rPr>
              <a:t> rate of </a:t>
            </a:r>
            <a:r>
              <a:rPr lang="fr-CH" dirty="0" err="1">
                <a:effectLst/>
              </a:rPr>
              <a:t>tolerance</a:t>
            </a:r>
            <a:r>
              <a:rPr lang="fr-CH" dirty="0">
                <a:effectLst/>
              </a:rPr>
              <a:t> due to </a:t>
            </a:r>
            <a:r>
              <a:rPr lang="fr-CH" dirty="0" err="1">
                <a:effectLst/>
              </a:rPr>
              <a:t>increased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competition</a:t>
            </a:r>
            <a:r>
              <a:rPr lang="fr-CH" dirty="0">
                <a:effectLst/>
              </a:rPr>
              <a:t>. Summer, </a:t>
            </a:r>
            <a:r>
              <a:rPr lang="fr-CH" dirty="0" err="1">
                <a:effectLst/>
              </a:rPr>
              <a:t>marked</a:t>
            </a:r>
            <a:r>
              <a:rPr lang="fr-CH" dirty="0">
                <a:effectLst/>
              </a:rPr>
              <a:t> by </a:t>
            </a:r>
            <a:r>
              <a:rPr lang="fr-CH" dirty="0" err="1">
                <a:effectLst/>
              </a:rPr>
              <a:t>resource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abundance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is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expected</a:t>
            </a:r>
            <a:r>
              <a:rPr lang="fr-CH" dirty="0">
                <a:effectLst/>
              </a:rPr>
              <a:t> to </a:t>
            </a:r>
            <a:r>
              <a:rPr lang="fr-CH" dirty="0" err="1">
                <a:effectLst/>
              </a:rPr>
              <a:t>exhibit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higher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tolerance</a:t>
            </a:r>
            <a:r>
              <a:rPr lang="fr-CH" dirty="0">
                <a:effectLst/>
              </a:rPr>
              <a:t> levels6....</a:t>
            </a:r>
          </a:p>
          <a:p>
            <a:pPr algn="l"/>
            <a:r>
              <a:rPr lang="fr-CH" dirty="0">
                <a:effectLst/>
              </a:rPr>
              <a:t>•</a:t>
            </a:r>
          </a:p>
          <a:p>
            <a:r>
              <a:rPr lang="fr-CH" b="1" dirty="0" err="1">
                <a:effectLst/>
              </a:rPr>
              <a:t>Females</a:t>
            </a:r>
            <a:r>
              <a:rPr lang="fr-CH" b="1" dirty="0">
                <a:effectLst/>
              </a:rPr>
              <a:t> </a:t>
            </a:r>
            <a:r>
              <a:rPr lang="fr-CH" b="1" dirty="0" err="1">
                <a:effectLst/>
              </a:rPr>
              <a:t>with</a:t>
            </a:r>
            <a:r>
              <a:rPr lang="fr-CH" b="1" dirty="0">
                <a:effectLst/>
              </a:rPr>
              <a:t> Infants</a:t>
            </a:r>
            <a:r>
              <a:rPr lang="fr-CH" dirty="0">
                <a:effectLst/>
              </a:rPr>
              <a:t>: It </a:t>
            </a:r>
            <a:r>
              <a:rPr lang="fr-CH" dirty="0" err="1">
                <a:effectLst/>
              </a:rPr>
              <a:t>is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hypothesized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that</a:t>
            </a:r>
            <a:r>
              <a:rPr lang="fr-CH" dirty="0">
                <a:effectLst/>
              </a:rPr>
              <a:t> </a:t>
            </a:r>
            <a:r>
              <a:rPr lang="fr-CH" b="1" dirty="0" err="1">
                <a:effectLst/>
              </a:rPr>
              <a:t>females</a:t>
            </a:r>
            <a:r>
              <a:rPr lang="fr-CH" b="1" dirty="0">
                <a:effectLst/>
              </a:rPr>
              <a:t> </a:t>
            </a:r>
            <a:r>
              <a:rPr lang="fr-CH" b="1" dirty="0" err="1">
                <a:effectLst/>
              </a:rPr>
              <a:t>with</a:t>
            </a:r>
            <a:r>
              <a:rPr lang="fr-CH" b="1" dirty="0">
                <a:effectLst/>
              </a:rPr>
              <a:t> infants </a:t>
            </a:r>
            <a:r>
              <a:rPr lang="fr-CH" b="1" dirty="0" err="1">
                <a:effectLst/>
              </a:rPr>
              <a:t>will</a:t>
            </a:r>
            <a:r>
              <a:rPr lang="fr-CH" b="1" dirty="0">
                <a:effectLst/>
              </a:rPr>
              <a:t> </a:t>
            </a:r>
            <a:r>
              <a:rPr lang="fr-CH" b="1" dirty="0" err="1">
                <a:effectLst/>
              </a:rPr>
              <a:t>demonstrate</a:t>
            </a:r>
            <a:r>
              <a:rPr lang="fr-CH" b="1" dirty="0">
                <a:effectLst/>
              </a:rPr>
              <a:t> </a:t>
            </a:r>
            <a:r>
              <a:rPr lang="fr-CH" b="1" dirty="0" err="1">
                <a:effectLst/>
              </a:rPr>
              <a:t>higher</a:t>
            </a:r>
            <a:r>
              <a:rPr lang="fr-CH" b="1" dirty="0">
                <a:effectLst/>
              </a:rPr>
              <a:t> tolerance</a:t>
            </a:r>
            <a:r>
              <a:rPr lang="fr-CH" dirty="0">
                <a:effectLst/>
              </a:rPr>
              <a:t>7. This </a:t>
            </a:r>
            <a:r>
              <a:rPr lang="fr-CH" dirty="0" err="1">
                <a:effectLst/>
              </a:rPr>
              <a:t>is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because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friendships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with</a:t>
            </a:r>
            <a:r>
              <a:rPr lang="fr-CH" dirty="0">
                <a:effectLst/>
              </a:rPr>
              <a:t> males </a:t>
            </a:r>
            <a:r>
              <a:rPr lang="fr-CH" dirty="0" err="1">
                <a:effectLst/>
              </a:rPr>
              <a:t>during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pregnancy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could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decrease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risks</a:t>
            </a:r>
            <a:r>
              <a:rPr lang="fr-CH" dirty="0">
                <a:effectLst/>
              </a:rPr>
              <a:t> of </a:t>
            </a:r>
            <a:r>
              <a:rPr lang="fr-CH" dirty="0" err="1">
                <a:effectLst/>
              </a:rPr>
              <a:t>miscarriage</a:t>
            </a:r>
            <a:r>
              <a:rPr lang="fr-CH" dirty="0">
                <a:effectLst/>
              </a:rPr>
              <a:t> if males support </a:t>
            </a:r>
            <a:r>
              <a:rPr lang="fr-CH" dirty="0" err="1">
                <a:effectLst/>
              </a:rPr>
              <a:t>their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female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friend</a:t>
            </a:r>
            <a:r>
              <a:rPr lang="fr-CH" dirty="0">
                <a:effectLst/>
              </a:rPr>
              <a:t> in conflicts7....</a:t>
            </a:r>
          </a:p>
          <a:p>
            <a:r>
              <a:rPr lang="fr-CH" dirty="0">
                <a:effectLst/>
              </a:rPr>
              <a:t>In </a:t>
            </a:r>
            <a:r>
              <a:rPr lang="fr-CH" dirty="0" err="1">
                <a:effectLst/>
              </a:rPr>
              <a:t>summary</a:t>
            </a:r>
            <a:r>
              <a:rPr lang="fr-CH" dirty="0">
                <a:effectLst/>
              </a:rPr>
              <a:t>, the </a:t>
            </a:r>
            <a:r>
              <a:rPr lang="fr-CH" dirty="0" err="1">
                <a:effectLst/>
              </a:rPr>
              <a:t>study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aims</a:t>
            </a:r>
            <a:r>
              <a:rPr lang="fr-CH" dirty="0">
                <a:effectLst/>
              </a:rPr>
              <a:t> to </a:t>
            </a:r>
            <a:r>
              <a:rPr lang="fr-CH" dirty="0" err="1">
                <a:effectLst/>
              </a:rPr>
              <a:t>understand</a:t>
            </a:r>
            <a:r>
              <a:rPr lang="fr-CH" dirty="0">
                <a:effectLst/>
              </a:rPr>
              <a:t> how </a:t>
            </a:r>
            <a:r>
              <a:rPr lang="fr-CH" dirty="0" err="1">
                <a:effectLst/>
              </a:rPr>
              <a:t>various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individual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dyadic</a:t>
            </a:r>
            <a:r>
              <a:rPr lang="fr-CH" dirty="0">
                <a:effectLst/>
              </a:rPr>
              <a:t>, and </a:t>
            </a:r>
            <a:r>
              <a:rPr lang="fr-CH" dirty="0" err="1">
                <a:effectLst/>
              </a:rPr>
              <a:t>ecological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factors</a:t>
            </a:r>
            <a:r>
              <a:rPr lang="fr-CH" dirty="0">
                <a:effectLst/>
              </a:rPr>
              <a:t> influence </a:t>
            </a:r>
            <a:r>
              <a:rPr lang="fr-CH" dirty="0" err="1">
                <a:effectLst/>
              </a:rPr>
              <a:t>tolerance</a:t>
            </a:r>
            <a:r>
              <a:rPr lang="fr-CH" dirty="0">
                <a:effectLst/>
              </a:rPr>
              <a:t> in male-</a:t>
            </a:r>
            <a:r>
              <a:rPr lang="fr-CH" dirty="0" err="1">
                <a:effectLst/>
              </a:rPr>
              <a:t>female</a:t>
            </a:r>
            <a:r>
              <a:rPr lang="fr-CH" dirty="0">
                <a:effectLst/>
              </a:rPr>
              <a:t> vervet </a:t>
            </a:r>
            <a:r>
              <a:rPr lang="fr-CH" dirty="0" err="1">
                <a:effectLst/>
              </a:rPr>
              <a:t>monkey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dyads</a:t>
            </a:r>
            <a:r>
              <a:rPr lang="fr-CH" dirty="0">
                <a:effectLst/>
              </a:rPr>
              <a:t>, </a:t>
            </a:r>
            <a:r>
              <a:rPr lang="fr-CH" dirty="0" err="1">
                <a:effectLst/>
              </a:rPr>
              <a:t>while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considering</a:t>
            </a:r>
            <a:r>
              <a:rPr lang="fr-CH" dirty="0">
                <a:effectLst/>
              </a:rPr>
              <a:t> the </a:t>
            </a:r>
            <a:r>
              <a:rPr lang="fr-CH" dirty="0" err="1">
                <a:effectLst/>
              </a:rPr>
              <a:t>evolution</a:t>
            </a:r>
            <a:r>
              <a:rPr lang="fr-CH" dirty="0">
                <a:effectLst/>
              </a:rPr>
              <a:t> of </a:t>
            </a:r>
            <a:r>
              <a:rPr lang="fr-CH" dirty="0" err="1">
                <a:effectLst/>
              </a:rPr>
              <a:t>these</a:t>
            </a:r>
            <a:r>
              <a:rPr lang="fr-CH" dirty="0">
                <a:effectLst/>
              </a:rPr>
              <a:t> </a:t>
            </a:r>
            <a:r>
              <a:rPr lang="fr-CH" dirty="0" err="1">
                <a:effectLst/>
              </a:rPr>
              <a:t>behaviors</a:t>
            </a:r>
            <a:r>
              <a:rPr lang="fr-CH" dirty="0">
                <a:effectLst/>
              </a:rPr>
              <a:t> over time8.</a:t>
            </a:r>
          </a:p>
          <a:p>
            <a:endParaRPr lang="fr-CH" dirty="0">
              <a:effectLst/>
            </a:endParaRPr>
          </a:p>
          <a:p>
            <a:endParaRPr lang="fr-CH" dirty="0">
              <a:effectLst/>
            </a:endParaRPr>
          </a:p>
          <a:p>
            <a:endParaRPr lang="fr-CH" dirty="0">
              <a:effectLst/>
            </a:endParaRPr>
          </a:p>
          <a:p>
            <a:endParaRPr lang="fr-CH" dirty="0">
              <a:effectLst/>
            </a:endParaRPr>
          </a:p>
          <a:p>
            <a:endParaRPr lang="fr-CH" dirty="0">
              <a:effectLst/>
            </a:endParaRPr>
          </a:p>
          <a:p>
            <a:r>
              <a:rPr lang="fr-CH" b="1" dirty="0" err="1"/>
              <a:t>actors</a:t>
            </a:r>
            <a:r>
              <a:rPr lang="fr-CH" b="1" dirty="0"/>
              <a:t> </a:t>
            </a:r>
            <a:r>
              <a:rPr lang="fr-CH" b="1" dirty="0" err="1"/>
              <a:t>Influencing</a:t>
            </a:r>
            <a:r>
              <a:rPr lang="fr-CH" b="1" dirty="0"/>
              <a:t> </a:t>
            </a:r>
            <a:r>
              <a:rPr lang="fr-CH" b="1" dirty="0" err="1"/>
              <a:t>Tolerance</a:t>
            </a:r>
            <a:r>
              <a:rPr lang="fr-CH" b="1" dirty="0"/>
              <a:t> in Male-</a:t>
            </a:r>
            <a:r>
              <a:rPr lang="fr-CH" b="1" dirty="0" err="1"/>
              <a:t>Female</a:t>
            </a:r>
            <a:r>
              <a:rPr lang="fr-CH" b="1" dirty="0"/>
              <a:t> </a:t>
            </a:r>
            <a:r>
              <a:rPr lang="fr-CH" b="1" dirty="0" err="1"/>
              <a:t>Dyads</a:t>
            </a:r>
            <a:endParaRPr lang="fr-CH" b="1" dirty="0"/>
          </a:p>
          <a:p>
            <a:r>
              <a:rPr lang="fr-CH" dirty="0"/>
              <a:t>📌 </a:t>
            </a:r>
            <a:r>
              <a:rPr lang="fr-CH" b="1" dirty="0"/>
              <a:t>1. </a:t>
            </a:r>
            <a:r>
              <a:rPr lang="fr-CH" b="1" dirty="0" err="1"/>
              <a:t>Tolerance</a:t>
            </a:r>
            <a:r>
              <a:rPr lang="fr-CH" b="1" dirty="0"/>
              <a:t> Over Time</a:t>
            </a: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dirty="0" err="1"/>
              <a:t>Expected</a:t>
            </a:r>
            <a:r>
              <a:rPr lang="fr-CH" dirty="0"/>
              <a:t> to </a:t>
            </a:r>
            <a:r>
              <a:rPr lang="fr-CH" b="1" dirty="0" err="1"/>
              <a:t>increase</a:t>
            </a:r>
            <a:r>
              <a:rPr lang="fr-CH" dirty="0"/>
              <a:t> as </a:t>
            </a:r>
            <a:r>
              <a:rPr lang="fr-CH" dirty="0" err="1"/>
              <a:t>individuals</a:t>
            </a:r>
            <a:r>
              <a:rPr lang="fr-CH" dirty="0"/>
              <a:t> </a:t>
            </a:r>
            <a:r>
              <a:rPr lang="fr-CH" dirty="0" err="1"/>
              <a:t>get</a:t>
            </a:r>
            <a:r>
              <a:rPr lang="fr-CH" dirty="0"/>
              <a:t> </a:t>
            </a:r>
            <a:r>
              <a:rPr lang="fr-CH" dirty="0" err="1"/>
              <a:t>used</a:t>
            </a:r>
            <a:r>
              <a:rPr lang="fr-CH" dirty="0"/>
              <a:t> to </a:t>
            </a:r>
            <a:r>
              <a:rPr lang="fr-CH" dirty="0" err="1"/>
              <a:t>each</a:t>
            </a:r>
            <a:r>
              <a:rPr lang="fr-CH" dirty="0"/>
              <a:t> </a:t>
            </a:r>
            <a:r>
              <a:rPr lang="fr-CH" dirty="0" err="1"/>
              <a:t>other</a:t>
            </a:r>
            <a:r>
              <a:rPr lang="fr-CH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Rate of </a:t>
            </a:r>
            <a:r>
              <a:rPr lang="fr-CH" b="1" dirty="0" err="1"/>
              <a:t>increase</a:t>
            </a:r>
            <a:r>
              <a:rPr lang="fr-CH" dirty="0"/>
              <a:t> </a:t>
            </a:r>
            <a:r>
              <a:rPr lang="fr-CH" dirty="0" err="1"/>
              <a:t>may</a:t>
            </a:r>
            <a:r>
              <a:rPr lang="fr-CH" dirty="0"/>
              <a:t> </a:t>
            </a:r>
            <a:r>
              <a:rPr lang="fr-CH" dirty="0" err="1"/>
              <a:t>vary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b="1" dirty="0"/>
              <a:t>initial social bond, </a:t>
            </a:r>
            <a:r>
              <a:rPr lang="fr-CH" b="1" dirty="0" err="1"/>
              <a:t>rank</a:t>
            </a:r>
            <a:r>
              <a:rPr lang="fr-CH" b="1" dirty="0"/>
              <a:t>, and </a:t>
            </a:r>
            <a:r>
              <a:rPr lang="fr-CH" b="1" dirty="0" err="1"/>
              <a:t>age</a:t>
            </a:r>
            <a:r>
              <a:rPr lang="fr-CH" dirty="0"/>
              <a:t>.</a:t>
            </a:r>
          </a:p>
          <a:p>
            <a:r>
              <a:rPr lang="fr-CH" dirty="0"/>
              <a:t>📌 </a:t>
            </a:r>
            <a:r>
              <a:rPr lang="fr-CH" b="1" dirty="0"/>
              <a:t>2. Initial Social Bonds</a:t>
            </a: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dirty="0" err="1"/>
              <a:t>Stronger</a:t>
            </a:r>
            <a:r>
              <a:rPr lang="fr-CH" dirty="0"/>
              <a:t> bonds → </a:t>
            </a:r>
            <a:r>
              <a:rPr lang="fr-CH" b="1" dirty="0" err="1"/>
              <a:t>higher</a:t>
            </a:r>
            <a:r>
              <a:rPr lang="fr-CH" b="1" dirty="0"/>
              <a:t> </a:t>
            </a:r>
            <a:r>
              <a:rPr lang="fr-CH" b="1" dirty="0" err="1"/>
              <a:t>tolerance</a:t>
            </a:r>
            <a:r>
              <a:rPr lang="fr-CH" dirty="0"/>
              <a:t> &amp; </a:t>
            </a:r>
            <a:r>
              <a:rPr lang="fr-CH" b="1" dirty="0" err="1"/>
              <a:t>greater</a:t>
            </a:r>
            <a:r>
              <a:rPr lang="fr-CH" b="1" dirty="0"/>
              <a:t> </a:t>
            </a:r>
            <a:r>
              <a:rPr lang="fr-CH" b="1" dirty="0" err="1"/>
              <a:t>increase</a:t>
            </a:r>
            <a:r>
              <a:rPr lang="fr-CH" b="1" dirty="0"/>
              <a:t> over time</a:t>
            </a:r>
            <a:r>
              <a:rPr lang="fr-CH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dirty="0"/>
              <a:t>Weak bonds → </a:t>
            </a:r>
            <a:r>
              <a:rPr lang="fr-CH" b="1" dirty="0" err="1"/>
              <a:t>lower</a:t>
            </a:r>
            <a:r>
              <a:rPr lang="fr-CH" b="1" dirty="0"/>
              <a:t> </a:t>
            </a:r>
            <a:r>
              <a:rPr lang="fr-CH" b="1" dirty="0" err="1"/>
              <a:t>tolerance</a:t>
            </a:r>
            <a:r>
              <a:rPr lang="fr-CH" dirty="0"/>
              <a:t>.</a:t>
            </a:r>
          </a:p>
          <a:p>
            <a:r>
              <a:rPr lang="fr-CH" dirty="0"/>
              <a:t>📌 </a:t>
            </a:r>
            <a:r>
              <a:rPr lang="fr-CH" b="1" dirty="0"/>
              <a:t>3. Age </a:t>
            </a:r>
            <a:r>
              <a:rPr lang="fr-CH" b="1" dirty="0" err="1"/>
              <a:t>Differences</a:t>
            </a: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dirty="0" err="1"/>
              <a:t>Smaller</a:t>
            </a:r>
            <a:r>
              <a:rPr lang="fr-CH" dirty="0"/>
              <a:t> </a:t>
            </a:r>
            <a:r>
              <a:rPr lang="fr-CH" dirty="0" err="1"/>
              <a:t>age</a:t>
            </a:r>
            <a:r>
              <a:rPr lang="fr-CH" dirty="0"/>
              <a:t> gaps → </a:t>
            </a:r>
            <a:r>
              <a:rPr lang="fr-CH" b="1" dirty="0" err="1"/>
              <a:t>higher</a:t>
            </a:r>
            <a:r>
              <a:rPr lang="fr-CH" b="1" dirty="0"/>
              <a:t> </a:t>
            </a:r>
            <a:r>
              <a:rPr lang="fr-CH" b="1" dirty="0" err="1"/>
              <a:t>tolerance</a:t>
            </a:r>
            <a:r>
              <a:rPr lang="fr-CH" dirty="0"/>
              <a:t> (</a:t>
            </a:r>
            <a:r>
              <a:rPr lang="fr-CH" dirty="0" err="1"/>
              <a:t>shared</a:t>
            </a:r>
            <a:r>
              <a:rPr lang="fr-CH" dirty="0"/>
              <a:t> social </a:t>
            </a:r>
            <a:r>
              <a:rPr lang="fr-CH" dirty="0" err="1"/>
              <a:t>experiences</a:t>
            </a:r>
            <a:r>
              <a:rPr lang="fr-CH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dirty="0" err="1"/>
              <a:t>Larger</a:t>
            </a:r>
            <a:r>
              <a:rPr lang="fr-CH" dirty="0"/>
              <a:t> </a:t>
            </a:r>
            <a:r>
              <a:rPr lang="fr-CH" dirty="0" err="1"/>
              <a:t>age</a:t>
            </a:r>
            <a:r>
              <a:rPr lang="fr-CH" dirty="0"/>
              <a:t> gaps → </a:t>
            </a:r>
            <a:r>
              <a:rPr lang="fr-CH" b="1" dirty="0" err="1"/>
              <a:t>reduced</a:t>
            </a:r>
            <a:r>
              <a:rPr lang="fr-CH" b="1" dirty="0"/>
              <a:t> </a:t>
            </a:r>
            <a:r>
              <a:rPr lang="fr-CH" b="1" dirty="0" err="1"/>
              <a:t>tolerance</a:t>
            </a:r>
            <a:r>
              <a:rPr lang="fr-CH" dirty="0"/>
              <a:t> (</a:t>
            </a:r>
            <a:r>
              <a:rPr lang="fr-CH" dirty="0" err="1"/>
              <a:t>differences</a:t>
            </a:r>
            <a:r>
              <a:rPr lang="fr-CH" dirty="0"/>
              <a:t> in </a:t>
            </a:r>
            <a:r>
              <a:rPr lang="fr-CH" dirty="0" err="1"/>
              <a:t>curiosity</a:t>
            </a:r>
            <a:r>
              <a:rPr lang="fr-CH" dirty="0"/>
              <a:t> &amp; </a:t>
            </a:r>
            <a:r>
              <a:rPr lang="fr-CH" dirty="0" err="1"/>
              <a:t>activity</a:t>
            </a:r>
            <a:r>
              <a:rPr lang="fr-CH" dirty="0"/>
              <a:t>).</a:t>
            </a:r>
          </a:p>
          <a:p>
            <a:r>
              <a:rPr lang="fr-CH" dirty="0"/>
              <a:t>📌 </a:t>
            </a:r>
            <a:r>
              <a:rPr lang="fr-CH" b="1" dirty="0"/>
              <a:t>4. Rank </a:t>
            </a:r>
            <a:r>
              <a:rPr lang="fr-CH" b="1" dirty="0" err="1"/>
              <a:t>Disparities</a:t>
            </a: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dirty="0" err="1"/>
              <a:t>Greater</a:t>
            </a:r>
            <a:r>
              <a:rPr lang="fr-CH" dirty="0"/>
              <a:t> </a:t>
            </a:r>
            <a:r>
              <a:rPr lang="fr-CH" dirty="0" err="1"/>
              <a:t>rank</a:t>
            </a:r>
            <a:r>
              <a:rPr lang="fr-CH" dirty="0"/>
              <a:t> </a:t>
            </a:r>
            <a:r>
              <a:rPr lang="fr-CH" dirty="0" err="1"/>
              <a:t>differences</a:t>
            </a:r>
            <a:r>
              <a:rPr lang="fr-CH" dirty="0"/>
              <a:t> → </a:t>
            </a:r>
            <a:r>
              <a:rPr lang="fr-CH" b="1" dirty="0" err="1"/>
              <a:t>lower</a:t>
            </a:r>
            <a:r>
              <a:rPr lang="fr-CH" b="1" dirty="0"/>
              <a:t> </a:t>
            </a:r>
            <a:r>
              <a:rPr lang="fr-CH" b="1" dirty="0" err="1"/>
              <a:t>tolerance</a:t>
            </a:r>
            <a:r>
              <a:rPr lang="fr-CH" dirty="0"/>
              <a:t> &amp; </a:t>
            </a:r>
            <a:r>
              <a:rPr lang="fr-CH" b="1" dirty="0" err="1"/>
              <a:t>weaker</a:t>
            </a:r>
            <a:r>
              <a:rPr lang="fr-CH" b="1" dirty="0"/>
              <a:t> </a:t>
            </a:r>
            <a:r>
              <a:rPr lang="fr-CH" b="1" dirty="0" err="1"/>
              <a:t>increase</a:t>
            </a:r>
            <a:r>
              <a:rPr lang="fr-CH" dirty="0"/>
              <a:t>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err="1"/>
              <a:t>Lower-ranking</a:t>
            </a:r>
            <a:r>
              <a:rPr lang="fr-CH" b="1" dirty="0"/>
              <a:t> </a:t>
            </a:r>
            <a:r>
              <a:rPr lang="fr-CH" b="1" dirty="0" err="1"/>
              <a:t>individuals</a:t>
            </a:r>
            <a:r>
              <a:rPr lang="fr-CH" b="1" dirty="0"/>
              <a:t> </a:t>
            </a:r>
            <a:r>
              <a:rPr lang="fr-CH" b="1" dirty="0" err="1"/>
              <a:t>avoid</a:t>
            </a:r>
            <a:r>
              <a:rPr lang="fr-CH" dirty="0"/>
              <a:t> </a:t>
            </a:r>
            <a:r>
              <a:rPr lang="fr-CH" dirty="0" err="1"/>
              <a:t>higher-ranking</a:t>
            </a:r>
            <a:r>
              <a:rPr lang="fr-CH" dirty="0"/>
              <a:t> </a:t>
            </a:r>
            <a:r>
              <a:rPr lang="fr-CH" dirty="0" err="1"/>
              <a:t>ones</a:t>
            </a:r>
            <a:r>
              <a:rPr lang="fr-CH" dirty="0"/>
              <a:t>, </a:t>
            </a:r>
            <a:r>
              <a:rPr lang="fr-CH" dirty="0" err="1"/>
              <a:t>reducing</a:t>
            </a:r>
            <a:r>
              <a:rPr lang="fr-CH" dirty="0"/>
              <a:t> interactions.</a:t>
            </a:r>
          </a:p>
          <a:p>
            <a:r>
              <a:rPr lang="fr-CH" dirty="0"/>
              <a:t>📌 </a:t>
            </a:r>
            <a:r>
              <a:rPr lang="fr-CH" b="1" dirty="0"/>
              <a:t>5. Direction of Dominance</a:t>
            </a: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err="1"/>
              <a:t>Female</a:t>
            </a:r>
            <a:r>
              <a:rPr lang="fr-CH" b="1" dirty="0"/>
              <a:t>-dominant </a:t>
            </a:r>
            <a:r>
              <a:rPr lang="fr-CH" b="1" dirty="0" err="1"/>
              <a:t>dyads</a:t>
            </a:r>
            <a:r>
              <a:rPr lang="fr-CH" dirty="0"/>
              <a:t> </a:t>
            </a:r>
            <a:r>
              <a:rPr lang="fr-CH" dirty="0" err="1"/>
              <a:t>may</a:t>
            </a:r>
            <a:r>
              <a:rPr lang="fr-CH" dirty="0"/>
              <a:t> show </a:t>
            </a:r>
            <a:r>
              <a:rPr lang="fr-CH" b="1" dirty="0" err="1"/>
              <a:t>higher</a:t>
            </a:r>
            <a:r>
              <a:rPr lang="fr-CH" b="1" dirty="0"/>
              <a:t> </a:t>
            </a:r>
            <a:r>
              <a:rPr lang="fr-CH" b="1" dirty="0" err="1"/>
              <a:t>tolerance</a:t>
            </a:r>
            <a:r>
              <a:rPr lang="fr-CH" dirty="0"/>
              <a:t> </a:t>
            </a:r>
            <a:r>
              <a:rPr lang="fr-CH" dirty="0" err="1"/>
              <a:t>than</a:t>
            </a:r>
            <a:r>
              <a:rPr lang="fr-CH" dirty="0"/>
              <a:t> male-dominant </a:t>
            </a:r>
            <a:r>
              <a:rPr lang="fr-CH" dirty="0" err="1"/>
              <a:t>ones</a:t>
            </a:r>
            <a:r>
              <a:rPr lang="fr-CH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Males </a:t>
            </a:r>
            <a:r>
              <a:rPr lang="fr-CH" b="1" dirty="0" err="1"/>
              <a:t>may</a:t>
            </a:r>
            <a:r>
              <a:rPr lang="fr-CH" b="1" dirty="0"/>
              <a:t> </a:t>
            </a:r>
            <a:r>
              <a:rPr lang="fr-CH" b="1" dirty="0" err="1"/>
              <a:t>tolerate</a:t>
            </a:r>
            <a:r>
              <a:rPr lang="fr-CH" dirty="0"/>
              <a:t> dominant </a:t>
            </a:r>
            <a:r>
              <a:rPr lang="fr-CH" dirty="0" err="1"/>
              <a:t>females</a:t>
            </a:r>
            <a:r>
              <a:rPr lang="fr-CH" dirty="0"/>
              <a:t> to </a:t>
            </a:r>
            <a:r>
              <a:rPr lang="fr-CH" b="1" dirty="0" err="1"/>
              <a:t>increase</a:t>
            </a:r>
            <a:r>
              <a:rPr lang="fr-CH" b="1" dirty="0"/>
              <a:t> </a:t>
            </a:r>
            <a:r>
              <a:rPr lang="fr-CH" b="1" dirty="0" err="1"/>
              <a:t>mating</a:t>
            </a:r>
            <a:r>
              <a:rPr lang="fr-CH" b="1" dirty="0"/>
              <a:t> </a:t>
            </a:r>
            <a:r>
              <a:rPr lang="fr-CH" b="1" dirty="0" err="1"/>
              <a:t>opportunities</a:t>
            </a:r>
            <a:r>
              <a:rPr lang="fr-CH" dirty="0"/>
              <a:t>.</a:t>
            </a:r>
          </a:p>
          <a:p>
            <a:r>
              <a:rPr lang="fr-CH" dirty="0"/>
              <a:t>📌 </a:t>
            </a:r>
            <a:r>
              <a:rPr lang="fr-CH" b="1" dirty="0"/>
              <a:t>6. </a:t>
            </a:r>
            <a:r>
              <a:rPr lang="fr-CH" b="1" dirty="0" err="1"/>
              <a:t>Seasonal</a:t>
            </a:r>
            <a:r>
              <a:rPr lang="fr-CH" b="1" dirty="0"/>
              <a:t> Variation</a:t>
            </a: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Winter</a:t>
            </a:r>
            <a:r>
              <a:rPr lang="fr-CH" dirty="0"/>
              <a:t> (</a:t>
            </a:r>
            <a:r>
              <a:rPr lang="fr-CH" dirty="0" err="1"/>
              <a:t>resource</a:t>
            </a:r>
            <a:r>
              <a:rPr lang="fr-CH" dirty="0"/>
              <a:t> </a:t>
            </a:r>
            <a:r>
              <a:rPr lang="fr-CH" dirty="0" err="1"/>
              <a:t>scarcity</a:t>
            </a:r>
            <a:r>
              <a:rPr lang="fr-CH" dirty="0"/>
              <a:t>) → </a:t>
            </a:r>
            <a:r>
              <a:rPr lang="fr-CH" b="1" dirty="0" err="1"/>
              <a:t>lower</a:t>
            </a:r>
            <a:r>
              <a:rPr lang="fr-CH" b="1" dirty="0"/>
              <a:t> </a:t>
            </a:r>
            <a:r>
              <a:rPr lang="fr-CH" b="1" dirty="0" err="1"/>
              <a:t>tolerance</a:t>
            </a:r>
            <a:r>
              <a:rPr lang="fr-CH" dirty="0"/>
              <a:t> (more </a:t>
            </a:r>
            <a:r>
              <a:rPr lang="fr-CH" dirty="0" err="1"/>
              <a:t>competition</a:t>
            </a:r>
            <a:r>
              <a:rPr lang="fr-CH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Summer</a:t>
            </a:r>
            <a:r>
              <a:rPr lang="fr-CH" dirty="0"/>
              <a:t> (</a:t>
            </a:r>
            <a:r>
              <a:rPr lang="fr-CH" dirty="0" err="1"/>
              <a:t>resource</a:t>
            </a:r>
            <a:r>
              <a:rPr lang="fr-CH" dirty="0"/>
              <a:t> </a:t>
            </a:r>
            <a:r>
              <a:rPr lang="fr-CH" dirty="0" err="1"/>
              <a:t>abundance</a:t>
            </a:r>
            <a:r>
              <a:rPr lang="fr-CH" dirty="0"/>
              <a:t>) → </a:t>
            </a:r>
            <a:r>
              <a:rPr lang="fr-CH" b="1" dirty="0" err="1"/>
              <a:t>higher</a:t>
            </a:r>
            <a:r>
              <a:rPr lang="fr-CH" b="1" dirty="0"/>
              <a:t> </a:t>
            </a:r>
            <a:r>
              <a:rPr lang="fr-CH" b="1" dirty="0" err="1"/>
              <a:t>tolerance</a:t>
            </a:r>
            <a:r>
              <a:rPr lang="fr-CH" dirty="0"/>
              <a:t>.</a:t>
            </a:r>
          </a:p>
          <a:p>
            <a:r>
              <a:rPr lang="fr-CH" dirty="0"/>
              <a:t>📌 </a:t>
            </a:r>
            <a:r>
              <a:rPr lang="fr-CH" b="1" dirty="0"/>
              <a:t>7. </a:t>
            </a:r>
            <a:r>
              <a:rPr lang="fr-CH" b="1" dirty="0" err="1"/>
              <a:t>Females</a:t>
            </a:r>
            <a:r>
              <a:rPr lang="fr-CH" b="1" dirty="0"/>
              <a:t> </a:t>
            </a:r>
            <a:r>
              <a:rPr lang="fr-CH" b="1" dirty="0" err="1"/>
              <a:t>with</a:t>
            </a:r>
            <a:r>
              <a:rPr lang="fr-CH" b="1" dirty="0"/>
              <a:t> Infants</a:t>
            </a: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dirty="0" err="1"/>
              <a:t>Expected</a:t>
            </a:r>
            <a:r>
              <a:rPr lang="fr-CH" dirty="0"/>
              <a:t> to </a:t>
            </a:r>
            <a:r>
              <a:rPr lang="fr-CH" b="1" dirty="0"/>
              <a:t>show </a:t>
            </a:r>
            <a:r>
              <a:rPr lang="fr-CH" b="1" dirty="0" err="1"/>
              <a:t>higher</a:t>
            </a:r>
            <a:r>
              <a:rPr lang="fr-CH" b="1" dirty="0"/>
              <a:t> </a:t>
            </a:r>
            <a:r>
              <a:rPr lang="fr-CH" b="1" dirty="0" err="1"/>
              <a:t>tolerance</a:t>
            </a:r>
            <a:r>
              <a:rPr lang="fr-CH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dirty="0" err="1"/>
              <a:t>Friendships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males </a:t>
            </a:r>
            <a:r>
              <a:rPr lang="fr-CH" b="1" dirty="0" err="1"/>
              <a:t>reduce</a:t>
            </a:r>
            <a:r>
              <a:rPr lang="fr-CH" b="1" dirty="0"/>
              <a:t> </a:t>
            </a:r>
            <a:r>
              <a:rPr lang="fr-CH" b="1" dirty="0" err="1"/>
              <a:t>miscarriage</a:t>
            </a:r>
            <a:r>
              <a:rPr lang="fr-CH" b="1" dirty="0"/>
              <a:t> </a:t>
            </a:r>
            <a:r>
              <a:rPr lang="fr-CH" b="1" dirty="0" err="1"/>
              <a:t>risk</a:t>
            </a:r>
            <a:r>
              <a:rPr lang="fr-CH" dirty="0"/>
              <a:t> &amp; </a:t>
            </a:r>
            <a:r>
              <a:rPr lang="fr-CH" dirty="0" err="1"/>
              <a:t>provide</a:t>
            </a:r>
            <a:r>
              <a:rPr lang="fr-CH" dirty="0"/>
              <a:t> </a:t>
            </a:r>
            <a:r>
              <a:rPr lang="fr-CH" b="1" dirty="0"/>
              <a:t>social support</a:t>
            </a:r>
            <a:r>
              <a:rPr lang="fr-CH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endParaRPr lang="fr-CH" dirty="0"/>
          </a:p>
          <a:p>
            <a:r>
              <a:rPr lang="fr-CH" b="1" dirty="0" err="1"/>
              <a:t>Experimental</a:t>
            </a:r>
            <a:r>
              <a:rPr lang="fr-CH" b="1" dirty="0"/>
              <a:t> Design </a:t>
            </a:r>
            <a:r>
              <a:rPr lang="fr-CH" b="1" dirty="0" err="1"/>
              <a:t>Overview</a:t>
            </a:r>
            <a:r>
              <a:rPr lang="fr-CH" b="1" dirty="0"/>
              <a:t>:</a:t>
            </a: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err="1"/>
              <a:t>Task</a:t>
            </a:r>
            <a:r>
              <a:rPr lang="fr-CH" b="1" dirty="0"/>
              <a:t>:</a:t>
            </a:r>
            <a:r>
              <a:rPr lang="fr-CH" dirty="0"/>
              <a:t> </a:t>
            </a:r>
            <a:r>
              <a:rPr lang="fr-CH" dirty="0" err="1"/>
              <a:t>Dyads</a:t>
            </a:r>
            <a:r>
              <a:rPr lang="fr-CH" dirty="0"/>
              <a:t> must </a:t>
            </a:r>
            <a:r>
              <a:rPr lang="fr-CH" dirty="0" err="1"/>
              <a:t>approach</a:t>
            </a:r>
            <a:r>
              <a:rPr lang="fr-CH" dirty="0"/>
              <a:t> boxes </a:t>
            </a:r>
            <a:r>
              <a:rPr lang="fr-CH" b="1" dirty="0" err="1"/>
              <a:t>simultaneously</a:t>
            </a:r>
            <a:r>
              <a:rPr lang="fr-CH" dirty="0"/>
              <a:t> to </a:t>
            </a:r>
            <a:r>
              <a:rPr lang="fr-CH" dirty="0" err="1"/>
              <a:t>receive</a:t>
            </a:r>
            <a:r>
              <a:rPr lang="fr-CH" dirty="0"/>
              <a:t> a </a:t>
            </a:r>
            <a:r>
              <a:rPr lang="fr-CH" dirty="0" err="1"/>
              <a:t>food</a:t>
            </a:r>
            <a:r>
              <a:rPr lang="fr-CH" dirty="0"/>
              <a:t> </a:t>
            </a:r>
            <a:r>
              <a:rPr lang="fr-CH" dirty="0" err="1"/>
              <a:t>reward</a:t>
            </a:r>
            <a:r>
              <a:rPr lang="fr-CH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err="1"/>
              <a:t>Tolerance</a:t>
            </a:r>
            <a:r>
              <a:rPr lang="fr-CH" b="1" dirty="0"/>
              <a:t> &amp; </a:t>
            </a:r>
            <a:r>
              <a:rPr lang="fr-CH" b="1" dirty="0" err="1"/>
              <a:t>Aggression</a:t>
            </a:r>
            <a:r>
              <a:rPr lang="fr-CH" b="1" dirty="0"/>
              <a:t> </a:t>
            </a:r>
            <a:r>
              <a:rPr lang="fr-CH" b="1" dirty="0" err="1"/>
              <a:t>Adjustments</a:t>
            </a:r>
            <a:r>
              <a:rPr lang="fr-CH" b="1" dirty="0"/>
              <a:t>:</a:t>
            </a:r>
            <a:endParaRPr lang="fr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b="1" dirty="0"/>
              <a:t>If </a:t>
            </a:r>
            <a:r>
              <a:rPr lang="fr-CH" b="1" dirty="0" err="1"/>
              <a:t>tolerant</a:t>
            </a:r>
            <a:r>
              <a:rPr lang="fr-CH" b="1" dirty="0"/>
              <a:t> (2x):</a:t>
            </a:r>
            <a:r>
              <a:rPr lang="fr-CH" dirty="0"/>
              <a:t> </a:t>
            </a:r>
            <a:r>
              <a:rPr lang="fr-CH" b="1" dirty="0" err="1"/>
              <a:t>Decrease</a:t>
            </a:r>
            <a:r>
              <a:rPr lang="fr-CH" b="1" dirty="0"/>
              <a:t> distance</a:t>
            </a:r>
            <a:r>
              <a:rPr lang="fr-CH" dirty="0"/>
              <a:t> </a:t>
            </a:r>
            <a:r>
              <a:rPr lang="fr-CH" dirty="0" err="1"/>
              <a:t>between</a:t>
            </a:r>
            <a:r>
              <a:rPr lang="fr-CH" dirty="0"/>
              <a:t> boxes.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b="1" dirty="0"/>
              <a:t>If </a:t>
            </a:r>
            <a:r>
              <a:rPr lang="fr-CH" b="1" dirty="0" err="1"/>
              <a:t>aggressive</a:t>
            </a:r>
            <a:r>
              <a:rPr lang="fr-CH" b="1" dirty="0"/>
              <a:t>:</a:t>
            </a:r>
            <a:r>
              <a:rPr lang="fr-CH" dirty="0"/>
              <a:t> </a:t>
            </a:r>
            <a:r>
              <a:rPr lang="fr-CH" b="1" dirty="0" err="1"/>
              <a:t>Increase</a:t>
            </a:r>
            <a:r>
              <a:rPr lang="fr-CH" b="1" dirty="0"/>
              <a:t> distance</a:t>
            </a:r>
            <a:r>
              <a:rPr lang="fr-CH" dirty="0"/>
              <a:t> </a:t>
            </a:r>
            <a:r>
              <a:rPr lang="fr-CH" dirty="0" err="1"/>
              <a:t>between</a:t>
            </a:r>
            <a:r>
              <a:rPr lang="fr-CH" dirty="0"/>
              <a:t> boxes.</a:t>
            </a:r>
          </a:p>
          <a:p>
            <a:r>
              <a:rPr lang="fr-CH" dirty="0"/>
              <a:t>📌 </a:t>
            </a:r>
            <a:r>
              <a:rPr lang="fr-CH" b="1" dirty="0" err="1"/>
              <a:t>Statistical</a:t>
            </a:r>
            <a:r>
              <a:rPr lang="fr-CH" b="1" dirty="0"/>
              <a:t> Model:</a:t>
            </a:r>
            <a:br>
              <a:rPr lang="fr-CH" dirty="0"/>
            </a:br>
            <a:r>
              <a:rPr lang="fr-CH" dirty="0"/>
              <a:t>✅ </a:t>
            </a:r>
            <a:r>
              <a:rPr lang="fr-CH" b="1" dirty="0" err="1"/>
              <a:t>Generalized</a:t>
            </a:r>
            <a:r>
              <a:rPr lang="fr-CH" b="1" dirty="0"/>
              <a:t> </a:t>
            </a:r>
            <a:r>
              <a:rPr lang="fr-CH" b="1" dirty="0" err="1"/>
              <a:t>Linear</a:t>
            </a:r>
            <a:r>
              <a:rPr lang="fr-CH" b="1" dirty="0"/>
              <a:t> Mixed </a:t>
            </a:r>
            <a:r>
              <a:rPr lang="fr-CH" b="1" dirty="0" err="1"/>
              <a:t>Models</a:t>
            </a:r>
            <a:r>
              <a:rPr lang="fr-CH" b="1" dirty="0"/>
              <a:t> (</a:t>
            </a:r>
            <a:r>
              <a:rPr lang="fr-CH" b="1" dirty="0" err="1"/>
              <a:t>GLMMs</a:t>
            </a:r>
            <a:r>
              <a:rPr lang="fr-CH" b="1" dirty="0"/>
              <a:t>)</a:t>
            </a:r>
            <a:r>
              <a:rPr lang="fr-CH" dirty="0"/>
              <a:t> </a:t>
            </a:r>
            <a:r>
              <a:rPr lang="fr-CH" dirty="0" err="1"/>
              <a:t>analyzing</a:t>
            </a:r>
            <a:r>
              <a:rPr lang="fr-CH" dirty="0"/>
              <a:t> </a:t>
            </a:r>
            <a:r>
              <a:rPr lang="fr-CH" dirty="0" err="1"/>
              <a:t>tolerance</a:t>
            </a:r>
            <a:r>
              <a:rPr lang="fr-CH" dirty="0"/>
              <a:t> (</a:t>
            </a:r>
            <a:r>
              <a:rPr lang="fr-CH" dirty="0" err="1"/>
              <a:t>binary</a:t>
            </a:r>
            <a:r>
              <a:rPr lang="fr-CH" dirty="0"/>
              <a:t>: Yes/No).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err="1"/>
              <a:t>Fixed</a:t>
            </a:r>
            <a:r>
              <a:rPr lang="fr-CH" b="1" dirty="0"/>
              <a:t> </a:t>
            </a:r>
            <a:r>
              <a:rPr lang="fr-CH" b="1" dirty="0" err="1"/>
              <a:t>Effects</a:t>
            </a:r>
            <a:r>
              <a:rPr lang="fr-CH" b="1" dirty="0"/>
              <a:t>:</a:t>
            </a:r>
            <a:r>
              <a:rPr lang="fr-CH" dirty="0"/>
              <a:t> Rank, Age, Social Bonds, </a:t>
            </a:r>
            <a:r>
              <a:rPr lang="fr-CH" dirty="0" err="1"/>
              <a:t>Season</a:t>
            </a:r>
            <a:r>
              <a:rPr lang="fr-CH" dirty="0"/>
              <a:t>, </a:t>
            </a:r>
            <a:r>
              <a:rPr lang="fr-CH" dirty="0" err="1"/>
              <a:t>Presence</a:t>
            </a:r>
            <a:r>
              <a:rPr lang="fr-CH" dirty="0"/>
              <a:t> of Infants.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Interaction </a:t>
            </a:r>
            <a:r>
              <a:rPr lang="fr-CH" b="1" dirty="0" err="1"/>
              <a:t>Effects</a:t>
            </a:r>
            <a:r>
              <a:rPr lang="fr-CH" b="1" dirty="0"/>
              <a:t>:</a:t>
            </a:r>
            <a:r>
              <a:rPr lang="fr-CH" dirty="0"/>
              <a:t> Day × Social Bond, Day × Rank,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err="1"/>
              <a:t>Random</a:t>
            </a:r>
            <a:r>
              <a:rPr lang="fr-CH" b="1" dirty="0"/>
              <a:t> </a:t>
            </a:r>
            <a:r>
              <a:rPr lang="fr-CH" b="1" dirty="0" err="1"/>
              <a:t>Effects</a:t>
            </a:r>
            <a:r>
              <a:rPr lang="fr-CH" b="1" dirty="0"/>
              <a:t>:</a:t>
            </a:r>
            <a:r>
              <a:rPr lang="fr-CH" dirty="0"/>
              <a:t> </a:t>
            </a:r>
            <a:r>
              <a:rPr lang="fr-CH" dirty="0" err="1"/>
              <a:t>Experimental</a:t>
            </a:r>
            <a:r>
              <a:rPr lang="fr-CH" dirty="0"/>
              <a:t> Day.</a:t>
            </a:r>
          </a:p>
          <a:p>
            <a:r>
              <a:rPr lang="fr-CH" dirty="0"/>
              <a:t>📌 </a:t>
            </a:r>
            <a:r>
              <a:rPr lang="fr-CH" b="1" dirty="0"/>
              <a:t>Graph </a:t>
            </a:r>
            <a:r>
              <a:rPr lang="fr-CH" b="1" dirty="0" err="1"/>
              <a:t>Placeholder</a:t>
            </a:r>
            <a:r>
              <a:rPr lang="fr-CH" b="1" dirty="0"/>
              <a:t>:</a:t>
            </a:r>
            <a:r>
              <a:rPr lang="fr-CH" dirty="0"/>
              <a:t> 🔹 </a:t>
            </a:r>
            <a:r>
              <a:rPr lang="fr-CH" b="1" dirty="0" err="1"/>
              <a:t>Flowchart</a:t>
            </a:r>
            <a:r>
              <a:rPr lang="fr-CH" dirty="0"/>
              <a:t> </a:t>
            </a:r>
            <a:r>
              <a:rPr lang="fr-CH" dirty="0" err="1"/>
              <a:t>showing</a:t>
            </a:r>
            <a:r>
              <a:rPr lang="fr-CH" dirty="0"/>
              <a:t> </a:t>
            </a:r>
            <a:r>
              <a:rPr lang="fr-CH" dirty="0" err="1"/>
              <a:t>dyad</a:t>
            </a:r>
            <a:r>
              <a:rPr lang="fr-CH" dirty="0"/>
              <a:t> </a:t>
            </a:r>
            <a:r>
              <a:rPr lang="fr-CH" dirty="0" err="1"/>
              <a:t>task</a:t>
            </a:r>
            <a:r>
              <a:rPr lang="fr-CH" dirty="0"/>
              <a:t>, </a:t>
            </a:r>
            <a:r>
              <a:rPr lang="fr-CH" dirty="0" err="1"/>
              <a:t>reward</a:t>
            </a:r>
            <a:r>
              <a:rPr lang="fr-CH" dirty="0"/>
              <a:t>, and distance </a:t>
            </a:r>
            <a:r>
              <a:rPr lang="fr-CH" dirty="0" err="1"/>
              <a:t>adjustments</a:t>
            </a:r>
            <a:r>
              <a:rPr lang="fr-CH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CH" dirty="0"/>
          </a:p>
          <a:p>
            <a:endParaRPr lang="fr-CH" dirty="0">
              <a:effectLst/>
            </a:endParaRPr>
          </a:p>
          <a:p>
            <a:endParaRPr lang="fr-CH" dirty="0">
              <a:effectLst/>
            </a:endParaRPr>
          </a:p>
          <a:p>
            <a:endParaRPr lang="fr-CH" dirty="0">
              <a:effectLst/>
            </a:endParaRP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C6CB0-CB09-6648-ABA9-EA0DF53ED04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26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403855-D429-A1A5-FAF7-2D9217FD3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C4094E-562C-ABA0-9E97-46BAECE4D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56BFB7-4D2C-EA92-7B13-F077445C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FB9-F8E2-A74C-A2EB-2D1AE93D6771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A86A29-12E8-4BE9-0A4C-B5F1FE38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488A47-4469-CBC7-B531-576899B1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62AC-8D00-9D4F-BC1C-286B355E7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24C767-F58A-405C-63FC-D54E5069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80E21B-0C4B-3349-65FD-4528D6ECF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D3F413-0FBF-539B-E799-8BD13389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FB9-F8E2-A74C-A2EB-2D1AE93D6771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B993FC-0C5B-3E22-2349-B398843B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648390-EA98-F772-2FB6-2999EE0E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62AC-8D00-9D4F-BC1C-286B355E7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76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164984-730E-2009-5F1D-AB13A52C0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5A6CC4-B459-03CB-D86C-2C7187C5D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DD1846-CD23-F1A0-A1E7-0A2293F3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FB9-F8E2-A74C-A2EB-2D1AE93D6771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B37159-E957-B445-2E48-A0ABF4BE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337B5E-626A-7848-5075-3F65FFEC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62AC-8D00-9D4F-BC1C-286B355E7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48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FDA7C-DC54-6F1A-C62B-598D34EF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B0FFAF-80EA-8D0B-E82C-7CC8D9DBE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D6C708-92E8-D949-4350-65C96A2D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FB9-F8E2-A74C-A2EB-2D1AE93D6771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4CF955-011C-93E1-B995-FF93A466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131E35-F657-9576-C3B9-DFDF0931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62AC-8D00-9D4F-BC1C-286B355E7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12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D3F60-5D42-CF54-EC6E-359B8301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09AF0B-87A2-70E6-7094-40644E64D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433A40-AA26-BF4B-CD15-3EAFA9C9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FB9-F8E2-A74C-A2EB-2D1AE93D6771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D6DC65-0392-D279-B803-D486E074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AC9753-3E90-7B7B-18BA-43E3D787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62AC-8D00-9D4F-BC1C-286B355E7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3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EDE28-FC9D-7C11-D248-E6497301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2DC758-12AB-A90F-4B54-73759EA9C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E8A06A-A45E-7BE2-CA2D-8B33CE8AC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9F291C-E242-22FA-6CC0-9AC0CC5C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FB9-F8E2-A74C-A2EB-2D1AE93D6771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16125E-79C3-D6D5-4D9B-7052E6AD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3D5F24-E9BA-146B-6213-E8E26FD1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62AC-8D00-9D4F-BC1C-286B355E7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46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E398E-4A89-3AFC-64DA-C7EAC50F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82CFC2-E579-21DB-E813-AD24CDEC7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F8EB80-AAB2-5187-CB9A-3E041644C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FB8253-DF7E-AE11-2C92-4408B4878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60DF37-8862-7FA1-6150-D8B89D985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EB82F21-8024-7A95-1A8C-C7425BBD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FB9-F8E2-A74C-A2EB-2D1AE93D6771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45D29E-486B-E0ED-AA81-135BC07C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17324BF-C497-5B0F-4964-EDBD8792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62AC-8D00-9D4F-BC1C-286B355E7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63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352AC-CCA9-E043-F14C-F2788F49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A6BDA5A-71D9-EDF2-2C19-BE5285AD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FB9-F8E2-A74C-A2EB-2D1AE93D6771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56E7EE-5C12-41A6-1332-94CAF054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CAB3DA-04D9-6A49-0189-9762CB90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62AC-8D00-9D4F-BC1C-286B355E7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64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F5E9496-8196-FBCB-5EEC-971DB5AF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FB9-F8E2-A74C-A2EB-2D1AE93D6771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2A73730-EA1E-B773-51B3-1FB3A895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E7069B-A82F-DA99-24F7-F31D45CD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62AC-8D00-9D4F-BC1C-286B355E7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24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D3E3A-293E-F14C-5294-21823AB9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A642B1-1BFC-1561-0D61-1C2634989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57FED5-27D2-86B1-7FB5-D8ACF8A19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70759F-2C39-435C-ED0F-55110CAD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FB9-F8E2-A74C-A2EB-2D1AE93D6771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0C90B4-9701-CCE7-5464-33992FA3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D819CD-BC5B-B3E7-E5D9-7806A186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62AC-8D00-9D4F-BC1C-286B355E7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97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16D9E-0268-25F8-DF0A-E3342068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A863D5-67F1-0974-CC03-E58BF6FAA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6BC687-4FF1-40D0-C75F-2D3A67762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84F49A-4DA7-BA19-C1D7-1AB70A6B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CFB9-F8E2-A74C-A2EB-2D1AE93D6771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AD2109-4406-A559-D83C-EFF77BFE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E2F301-B800-C9D3-9D38-8E0B06D4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62AC-8D00-9D4F-BC1C-286B355E7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72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18A8B5-8DC3-FC11-1D93-7C2CA427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5E4EC0-C2D7-3B0D-A8C1-8EE536242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BBD066-FCB6-1BE7-4990-031F701CF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CFB9-F8E2-A74C-A2EB-2D1AE93D6771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203D77-C4F6-89F9-D803-E418326C3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CA4713-8743-862B-BB84-9843264E2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262AC-8D00-9D4F-BC1C-286B355E7D2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13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299D9A-9247-2F5B-991E-24FFE2EEF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361" y="1799718"/>
            <a:ext cx="9392096" cy="2764028"/>
          </a:xfrm>
        </p:spPr>
        <p:txBody>
          <a:bodyPr anchor="ctr">
            <a:normAutofit/>
          </a:bodyPr>
          <a:lstStyle/>
          <a:p>
            <a:r>
              <a:rPr lang="en-US" sz="5600" dirty="0">
                <a:latin typeface="+mn-lt"/>
                <a:ea typeface="+mn-ea"/>
                <a:cs typeface="+mn-cs"/>
              </a:rPr>
              <a:t>Investigating feeding tolerance in wild vervet monkeys during a cooperative task</a:t>
            </a:r>
            <a:endParaRPr lang="en-GB" sz="56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8A35F0-8B89-42A5-C9B3-CAA764267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058282"/>
            <a:ext cx="8258176" cy="1704976"/>
          </a:xfrm>
        </p:spPr>
        <p:txBody>
          <a:bodyPr anchor="ctr">
            <a:noAutofit/>
          </a:bodyPr>
          <a:lstStyle/>
          <a:p>
            <a:endParaRPr lang="en-GB" sz="3200" dirty="0"/>
          </a:p>
          <a:p>
            <a:endParaRPr lang="en-GB" sz="3200" b="1" dirty="0"/>
          </a:p>
          <a:p>
            <a:r>
              <a:rPr lang="en-GB" sz="3200" dirty="0"/>
              <a:t>Michael Aung Kyaw</a:t>
            </a:r>
          </a:p>
          <a:p>
            <a:r>
              <a:rPr lang="en-GB" sz="2800" dirty="0"/>
              <a:t>University of Neuchâtel </a:t>
            </a:r>
            <a:br>
              <a:rPr lang="en-GB" sz="2800" dirty="0"/>
            </a:br>
            <a:r>
              <a:rPr lang="en-GB" sz="2800" dirty="0"/>
              <a:t>Master Thesis Presentation</a:t>
            </a:r>
            <a:br>
              <a:rPr lang="en-GB" sz="2800" dirty="0"/>
            </a:br>
            <a:r>
              <a:rPr lang="en-GB" sz="2800" dirty="0"/>
              <a:t>7</a:t>
            </a:r>
            <a:r>
              <a:rPr lang="en-GB" sz="2800" baseline="30000" dirty="0"/>
              <a:t>th</a:t>
            </a:r>
            <a:r>
              <a:rPr lang="en-GB" sz="2800" dirty="0"/>
              <a:t> of February 2025</a:t>
            </a:r>
          </a:p>
          <a:p>
            <a:endParaRPr lang="en-GB" sz="3200" dirty="0"/>
          </a:p>
          <a:p>
            <a:endParaRPr lang="en-GB" sz="3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ACFA1F8-E30A-1904-C29A-828BE95E0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73" y="5745287"/>
            <a:ext cx="2315735" cy="988589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13D3B870-47EA-E353-EEE1-A152B7DDE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2737" y="5412502"/>
            <a:ext cx="1165445" cy="116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2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2453D-8DE7-B2F9-1549-0029D8C8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06" y="3017838"/>
            <a:ext cx="3509211" cy="1325563"/>
          </a:xfrm>
        </p:spPr>
        <p:txBody>
          <a:bodyPr>
            <a:normAutofit/>
          </a:bodyPr>
          <a:lstStyle/>
          <a:p>
            <a:r>
              <a:rPr lang="en-GB" b="1" dirty="0">
                <a:latin typeface="+mn-lt"/>
              </a:rPr>
              <a:t>Study design</a:t>
            </a:r>
            <a:br>
              <a:rPr lang="en-GB" b="1" dirty="0">
                <a:latin typeface="+mn-lt"/>
              </a:rPr>
            </a:br>
            <a:r>
              <a:rPr lang="en-GB" b="1" dirty="0">
                <a:latin typeface="+mn-lt"/>
              </a:rPr>
              <a:t>&amp; subjects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B14E495-E591-7856-9862-1657864BE056}"/>
              </a:ext>
            </a:extLst>
          </p:cNvPr>
          <p:cNvSpPr txBox="1">
            <a:spLocks/>
          </p:cNvSpPr>
          <p:nvPr/>
        </p:nvSpPr>
        <p:spPr>
          <a:xfrm>
            <a:off x="5916614" y="232611"/>
            <a:ext cx="6031832" cy="639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Experimental cooperative feeding task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Wild Vervet monkeys (</a:t>
            </a:r>
            <a:r>
              <a:rPr lang="en-US" sz="3600" i="1" dirty="0"/>
              <a:t>Chlorocebus Pygerythrus) 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8 male-female Dyads (N=16)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Average 340 trials/ dyad (+/…)</a:t>
            </a:r>
          </a:p>
        </p:txBody>
      </p:sp>
    </p:spTree>
    <p:extLst>
      <p:ext uri="{BB962C8B-B14F-4D97-AF65-F5344CB8AC3E}">
        <p14:creationId xmlns:p14="http://schemas.microsoft.com/office/powerpoint/2010/main" val="170838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2453D-8DE7-B2F9-1549-0029D8C8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351" y="3017838"/>
            <a:ext cx="3509211" cy="1325563"/>
          </a:xfrm>
        </p:spPr>
        <p:txBody>
          <a:bodyPr>
            <a:normAutofit/>
          </a:bodyPr>
          <a:lstStyle/>
          <a:p>
            <a:r>
              <a:rPr lang="en-GB" b="1" dirty="0">
                <a:latin typeface="+mn-lt"/>
              </a:rPr>
              <a:t>Experimental </a:t>
            </a:r>
            <a:br>
              <a:rPr lang="en-GB" b="1" dirty="0">
                <a:latin typeface="+mn-lt"/>
              </a:rPr>
            </a:br>
            <a:r>
              <a:rPr lang="en-GB" b="1" dirty="0">
                <a:latin typeface="+mn-lt"/>
              </a:rPr>
              <a:t>Procedure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B14E495-E591-7856-9862-1657864BE056}"/>
              </a:ext>
            </a:extLst>
          </p:cNvPr>
          <p:cNvSpPr txBox="1">
            <a:spLocks/>
          </p:cNvSpPr>
          <p:nvPr/>
        </p:nvSpPr>
        <p:spPr>
          <a:xfrm>
            <a:off x="5916614" y="232611"/>
            <a:ext cx="6031832" cy="639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Year-long experiment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Design from Borgeaud &amp; Bshary (apparatus and task)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Distance variations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Behavioral measures</a:t>
            </a:r>
          </a:p>
        </p:txBody>
      </p:sp>
    </p:spTree>
    <p:extLst>
      <p:ext uri="{BB962C8B-B14F-4D97-AF65-F5344CB8AC3E}">
        <p14:creationId xmlns:p14="http://schemas.microsoft.com/office/powerpoint/2010/main" val="302471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B18A4EE-F39C-B55B-E40B-44B9A864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+mn-lt"/>
              </a:rPr>
              <a:t>Experimental Set Up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44BFF3D-5CCA-95D1-97B8-071FDFD1D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077" y="1445497"/>
            <a:ext cx="1585450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734E6E8-1E19-17CF-1421-C01FEAB6A10A}"/>
              </a:ext>
            </a:extLst>
          </p:cNvPr>
          <p:cNvGrpSpPr/>
          <p:nvPr/>
        </p:nvGrpSpPr>
        <p:grpSpPr>
          <a:xfrm>
            <a:off x="860948" y="1825625"/>
            <a:ext cx="10470104" cy="4351339"/>
            <a:chOff x="891114" y="1546642"/>
            <a:chExt cx="11235563" cy="466946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C28AB955-EF3E-EABE-2B59-7AD4FF4EDB33}"/>
                </a:ext>
              </a:extLst>
            </p:cNvPr>
            <p:cNvGrpSpPr/>
            <p:nvPr/>
          </p:nvGrpSpPr>
          <p:grpSpPr>
            <a:xfrm>
              <a:off x="891114" y="1546642"/>
              <a:ext cx="11235563" cy="4669460"/>
              <a:chOff x="891114" y="1546642"/>
              <a:chExt cx="11235563" cy="4669460"/>
            </a:xfrm>
          </p:grpSpPr>
          <p:sp>
            <p:nvSpPr>
              <p:cNvPr id="9" name="Cube 8">
                <a:extLst>
                  <a:ext uri="{FF2B5EF4-FFF2-40B4-BE49-F238E27FC236}">
                    <a16:creationId xmlns:a16="http://schemas.microsoft.com/office/drawing/2014/main" id="{542C35EC-1D1E-B12E-A7E6-7286198CFB2F}"/>
                  </a:ext>
                </a:extLst>
              </p:cNvPr>
              <p:cNvSpPr/>
              <p:nvPr/>
            </p:nvSpPr>
            <p:spPr>
              <a:xfrm>
                <a:off x="3505604" y="2994915"/>
                <a:ext cx="1216152" cy="1216152"/>
              </a:xfrm>
              <a:prstGeom prst="cub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" name="Groupe 2">
                <a:extLst>
                  <a:ext uri="{FF2B5EF4-FFF2-40B4-BE49-F238E27FC236}">
                    <a16:creationId xmlns:a16="http://schemas.microsoft.com/office/drawing/2014/main" id="{2EF6A5ED-B374-69AF-D51C-DDD2C0B06B46}"/>
                  </a:ext>
                </a:extLst>
              </p:cNvPr>
              <p:cNvGrpSpPr/>
              <p:nvPr/>
            </p:nvGrpSpPr>
            <p:grpSpPr>
              <a:xfrm>
                <a:off x="891114" y="1546642"/>
                <a:ext cx="11235563" cy="4669460"/>
                <a:chOff x="891114" y="1546642"/>
                <a:chExt cx="11235563" cy="4669460"/>
              </a:xfrm>
            </p:grpSpPr>
            <p:sp>
              <p:nvSpPr>
                <p:cNvPr id="8" name="Cube 7">
                  <a:extLst>
                    <a:ext uri="{FF2B5EF4-FFF2-40B4-BE49-F238E27FC236}">
                      <a16:creationId xmlns:a16="http://schemas.microsoft.com/office/drawing/2014/main" id="{32CBED85-7FEB-254A-ED92-6941054F78B2}"/>
                    </a:ext>
                  </a:extLst>
                </p:cNvPr>
                <p:cNvSpPr/>
                <p:nvPr/>
              </p:nvSpPr>
              <p:spPr>
                <a:xfrm>
                  <a:off x="7701367" y="2994915"/>
                  <a:ext cx="1216152" cy="1216152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" name="Connecteur droit avec flèche 9">
                  <a:extLst>
                    <a:ext uri="{FF2B5EF4-FFF2-40B4-BE49-F238E27FC236}">
                      <a16:creationId xmlns:a16="http://schemas.microsoft.com/office/drawing/2014/main" id="{17531937-F6A6-48C1-4802-3A3E325202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1029" y="3852164"/>
                  <a:ext cx="2357438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C4C1EA1E-698A-7E10-5B8A-03A57C2079E6}"/>
                    </a:ext>
                  </a:extLst>
                </p:cNvPr>
                <p:cNvSpPr txBox="1"/>
                <p:nvPr/>
              </p:nvSpPr>
              <p:spPr>
                <a:xfrm>
                  <a:off x="4922448" y="2622156"/>
                  <a:ext cx="251460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851489">
                    <a:spcAft>
                      <a:spcPts val="576"/>
                    </a:spcAft>
                  </a:pPr>
                  <a:r>
                    <a:rPr lang="en-GB" sz="167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Distance from 0m (min) to 10m (max) between boxes</a:t>
                  </a:r>
                  <a:endParaRPr lang="en-GB"/>
                </a:p>
              </p:txBody>
            </p:sp>
            <p:cxnSp>
              <p:nvCxnSpPr>
                <p:cNvPr id="21" name="Connecteur droit avec flèche 20">
                  <a:extLst>
                    <a:ext uri="{FF2B5EF4-FFF2-40B4-BE49-F238E27FC236}">
                      <a16:creationId xmlns:a16="http://schemas.microsoft.com/office/drawing/2014/main" id="{4E8A0E64-4CF8-2B60-80B1-76142EFBC4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36155" y="2163354"/>
                  <a:ext cx="913186" cy="11904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B745CE17-E9D0-6E00-A720-F26DBCD9FE59}"/>
                    </a:ext>
                  </a:extLst>
                </p:cNvPr>
                <p:cNvSpPr txBox="1"/>
                <p:nvPr/>
              </p:nvSpPr>
              <p:spPr>
                <a:xfrm>
                  <a:off x="8549479" y="1774952"/>
                  <a:ext cx="3577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851489">
                    <a:spcAft>
                      <a:spcPts val="576"/>
                    </a:spcAft>
                  </a:pPr>
                  <a:r>
                    <a:rPr lang="en-GB" sz="167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Remote controlled Plexiglas window</a:t>
                  </a:r>
                  <a:endParaRPr lang="en-GB" sz="1800"/>
                </a:p>
              </p:txBody>
            </p:sp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4DAA3971-9A61-990A-57FE-C143FB44B5C0}"/>
                    </a:ext>
                  </a:extLst>
                </p:cNvPr>
                <p:cNvSpPr txBox="1"/>
                <p:nvPr/>
              </p:nvSpPr>
              <p:spPr>
                <a:xfrm>
                  <a:off x="891114" y="5138884"/>
                  <a:ext cx="5228980" cy="10772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defTabSz="851489">
                    <a:spcAft>
                      <a:spcPts val="576"/>
                    </a:spcAft>
                  </a:pPr>
                  <a:r>
                    <a:rPr lang="en-GB" sz="149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Manipulation of the distance between the boxes</a:t>
                  </a:r>
                  <a:br>
                    <a:rPr lang="en-GB" sz="167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</a:br>
                  <a:r>
                    <a:rPr lang="en-GB" sz="149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Tolerance twice in a row:		+1m</a:t>
                  </a:r>
                </a:p>
                <a:p>
                  <a:pPr defTabSz="851489">
                    <a:spcAft>
                      <a:spcPts val="576"/>
                    </a:spcAft>
                  </a:pPr>
                  <a:r>
                    <a:rPr lang="en-GB" sz="149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Aggression and not approaching:		-1m</a:t>
                  </a:r>
                </a:p>
                <a:p>
                  <a:pPr defTabSz="851489">
                    <a:spcAft>
                      <a:spcPts val="576"/>
                    </a:spcAft>
                  </a:pPr>
                  <a:r>
                    <a:rPr lang="en-GB" sz="149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Intrusion:				= distance</a:t>
                  </a:r>
                  <a:endParaRPr lang="en-GB" sz="1600"/>
                </a:p>
              </p:txBody>
            </p:sp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AFDB9C03-CF2F-903D-7F87-087DCB37A50C}"/>
                    </a:ext>
                  </a:extLst>
                </p:cNvPr>
                <p:cNvSpPr txBox="1"/>
                <p:nvPr/>
              </p:nvSpPr>
              <p:spPr>
                <a:xfrm>
                  <a:off x="1806905" y="2336138"/>
                  <a:ext cx="135469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851489">
                    <a:spcAft>
                      <a:spcPts val="576"/>
                    </a:spcAft>
                  </a:pPr>
                  <a:r>
                    <a:rPr lang="en-GB" sz="167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Female</a:t>
                  </a:r>
                  <a:endParaRPr lang="en-GB"/>
                </a:p>
              </p:txBody>
            </p:sp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C77B408E-BA10-9078-7F39-17106E4A6B3C}"/>
                    </a:ext>
                  </a:extLst>
                </p:cNvPr>
                <p:cNvSpPr txBox="1"/>
                <p:nvPr/>
              </p:nvSpPr>
              <p:spPr>
                <a:xfrm>
                  <a:off x="9815572" y="2363903"/>
                  <a:ext cx="135469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851489">
                    <a:spcAft>
                      <a:spcPts val="576"/>
                    </a:spcAft>
                  </a:pPr>
                  <a:r>
                    <a:rPr lang="en-GB" sz="167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Male</a:t>
                  </a:r>
                  <a:endParaRPr lang="en-GB"/>
                </a:p>
              </p:txBody>
            </p:sp>
            <p:sp>
              <p:nvSpPr>
                <p:cNvPr id="29" name="Parallélogramme 28">
                  <a:extLst>
                    <a:ext uri="{FF2B5EF4-FFF2-40B4-BE49-F238E27FC236}">
                      <a16:creationId xmlns:a16="http://schemas.microsoft.com/office/drawing/2014/main" id="{6F28AE13-5589-EA80-205D-F9E1A41F7A6F}"/>
                    </a:ext>
                  </a:extLst>
                </p:cNvPr>
                <p:cNvSpPr/>
                <p:nvPr/>
              </p:nvSpPr>
              <p:spPr>
                <a:xfrm>
                  <a:off x="3703619" y="3025304"/>
                  <a:ext cx="870542" cy="197233"/>
                </a:xfrm>
                <a:prstGeom prst="parallelogram">
                  <a:avLst>
                    <a:gd name="adj" fmla="val 102103"/>
                  </a:avLst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4C030256-6C71-D9AE-2E11-0AA146A85843}"/>
                    </a:ext>
                  </a:extLst>
                </p:cNvPr>
                <p:cNvSpPr txBox="1"/>
                <p:nvPr/>
              </p:nvSpPr>
              <p:spPr>
                <a:xfrm>
                  <a:off x="3881245" y="1546642"/>
                  <a:ext cx="298222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851489">
                    <a:spcAft>
                      <a:spcPts val="576"/>
                    </a:spcAft>
                  </a:pPr>
                  <a:r>
                    <a:rPr lang="en-GB" sz="167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Unique coloured pattern</a:t>
                  </a:r>
                  <a:endParaRPr lang="en-GB"/>
                </a:p>
              </p:txBody>
            </p:sp>
            <p:sp>
              <p:nvSpPr>
                <p:cNvPr id="32" name="Parallélogramme 31">
                  <a:extLst>
                    <a:ext uri="{FF2B5EF4-FFF2-40B4-BE49-F238E27FC236}">
                      <a16:creationId xmlns:a16="http://schemas.microsoft.com/office/drawing/2014/main" id="{3A6C6DD8-ECA5-DDC2-5605-25FDCDE00812}"/>
                    </a:ext>
                  </a:extLst>
                </p:cNvPr>
                <p:cNvSpPr/>
                <p:nvPr/>
              </p:nvSpPr>
              <p:spPr>
                <a:xfrm rot="10800000">
                  <a:off x="7868288" y="3047887"/>
                  <a:ext cx="870542" cy="197233"/>
                </a:xfrm>
                <a:prstGeom prst="parallelogram">
                  <a:avLst>
                    <a:gd name="adj" fmla="val 102103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4" name="Connecteur droit avec flèche 33">
                  <a:extLst>
                    <a:ext uri="{FF2B5EF4-FFF2-40B4-BE49-F238E27FC236}">
                      <a16:creationId xmlns:a16="http://schemas.microsoft.com/office/drawing/2014/main" id="{1C1C81D1-833D-1EC1-1C5A-08A3DD09F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87843" y="1933463"/>
                  <a:ext cx="913186" cy="11904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52BB25E0-F5AD-0E89-663A-D49185277095}"/>
                    </a:ext>
                  </a:extLst>
                </p:cNvPr>
                <p:cNvSpPr txBox="1"/>
                <p:nvPr/>
              </p:nvSpPr>
              <p:spPr>
                <a:xfrm>
                  <a:off x="3505604" y="3284086"/>
                  <a:ext cx="870543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851489">
                    <a:spcAft>
                      <a:spcPts val="576"/>
                    </a:spcAft>
                  </a:pPr>
                  <a:r>
                    <a:rPr lang="en-GB" sz="1676" kern="1200">
                      <a:solidFill>
                        <a:srgbClr val="555555"/>
                      </a:solidFill>
                      <a:latin typeface="+mn-lt"/>
                      <a:ea typeface="+mn-ea"/>
                      <a:cs typeface="+mn-cs"/>
                    </a:rPr>
                    <a:t>Box w. 3 piece of corn</a:t>
                  </a:r>
                  <a:endParaRPr lang="en-GB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1B668F3-087F-0CAB-6EDF-C5980608CC14}"/>
                </a:ext>
              </a:extLst>
            </p:cNvPr>
            <p:cNvGrpSpPr/>
            <p:nvPr/>
          </p:nvGrpSpPr>
          <p:grpSpPr>
            <a:xfrm>
              <a:off x="935799" y="2617415"/>
              <a:ext cx="10961331" cy="1817425"/>
              <a:chOff x="935799" y="2617415"/>
              <a:chExt cx="10961331" cy="1817425"/>
            </a:xfrm>
          </p:grpSpPr>
          <p:pic>
            <p:nvPicPr>
              <p:cNvPr id="11" name="Image 10" descr="Une image contenant noir, obscurité, nuit&#10;&#10;Description générée automatiquement">
                <a:extLst>
                  <a:ext uri="{FF2B5EF4-FFF2-40B4-BE49-F238E27FC236}">
                    <a16:creationId xmlns:a16="http://schemas.microsoft.com/office/drawing/2014/main" id="{107820A0-718E-CB59-7BAC-0212BA182A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0505" t="19942" r="11073" b="22187"/>
              <a:stretch/>
            </p:blipFill>
            <p:spPr>
              <a:xfrm>
                <a:off x="935799" y="2705470"/>
                <a:ext cx="2035303" cy="1501946"/>
              </a:xfrm>
              <a:prstGeom prst="rect">
                <a:avLst/>
              </a:prstGeom>
            </p:spPr>
          </p:pic>
          <p:pic>
            <p:nvPicPr>
              <p:cNvPr id="13" name="Image 12" descr="Une image contenant Graphique, art&#10;&#10;Description générée automatiquement">
                <a:extLst>
                  <a:ext uri="{FF2B5EF4-FFF2-40B4-BE49-F238E27FC236}">
                    <a16:creationId xmlns:a16="http://schemas.microsoft.com/office/drawing/2014/main" id="{CF79B5C0-E9B6-196C-5CB8-049FCE9649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5063" t="18889" r="8896" b="24311"/>
              <a:stretch/>
            </p:blipFill>
            <p:spPr>
              <a:xfrm>
                <a:off x="9464040" y="2617415"/>
                <a:ext cx="2433090" cy="181742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2720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plein air, herbe, sol, singe&#10;&#10;Description générée automatiquement">
            <a:extLst>
              <a:ext uri="{FF2B5EF4-FFF2-40B4-BE49-F238E27FC236}">
                <a16:creationId xmlns:a16="http://schemas.microsoft.com/office/drawing/2014/main" id="{09B0E3E7-3DFA-1897-93A7-DD3AA6987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6326" y="-76214"/>
            <a:ext cx="12362121" cy="7157498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5119B9F0-EDDE-46CA-60EE-4600A2B5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68" y="238018"/>
            <a:ext cx="10515600" cy="1133693"/>
          </a:xfrm>
        </p:spPr>
        <p:txBody>
          <a:bodyPr>
            <a:no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+mn-lt"/>
              </a:rPr>
              <a:t>Experimental Set Up</a:t>
            </a:r>
          </a:p>
        </p:txBody>
      </p:sp>
    </p:spTree>
    <p:extLst>
      <p:ext uri="{BB962C8B-B14F-4D97-AF65-F5344CB8AC3E}">
        <p14:creationId xmlns:p14="http://schemas.microsoft.com/office/powerpoint/2010/main" val="2880964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2453D-8DE7-B2F9-1549-0029D8C8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616" y="2279779"/>
            <a:ext cx="3509211" cy="2298441"/>
          </a:xfrm>
        </p:spPr>
        <p:txBody>
          <a:bodyPr>
            <a:normAutofit/>
          </a:bodyPr>
          <a:lstStyle/>
          <a:p>
            <a:r>
              <a:rPr lang="en-GB" b="1" dirty="0">
                <a:latin typeface="+mn-lt"/>
              </a:rPr>
              <a:t>Results:</a:t>
            </a:r>
            <a:br>
              <a:rPr lang="en-GB" b="1" dirty="0">
                <a:latin typeface="+mn-lt"/>
              </a:rPr>
            </a:br>
            <a:r>
              <a:rPr lang="en-GB" b="1" dirty="0">
                <a:latin typeface="+mn-lt"/>
              </a:rPr>
              <a:t>Rank Differences</a:t>
            </a:r>
          </a:p>
        </p:txBody>
      </p:sp>
      <p:sp>
        <p:nvSpPr>
          <p:cNvPr id="3" name="Espace réservé du contenu 3">
            <a:extLst>
              <a:ext uri="{FF2B5EF4-FFF2-40B4-BE49-F238E27FC236}">
                <a16:creationId xmlns:a16="http://schemas.microsoft.com/office/drawing/2014/main" id="{112C0CBD-C18D-96FC-369A-3EF7EF433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595" y="310197"/>
            <a:ext cx="4910470" cy="3118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Clearly state if your results did/did not support your original predictions.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500" dirty="0"/>
              <a:t>Show </a:t>
            </a:r>
            <a:r>
              <a:rPr lang="en-US" sz="2500" b="1" dirty="0"/>
              <a:t>summarized descriptive statistics </a:t>
            </a:r>
            <a:r>
              <a:rPr lang="en-US" sz="2500" dirty="0"/>
              <a:t>in appropriate table or figure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500" dirty="0"/>
              <a:t>Discuss test conducted and its results (e.g. F, dependent-t…). </a:t>
            </a:r>
          </a:p>
        </p:txBody>
      </p:sp>
    </p:spTree>
    <p:extLst>
      <p:ext uri="{BB962C8B-B14F-4D97-AF65-F5344CB8AC3E}">
        <p14:creationId xmlns:p14="http://schemas.microsoft.com/office/powerpoint/2010/main" val="3130746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2453D-8DE7-B2F9-1549-0029D8C8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616" y="2279779"/>
            <a:ext cx="3509211" cy="2298441"/>
          </a:xfrm>
        </p:spPr>
        <p:txBody>
          <a:bodyPr>
            <a:normAutofit/>
          </a:bodyPr>
          <a:lstStyle/>
          <a:p>
            <a:r>
              <a:rPr lang="en-GB" b="1" dirty="0">
                <a:latin typeface="+mn-lt"/>
              </a:rPr>
              <a:t>Results:</a:t>
            </a:r>
            <a:br>
              <a:rPr lang="en-GB" b="1" dirty="0">
                <a:latin typeface="+mn-lt"/>
              </a:rPr>
            </a:br>
            <a:r>
              <a:rPr lang="en-GB" b="1" dirty="0">
                <a:latin typeface="+mn-lt"/>
              </a:rPr>
              <a:t>Ecological Periods</a:t>
            </a:r>
          </a:p>
        </p:txBody>
      </p:sp>
      <p:sp>
        <p:nvSpPr>
          <p:cNvPr id="3" name="Espace réservé du contenu 3">
            <a:extLst>
              <a:ext uri="{FF2B5EF4-FFF2-40B4-BE49-F238E27FC236}">
                <a16:creationId xmlns:a16="http://schemas.microsoft.com/office/drawing/2014/main" id="{6BAA93C8-93B9-E138-050F-E424CBE67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595" y="310197"/>
            <a:ext cx="4910470" cy="3118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Clearly state if your results did/did not support your original predictions.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500" dirty="0"/>
              <a:t>Show </a:t>
            </a:r>
            <a:r>
              <a:rPr lang="en-US" sz="2500" b="1" dirty="0"/>
              <a:t>summarized descriptive statistics </a:t>
            </a:r>
            <a:r>
              <a:rPr lang="en-US" sz="2500" dirty="0"/>
              <a:t>in appropriate table or figure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500" dirty="0"/>
              <a:t>Discuss test conducted and its results (e.g. F, dependent-t…). </a:t>
            </a:r>
          </a:p>
        </p:txBody>
      </p:sp>
    </p:spTree>
    <p:extLst>
      <p:ext uri="{BB962C8B-B14F-4D97-AF65-F5344CB8AC3E}">
        <p14:creationId xmlns:p14="http://schemas.microsoft.com/office/powerpoint/2010/main" val="2552562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2453D-8DE7-B2F9-1549-0029D8C8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351" y="3017838"/>
            <a:ext cx="3509211" cy="1325563"/>
          </a:xfrm>
        </p:spPr>
        <p:txBody>
          <a:bodyPr>
            <a:normAutofit/>
          </a:bodyPr>
          <a:lstStyle/>
          <a:p>
            <a:r>
              <a:rPr lang="en-GB" b="1" dirty="0">
                <a:latin typeface="+mn-lt"/>
              </a:rPr>
              <a:t>Interpretation</a:t>
            </a:r>
            <a:br>
              <a:rPr lang="en-GB" b="1" dirty="0">
                <a:latin typeface="+mn-lt"/>
              </a:rPr>
            </a:br>
            <a:r>
              <a:rPr lang="en-GB" b="1" dirty="0">
                <a:latin typeface="+mn-lt"/>
              </a:rPr>
              <a:t>&amp; Discussion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0C8A45-C80C-EE3D-86F4-DEBBE3D60585}"/>
              </a:ext>
            </a:extLst>
          </p:cNvPr>
          <p:cNvSpPr txBox="1"/>
          <p:nvPr/>
        </p:nvSpPr>
        <p:spPr>
          <a:xfrm>
            <a:off x="5086561" y="1203355"/>
            <a:ext cx="61030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3600" b="1" dirty="0" err="1"/>
              <a:t>Tolerance</a:t>
            </a:r>
            <a:r>
              <a:rPr lang="fr-CH" sz="3600" b="1" dirty="0"/>
              <a:t> </a:t>
            </a:r>
            <a:r>
              <a:rPr lang="fr-CH" sz="3600" b="1" dirty="0" err="1"/>
              <a:t>is</a:t>
            </a:r>
            <a:r>
              <a:rPr lang="fr-CH" sz="3600" b="1" dirty="0"/>
              <a:t> </a:t>
            </a:r>
            <a:r>
              <a:rPr lang="fr-CH" sz="3600" b="1" dirty="0" err="1"/>
              <a:t>shaped</a:t>
            </a:r>
            <a:r>
              <a:rPr lang="fr-CH" sz="3600" b="1" dirty="0"/>
              <a:t> by dominance </a:t>
            </a:r>
            <a:r>
              <a:rPr lang="fr-CH" sz="3600" b="1" dirty="0" err="1"/>
              <a:t>rank</a:t>
            </a:r>
            <a:r>
              <a:rPr lang="fr-CH" sz="3600" b="1" dirty="0"/>
              <a:t> &amp; </a:t>
            </a:r>
            <a:r>
              <a:rPr lang="fr-CH" sz="3600" b="1" dirty="0" err="1"/>
              <a:t>seasonality</a:t>
            </a:r>
            <a:r>
              <a:rPr lang="fr-CH" sz="3600" b="1" dirty="0"/>
              <a:t>.</a:t>
            </a:r>
          </a:p>
          <a:p>
            <a:endParaRPr lang="fr-CH" sz="3600" b="1" dirty="0"/>
          </a:p>
          <a:p>
            <a:r>
              <a:rPr lang="fr-CH" sz="3600" b="1" dirty="0" err="1"/>
              <a:t>Forced</a:t>
            </a:r>
            <a:r>
              <a:rPr lang="fr-CH" sz="3600" b="1" dirty="0"/>
              <a:t> </a:t>
            </a:r>
            <a:r>
              <a:rPr lang="fr-CH" sz="3600" b="1" dirty="0" err="1"/>
              <a:t>proximity</a:t>
            </a:r>
            <a:r>
              <a:rPr lang="fr-CH" sz="3600" b="1" dirty="0"/>
              <a:t> </a:t>
            </a:r>
            <a:r>
              <a:rPr lang="fr-CH" sz="3600" b="1" dirty="0" err="1"/>
              <a:t>fosters</a:t>
            </a:r>
            <a:r>
              <a:rPr lang="fr-CH" sz="3600" b="1" dirty="0"/>
              <a:t> </a:t>
            </a:r>
            <a:r>
              <a:rPr lang="fr-CH" sz="3600" b="1" dirty="0" err="1"/>
              <a:t>tolerance</a:t>
            </a:r>
            <a:r>
              <a:rPr lang="fr-CH" sz="3600" b="1" dirty="0"/>
              <a:t> over time.</a:t>
            </a:r>
            <a:br>
              <a:rPr lang="fr-CH" sz="3600" dirty="0"/>
            </a:br>
            <a:endParaRPr lang="fr-CH" sz="3600" dirty="0"/>
          </a:p>
          <a:p>
            <a:r>
              <a:rPr lang="fr-CH" sz="3600" b="1" dirty="0" err="1"/>
              <a:t>Complex</a:t>
            </a:r>
            <a:r>
              <a:rPr lang="fr-CH" sz="3600" b="1" dirty="0"/>
              <a:t> social &amp; </a:t>
            </a:r>
            <a:r>
              <a:rPr lang="fr-CH" sz="3600" b="1" dirty="0" err="1"/>
              <a:t>ecological</a:t>
            </a:r>
            <a:r>
              <a:rPr lang="fr-CH" sz="3600" b="1" dirty="0"/>
              <a:t> </a:t>
            </a:r>
            <a:r>
              <a:rPr lang="fr-CH" sz="3600" b="1" dirty="0" err="1"/>
              <a:t>factors</a:t>
            </a:r>
            <a:r>
              <a:rPr lang="fr-CH" sz="3600" b="1" dirty="0"/>
              <a:t> drive </a:t>
            </a:r>
            <a:r>
              <a:rPr lang="fr-CH" sz="3600" b="1" dirty="0" err="1"/>
              <a:t>behavior</a:t>
            </a:r>
            <a:endParaRPr lang="en-GB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A48B3-2531-0FB1-CD7A-D14AF4C2B02F}"/>
              </a:ext>
            </a:extLst>
          </p:cNvPr>
          <p:cNvSpPr/>
          <p:nvPr/>
        </p:nvSpPr>
        <p:spPr>
          <a:xfrm>
            <a:off x="261063" y="340182"/>
            <a:ext cx="48254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000" dirty="0"/>
              <a:t>Place your findings back into the general literature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000" dirty="0"/>
              <a:t>Briefly discuss any major problems with your methodology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000" dirty="0"/>
              <a:t>Discuss further directions for research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000" dirty="0"/>
              <a:t>Answer questions</a:t>
            </a:r>
          </a:p>
        </p:txBody>
      </p:sp>
    </p:spTree>
    <p:extLst>
      <p:ext uri="{BB962C8B-B14F-4D97-AF65-F5344CB8AC3E}">
        <p14:creationId xmlns:p14="http://schemas.microsoft.com/office/powerpoint/2010/main" val="4009788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2453D-8DE7-B2F9-1549-0029D8C8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351" y="2594344"/>
            <a:ext cx="3509211" cy="174905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+mn-lt"/>
              </a:rPr>
              <a:t>Limitations &amp;</a:t>
            </a:r>
            <a:br>
              <a:rPr lang="en-GB" b="1" dirty="0">
                <a:latin typeface="+mn-lt"/>
              </a:rPr>
            </a:br>
            <a:r>
              <a:rPr lang="en-GB" b="1" dirty="0">
                <a:latin typeface="+mn-lt"/>
              </a:rPr>
              <a:t>Future directions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0C8A45-C80C-EE3D-86F4-DEBBE3D60585}"/>
              </a:ext>
            </a:extLst>
          </p:cNvPr>
          <p:cNvSpPr txBox="1"/>
          <p:nvPr/>
        </p:nvSpPr>
        <p:spPr>
          <a:xfrm>
            <a:off x="5086561" y="0"/>
            <a:ext cx="6103088" cy="7171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2000" b="1" dirty="0"/>
              <a:t>Small </a:t>
            </a:r>
            <a:r>
              <a:rPr lang="fr-CH" sz="2000" b="1" dirty="0" err="1"/>
              <a:t>Sample</a:t>
            </a:r>
            <a:r>
              <a:rPr lang="fr-CH" sz="2000" b="1" dirty="0"/>
              <a:t> Size</a:t>
            </a:r>
            <a:r>
              <a:rPr lang="fr-CH" sz="2000" dirty="0"/>
              <a:t> → Limits </a:t>
            </a:r>
            <a:r>
              <a:rPr lang="fr-CH" sz="2000" dirty="0" err="1"/>
              <a:t>generalizability</a:t>
            </a:r>
            <a:r>
              <a:rPr lang="fr-CH" sz="2000" dirty="0"/>
              <a:t>.</a:t>
            </a:r>
            <a:br>
              <a:rPr lang="fr-CH" sz="2000" dirty="0"/>
            </a:br>
            <a:r>
              <a:rPr lang="fr-CH" sz="2000" dirty="0"/>
              <a:t>❌ </a:t>
            </a:r>
            <a:r>
              <a:rPr lang="fr-CH" sz="2000" b="1" dirty="0"/>
              <a:t>No Audience </a:t>
            </a:r>
            <a:r>
              <a:rPr lang="fr-CH" sz="2000" b="1" dirty="0" err="1"/>
              <a:t>Effects</a:t>
            </a:r>
            <a:r>
              <a:rPr lang="fr-CH" sz="2000" b="1" dirty="0"/>
              <a:t> </a:t>
            </a:r>
            <a:r>
              <a:rPr lang="fr-CH" sz="2000" b="1" dirty="0" err="1"/>
              <a:t>Considered</a:t>
            </a:r>
            <a:r>
              <a:rPr lang="fr-CH" sz="2000" dirty="0"/>
              <a:t> → The impact of </a:t>
            </a:r>
            <a:r>
              <a:rPr lang="fr-CH" sz="2000" dirty="0" err="1"/>
              <a:t>others</a:t>
            </a:r>
            <a:r>
              <a:rPr lang="fr-CH" sz="2000" dirty="0"/>
              <a:t> </a:t>
            </a:r>
            <a:r>
              <a:rPr lang="fr-CH" sz="2000" dirty="0" err="1"/>
              <a:t>watching</a:t>
            </a:r>
            <a:r>
              <a:rPr lang="fr-CH" sz="2000" dirty="0"/>
              <a:t> </a:t>
            </a:r>
            <a:r>
              <a:rPr lang="fr-CH" sz="2000" dirty="0" err="1"/>
              <a:t>was</a:t>
            </a:r>
            <a:r>
              <a:rPr lang="fr-CH" sz="2000" dirty="0"/>
              <a:t> not </a:t>
            </a:r>
            <a:r>
              <a:rPr lang="fr-CH" sz="2000" dirty="0" err="1"/>
              <a:t>controlled</a:t>
            </a:r>
            <a:r>
              <a:rPr lang="fr-CH" sz="2000" dirty="0"/>
              <a:t>.</a:t>
            </a:r>
            <a:br>
              <a:rPr lang="fr-CH" sz="2000" dirty="0"/>
            </a:br>
            <a:r>
              <a:rPr lang="fr-CH" sz="2000" dirty="0"/>
              <a:t>❌ </a:t>
            </a:r>
            <a:r>
              <a:rPr lang="fr-CH" sz="2000" b="1" dirty="0" err="1"/>
              <a:t>Lack</a:t>
            </a:r>
            <a:r>
              <a:rPr lang="fr-CH" sz="2000" b="1" dirty="0"/>
              <a:t> of </a:t>
            </a:r>
            <a:r>
              <a:rPr lang="fr-CH" sz="2000" b="1" dirty="0" err="1"/>
              <a:t>Detailed</a:t>
            </a:r>
            <a:r>
              <a:rPr lang="fr-CH" sz="2000" b="1" dirty="0"/>
              <a:t> </a:t>
            </a:r>
            <a:r>
              <a:rPr lang="fr-CH" sz="2000" b="1" dirty="0" err="1"/>
              <a:t>Ecological</a:t>
            </a:r>
            <a:r>
              <a:rPr lang="fr-CH" sz="2000" b="1" dirty="0"/>
              <a:t> Data</a:t>
            </a:r>
            <a:r>
              <a:rPr lang="fr-CH" sz="2000" dirty="0"/>
              <a:t> → Food </a:t>
            </a:r>
            <a:r>
              <a:rPr lang="fr-CH" sz="2000" dirty="0" err="1"/>
              <a:t>availability</a:t>
            </a:r>
            <a:r>
              <a:rPr lang="fr-CH" sz="2000" dirty="0"/>
              <a:t> </a:t>
            </a:r>
            <a:r>
              <a:rPr lang="fr-CH" sz="2000" dirty="0" err="1"/>
              <a:t>wasn’t</a:t>
            </a:r>
            <a:r>
              <a:rPr lang="fr-CH" sz="2000" dirty="0"/>
              <a:t> </a:t>
            </a:r>
            <a:r>
              <a:rPr lang="fr-CH" sz="2000" dirty="0" err="1"/>
              <a:t>tracked</a:t>
            </a:r>
            <a:r>
              <a:rPr lang="fr-CH" sz="2000" dirty="0"/>
              <a:t> in </a:t>
            </a:r>
            <a:r>
              <a:rPr lang="fr-CH" sz="2000" dirty="0" err="1"/>
              <a:t>detail</a:t>
            </a:r>
            <a:r>
              <a:rPr lang="fr-CH" sz="2000" dirty="0"/>
              <a:t>.</a:t>
            </a:r>
            <a:br>
              <a:rPr lang="fr-CH" sz="2000" dirty="0"/>
            </a:br>
            <a:r>
              <a:rPr lang="fr-CH" sz="2000" dirty="0"/>
              <a:t>❌ </a:t>
            </a:r>
            <a:r>
              <a:rPr lang="fr-CH" sz="2000" b="1" dirty="0"/>
              <a:t>Group </a:t>
            </a:r>
            <a:r>
              <a:rPr lang="fr-CH" sz="2000" b="1" dirty="0" err="1"/>
              <a:t>Sex</a:t>
            </a:r>
            <a:r>
              <a:rPr lang="fr-CH" sz="2000" b="1" dirty="0"/>
              <a:t> Ratios </a:t>
            </a:r>
            <a:r>
              <a:rPr lang="fr-CH" sz="2000" b="1" dirty="0" err="1"/>
              <a:t>Ignored</a:t>
            </a:r>
            <a:r>
              <a:rPr lang="fr-CH" sz="2000" dirty="0"/>
              <a:t> → </a:t>
            </a:r>
            <a:r>
              <a:rPr lang="fr-CH" sz="2000" dirty="0" err="1"/>
              <a:t>Could</a:t>
            </a:r>
            <a:r>
              <a:rPr lang="fr-CH" sz="2000" dirty="0"/>
              <a:t> impact dominance and </a:t>
            </a:r>
            <a:r>
              <a:rPr lang="fr-CH" sz="2000" dirty="0" err="1"/>
              <a:t>tolerance</a:t>
            </a:r>
            <a:r>
              <a:rPr lang="fr-CH" sz="2000" dirty="0"/>
              <a:t>.</a:t>
            </a:r>
            <a:br>
              <a:rPr lang="fr-CH" sz="2000" dirty="0"/>
            </a:br>
            <a:r>
              <a:rPr lang="fr-CH" sz="2000" dirty="0"/>
              <a:t>❌ </a:t>
            </a:r>
            <a:r>
              <a:rPr lang="fr-CH" sz="2000" b="1" dirty="0"/>
              <a:t>Long-</a:t>
            </a:r>
            <a:r>
              <a:rPr lang="fr-CH" sz="2000" b="1" dirty="0" err="1"/>
              <a:t>Term</a:t>
            </a:r>
            <a:r>
              <a:rPr lang="fr-CH" sz="2000" b="1" dirty="0"/>
              <a:t> Social Bond Changes </a:t>
            </a:r>
            <a:r>
              <a:rPr lang="fr-CH" sz="2000" b="1" dirty="0" err="1"/>
              <a:t>Unclear</a:t>
            </a:r>
            <a:r>
              <a:rPr lang="fr-CH" sz="2000" dirty="0"/>
              <a:t> → How </a:t>
            </a:r>
            <a:r>
              <a:rPr lang="fr-CH" sz="2000" dirty="0" err="1"/>
              <a:t>tolerance</a:t>
            </a:r>
            <a:r>
              <a:rPr lang="fr-CH" sz="2000" dirty="0"/>
              <a:t> </a:t>
            </a:r>
            <a:r>
              <a:rPr lang="fr-CH" sz="2000" dirty="0" err="1"/>
              <a:t>evolved</a:t>
            </a:r>
            <a:r>
              <a:rPr lang="fr-CH" sz="2000" dirty="0"/>
              <a:t> post-</a:t>
            </a:r>
            <a:r>
              <a:rPr lang="fr-CH" sz="2000" dirty="0" err="1"/>
              <a:t>experiment</a:t>
            </a:r>
            <a:r>
              <a:rPr lang="fr-CH" sz="2000" dirty="0"/>
              <a:t> </a:t>
            </a:r>
            <a:r>
              <a:rPr lang="fr-CH" sz="2000" dirty="0" err="1"/>
              <a:t>is</a:t>
            </a:r>
            <a:r>
              <a:rPr lang="fr-CH" sz="2000" dirty="0"/>
              <a:t> </a:t>
            </a:r>
            <a:r>
              <a:rPr lang="fr-CH" sz="2000" dirty="0" err="1"/>
              <a:t>unknown</a:t>
            </a:r>
            <a:r>
              <a:rPr lang="fr-CH" sz="2000" dirty="0"/>
              <a:t>.</a:t>
            </a:r>
          </a:p>
          <a:p>
            <a:r>
              <a:rPr lang="fr-CH" sz="2000" dirty="0"/>
              <a:t>📌 </a:t>
            </a:r>
            <a:r>
              <a:rPr lang="fr-CH" sz="2000" b="1" dirty="0"/>
              <a:t>Future </a:t>
            </a:r>
            <a:r>
              <a:rPr lang="fr-CH" sz="2000" b="1" dirty="0" err="1"/>
              <a:t>Research</a:t>
            </a:r>
            <a:r>
              <a:rPr lang="fr-CH" sz="2000" b="1" dirty="0"/>
              <a:t> Directions</a:t>
            </a:r>
            <a:r>
              <a:rPr lang="fr-CH" sz="2000" dirty="0"/>
              <a:t> 🚀</a:t>
            </a:r>
            <a:br>
              <a:rPr lang="fr-CH" sz="2000" dirty="0"/>
            </a:br>
            <a:r>
              <a:rPr lang="fr-CH" sz="2000" dirty="0"/>
              <a:t>✅ </a:t>
            </a:r>
            <a:r>
              <a:rPr lang="fr-CH" sz="2000" b="1" dirty="0"/>
              <a:t>Longitudinal </a:t>
            </a:r>
            <a:r>
              <a:rPr lang="fr-CH" sz="2000" b="1" dirty="0" err="1"/>
              <a:t>Studies</a:t>
            </a:r>
            <a:r>
              <a:rPr lang="fr-CH" sz="2000" dirty="0"/>
              <a:t> → Track </a:t>
            </a:r>
            <a:r>
              <a:rPr lang="fr-CH" sz="2000" dirty="0" err="1"/>
              <a:t>tolerance</a:t>
            </a:r>
            <a:r>
              <a:rPr lang="fr-CH" sz="2000" dirty="0"/>
              <a:t> over </a:t>
            </a:r>
            <a:r>
              <a:rPr lang="fr-CH" sz="2000" dirty="0" err="1"/>
              <a:t>months</a:t>
            </a:r>
            <a:r>
              <a:rPr lang="fr-CH" sz="2000" dirty="0"/>
              <a:t>/</a:t>
            </a:r>
            <a:r>
              <a:rPr lang="fr-CH" sz="2000" dirty="0" err="1"/>
              <a:t>years</a:t>
            </a:r>
            <a:r>
              <a:rPr lang="fr-CH" sz="2000" dirty="0"/>
              <a:t>.</a:t>
            </a:r>
            <a:br>
              <a:rPr lang="fr-CH" sz="2000" dirty="0"/>
            </a:br>
            <a:r>
              <a:rPr lang="fr-CH" sz="2000" dirty="0"/>
              <a:t>✅ </a:t>
            </a:r>
            <a:r>
              <a:rPr lang="fr-CH" sz="2000" b="1" dirty="0"/>
              <a:t>Audience </a:t>
            </a:r>
            <a:r>
              <a:rPr lang="fr-CH" sz="2000" b="1" dirty="0" err="1"/>
              <a:t>Effects</a:t>
            </a:r>
            <a:r>
              <a:rPr lang="fr-CH" sz="2000" dirty="0"/>
              <a:t> → Test if </a:t>
            </a:r>
            <a:r>
              <a:rPr lang="fr-CH" sz="2000" b="1" dirty="0"/>
              <a:t>group composition impacts </a:t>
            </a:r>
            <a:r>
              <a:rPr lang="fr-CH" sz="2000" b="1" dirty="0" err="1"/>
              <a:t>tolerance</a:t>
            </a:r>
            <a:r>
              <a:rPr lang="fr-CH" sz="2000" dirty="0"/>
              <a:t>.</a:t>
            </a:r>
            <a:br>
              <a:rPr lang="fr-CH" sz="2000" dirty="0"/>
            </a:br>
            <a:r>
              <a:rPr lang="fr-CH" sz="2000" dirty="0"/>
              <a:t>✅ </a:t>
            </a:r>
            <a:r>
              <a:rPr lang="fr-CH" sz="2000" b="1" dirty="0" err="1"/>
              <a:t>Detailed</a:t>
            </a:r>
            <a:r>
              <a:rPr lang="fr-CH" sz="2000" b="1" dirty="0"/>
              <a:t> </a:t>
            </a:r>
            <a:r>
              <a:rPr lang="fr-CH" sz="2000" b="1" dirty="0" err="1"/>
              <a:t>Ecological</a:t>
            </a:r>
            <a:r>
              <a:rPr lang="fr-CH" sz="2000" b="1" dirty="0"/>
              <a:t> Data</a:t>
            </a:r>
            <a:r>
              <a:rPr lang="fr-CH" sz="2000" dirty="0"/>
              <a:t> → Control for </a:t>
            </a:r>
            <a:r>
              <a:rPr lang="fr-CH" sz="2000" b="1" dirty="0" err="1"/>
              <a:t>food</a:t>
            </a:r>
            <a:r>
              <a:rPr lang="fr-CH" sz="2000" b="1" dirty="0"/>
              <a:t> </a:t>
            </a:r>
            <a:r>
              <a:rPr lang="fr-CH" sz="2000" b="1" dirty="0" err="1"/>
              <a:t>scarcity</a:t>
            </a:r>
            <a:r>
              <a:rPr lang="fr-CH" sz="2000" b="1" dirty="0"/>
              <a:t> &amp; </a:t>
            </a:r>
            <a:r>
              <a:rPr lang="fr-CH" sz="2000" b="1" dirty="0" err="1"/>
              <a:t>competition</a:t>
            </a:r>
            <a:r>
              <a:rPr lang="fr-CH" sz="2000" dirty="0"/>
              <a:t>.</a:t>
            </a:r>
            <a:br>
              <a:rPr lang="fr-CH" sz="2000" dirty="0"/>
            </a:br>
            <a:r>
              <a:rPr lang="fr-CH" sz="2000" dirty="0"/>
              <a:t>✅ </a:t>
            </a:r>
            <a:r>
              <a:rPr lang="fr-CH" sz="2000" b="1" dirty="0"/>
              <a:t>Group </a:t>
            </a:r>
            <a:r>
              <a:rPr lang="fr-CH" sz="2000" b="1" dirty="0" err="1"/>
              <a:t>Sex</a:t>
            </a:r>
            <a:r>
              <a:rPr lang="fr-CH" sz="2000" b="1" dirty="0"/>
              <a:t> Ratios</a:t>
            </a:r>
            <a:r>
              <a:rPr lang="fr-CH" sz="2000" dirty="0"/>
              <a:t> → Examine impact of </a:t>
            </a:r>
            <a:r>
              <a:rPr lang="fr-CH" sz="2000" b="1" dirty="0"/>
              <a:t>male-</a:t>
            </a:r>
            <a:r>
              <a:rPr lang="fr-CH" sz="2000" b="1" dirty="0" err="1"/>
              <a:t>female</a:t>
            </a:r>
            <a:r>
              <a:rPr lang="fr-CH" sz="2000" b="1" dirty="0"/>
              <a:t> proportions</a:t>
            </a:r>
            <a:r>
              <a:rPr lang="fr-CH" sz="2000" dirty="0"/>
              <a:t>.</a:t>
            </a:r>
            <a:br>
              <a:rPr lang="fr-CH" sz="2000" dirty="0"/>
            </a:br>
            <a:r>
              <a:rPr lang="fr-CH" sz="2000" dirty="0"/>
              <a:t>✅ </a:t>
            </a:r>
            <a:r>
              <a:rPr lang="fr-CH" sz="2000" b="1" dirty="0"/>
              <a:t>Pre/Post Grooming </a:t>
            </a:r>
            <a:r>
              <a:rPr lang="fr-CH" sz="2000" b="1" dirty="0" err="1"/>
              <a:t>Analysis</a:t>
            </a:r>
            <a:r>
              <a:rPr lang="fr-CH" sz="2000" dirty="0"/>
              <a:t> → </a:t>
            </a:r>
            <a:r>
              <a:rPr lang="fr-CH" sz="2000" dirty="0" err="1"/>
              <a:t>See</a:t>
            </a:r>
            <a:r>
              <a:rPr lang="fr-CH" sz="2000" dirty="0"/>
              <a:t> if </a:t>
            </a:r>
            <a:r>
              <a:rPr lang="fr-CH" sz="2000" b="1" dirty="0"/>
              <a:t>bonding continues </a:t>
            </a:r>
            <a:r>
              <a:rPr lang="fr-CH" sz="2000" b="1" dirty="0" err="1"/>
              <a:t>beyond</a:t>
            </a:r>
            <a:r>
              <a:rPr lang="fr-CH" sz="2000" b="1" dirty="0"/>
              <a:t> </a:t>
            </a:r>
            <a:r>
              <a:rPr lang="fr-CH" sz="2000" b="1" dirty="0" err="1"/>
              <a:t>experiment</a:t>
            </a:r>
            <a:r>
              <a:rPr lang="fr-CH" sz="2000" dirty="0"/>
              <a:t>.</a:t>
            </a:r>
            <a:br>
              <a:rPr lang="fr-CH" sz="2000" dirty="0"/>
            </a:br>
            <a:r>
              <a:rPr lang="fr-CH" sz="2000" dirty="0"/>
              <a:t>✅ </a:t>
            </a:r>
            <a:r>
              <a:rPr lang="fr-CH" sz="2000" b="1" dirty="0" err="1"/>
              <a:t>Study</a:t>
            </a:r>
            <a:r>
              <a:rPr lang="fr-CH" sz="2000" b="1" dirty="0"/>
              <a:t> </a:t>
            </a:r>
            <a:r>
              <a:rPr lang="fr-CH" sz="2000" b="1" dirty="0" err="1"/>
              <a:t>Homophily</a:t>
            </a:r>
            <a:r>
              <a:rPr lang="fr-CH" sz="2000" dirty="0"/>
              <a:t> → Test if </a:t>
            </a:r>
            <a:r>
              <a:rPr lang="fr-CH" sz="2000" b="1" dirty="0" err="1"/>
              <a:t>similar</a:t>
            </a:r>
            <a:r>
              <a:rPr lang="fr-CH" sz="2000" b="1" dirty="0"/>
              <a:t> </a:t>
            </a:r>
            <a:r>
              <a:rPr lang="fr-CH" sz="2000" b="1" dirty="0" err="1"/>
              <a:t>individuals</a:t>
            </a:r>
            <a:r>
              <a:rPr lang="fr-CH" sz="2000" b="1" dirty="0"/>
              <a:t> </a:t>
            </a:r>
            <a:r>
              <a:rPr lang="fr-CH" sz="2000" b="1" dirty="0" err="1"/>
              <a:t>naturally</a:t>
            </a:r>
            <a:r>
              <a:rPr lang="fr-CH" sz="2000" b="1" dirty="0"/>
              <a:t> bond more</a:t>
            </a:r>
            <a:r>
              <a:rPr lang="fr-CH" sz="2000" dirty="0"/>
              <a:t>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87701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2453D-8DE7-B2F9-1549-0029D8C8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351" y="2594344"/>
            <a:ext cx="3509211" cy="1749057"/>
          </a:xfrm>
        </p:spPr>
        <p:txBody>
          <a:bodyPr>
            <a:normAutofit/>
          </a:bodyPr>
          <a:lstStyle/>
          <a:p>
            <a:r>
              <a:rPr lang="en-GB" b="1" dirty="0">
                <a:latin typeface="+mn-lt"/>
              </a:rPr>
              <a:t>Take Home </a:t>
            </a:r>
            <a:br>
              <a:rPr lang="en-GB" b="1" dirty="0">
                <a:latin typeface="+mn-lt"/>
              </a:rPr>
            </a:br>
            <a:r>
              <a:rPr lang="en-GB" b="1" dirty="0">
                <a:latin typeface="+mn-lt"/>
              </a:rPr>
              <a:t>Message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5EFA5D4-24DA-2AB4-BFB1-98F5C635839D}"/>
              </a:ext>
            </a:extLst>
          </p:cNvPr>
          <p:cNvSpPr txBox="1"/>
          <p:nvPr/>
        </p:nvSpPr>
        <p:spPr>
          <a:xfrm>
            <a:off x="4816549" y="1406075"/>
            <a:ext cx="61030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b="1" dirty="0"/>
              <a:t>Rank &amp; </a:t>
            </a:r>
            <a:r>
              <a:rPr lang="fr-CH" b="1" dirty="0" err="1"/>
              <a:t>Seasonality</a:t>
            </a:r>
            <a:r>
              <a:rPr lang="fr-CH" b="1" dirty="0"/>
              <a:t> Drive </a:t>
            </a:r>
            <a:r>
              <a:rPr lang="fr-CH" b="1" dirty="0" err="1"/>
              <a:t>Tolerance</a:t>
            </a:r>
            <a:r>
              <a:rPr lang="fr-CH" b="1" dirty="0"/>
              <a:t>.</a:t>
            </a: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err="1"/>
              <a:t>Higher</a:t>
            </a:r>
            <a:r>
              <a:rPr lang="fr-CH" b="1" dirty="0"/>
              <a:t> </a:t>
            </a:r>
            <a:r>
              <a:rPr lang="fr-CH" b="1" dirty="0" err="1"/>
              <a:t>tolerance</a:t>
            </a:r>
            <a:r>
              <a:rPr lang="fr-CH" b="1" dirty="0"/>
              <a:t> in </a:t>
            </a:r>
            <a:r>
              <a:rPr lang="fr-CH" b="1" dirty="0" err="1"/>
              <a:t>winter</a:t>
            </a:r>
            <a:r>
              <a:rPr lang="fr-CH" b="1" dirty="0"/>
              <a:t> &amp; </a:t>
            </a:r>
            <a:r>
              <a:rPr lang="fr-CH" b="1" dirty="0" err="1"/>
              <a:t>among</a:t>
            </a:r>
            <a:r>
              <a:rPr lang="fr-CH" b="1" dirty="0"/>
              <a:t> </a:t>
            </a:r>
            <a:r>
              <a:rPr lang="fr-CH" b="1" dirty="0" err="1"/>
              <a:t>similar-ranked</a:t>
            </a:r>
            <a:r>
              <a:rPr lang="fr-CH" b="1" dirty="0"/>
              <a:t> </a:t>
            </a:r>
            <a:r>
              <a:rPr lang="fr-CH" b="1" dirty="0" err="1"/>
              <a:t>individuals</a:t>
            </a:r>
            <a:r>
              <a:rPr lang="fr-CH" b="1" dirty="0"/>
              <a:t>.</a:t>
            </a: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err="1"/>
              <a:t>Lower</a:t>
            </a:r>
            <a:r>
              <a:rPr lang="fr-CH" b="1" dirty="0"/>
              <a:t> </a:t>
            </a:r>
            <a:r>
              <a:rPr lang="fr-CH" b="1" dirty="0" err="1"/>
              <a:t>tolerance</a:t>
            </a:r>
            <a:r>
              <a:rPr lang="fr-CH" b="1" dirty="0"/>
              <a:t> in </a:t>
            </a:r>
            <a:r>
              <a:rPr lang="fr-CH" b="1" dirty="0" err="1"/>
              <a:t>summer</a:t>
            </a:r>
            <a:r>
              <a:rPr lang="fr-CH" b="1" dirty="0"/>
              <a:t> &amp; </a:t>
            </a:r>
            <a:r>
              <a:rPr lang="fr-CH" b="1" dirty="0" err="1"/>
              <a:t>among</a:t>
            </a:r>
            <a:r>
              <a:rPr lang="fr-CH" b="1" dirty="0"/>
              <a:t> high-</a:t>
            </a:r>
            <a:r>
              <a:rPr lang="fr-CH" b="1" dirty="0" err="1"/>
              <a:t>rank</a:t>
            </a:r>
            <a:r>
              <a:rPr lang="fr-CH" b="1" dirty="0"/>
              <a:t> </a:t>
            </a:r>
            <a:r>
              <a:rPr lang="fr-CH" b="1" dirty="0" err="1"/>
              <a:t>disparity</a:t>
            </a:r>
            <a:r>
              <a:rPr lang="fr-CH" b="1" dirty="0"/>
              <a:t> </a:t>
            </a:r>
            <a:r>
              <a:rPr lang="fr-CH" b="1" dirty="0" err="1"/>
              <a:t>dyads</a:t>
            </a:r>
            <a:r>
              <a:rPr lang="fr-CH" b="1" dirty="0"/>
              <a:t>.</a:t>
            </a:r>
            <a:endParaRPr lang="fr-CH" dirty="0"/>
          </a:p>
          <a:p>
            <a:r>
              <a:rPr lang="fr-CH" dirty="0"/>
              <a:t>✅ </a:t>
            </a:r>
            <a:r>
              <a:rPr lang="fr-CH" b="1" dirty="0" err="1"/>
              <a:t>Tolerance</a:t>
            </a:r>
            <a:r>
              <a:rPr lang="fr-CH" b="1" dirty="0"/>
              <a:t> </a:t>
            </a:r>
            <a:r>
              <a:rPr lang="fr-CH" b="1" dirty="0" err="1"/>
              <a:t>is</a:t>
            </a:r>
            <a:r>
              <a:rPr lang="fr-CH" b="1" dirty="0"/>
              <a:t> </a:t>
            </a:r>
            <a:r>
              <a:rPr lang="fr-CH" b="1" dirty="0" err="1"/>
              <a:t>Context-Dependent</a:t>
            </a:r>
            <a:r>
              <a:rPr lang="fr-CH" b="1" dirty="0"/>
              <a:t>.</a:t>
            </a: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Not a </a:t>
            </a:r>
            <a:r>
              <a:rPr lang="fr-CH" b="1" dirty="0" err="1"/>
              <a:t>fixed</a:t>
            </a:r>
            <a:r>
              <a:rPr lang="fr-CH" b="1" dirty="0"/>
              <a:t> trait</a:t>
            </a:r>
            <a:r>
              <a:rPr lang="fr-CH" dirty="0"/>
              <a:t> → </a:t>
            </a:r>
            <a:r>
              <a:rPr lang="fr-CH" b="1" dirty="0"/>
              <a:t>Social &amp; </a:t>
            </a:r>
            <a:r>
              <a:rPr lang="fr-CH" b="1" dirty="0" err="1"/>
              <a:t>ecological</a:t>
            </a:r>
            <a:r>
              <a:rPr lang="fr-CH" b="1" dirty="0"/>
              <a:t> pressures </a:t>
            </a:r>
            <a:r>
              <a:rPr lang="fr-CH" b="1" dirty="0" err="1"/>
              <a:t>shape</a:t>
            </a:r>
            <a:r>
              <a:rPr lang="fr-CH" b="1" dirty="0"/>
              <a:t> </a:t>
            </a:r>
            <a:r>
              <a:rPr lang="fr-CH" b="1" dirty="0" err="1"/>
              <a:t>it</a:t>
            </a:r>
            <a:r>
              <a:rPr lang="fr-CH" b="1" dirty="0"/>
              <a:t>.</a:t>
            </a: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err="1"/>
              <a:t>Forced</a:t>
            </a:r>
            <a:r>
              <a:rPr lang="fr-CH" b="1" dirty="0"/>
              <a:t> </a:t>
            </a:r>
            <a:r>
              <a:rPr lang="fr-CH" b="1" dirty="0" err="1"/>
              <a:t>proximity</a:t>
            </a:r>
            <a:r>
              <a:rPr lang="fr-CH" b="1" dirty="0"/>
              <a:t> </a:t>
            </a:r>
            <a:r>
              <a:rPr lang="fr-CH" b="1" dirty="0" err="1"/>
              <a:t>increased</a:t>
            </a:r>
            <a:r>
              <a:rPr lang="fr-CH" b="1" dirty="0"/>
              <a:t> </a:t>
            </a:r>
            <a:r>
              <a:rPr lang="fr-CH" b="1" dirty="0" err="1"/>
              <a:t>tolerance</a:t>
            </a:r>
            <a:r>
              <a:rPr lang="fr-CH" b="1" dirty="0"/>
              <a:t>, </a:t>
            </a:r>
            <a:r>
              <a:rPr lang="fr-CH" b="1" dirty="0" err="1"/>
              <a:t>even</a:t>
            </a:r>
            <a:r>
              <a:rPr lang="fr-CH" b="1" dirty="0"/>
              <a:t> in </a:t>
            </a:r>
            <a:r>
              <a:rPr lang="fr-CH" b="1" dirty="0" err="1"/>
              <a:t>weak</a:t>
            </a:r>
            <a:r>
              <a:rPr lang="fr-CH" b="1" dirty="0"/>
              <a:t>-bond </a:t>
            </a:r>
            <a:r>
              <a:rPr lang="fr-CH" b="1" dirty="0" err="1"/>
              <a:t>dyads</a:t>
            </a:r>
            <a:r>
              <a:rPr lang="fr-CH" b="1" dirty="0"/>
              <a:t>.</a:t>
            </a:r>
            <a:endParaRPr lang="fr-CH" dirty="0"/>
          </a:p>
          <a:p>
            <a:r>
              <a:rPr lang="fr-CH" dirty="0"/>
              <a:t>✅ </a:t>
            </a:r>
            <a:r>
              <a:rPr lang="fr-CH" b="1" dirty="0"/>
              <a:t>Multi-</a:t>
            </a:r>
            <a:r>
              <a:rPr lang="fr-CH" b="1" dirty="0" err="1"/>
              <a:t>Factorial</a:t>
            </a:r>
            <a:r>
              <a:rPr lang="fr-CH" b="1" dirty="0"/>
              <a:t> Influences on </a:t>
            </a:r>
            <a:r>
              <a:rPr lang="fr-CH" b="1" dirty="0" err="1"/>
              <a:t>Cooperation</a:t>
            </a:r>
            <a:r>
              <a:rPr lang="fr-CH" b="1" dirty="0"/>
              <a:t>.</a:t>
            </a: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err="1"/>
              <a:t>Competition</a:t>
            </a:r>
            <a:r>
              <a:rPr lang="fr-CH" b="1" dirty="0"/>
              <a:t>, dominance structures, and fitness </a:t>
            </a:r>
            <a:r>
              <a:rPr lang="fr-CH" b="1" dirty="0" err="1"/>
              <a:t>benefits</a:t>
            </a:r>
            <a:r>
              <a:rPr lang="fr-CH" b="1" dirty="0"/>
              <a:t> </a:t>
            </a:r>
            <a:r>
              <a:rPr lang="fr-CH" b="1" dirty="0" err="1"/>
              <a:t>shape</a:t>
            </a:r>
            <a:r>
              <a:rPr lang="fr-CH" b="1" dirty="0"/>
              <a:t> interactions.</a:t>
            </a: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err="1"/>
              <a:t>Complex</a:t>
            </a:r>
            <a:r>
              <a:rPr lang="fr-CH" b="1" dirty="0"/>
              <a:t> interactions </a:t>
            </a:r>
            <a:r>
              <a:rPr lang="fr-CH" b="1" dirty="0" err="1"/>
              <a:t>suggest</a:t>
            </a:r>
            <a:r>
              <a:rPr lang="fr-CH" b="1" dirty="0"/>
              <a:t> </a:t>
            </a:r>
            <a:r>
              <a:rPr lang="fr-CH" b="1" dirty="0" err="1"/>
              <a:t>tolerance</a:t>
            </a:r>
            <a:r>
              <a:rPr lang="fr-CH" b="1" dirty="0"/>
              <a:t> </a:t>
            </a:r>
            <a:r>
              <a:rPr lang="fr-CH" b="1" dirty="0" err="1"/>
              <a:t>is</a:t>
            </a:r>
            <a:r>
              <a:rPr lang="fr-CH" b="1" dirty="0"/>
              <a:t> not </a:t>
            </a:r>
            <a:r>
              <a:rPr lang="fr-CH" b="1" dirty="0" err="1"/>
              <a:t>just</a:t>
            </a:r>
            <a:r>
              <a:rPr lang="fr-CH" b="1" dirty="0"/>
              <a:t> about ‘</a:t>
            </a:r>
            <a:r>
              <a:rPr lang="fr-CH" b="1" dirty="0" err="1"/>
              <a:t>friendship</a:t>
            </a:r>
            <a:r>
              <a:rPr lang="fr-CH" b="1" dirty="0"/>
              <a:t>’ but </a:t>
            </a:r>
            <a:r>
              <a:rPr lang="fr-CH" b="1" dirty="0" err="1"/>
              <a:t>strategic</a:t>
            </a:r>
            <a:r>
              <a:rPr lang="fr-CH" b="1" dirty="0"/>
              <a:t> </a:t>
            </a:r>
            <a:r>
              <a:rPr lang="fr-CH" b="1" dirty="0" err="1"/>
              <a:t>cooperation</a:t>
            </a:r>
            <a:r>
              <a:rPr lang="fr-CH" b="1" dirty="0"/>
              <a:t>.</a:t>
            </a:r>
            <a:endParaRPr lang="fr-CH" dirty="0"/>
          </a:p>
          <a:p>
            <a:r>
              <a:rPr lang="fr-CH" dirty="0"/>
              <a:t>✅ </a:t>
            </a:r>
            <a:r>
              <a:rPr lang="fr-CH" b="1" dirty="0"/>
              <a:t>Long-</a:t>
            </a:r>
            <a:r>
              <a:rPr lang="fr-CH" b="1" dirty="0" err="1"/>
              <a:t>Term</a:t>
            </a:r>
            <a:r>
              <a:rPr lang="fr-CH" b="1" dirty="0"/>
              <a:t> </a:t>
            </a:r>
            <a:r>
              <a:rPr lang="fr-CH" b="1" dirty="0" err="1"/>
              <a:t>Studies</a:t>
            </a:r>
            <a:r>
              <a:rPr lang="fr-CH" b="1" dirty="0"/>
              <a:t> </a:t>
            </a:r>
            <a:r>
              <a:rPr lang="fr-CH" b="1" dirty="0" err="1"/>
              <a:t>Needed</a:t>
            </a:r>
            <a:r>
              <a:rPr lang="fr-CH" b="1" dirty="0"/>
              <a:t>.</a:t>
            </a: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To </a:t>
            </a:r>
            <a:r>
              <a:rPr lang="fr-CH" b="1" dirty="0" err="1"/>
              <a:t>understand</a:t>
            </a:r>
            <a:r>
              <a:rPr lang="fr-CH" b="1" dirty="0"/>
              <a:t> how </a:t>
            </a:r>
            <a:r>
              <a:rPr lang="fr-CH" b="1" dirty="0" err="1"/>
              <a:t>tolerance</a:t>
            </a:r>
            <a:r>
              <a:rPr lang="fr-CH" b="1" dirty="0"/>
              <a:t> </a:t>
            </a:r>
            <a:r>
              <a:rPr lang="fr-CH" b="1" dirty="0" err="1"/>
              <a:t>evolves</a:t>
            </a:r>
            <a:r>
              <a:rPr lang="fr-CH" b="1" dirty="0"/>
              <a:t> &amp; </a:t>
            </a:r>
            <a:r>
              <a:rPr lang="fr-CH" b="1" dirty="0" err="1"/>
              <a:t>what</a:t>
            </a:r>
            <a:r>
              <a:rPr lang="fr-CH" b="1" dirty="0"/>
              <a:t> </a:t>
            </a:r>
            <a:r>
              <a:rPr lang="fr-CH" b="1" dirty="0" err="1"/>
              <a:t>sustains</a:t>
            </a:r>
            <a:r>
              <a:rPr lang="fr-CH" b="1" dirty="0"/>
              <a:t> </a:t>
            </a:r>
            <a:r>
              <a:rPr lang="fr-CH" b="1" dirty="0" err="1"/>
              <a:t>it</a:t>
            </a:r>
            <a:r>
              <a:rPr lang="fr-CH" b="1" dirty="0"/>
              <a:t>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4271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6CADF-D85A-3BEB-EBC8-7DD13264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 of Rank on Tolerance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7A209E4-2661-8796-C3B8-97EC126DC8C1}"/>
              </a:ext>
            </a:extLst>
          </p:cNvPr>
          <p:cNvSpPr txBox="1"/>
          <p:nvPr/>
        </p:nvSpPr>
        <p:spPr>
          <a:xfrm>
            <a:off x="1156992" y="1417629"/>
            <a:ext cx="4902496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400" b="1" dirty="0"/>
              <a:t>Rank </a:t>
            </a:r>
            <a:r>
              <a:rPr lang="fr-CH" sz="1400" b="1" dirty="0" err="1"/>
              <a:t>Differences</a:t>
            </a:r>
            <a:r>
              <a:rPr lang="fr-CH" sz="1400" b="1" dirty="0"/>
              <a:t> and </a:t>
            </a:r>
            <a:r>
              <a:rPr lang="fr-CH" sz="1400" b="1" dirty="0" err="1"/>
              <a:t>Tolerance</a:t>
            </a:r>
            <a:endParaRPr lang="fr-CH" sz="1400" b="1" dirty="0"/>
          </a:p>
          <a:p>
            <a:endParaRPr lang="fr-CH" sz="1400" b="1" dirty="0"/>
          </a:p>
          <a:p>
            <a:r>
              <a:rPr lang="fr-CH" sz="1400" dirty="0"/>
              <a:t>The </a:t>
            </a:r>
            <a:r>
              <a:rPr lang="fr-CH" sz="1400" dirty="0" err="1"/>
              <a:t>study</a:t>
            </a:r>
            <a:r>
              <a:rPr lang="fr-CH" sz="1400" dirty="0"/>
              <a:t> </a:t>
            </a:r>
            <a:r>
              <a:rPr lang="fr-CH" sz="1400" dirty="0" err="1"/>
              <a:t>found</a:t>
            </a:r>
            <a:r>
              <a:rPr lang="fr-CH" sz="1400" dirty="0"/>
              <a:t> </a:t>
            </a:r>
            <a:r>
              <a:rPr lang="fr-CH" sz="1400" dirty="0" err="1"/>
              <a:t>that</a:t>
            </a:r>
            <a:r>
              <a:rPr lang="fr-CH" sz="1400" dirty="0"/>
              <a:t> </a:t>
            </a:r>
            <a:r>
              <a:rPr lang="fr-CH" sz="1400" b="1" dirty="0" err="1"/>
              <a:t>dyads</a:t>
            </a:r>
            <a:r>
              <a:rPr lang="fr-CH" sz="1400" b="1" dirty="0"/>
              <a:t> </a:t>
            </a:r>
            <a:r>
              <a:rPr lang="fr-CH" sz="1400" b="1" dirty="0" err="1"/>
              <a:t>with</a:t>
            </a:r>
            <a:r>
              <a:rPr lang="fr-CH" sz="1400" b="1" dirty="0"/>
              <a:t> </a:t>
            </a:r>
            <a:r>
              <a:rPr lang="fr-CH" sz="1400" b="1" dirty="0" err="1"/>
              <a:t>smaller</a:t>
            </a:r>
            <a:r>
              <a:rPr lang="fr-CH" sz="1400" b="1" dirty="0"/>
              <a:t> </a:t>
            </a:r>
            <a:r>
              <a:rPr lang="fr-CH" sz="1400" b="1" dirty="0" err="1"/>
              <a:t>rank</a:t>
            </a:r>
            <a:r>
              <a:rPr lang="fr-CH" sz="1400" b="1" dirty="0"/>
              <a:t> </a:t>
            </a:r>
            <a:r>
              <a:rPr lang="fr-CH" sz="1400" b="1" dirty="0" err="1"/>
              <a:t>disparities</a:t>
            </a:r>
            <a:r>
              <a:rPr lang="fr-CH" sz="1400" b="1" dirty="0"/>
              <a:t> </a:t>
            </a:r>
            <a:r>
              <a:rPr lang="fr-CH" sz="1400" b="1" dirty="0" err="1"/>
              <a:t>exhibited</a:t>
            </a:r>
            <a:r>
              <a:rPr lang="fr-CH" sz="1400" b="1" dirty="0"/>
              <a:t> </a:t>
            </a:r>
            <a:r>
              <a:rPr lang="fr-CH" sz="1400" b="1" dirty="0" err="1"/>
              <a:t>higher</a:t>
            </a:r>
            <a:r>
              <a:rPr lang="fr-CH" sz="1400" b="1" dirty="0"/>
              <a:t> </a:t>
            </a:r>
            <a:r>
              <a:rPr lang="fr-CH" sz="1400" b="1" dirty="0" err="1"/>
              <a:t>tolerance</a:t>
            </a:r>
            <a:r>
              <a:rPr lang="fr-CH" sz="1400" dirty="0"/>
              <a:t>. This </a:t>
            </a:r>
            <a:r>
              <a:rPr lang="fr-CH" sz="1400" dirty="0" err="1"/>
              <a:t>means</a:t>
            </a:r>
            <a:r>
              <a:rPr lang="fr-CH" sz="1400" dirty="0"/>
              <a:t> </a:t>
            </a:r>
            <a:r>
              <a:rPr lang="fr-CH" sz="1400" dirty="0" err="1"/>
              <a:t>that</a:t>
            </a:r>
            <a:r>
              <a:rPr lang="fr-CH" sz="1400" dirty="0"/>
              <a:t> male-</a:t>
            </a:r>
            <a:r>
              <a:rPr lang="fr-CH" sz="1400" dirty="0" err="1"/>
              <a:t>female</a:t>
            </a:r>
            <a:r>
              <a:rPr lang="fr-CH" sz="1400" dirty="0"/>
              <a:t> pairs in </a:t>
            </a:r>
            <a:r>
              <a:rPr lang="fr-CH" sz="1400" dirty="0" err="1"/>
              <a:t>which</a:t>
            </a:r>
            <a:r>
              <a:rPr lang="fr-CH" sz="1400" dirty="0"/>
              <a:t> </a:t>
            </a:r>
            <a:r>
              <a:rPr lang="fr-CH" sz="1400" dirty="0" err="1"/>
              <a:t>both</a:t>
            </a:r>
            <a:r>
              <a:rPr lang="fr-CH" sz="1400" dirty="0"/>
              <a:t> </a:t>
            </a:r>
            <a:r>
              <a:rPr lang="fr-CH" sz="1400" dirty="0" err="1"/>
              <a:t>individuals</a:t>
            </a:r>
            <a:r>
              <a:rPr lang="fr-CH" sz="1400" dirty="0"/>
              <a:t> </a:t>
            </a:r>
            <a:r>
              <a:rPr lang="fr-CH" sz="1400" dirty="0" err="1"/>
              <a:t>were</a:t>
            </a:r>
            <a:r>
              <a:rPr lang="fr-CH" sz="1400" dirty="0"/>
              <a:t> </a:t>
            </a:r>
            <a:r>
              <a:rPr lang="fr-CH" sz="1400" dirty="0" err="1"/>
              <a:t>closer</a:t>
            </a:r>
            <a:r>
              <a:rPr lang="fr-CH" sz="1400" dirty="0"/>
              <a:t> in </a:t>
            </a:r>
            <a:r>
              <a:rPr lang="fr-CH" sz="1400" dirty="0" err="1"/>
              <a:t>rank</a:t>
            </a:r>
            <a:r>
              <a:rPr lang="fr-CH" sz="1400" dirty="0"/>
              <a:t> (e.g., one quartile </a:t>
            </a:r>
            <a:r>
              <a:rPr lang="fr-CH" sz="1400" dirty="0" err="1"/>
              <a:t>apart</a:t>
            </a:r>
            <a:r>
              <a:rPr lang="fr-CH" sz="1400" dirty="0"/>
              <a:t>) </a:t>
            </a:r>
            <a:r>
              <a:rPr lang="fr-CH" sz="1400" dirty="0" err="1"/>
              <a:t>were</a:t>
            </a:r>
            <a:r>
              <a:rPr lang="fr-CH" sz="1400" dirty="0"/>
              <a:t> more </a:t>
            </a:r>
            <a:r>
              <a:rPr lang="fr-CH" sz="1400" dirty="0" err="1"/>
              <a:t>likely</a:t>
            </a:r>
            <a:r>
              <a:rPr lang="fr-CH" sz="1400" dirty="0"/>
              <a:t> to </a:t>
            </a:r>
            <a:r>
              <a:rPr lang="fr-CH" sz="1400" dirty="0" err="1"/>
              <a:t>cooperate</a:t>
            </a:r>
            <a:r>
              <a:rPr lang="fr-CH" sz="1400" dirty="0"/>
              <a:t> </a:t>
            </a:r>
            <a:r>
              <a:rPr lang="fr-CH" sz="1400" dirty="0" err="1"/>
              <a:t>than</a:t>
            </a:r>
            <a:r>
              <a:rPr lang="fr-CH" sz="1400" dirty="0"/>
              <a:t> pairs </a:t>
            </a:r>
            <a:r>
              <a:rPr lang="fr-CH" sz="1400" dirty="0" err="1"/>
              <a:t>with</a:t>
            </a:r>
            <a:r>
              <a:rPr lang="fr-CH" sz="1400" dirty="0"/>
              <a:t> </a:t>
            </a:r>
            <a:r>
              <a:rPr lang="fr-CH" sz="1400" dirty="0" err="1"/>
              <a:t>larger</a:t>
            </a:r>
            <a:r>
              <a:rPr lang="fr-CH" sz="1400" dirty="0"/>
              <a:t> </a:t>
            </a:r>
            <a:r>
              <a:rPr lang="fr-CH" sz="1400" dirty="0" err="1"/>
              <a:t>rank</a:t>
            </a:r>
            <a:r>
              <a:rPr lang="fr-CH" sz="1400" dirty="0"/>
              <a:t> gaps (e.g., </a:t>
            </a:r>
            <a:r>
              <a:rPr lang="fr-CH" sz="1400" dirty="0" err="1"/>
              <a:t>two</a:t>
            </a:r>
            <a:r>
              <a:rPr lang="fr-CH" sz="1400" dirty="0"/>
              <a:t> or </a:t>
            </a:r>
            <a:r>
              <a:rPr lang="fr-CH" sz="1400" dirty="0" err="1"/>
              <a:t>three</a:t>
            </a:r>
            <a:r>
              <a:rPr lang="fr-CH" sz="1400" dirty="0"/>
              <a:t> quartiles </a:t>
            </a:r>
            <a:r>
              <a:rPr lang="fr-CH" sz="1400" dirty="0" err="1"/>
              <a:t>apart</a:t>
            </a:r>
            <a:r>
              <a:rPr lang="fr-CH" sz="1400" dirty="0"/>
              <a:t>).</a:t>
            </a:r>
            <a:br>
              <a:rPr lang="fr-CH" sz="1400" dirty="0"/>
            </a:br>
            <a:endParaRPr lang="fr-CH" sz="1400" dirty="0"/>
          </a:p>
          <a:p>
            <a:r>
              <a:rPr lang="fr-CH" sz="1400" b="1" dirty="0" err="1"/>
              <a:t>Why</a:t>
            </a:r>
            <a:r>
              <a:rPr lang="fr-CH" sz="1400" b="1" dirty="0"/>
              <a:t> </a:t>
            </a:r>
            <a:r>
              <a:rPr lang="fr-CH" sz="1400" b="1" dirty="0" err="1"/>
              <a:t>Does</a:t>
            </a:r>
            <a:r>
              <a:rPr lang="fr-CH" sz="1400" b="1" dirty="0"/>
              <a:t> This </a:t>
            </a:r>
            <a:r>
              <a:rPr lang="fr-CH" sz="1400" b="1" dirty="0" err="1"/>
              <a:t>Happen</a:t>
            </a:r>
            <a:r>
              <a:rPr lang="fr-CH" sz="1400" b="1" dirty="0"/>
              <a:t>?</a:t>
            </a:r>
            <a:br>
              <a:rPr lang="fr-CH" sz="1400" b="1" dirty="0"/>
            </a:br>
            <a:endParaRPr lang="fr-CH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1400" b="1" dirty="0" err="1"/>
              <a:t>Hierarchical</a:t>
            </a:r>
            <a:r>
              <a:rPr lang="fr-CH" sz="1400" b="1" dirty="0"/>
              <a:t> </a:t>
            </a:r>
            <a:r>
              <a:rPr lang="fr-CH" sz="1400" b="1" dirty="0" err="1"/>
              <a:t>Segregation</a:t>
            </a:r>
            <a:r>
              <a:rPr lang="fr-CH" sz="1400" dirty="0"/>
              <a:t>: </a:t>
            </a:r>
            <a:br>
              <a:rPr lang="fr-CH" sz="1400" dirty="0"/>
            </a:br>
            <a:r>
              <a:rPr lang="fr-CH" sz="1400" dirty="0"/>
              <a:t>High-</a:t>
            </a:r>
            <a:r>
              <a:rPr lang="fr-CH" sz="1400" dirty="0" err="1"/>
              <a:t>ranking</a:t>
            </a:r>
            <a:r>
              <a:rPr lang="fr-CH" sz="1400" dirty="0"/>
              <a:t> </a:t>
            </a:r>
            <a:r>
              <a:rPr lang="fr-CH" sz="1400" dirty="0" err="1"/>
              <a:t>individuals</a:t>
            </a:r>
            <a:r>
              <a:rPr lang="fr-CH" sz="1400" dirty="0"/>
              <a:t> tend to </a:t>
            </a:r>
            <a:r>
              <a:rPr lang="fr-CH" sz="1400" dirty="0" err="1"/>
              <a:t>monopolize</a:t>
            </a:r>
            <a:r>
              <a:rPr lang="fr-CH" sz="1400" dirty="0"/>
              <a:t> </a:t>
            </a:r>
            <a:r>
              <a:rPr lang="fr-CH" sz="1400" dirty="0" err="1"/>
              <a:t>resources</a:t>
            </a:r>
            <a:r>
              <a:rPr lang="fr-CH" sz="1400" dirty="0"/>
              <a:t> and </a:t>
            </a:r>
            <a:r>
              <a:rPr lang="fr-CH" sz="1400" dirty="0" err="1"/>
              <a:t>reject</a:t>
            </a:r>
            <a:r>
              <a:rPr lang="fr-CH" sz="1400" dirty="0"/>
              <a:t> </a:t>
            </a:r>
            <a:r>
              <a:rPr lang="fr-CH" sz="1400" dirty="0" err="1"/>
              <a:t>lower-ranking</a:t>
            </a:r>
            <a:r>
              <a:rPr lang="fr-CH" sz="1400" dirty="0"/>
              <a:t> </a:t>
            </a:r>
            <a:r>
              <a:rPr lang="fr-CH" sz="1400" dirty="0" err="1"/>
              <a:t>partners</a:t>
            </a:r>
            <a:r>
              <a:rPr lang="fr-CH" sz="1400" dirty="0"/>
              <a:t>, forcing </a:t>
            </a:r>
            <a:r>
              <a:rPr lang="fr-CH" sz="1400" dirty="0" err="1"/>
              <a:t>lower-ranking</a:t>
            </a:r>
            <a:r>
              <a:rPr lang="fr-CH" sz="1400" dirty="0"/>
              <a:t> </a:t>
            </a:r>
            <a:r>
              <a:rPr lang="fr-CH" sz="1400" dirty="0" err="1"/>
              <a:t>individuals</a:t>
            </a:r>
            <a:r>
              <a:rPr lang="fr-CH" sz="1400" dirty="0"/>
              <a:t> to </a:t>
            </a:r>
            <a:r>
              <a:rPr lang="fr-CH" sz="1400" dirty="0" err="1"/>
              <a:t>avoid</a:t>
            </a:r>
            <a:r>
              <a:rPr lang="fr-CH" sz="1400" dirty="0"/>
              <a:t> </a:t>
            </a:r>
            <a:r>
              <a:rPr lang="fr-CH" sz="1400" dirty="0" err="1"/>
              <a:t>competition</a:t>
            </a:r>
            <a:r>
              <a:rPr lang="fr-CH" sz="1400" dirty="0"/>
              <a:t> </a:t>
            </a:r>
            <a:r>
              <a:rPr lang="fr-CH" sz="1400" dirty="0" err="1"/>
              <a:t>altogether</a:t>
            </a:r>
            <a:r>
              <a:rPr lang="fr-CH" sz="1400" dirty="0"/>
              <a:t>.</a:t>
            </a:r>
            <a:br>
              <a:rPr lang="fr-CH" sz="1400" dirty="0"/>
            </a:br>
            <a:endParaRPr lang="fr-CH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1400" b="1" dirty="0"/>
              <a:t>Risk Aversion</a:t>
            </a:r>
            <a:r>
              <a:rPr lang="fr-CH" sz="1400" dirty="0"/>
              <a:t>: </a:t>
            </a:r>
            <a:br>
              <a:rPr lang="fr-CH" sz="1400" dirty="0"/>
            </a:br>
            <a:r>
              <a:rPr lang="fr-CH" sz="1400" dirty="0"/>
              <a:t>Low-</a:t>
            </a:r>
            <a:r>
              <a:rPr lang="fr-CH" sz="1400" dirty="0" err="1"/>
              <a:t>ranking</a:t>
            </a:r>
            <a:r>
              <a:rPr lang="fr-CH" sz="1400" dirty="0"/>
              <a:t> </a:t>
            </a:r>
            <a:r>
              <a:rPr lang="fr-CH" sz="1400" dirty="0" err="1"/>
              <a:t>individuals</a:t>
            </a:r>
            <a:r>
              <a:rPr lang="fr-CH" sz="1400" dirty="0"/>
              <a:t> </a:t>
            </a:r>
            <a:r>
              <a:rPr lang="fr-CH" sz="1400" dirty="0" err="1"/>
              <a:t>may</a:t>
            </a:r>
            <a:r>
              <a:rPr lang="fr-CH" sz="1400" dirty="0"/>
              <a:t> </a:t>
            </a:r>
            <a:r>
              <a:rPr lang="fr-CH" sz="1400" b="1" dirty="0" err="1"/>
              <a:t>avoid</a:t>
            </a:r>
            <a:r>
              <a:rPr lang="fr-CH" sz="1400" b="1" dirty="0"/>
              <a:t> interactions </a:t>
            </a:r>
            <a:r>
              <a:rPr lang="fr-CH" sz="1400" b="1" dirty="0" err="1"/>
              <a:t>with</a:t>
            </a:r>
            <a:r>
              <a:rPr lang="fr-CH" sz="1400" b="1" dirty="0"/>
              <a:t> dominants to </a:t>
            </a:r>
            <a:r>
              <a:rPr lang="fr-CH" sz="1400" b="1" dirty="0" err="1"/>
              <a:t>reduce</a:t>
            </a:r>
            <a:r>
              <a:rPr lang="fr-CH" sz="1400" b="1" dirty="0"/>
              <a:t> the </a:t>
            </a:r>
            <a:r>
              <a:rPr lang="fr-CH" sz="1400" b="1" dirty="0" err="1"/>
              <a:t>risk</a:t>
            </a:r>
            <a:r>
              <a:rPr lang="fr-CH" sz="1400" b="1" dirty="0"/>
              <a:t> of </a:t>
            </a:r>
            <a:r>
              <a:rPr lang="fr-CH" sz="1400" b="1" dirty="0" err="1"/>
              <a:t>aggression</a:t>
            </a:r>
            <a:r>
              <a:rPr lang="fr-CH" sz="1400" dirty="0"/>
              <a:t>, </a:t>
            </a:r>
            <a:r>
              <a:rPr lang="fr-CH" sz="1400" dirty="0" err="1"/>
              <a:t>leading</a:t>
            </a:r>
            <a:r>
              <a:rPr lang="fr-CH" sz="1400" dirty="0"/>
              <a:t> to </a:t>
            </a:r>
            <a:r>
              <a:rPr lang="fr-CH" sz="1400" dirty="0" err="1"/>
              <a:t>lower</a:t>
            </a:r>
            <a:r>
              <a:rPr lang="fr-CH" sz="1400" dirty="0"/>
              <a:t> </a:t>
            </a:r>
            <a:r>
              <a:rPr lang="fr-CH" sz="1400" dirty="0" err="1"/>
              <a:t>tolerance</a:t>
            </a:r>
            <a:r>
              <a:rPr lang="fr-CH" sz="1400" dirty="0"/>
              <a:t> </a:t>
            </a:r>
            <a:r>
              <a:rPr lang="fr-CH" sz="1400" dirty="0" err="1"/>
              <a:t>between</a:t>
            </a:r>
            <a:r>
              <a:rPr lang="fr-CH" sz="1400" dirty="0"/>
              <a:t> </a:t>
            </a:r>
            <a:r>
              <a:rPr lang="fr-CH" sz="1400" dirty="0" err="1"/>
              <a:t>unequally</a:t>
            </a:r>
            <a:r>
              <a:rPr lang="fr-CH" sz="1400" dirty="0"/>
              <a:t> </a:t>
            </a:r>
            <a:r>
              <a:rPr lang="fr-CH" sz="1400" dirty="0" err="1"/>
              <a:t>ranked</a:t>
            </a:r>
            <a:r>
              <a:rPr lang="fr-CH" sz="1400" dirty="0"/>
              <a:t> </a:t>
            </a:r>
            <a:r>
              <a:rPr lang="fr-CH" sz="1400" dirty="0" err="1"/>
              <a:t>partners</a:t>
            </a:r>
            <a:r>
              <a:rPr lang="fr-CH" sz="1400" dirty="0"/>
              <a:t>.</a:t>
            </a:r>
            <a:br>
              <a:rPr lang="fr-CH" sz="1400" dirty="0"/>
            </a:br>
            <a:endParaRPr lang="fr-CH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1400" b="1" dirty="0"/>
              <a:t>Social Bonding </a:t>
            </a:r>
            <a:r>
              <a:rPr lang="fr-CH" sz="1400" b="1" dirty="0" err="1"/>
              <a:t>within</a:t>
            </a:r>
            <a:r>
              <a:rPr lang="fr-CH" sz="1400" b="1" dirty="0"/>
              <a:t> Rank </a:t>
            </a:r>
            <a:r>
              <a:rPr lang="fr-CH" sz="1400" b="1" dirty="0" err="1"/>
              <a:t>Proximity</a:t>
            </a:r>
            <a:r>
              <a:rPr lang="fr-CH" sz="1400" dirty="0"/>
              <a:t>:</a:t>
            </a:r>
            <a:br>
              <a:rPr lang="fr-CH" sz="1400" dirty="0"/>
            </a:br>
            <a:r>
              <a:rPr lang="fr-CH" sz="1400" dirty="0"/>
              <a:t> </a:t>
            </a:r>
            <a:r>
              <a:rPr lang="fr-CH" sz="1400" dirty="0" err="1"/>
              <a:t>Studies</a:t>
            </a:r>
            <a:r>
              <a:rPr lang="fr-CH" sz="1400" dirty="0"/>
              <a:t> on primates, </a:t>
            </a:r>
            <a:r>
              <a:rPr lang="fr-CH" sz="1400" dirty="0" err="1"/>
              <a:t>including</a:t>
            </a:r>
            <a:r>
              <a:rPr lang="fr-CH" sz="1400" dirty="0"/>
              <a:t> </a:t>
            </a:r>
            <a:r>
              <a:rPr lang="fr-CH" sz="1400" dirty="0" err="1"/>
              <a:t>baboons</a:t>
            </a:r>
            <a:r>
              <a:rPr lang="fr-CH" sz="1400" dirty="0"/>
              <a:t> and macaques, show </a:t>
            </a:r>
            <a:r>
              <a:rPr lang="fr-CH" sz="1400" dirty="0" err="1"/>
              <a:t>that</a:t>
            </a:r>
            <a:r>
              <a:rPr lang="fr-CH" sz="1400" dirty="0"/>
              <a:t> </a:t>
            </a:r>
            <a:r>
              <a:rPr lang="fr-CH" sz="1400" dirty="0" err="1"/>
              <a:t>individuals</a:t>
            </a:r>
            <a:r>
              <a:rPr lang="fr-CH" sz="1400" dirty="0"/>
              <a:t> of </a:t>
            </a:r>
            <a:r>
              <a:rPr lang="fr-CH" sz="1400" dirty="0" err="1"/>
              <a:t>similar</a:t>
            </a:r>
            <a:r>
              <a:rPr lang="fr-CH" sz="1400" dirty="0"/>
              <a:t> </a:t>
            </a:r>
            <a:r>
              <a:rPr lang="fr-CH" sz="1400" dirty="0" err="1"/>
              <a:t>rank</a:t>
            </a:r>
            <a:r>
              <a:rPr lang="fr-CH" sz="1400" dirty="0"/>
              <a:t> are more </a:t>
            </a:r>
            <a:r>
              <a:rPr lang="fr-CH" sz="1400" dirty="0" err="1"/>
              <a:t>likely</a:t>
            </a:r>
            <a:r>
              <a:rPr lang="fr-CH" sz="1400" dirty="0"/>
              <a:t> to </a:t>
            </a:r>
            <a:r>
              <a:rPr lang="fr-CH" sz="1400" dirty="0" err="1"/>
              <a:t>share</a:t>
            </a:r>
            <a:r>
              <a:rPr lang="fr-CH" sz="1400" dirty="0"/>
              <a:t> </a:t>
            </a:r>
            <a:r>
              <a:rPr lang="fr-CH" sz="1400" dirty="0" err="1"/>
              <a:t>resources</a:t>
            </a:r>
            <a:r>
              <a:rPr lang="fr-CH" sz="1400" dirty="0"/>
              <a:t> and groom </a:t>
            </a:r>
            <a:r>
              <a:rPr lang="fr-CH" sz="1400" dirty="0" err="1"/>
              <a:t>each</a:t>
            </a:r>
            <a:r>
              <a:rPr lang="fr-CH" sz="1400" dirty="0"/>
              <a:t> </a:t>
            </a:r>
            <a:r>
              <a:rPr lang="fr-CH" sz="1400" dirty="0" err="1"/>
              <a:t>other</a:t>
            </a:r>
            <a:r>
              <a:rPr lang="fr-CH" sz="1400" dirty="0"/>
              <a:t>, </a:t>
            </a:r>
            <a:r>
              <a:rPr lang="fr-CH" sz="1400" dirty="0" err="1"/>
              <a:t>reinforcing</a:t>
            </a:r>
            <a:r>
              <a:rPr lang="fr-CH" sz="1400" dirty="0"/>
              <a:t> </a:t>
            </a:r>
            <a:r>
              <a:rPr lang="fr-CH" sz="1400" dirty="0" err="1"/>
              <a:t>cooperative</a:t>
            </a:r>
            <a:r>
              <a:rPr lang="fr-CH" sz="1400" dirty="0"/>
              <a:t> </a:t>
            </a:r>
            <a:r>
              <a:rPr lang="fr-CH" sz="1400" dirty="0" err="1"/>
              <a:t>behaviors</a:t>
            </a:r>
            <a:r>
              <a:rPr lang="fr-CH" sz="1400" dirty="0"/>
              <a:t> (Dubuc et al., 2012; </a:t>
            </a:r>
            <a:r>
              <a:rPr lang="fr-CH" sz="1400" dirty="0" err="1"/>
              <a:t>Jaeggi</a:t>
            </a:r>
            <a:r>
              <a:rPr lang="fr-CH" sz="1400" dirty="0"/>
              <a:t> et al., 2016)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24A3F6F-17FC-6AB3-0D14-745A6E8AABA6}"/>
              </a:ext>
            </a:extLst>
          </p:cNvPr>
          <p:cNvSpPr txBox="1"/>
          <p:nvPr/>
        </p:nvSpPr>
        <p:spPr>
          <a:xfrm>
            <a:off x="6662183" y="1417629"/>
            <a:ext cx="469161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400" b="1" dirty="0"/>
              <a:t>Support in </a:t>
            </a:r>
            <a:r>
              <a:rPr lang="fr-CH" sz="1400" b="1" dirty="0" err="1"/>
              <a:t>other</a:t>
            </a:r>
            <a:r>
              <a:rPr lang="fr-CH" sz="1400" b="1" dirty="0"/>
              <a:t> primates</a:t>
            </a:r>
          </a:p>
          <a:p>
            <a:endParaRPr lang="fr-CH" sz="1400" b="1" dirty="0"/>
          </a:p>
          <a:p>
            <a:r>
              <a:rPr lang="fr-CH" sz="1400" b="1" dirty="0"/>
              <a:t>Macaques (</a:t>
            </a:r>
            <a:r>
              <a:rPr lang="fr-CH" sz="1400" b="1" dirty="0" err="1"/>
              <a:t>Matsumura</a:t>
            </a:r>
            <a:r>
              <a:rPr lang="fr-CH" sz="1400" b="1" dirty="0"/>
              <a:t> &amp; Okamoto, 1997)</a:t>
            </a:r>
            <a:r>
              <a:rPr lang="fr-CH" sz="1400" dirty="0"/>
              <a:t>: High-</a:t>
            </a:r>
            <a:r>
              <a:rPr lang="fr-CH" sz="1400" dirty="0" err="1"/>
              <a:t>ranking</a:t>
            </a:r>
            <a:r>
              <a:rPr lang="fr-CH" sz="1400" dirty="0"/>
              <a:t> </a:t>
            </a:r>
            <a:r>
              <a:rPr lang="fr-CH" sz="1400" dirty="0" err="1"/>
              <a:t>individuals</a:t>
            </a:r>
            <a:r>
              <a:rPr lang="fr-CH" sz="1400" dirty="0"/>
              <a:t> </a:t>
            </a:r>
            <a:r>
              <a:rPr lang="fr-CH" sz="1400" dirty="0" err="1"/>
              <a:t>avoid</a:t>
            </a:r>
            <a:r>
              <a:rPr lang="fr-CH" sz="1400" dirty="0"/>
              <a:t> </a:t>
            </a:r>
            <a:r>
              <a:rPr lang="fr-CH" sz="1400" dirty="0" err="1"/>
              <a:t>co-feeding</a:t>
            </a:r>
            <a:r>
              <a:rPr lang="fr-CH" sz="1400" dirty="0"/>
              <a:t> </a:t>
            </a:r>
            <a:r>
              <a:rPr lang="fr-CH" sz="1400" dirty="0" err="1"/>
              <a:t>with</a:t>
            </a:r>
            <a:r>
              <a:rPr lang="fr-CH" sz="1400" dirty="0"/>
              <a:t> </a:t>
            </a:r>
            <a:r>
              <a:rPr lang="fr-CH" sz="1400" dirty="0" err="1"/>
              <a:t>lower</a:t>
            </a:r>
            <a:r>
              <a:rPr lang="fr-CH" sz="1400" dirty="0"/>
              <a:t> </a:t>
            </a:r>
            <a:r>
              <a:rPr lang="fr-CH" sz="1400" dirty="0" err="1"/>
              <a:t>ranks</a:t>
            </a:r>
            <a:r>
              <a:rPr lang="fr-CH" sz="1400" dirty="0"/>
              <a:t>, </a:t>
            </a:r>
            <a:r>
              <a:rPr lang="fr-CH" sz="1400" dirty="0" err="1"/>
              <a:t>reinforcing</a:t>
            </a:r>
            <a:r>
              <a:rPr lang="fr-CH" sz="1400" dirty="0"/>
              <a:t> the </a:t>
            </a:r>
            <a:r>
              <a:rPr lang="fr-CH" sz="1400" dirty="0" err="1"/>
              <a:t>idea</a:t>
            </a:r>
            <a:r>
              <a:rPr lang="fr-CH" sz="1400" dirty="0"/>
              <a:t> </a:t>
            </a:r>
            <a:r>
              <a:rPr lang="fr-CH" sz="1400" dirty="0" err="1"/>
              <a:t>that</a:t>
            </a:r>
            <a:r>
              <a:rPr lang="fr-CH" sz="1400" dirty="0"/>
              <a:t> </a:t>
            </a:r>
            <a:r>
              <a:rPr lang="fr-CH" sz="1400" dirty="0" err="1"/>
              <a:t>rank</a:t>
            </a:r>
            <a:r>
              <a:rPr lang="fr-CH" sz="1400" dirty="0"/>
              <a:t> </a:t>
            </a:r>
            <a:r>
              <a:rPr lang="fr-CH" sz="1400" dirty="0" err="1"/>
              <a:t>determines</a:t>
            </a:r>
            <a:r>
              <a:rPr lang="fr-CH" sz="1400" dirty="0"/>
              <a:t> social inclusion.</a:t>
            </a:r>
            <a:br>
              <a:rPr lang="fr-CH" sz="1400" dirty="0"/>
            </a:br>
            <a:br>
              <a:rPr lang="fr-CH" sz="1400" dirty="0"/>
            </a:br>
            <a:r>
              <a:rPr lang="fr-CH" sz="1400" b="1" dirty="0" err="1"/>
              <a:t>Chimpanzees</a:t>
            </a:r>
            <a:r>
              <a:rPr lang="fr-CH" sz="1400" b="1" dirty="0"/>
              <a:t> (Murray et al., 2006)</a:t>
            </a:r>
            <a:r>
              <a:rPr lang="fr-CH" sz="1400" dirty="0"/>
              <a:t>: </a:t>
            </a:r>
            <a:r>
              <a:rPr lang="fr-CH" sz="1400" dirty="0" err="1"/>
              <a:t>Subordinates</a:t>
            </a:r>
            <a:r>
              <a:rPr lang="fr-CH" sz="1400" dirty="0"/>
              <a:t> </a:t>
            </a:r>
            <a:r>
              <a:rPr lang="fr-CH" sz="1400" dirty="0" err="1"/>
              <a:t>adjust</a:t>
            </a:r>
            <a:r>
              <a:rPr lang="fr-CH" sz="1400" dirty="0"/>
              <a:t> </a:t>
            </a:r>
            <a:r>
              <a:rPr lang="fr-CH" sz="1400" dirty="0" err="1"/>
              <a:t>foraging</a:t>
            </a:r>
            <a:r>
              <a:rPr lang="fr-CH" sz="1400" dirty="0"/>
              <a:t> </a:t>
            </a:r>
            <a:r>
              <a:rPr lang="fr-CH" sz="1400" dirty="0" err="1"/>
              <a:t>strategies</a:t>
            </a:r>
            <a:r>
              <a:rPr lang="fr-CH" sz="1400" dirty="0"/>
              <a:t> to </a:t>
            </a:r>
            <a:r>
              <a:rPr lang="fr-CH" sz="1400" dirty="0" err="1"/>
              <a:t>avoid</a:t>
            </a:r>
            <a:r>
              <a:rPr lang="fr-CH" sz="1400" dirty="0"/>
              <a:t> </a:t>
            </a:r>
            <a:r>
              <a:rPr lang="fr-CH" sz="1400" dirty="0" err="1"/>
              <a:t>aggression</a:t>
            </a:r>
            <a:r>
              <a:rPr lang="fr-CH" sz="1400" dirty="0"/>
              <a:t> </a:t>
            </a:r>
            <a:r>
              <a:rPr lang="fr-CH" sz="1400" dirty="0" err="1"/>
              <a:t>from</a:t>
            </a:r>
            <a:r>
              <a:rPr lang="fr-CH" sz="1400" dirty="0"/>
              <a:t> dominants, mirroring vervet </a:t>
            </a:r>
            <a:r>
              <a:rPr lang="fr-CH" sz="1400" dirty="0" err="1"/>
              <a:t>monkey</a:t>
            </a:r>
            <a:r>
              <a:rPr lang="fr-CH" sz="1400" dirty="0"/>
              <a:t> </a:t>
            </a:r>
            <a:r>
              <a:rPr lang="fr-CH" sz="1400" dirty="0" err="1"/>
              <a:t>avoidance</a:t>
            </a:r>
            <a:r>
              <a:rPr lang="fr-CH" sz="1400" dirty="0"/>
              <a:t> of </a:t>
            </a:r>
            <a:r>
              <a:rPr lang="fr-CH" sz="1400" dirty="0" err="1"/>
              <a:t>lower-ranked</a:t>
            </a:r>
            <a:r>
              <a:rPr lang="fr-CH" sz="1400" dirty="0"/>
              <a:t> </a:t>
            </a:r>
            <a:r>
              <a:rPr lang="fr-CH" sz="1400" dirty="0" err="1"/>
              <a:t>individuals</a:t>
            </a:r>
            <a:r>
              <a:rPr lang="fr-CH" sz="1400" dirty="0"/>
              <a:t> in </a:t>
            </a:r>
            <a:r>
              <a:rPr lang="fr-CH" sz="1400" dirty="0" err="1"/>
              <a:t>cooperative</a:t>
            </a:r>
            <a:r>
              <a:rPr lang="fr-CH" sz="1400" dirty="0"/>
              <a:t> </a:t>
            </a:r>
            <a:r>
              <a:rPr lang="fr-CH" sz="1400" dirty="0" err="1"/>
              <a:t>tasks</a:t>
            </a:r>
            <a:r>
              <a:rPr lang="fr-CH" sz="1400" dirty="0"/>
              <a:t>.</a:t>
            </a:r>
            <a:br>
              <a:rPr lang="fr-CH" sz="1400" dirty="0"/>
            </a:br>
            <a:br>
              <a:rPr lang="fr-CH" sz="1400" dirty="0"/>
            </a:br>
            <a:r>
              <a:rPr lang="fr-CH" sz="1400" b="1" dirty="0"/>
              <a:t>Bonobos (Paoli et al., 2006)</a:t>
            </a:r>
            <a:r>
              <a:rPr lang="fr-CH" sz="1400" dirty="0"/>
              <a:t>: Rank </a:t>
            </a:r>
            <a:r>
              <a:rPr lang="fr-CH" sz="1400" dirty="0" err="1"/>
              <a:t>differences</a:t>
            </a:r>
            <a:r>
              <a:rPr lang="fr-CH" sz="1400" dirty="0"/>
              <a:t> are </a:t>
            </a:r>
            <a:r>
              <a:rPr lang="fr-CH" sz="1400" dirty="0" err="1"/>
              <a:t>mitigated</a:t>
            </a:r>
            <a:r>
              <a:rPr lang="fr-CH" sz="1400" dirty="0"/>
              <a:t> </a:t>
            </a:r>
            <a:r>
              <a:rPr lang="fr-CH" sz="1400" dirty="0" err="1"/>
              <a:t>through</a:t>
            </a:r>
            <a:r>
              <a:rPr lang="fr-CH" sz="1400" dirty="0"/>
              <a:t> </a:t>
            </a:r>
            <a:r>
              <a:rPr lang="fr-CH" sz="1400" dirty="0" err="1"/>
              <a:t>female</a:t>
            </a:r>
            <a:r>
              <a:rPr lang="fr-CH" sz="1400" dirty="0"/>
              <a:t> coalitions, </a:t>
            </a:r>
            <a:r>
              <a:rPr lang="fr-CH" sz="1400" dirty="0" err="1"/>
              <a:t>allowing</a:t>
            </a:r>
            <a:r>
              <a:rPr lang="fr-CH" sz="1400" dirty="0"/>
              <a:t> more </a:t>
            </a:r>
            <a:r>
              <a:rPr lang="fr-CH" sz="1400" dirty="0" err="1"/>
              <a:t>equitable</a:t>
            </a:r>
            <a:r>
              <a:rPr lang="fr-CH" sz="1400" dirty="0"/>
              <a:t> </a:t>
            </a:r>
            <a:r>
              <a:rPr lang="fr-CH" sz="1400" dirty="0" err="1"/>
              <a:t>food</a:t>
            </a:r>
            <a:r>
              <a:rPr lang="fr-CH" sz="1400" dirty="0"/>
              <a:t>-sharing, </a:t>
            </a:r>
            <a:r>
              <a:rPr lang="fr-CH" sz="1400" dirty="0" err="1"/>
              <a:t>unlike</a:t>
            </a:r>
            <a:r>
              <a:rPr lang="fr-CH" sz="1400" dirty="0"/>
              <a:t> in vervets, </a:t>
            </a:r>
            <a:r>
              <a:rPr lang="fr-CH" sz="1400" dirty="0" err="1"/>
              <a:t>where</a:t>
            </a:r>
            <a:r>
              <a:rPr lang="fr-CH" sz="1400" dirty="0"/>
              <a:t> male-</a:t>
            </a:r>
            <a:r>
              <a:rPr lang="fr-CH" sz="1400" dirty="0" err="1"/>
              <a:t>female</a:t>
            </a:r>
            <a:r>
              <a:rPr lang="fr-CH" sz="1400" dirty="0"/>
              <a:t> </a:t>
            </a:r>
            <a:r>
              <a:rPr lang="fr-CH" sz="1400" dirty="0" err="1"/>
              <a:t>rank</a:t>
            </a:r>
            <a:r>
              <a:rPr lang="fr-CH" sz="1400" dirty="0"/>
              <a:t> </a:t>
            </a:r>
            <a:r>
              <a:rPr lang="fr-CH" sz="1400" dirty="0" err="1"/>
              <a:t>disparities</a:t>
            </a:r>
            <a:r>
              <a:rPr lang="fr-CH" sz="1400" dirty="0"/>
              <a:t> </a:t>
            </a:r>
            <a:r>
              <a:rPr lang="fr-CH" sz="1400" dirty="0" err="1"/>
              <a:t>limit</a:t>
            </a:r>
            <a:r>
              <a:rPr lang="fr-CH" sz="1400" dirty="0"/>
              <a:t> </a:t>
            </a:r>
            <a:r>
              <a:rPr lang="fr-CH" sz="1400" dirty="0" err="1"/>
              <a:t>tolerance</a:t>
            </a:r>
            <a:r>
              <a:rPr lang="fr-CH" sz="1400" dirty="0"/>
              <a:t>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05952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BDD0548-8769-AD57-8D0D-5C18AE6B0132}"/>
              </a:ext>
            </a:extLst>
          </p:cNvPr>
          <p:cNvSpPr txBox="1"/>
          <p:nvPr/>
        </p:nvSpPr>
        <p:spPr>
          <a:xfrm>
            <a:off x="1357609" y="3146495"/>
            <a:ext cx="41147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/>
              <a:t>Plan</a:t>
            </a:r>
            <a:endParaRPr lang="en-GB" sz="40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850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6CADF-D85A-3BEB-EBC8-7DD13264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 of Ecological Seasons on Tolerance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248FE0B-1504-38E1-9ED2-BD3F5B438157}"/>
              </a:ext>
            </a:extLst>
          </p:cNvPr>
          <p:cNvSpPr txBox="1"/>
          <p:nvPr/>
        </p:nvSpPr>
        <p:spPr>
          <a:xfrm>
            <a:off x="466761" y="1302856"/>
            <a:ext cx="561753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400" dirty="0" err="1"/>
              <a:t>Tolerance</a:t>
            </a:r>
            <a:r>
              <a:rPr lang="fr-CH" sz="1400" dirty="0"/>
              <a:t> </a:t>
            </a:r>
            <a:r>
              <a:rPr lang="fr-CH" sz="1400" b="1" dirty="0" err="1"/>
              <a:t>was</a:t>
            </a:r>
            <a:r>
              <a:rPr lang="fr-CH" sz="1400" b="1" dirty="0"/>
              <a:t> </a:t>
            </a:r>
            <a:r>
              <a:rPr lang="fr-CH" sz="1400" b="1" dirty="0" err="1"/>
              <a:t>highest</a:t>
            </a:r>
            <a:r>
              <a:rPr lang="fr-CH" sz="1400" b="1" dirty="0"/>
              <a:t> in </a:t>
            </a:r>
            <a:r>
              <a:rPr lang="fr-CH" sz="1400" b="1" dirty="0" err="1"/>
              <a:t>winter</a:t>
            </a:r>
            <a:r>
              <a:rPr lang="fr-CH" sz="1400" b="1" dirty="0"/>
              <a:t> and </a:t>
            </a:r>
            <a:r>
              <a:rPr lang="fr-CH" sz="1400" b="1" dirty="0" err="1"/>
              <a:t>lowest</a:t>
            </a:r>
            <a:r>
              <a:rPr lang="fr-CH" sz="1400" b="1" dirty="0"/>
              <a:t> in </a:t>
            </a:r>
            <a:r>
              <a:rPr lang="fr-CH" sz="1400" b="1" dirty="0" err="1"/>
              <a:t>summer</a:t>
            </a:r>
            <a:r>
              <a:rPr lang="fr-CH" sz="1400" dirty="0"/>
              <a:t>, </a:t>
            </a:r>
            <a:r>
              <a:rPr lang="fr-CH" sz="1400" dirty="0" err="1"/>
              <a:t>suggesting</a:t>
            </a:r>
            <a:r>
              <a:rPr lang="fr-CH" sz="1400" dirty="0"/>
              <a:t> </a:t>
            </a:r>
            <a:r>
              <a:rPr lang="fr-CH" sz="1400" dirty="0" err="1"/>
              <a:t>that</a:t>
            </a:r>
            <a:r>
              <a:rPr lang="fr-CH" sz="1400" dirty="0"/>
              <a:t> </a:t>
            </a:r>
            <a:r>
              <a:rPr lang="fr-CH" sz="1400" dirty="0" err="1"/>
              <a:t>seasonal</a:t>
            </a:r>
            <a:r>
              <a:rPr lang="fr-CH" sz="1400" dirty="0"/>
              <a:t> </a:t>
            </a:r>
            <a:r>
              <a:rPr lang="fr-CH" sz="1400" dirty="0" err="1"/>
              <a:t>resource</a:t>
            </a:r>
            <a:r>
              <a:rPr lang="fr-CH" sz="1400" dirty="0"/>
              <a:t> </a:t>
            </a:r>
            <a:r>
              <a:rPr lang="fr-CH" sz="1400" dirty="0" err="1"/>
              <a:t>availability</a:t>
            </a:r>
            <a:r>
              <a:rPr lang="fr-CH" sz="1400" dirty="0"/>
              <a:t> influences social interactions. </a:t>
            </a:r>
            <a:r>
              <a:rPr lang="fr-CH" sz="1400" dirty="0" err="1"/>
              <a:t>Why</a:t>
            </a:r>
            <a:r>
              <a:rPr lang="fr-CH" sz="1400" dirty="0"/>
              <a:t>…?</a:t>
            </a:r>
            <a:br>
              <a:rPr lang="fr-CH" sz="1400" dirty="0"/>
            </a:br>
            <a:endParaRPr lang="fr-CH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1400" b="1" dirty="0"/>
              <a:t> Winter = </a:t>
            </a:r>
            <a:r>
              <a:rPr lang="fr-CH" sz="1400" b="1" dirty="0" err="1"/>
              <a:t>Scarcity</a:t>
            </a:r>
            <a:r>
              <a:rPr lang="fr-CH" sz="1400" b="1" dirty="0"/>
              <a:t> = </a:t>
            </a:r>
            <a:r>
              <a:rPr lang="fr-CH" sz="1400" b="1" dirty="0" err="1"/>
              <a:t>Increased</a:t>
            </a:r>
            <a:r>
              <a:rPr lang="fr-CH" sz="1400" b="1" dirty="0"/>
              <a:t> </a:t>
            </a:r>
            <a:r>
              <a:rPr lang="fr-CH" sz="1400" b="1" dirty="0" err="1"/>
              <a:t>Cooperation</a:t>
            </a:r>
            <a:endParaRPr lang="fr-CH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1400" dirty="0"/>
              <a:t>Food </a:t>
            </a:r>
            <a:r>
              <a:rPr lang="fr-CH" sz="1400" dirty="0" err="1"/>
              <a:t>shortages</a:t>
            </a:r>
            <a:r>
              <a:rPr lang="fr-CH" sz="1400" dirty="0"/>
              <a:t> </a:t>
            </a:r>
            <a:r>
              <a:rPr lang="fr-CH" sz="1400" b="1" dirty="0"/>
              <a:t>force </a:t>
            </a:r>
            <a:r>
              <a:rPr lang="fr-CH" sz="1400" b="1" dirty="0" err="1"/>
              <a:t>individuals</a:t>
            </a:r>
            <a:r>
              <a:rPr lang="fr-CH" sz="1400" b="1" dirty="0"/>
              <a:t> to </a:t>
            </a:r>
            <a:r>
              <a:rPr lang="fr-CH" sz="1400" b="1" dirty="0" err="1"/>
              <a:t>cooperate</a:t>
            </a:r>
            <a:r>
              <a:rPr lang="fr-CH" sz="1400" dirty="0"/>
              <a:t> to </a:t>
            </a:r>
            <a:r>
              <a:rPr lang="fr-CH" sz="1400" dirty="0" err="1"/>
              <a:t>maximize</a:t>
            </a:r>
            <a:r>
              <a:rPr lang="fr-CH" sz="1400" dirty="0"/>
              <a:t> </a:t>
            </a:r>
            <a:r>
              <a:rPr lang="fr-CH" sz="1400" dirty="0" err="1"/>
              <a:t>their</a:t>
            </a:r>
            <a:r>
              <a:rPr lang="fr-CH" sz="1400" dirty="0"/>
              <a:t> </a:t>
            </a:r>
            <a:r>
              <a:rPr lang="fr-CH" sz="1400" dirty="0" err="1"/>
              <a:t>access</a:t>
            </a:r>
            <a:r>
              <a:rPr lang="fr-CH" sz="1400" dirty="0"/>
              <a:t> to </a:t>
            </a:r>
            <a:r>
              <a:rPr lang="fr-CH" sz="1400" dirty="0" err="1"/>
              <a:t>limited</a:t>
            </a:r>
            <a:r>
              <a:rPr lang="fr-CH" sz="1400" dirty="0"/>
              <a:t> </a:t>
            </a:r>
            <a:r>
              <a:rPr lang="fr-CH" sz="1400" dirty="0" err="1"/>
              <a:t>resources</a:t>
            </a:r>
            <a:r>
              <a:rPr lang="fr-CH" sz="1400" dirty="0"/>
              <a:t> (</a:t>
            </a:r>
            <a:r>
              <a:rPr lang="fr-CH" sz="1400" dirty="0" err="1"/>
              <a:t>Pansini</a:t>
            </a:r>
            <a:r>
              <a:rPr lang="fr-CH" sz="1400" dirty="0"/>
              <a:t>, 2011).</a:t>
            </a:r>
            <a:br>
              <a:rPr lang="fr-CH" sz="1400" dirty="0"/>
            </a:br>
            <a:endParaRPr lang="fr-CH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1400" dirty="0" err="1"/>
              <a:t>Higher</a:t>
            </a:r>
            <a:r>
              <a:rPr lang="fr-CH" sz="1400" dirty="0"/>
              <a:t> </a:t>
            </a:r>
            <a:r>
              <a:rPr lang="fr-CH" sz="1400" dirty="0" err="1"/>
              <a:t>interdependence</a:t>
            </a:r>
            <a:r>
              <a:rPr lang="fr-CH" sz="1400" dirty="0"/>
              <a:t> </a:t>
            </a:r>
            <a:r>
              <a:rPr lang="fr-CH" sz="1400" b="1" dirty="0" err="1"/>
              <a:t>reduces</a:t>
            </a:r>
            <a:r>
              <a:rPr lang="fr-CH" sz="1400" b="1" dirty="0"/>
              <a:t> </a:t>
            </a:r>
            <a:r>
              <a:rPr lang="fr-CH" sz="1400" b="1" dirty="0" err="1"/>
              <a:t>aggression</a:t>
            </a:r>
            <a:r>
              <a:rPr lang="fr-CH" sz="1400" dirty="0"/>
              <a:t>, as </a:t>
            </a:r>
            <a:r>
              <a:rPr lang="fr-CH" sz="1400" dirty="0" err="1"/>
              <a:t>individuals</a:t>
            </a:r>
            <a:r>
              <a:rPr lang="fr-CH" sz="1400" dirty="0"/>
              <a:t> </a:t>
            </a:r>
            <a:r>
              <a:rPr lang="fr-CH" sz="1400" dirty="0" err="1"/>
              <a:t>need</a:t>
            </a:r>
            <a:r>
              <a:rPr lang="fr-CH" sz="1400" dirty="0"/>
              <a:t> social </a:t>
            </a:r>
            <a:r>
              <a:rPr lang="fr-CH" sz="1400" dirty="0" err="1"/>
              <a:t>partners</a:t>
            </a:r>
            <a:r>
              <a:rPr lang="fr-CH" sz="1400" dirty="0"/>
              <a:t> to </a:t>
            </a:r>
            <a:r>
              <a:rPr lang="fr-CH" sz="1400" dirty="0" err="1"/>
              <a:t>increase</a:t>
            </a:r>
            <a:r>
              <a:rPr lang="fr-CH" sz="1400" dirty="0"/>
              <a:t> </a:t>
            </a:r>
            <a:r>
              <a:rPr lang="fr-CH" sz="1400" dirty="0" err="1"/>
              <a:t>their</a:t>
            </a:r>
            <a:r>
              <a:rPr lang="fr-CH" sz="1400" dirty="0"/>
              <a:t> chances of </a:t>
            </a:r>
            <a:r>
              <a:rPr lang="fr-CH" sz="1400" dirty="0" err="1"/>
              <a:t>obtaining</a:t>
            </a:r>
            <a:r>
              <a:rPr lang="fr-CH" sz="1400" dirty="0"/>
              <a:t> </a:t>
            </a:r>
            <a:r>
              <a:rPr lang="fr-CH" sz="1400" dirty="0" err="1"/>
              <a:t>food</a:t>
            </a:r>
            <a:r>
              <a:rPr lang="fr-CH" sz="1400" dirty="0"/>
              <a:t>.</a:t>
            </a:r>
            <a:br>
              <a:rPr lang="fr-CH" sz="1400" dirty="0"/>
            </a:br>
            <a:endParaRPr lang="fr-CH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1400" dirty="0" err="1"/>
              <a:t>Similar</a:t>
            </a:r>
            <a:r>
              <a:rPr lang="fr-CH" sz="1400" dirty="0"/>
              <a:t> </a:t>
            </a:r>
            <a:r>
              <a:rPr lang="fr-CH" sz="1400" dirty="0" err="1"/>
              <a:t>findings</a:t>
            </a:r>
            <a:r>
              <a:rPr lang="fr-CH" sz="1400" dirty="0"/>
              <a:t> in </a:t>
            </a:r>
            <a:r>
              <a:rPr lang="fr-CH" sz="1400" dirty="0" err="1"/>
              <a:t>baboons</a:t>
            </a:r>
            <a:r>
              <a:rPr lang="fr-CH" sz="1400" dirty="0"/>
              <a:t> and </a:t>
            </a:r>
            <a:r>
              <a:rPr lang="fr-CH" sz="1400" dirty="0" err="1"/>
              <a:t>lemurs</a:t>
            </a:r>
            <a:r>
              <a:rPr lang="fr-CH" sz="1400" dirty="0"/>
              <a:t> show </a:t>
            </a:r>
            <a:r>
              <a:rPr lang="fr-CH" sz="1400" dirty="0" err="1"/>
              <a:t>that</a:t>
            </a:r>
            <a:r>
              <a:rPr lang="fr-CH" sz="1400" dirty="0"/>
              <a:t> </a:t>
            </a:r>
            <a:r>
              <a:rPr lang="fr-CH" sz="1400" dirty="0" err="1"/>
              <a:t>during</a:t>
            </a:r>
            <a:r>
              <a:rPr lang="fr-CH" sz="1400" dirty="0"/>
              <a:t> </a:t>
            </a:r>
            <a:r>
              <a:rPr lang="fr-CH" sz="1400" dirty="0" err="1"/>
              <a:t>food</a:t>
            </a:r>
            <a:r>
              <a:rPr lang="fr-CH" sz="1400" dirty="0"/>
              <a:t> </a:t>
            </a:r>
            <a:r>
              <a:rPr lang="fr-CH" sz="1400" dirty="0" err="1"/>
              <a:t>scarcity</a:t>
            </a:r>
            <a:r>
              <a:rPr lang="fr-CH" sz="1400" dirty="0"/>
              <a:t>, social bonds </a:t>
            </a:r>
            <a:r>
              <a:rPr lang="fr-CH" sz="1400" dirty="0" err="1"/>
              <a:t>strengthen</a:t>
            </a:r>
            <a:r>
              <a:rPr lang="fr-CH" sz="1400" dirty="0"/>
              <a:t>, </a:t>
            </a:r>
            <a:r>
              <a:rPr lang="fr-CH" sz="1400" dirty="0" err="1"/>
              <a:t>with</a:t>
            </a:r>
            <a:r>
              <a:rPr lang="fr-CH" sz="1400" dirty="0"/>
              <a:t> more grooming and alliance formation (</a:t>
            </a:r>
            <a:r>
              <a:rPr lang="fr-CH" sz="1400" dirty="0" err="1"/>
              <a:t>Silk</a:t>
            </a:r>
            <a:r>
              <a:rPr lang="fr-CH" sz="1400" dirty="0"/>
              <a:t>, 2007).</a:t>
            </a:r>
          </a:p>
          <a:p>
            <a:pPr lvl="1"/>
            <a:endParaRPr lang="fr-CH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1400" b="1" dirty="0"/>
              <a:t> Summer = </a:t>
            </a:r>
            <a:r>
              <a:rPr lang="fr-CH" sz="1400" b="1" dirty="0" err="1"/>
              <a:t>Abundance</a:t>
            </a:r>
            <a:r>
              <a:rPr lang="fr-CH" sz="1400" b="1" dirty="0"/>
              <a:t> = </a:t>
            </a:r>
            <a:r>
              <a:rPr lang="fr-CH" sz="1400" b="1" dirty="0" err="1"/>
              <a:t>Reduced</a:t>
            </a:r>
            <a:r>
              <a:rPr lang="fr-CH" sz="1400" b="1" dirty="0"/>
              <a:t> Need for </a:t>
            </a:r>
            <a:r>
              <a:rPr lang="fr-CH" sz="1400" b="1" dirty="0" err="1"/>
              <a:t>Tolerance</a:t>
            </a:r>
            <a:endParaRPr lang="fr-CH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1400" b="1" dirty="0"/>
              <a:t>Resource </a:t>
            </a:r>
            <a:r>
              <a:rPr lang="fr-CH" sz="1400" b="1" dirty="0" err="1"/>
              <a:t>competition</a:t>
            </a:r>
            <a:r>
              <a:rPr lang="fr-CH" sz="1400" b="1" dirty="0"/>
              <a:t> </a:t>
            </a:r>
            <a:r>
              <a:rPr lang="fr-CH" sz="1400" b="1" dirty="0" err="1"/>
              <a:t>decreases</a:t>
            </a:r>
            <a:r>
              <a:rPr lang="fr-CH" sz="1400" dirty="0"/>
              <a:t>, </a:t>
            </a:r>
            <a:r>
              <a:rPr lang="fr-CH" sz="1400" dirty="0" err="1"/>
              <a:t>so</a:t>
            </a:r>
            <a:r>
              <a:rPr lang="fr-CH" sz="1400" dirty="0"/>
              <a:t> </a:t>
            </a:r>
            <a:r>
              <a:rPr lang="fr-CH" sz="1400" dirty="0" err="1"/>
              <a:t>individuals</a:t>
            </a:r>
            <a:r>
              <a:rPr lang="fr-CH" sz="1400" dirty="0"/>
              <a:t> do not </a:t>
            </a:r>
            <a:r>
              <a:rPr lang="fr-CH" sz="1400" dirty="0" err="1"/>
              <a:t>need</a:t>
            </a:r>
            <a:r>
              <a:rPr lang="fr-CH" sz="1400" dirty="0"/>
              <a:t> to </a:t>
            </a:r>
            <a:r>
              <a:rPr lang="fr-CH" sz="1400" dirty="0" err="1"/>
              <a:t>rely</a:t>
            </a:r>
            <a:r>
              <a:rPr lang="fr-CH" sz="1400" dirty="0"/>
              <a:t> on </a:t>
            </a:r>
            <a:r>
              <a:rPr lang="fr-CH" sz="1400" dirty="0" err="1"/>
              <a:t>cooperative</a:t>
            </a:r>
            <a:r>
              <a:rPr lang="fr-CH" sz="1400" dirty="0"/>
              <a:t> </a:t>
            </a:r>
            <a:r>
              <a:rPr lang="fr-CH" sz="1400" dirty="0" err="1"/>
              <a:t>strategies</a:t>
            </a:r>
            <a:r>
              <a:rPr lang="fr-CH" sz="1400" dirty="0"/>
              <a:t> to gain </a:t>
            </a:r>
            <a:r>
              <a:rPr lang="fr-CH" sz="1400" dirty="0" err="1"/>
              <a:t>food</a:t>
            </a:r>
            <a:r>
              <a:rPr lang="fr-CH" sz="1400" dirty="0"/>
              <a:t>.</a:t>
            </a:r>
            <a:br>
              <a:rPr lang="fr-CH" sz="1400" dirty="0"/>
            </a:br>
            <a:endParaRPr lang="fr-CH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1400" b="1" dirty="0"/>
              <a:t>Dominance </a:t>
            </a:r>
            <a:r>
              <a:rPr lang="fr-CH" sz="1400" b="1" dirty="0" err="1"/>
              <a:t>hierarchies</a:t>
            </a:r>
            <a:r>
              <a:rPr lang="fr-CH" sz="1400" b="1" dirty="0"/>
              <a:t> </a:t>
            </a:r>
            <a:r>
              <a:rPr lang="fr-CH" sz="1400" b="1" dirty="0" err="1"/>
              <a:t>become</a:t>
            </a:r>
            <a:r>
              <a:rPr lang="fr-CH" sz="1400" b="1" dirty="0"/>
              <a:t> more </a:t>
            </a:r>
            <a:r>
              <a:rPr lang="fr-CH" sz="1400" b="1" dirty="0" err="1"/>
              <a:t>evident</a:t>
            </a:r>
            <a:r>
              <a:rPr lang="fr-CH" sz="1400" dirty="0"/>
              <a:t> as high-</a:t>
            </a:r>
            <a:r>
              <a:rPr lang="fr-CH" sz="1400" dirty="0" err="1"/>
              <a:t>ranking</a:t>
            </a:r>
            <a:r>
              <a:rPr lang="fr-CH" sz="1400" dirty="0"/>
              <a:t> </a:t>
            </a:r>
            <a:r>
              <a:rPr lang="fr-CH" sz="1400" dirty="0" err="1"/>
              <a:t>individuals</a:t>
            </a:r>
            <a:r>
              <a:rPr lang="fr-CH" sz="1400" dirty="0"/>
              <a:t> </a:t>
            </a:r>
            <a:r>
              <a:rPr lang="fr-CH" sz="1400" dirty="0" err="1"/>
              <a:t>monopolize</a:t>
            </a:r>
            <a:r>
              <a:rPr lang="fr-CH" sz="1400" dirty="0"/>
              <a:t> </a:t>
            </a:r>
            <a:r>
              <a:rPr lang="fr-CH" sz="1400" dirty="0" err="1"/>
              <a:t>resources</a:t>
            </a:r>
            <a:r>
              <a:rPr lang="fr-CH" sz="1400" dirty="0"/>
              <a:t> </a:t>
            </a:r>
            <a:r>
              <a:rPr lang="fr-CH" sz="1400" dirty="0" err="1"/>
              <a:t>without</a:t>
            </a:r>
            <a:r>
              <a:rPr lang="fr-CH" sz="1400" dirty="0"/>
              <a:t> social </a:t>
            </a:r>
            <a:r>
              <a:rPr lang="fr-CH" sz="1400" dirty="0" err="1"/>
              <a:t>repercussions</a:t>
            </a:r>
            <a:r>
              <a:rPr lang="fr-CH" sz="1400" dirty="0"/>
              <a:t>.</a:t>
            </a:r>
            <a:br>
              <a:rPr lang="fr-CH" sz="1400" dirty="0"/>
            </a:br>
            <a:endParaRPr lang="fr-CH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1400" dirty="0"/>
              <a:t>For </a:t>
            </a:r>
            <a:r>
              <a:rPr lang="fr-CH" sz="1400" dirty="0" err="1"/>
              <a:t>example</a:t>
            </a:r>
            <a:r>
              <a:rPr lang="fr-CH" sz="1400" dirty="0"/>
              <a:t>, in </a:t>
            </a:r>
            <a:r>
              <a:rPr lang="fr-CH" sz="1400" b="1" dirty="0"/>
              <a:t>ring-</a:t>
            </a:r>
            <a:r>
              <a:rPr lang="fr-CH" sz="1400" b="1" dirty="0" err="1"/>
              <a:t>tailed</a:t>
            </a:r>
            <a:r>
              <a:rPr lang="fr-CH" sz="1400" b="1" dirty="0"/>
              <a:t> </a:t>
            </a:r>
            <a:r>
              <a:rPr lang="fr-CH" sz="1400" b="1" dirty="0" err="1"/>
              <a:t>lemurs</a:t>
            </a:r>
            <a:r>
              <a:rPr lang="fr-CH" sz="1400" b="1" dirty="0"/>
              <a:t> (</a:t>
            </a:r>
            <a:r>
              <a:rPr lang="fr-CH" sz="1400" b="1" dirty="0" err="1"/>
              <a:t>Sauther</a:t>
            </a:r>
            <a:r>
              <a:rPr lang="fr-CH" sz="1400" b="1" dirty="0"/>
              <a:t>, 1993)</a:t>
            </a:r>
            <a:r>
              <a:rPr lang="fr-CH" sz="1400" dirty="0"/>
              <a:t>, </a:t>
            </a:r>
            <a:r>
              <a:rPr lang="fr-CH" sz="1400" dirty="0" err="1"/>
              <a:t>female</a:t>
            </a:r>
            <a:r>
              <a:rPr lang="fr-CH" sz="1400" dirty="0"/>
              <a:t> </a:t>
            </a:r>
            <a:r>
              <a:rPr lang="fr-CH" sz="1400" dirty="0" err="1"/>
              <a:t>competition</a:t>
            </a:r>
            <a:r>
              <a:rPr lang="fr-CH" sz="1400" dirty="0"/>
              <a:t> for </a:t>
            </a:r>
            <a:r>
              <a:rPr lang="fr-CH" sz="1400" dirty="0" err="1"/>
              <a:t>resources</a:t>
            </a:r>
            <a:r>
              <a:rPr lang="fr-CH" sz="1400" dirty="0"/>
              <a:t> </a:t>
            </a:r>
            <a:r>
              <a:rPr lang="fr-CH" sz="1400" dirty="0" err="1"/>
              <a:t>increases</a:t>
            </a:r>
            <a:r>
              <a:rPr lang="fr-CH" sz="1400" dirty="0"/>
              <a:t> </a:t>
            </a:r>
            <a:r>
              <a:rPr lang="fr-CH" sz="1400" dirty="0" err="1"/>
              <a:t>when</a:t>
            </a:r>
            <a:r>
              <a:rPr lang="fr-CH" sz="1400" dirty="0"/>
              <a:t> </a:t>
            </a:r>
            <a:r>
              <a:rPr lang="fr-CH" sz="1400" dirty="0" err="1"/>
              <a:t>food</a:t>
            </a:r>
            <a:r>
              <a:rPr lang="fr-CH" sz="1400" dirty="0"/>
              <a:t> </a:t>
            </a:r>
            <a:r>
              <a:rPr lang="fr-CH" sz="1400" dirty="0" err="1"/>
              <a:t>is</a:t>
            </a:r>
            <a:r>
              <a:rPr lang="fr-CH" sz="1400" dirty="0"/>
              <a:t> </a:t>
            </a:r>
            <a:r>
              <a:rPr lang="fr-CH" sz="1400" dirty="0" err="1"/>
              <a:t>scarce</a:t>
            </a:r>
            <a:r>
              <a:rPr lang="fr-CH" sz="1400" dirty="0"/>
              <a:t>, </a:t>
            </a:r>
            <a:r>
              <a:rPr lang="fr-CH" sz="1400" dirty="0" err="1"/>
              <a:t>leading</a:t>
            </a:r>
            <a:r>
              <a:rPr lang="fr-CH" sz="1400" dirty="0"/>
              <a:t> to dominance shifts, </a:t>
            </a:r>
            <a:r>
              <a:rPr lang="fr-CH" sz="1400" dirty="0" err="1"/>
              <a:t>similar</a:t>
            </a:r>
            <a:r>
              <a:rPr lang="fr-CH" sz="1400" dirty="0"/>
              <a:t> to vervet </a:t>
            </a:r>
            <a:r>
              <a:rPr lang="fr-CH" sz="1400" dirty="0" err="1"/>
              <a:t>winter</a:t>
            </a:r>
            <a:r>
              <a:rPr lang="fr-CH" sz="1400" dirty="0"/>
              <a:t> </a:t>
            </a:r>
            <a:r>
              <a:rPr lang="fr-CH" sz="1400" dirty="0" err="1"/>
              <a:t>tolerance</a:t>
            </a:r>
            <a:r>
              <a:rPr lang="fr-CH" sz="1400" dirty="0"/>
              <a:t> changes.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FD907D-915E-0608-7A7C-674371C46438}"/>
              </a:ext>
            </a:extLst>
          </p:cNvPr>
          <p:cNvSpPr txBox="1"/>
          <p:nvPr/>
        </p:nvSpPr>
        <p:spPr>
          <a:xfrm>
            <a:off x="6228020" y="1300727"/>
            <a:ext cx="438327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400" b="1" dirty="0" err="1"/>
              <a:t>Examples</a:t>
            </a:r>
            <a:r>
              <a:rPr lang="fr-CH" sz="1400" b="1" dirty="0"/>
              <a:t> in </a:t>
            </a:r>
            <a:r>
              <a:rPr lang="fr-CH" sz="1400" b="1" dirty="0" err="1"/>
              <a:t>other</a:t>
            </a:r>
            <a:r>
              <a:rPr lang="fr-CH" sz="1400" b="1" dirty="0"/>
              <a:t> </a:t>
            </a:r>
            <a:r>
              <a:rPr lang="fr-CH" sz="1400" b="1" dirty="0" err="1"/>
              <a:t>species</a:t>
            </a:r>
            <a:br>
              <a:rPr lang="fr-CH" sz="1400" b="1" dirty="0"/>
            </a:br>
            <a:br>
              <a:rPr lang="fr-CH" sz="1400" b="1" dirty="0"/>
            </a:br>
            <a:r>
              <a:rPr lang="fr-CH" sz="1400" b="1" dirty="0"/>
              <a:t>Bonobos vs. </a:t>
            </a:r>
            <a:r>
              <a:rPr lang="fr-CH" sz="1400" b="1" dirty="0" err="1"/>
              <a:t>Chimpanzees</a:t>
            </a:r>
            <a:r>
              <a:rPr lang="fr-CH" sz="1400" b="1" dirty="0"/>
              <a:t> (Hare et al., 2007)</a:t>
            </a:r>
            <a:r>
              <a:rPr lang="fr-CH" sz="1400" dirty="0"/>
              <a:t>: Bonobos, </a:t>
            </a:r>
            <a:r>
              <a:rPr lang="fr-CH" sz="1400" dirty="0" err="1"/>
              <a:t>who</a:t>
            </a:r>
            <a:r>
              <a:rPr lang="fr-CH" sz="1400" dirty="0"/>
              <a:t> live in </a:t>
            </a:r>
            <a:r>
              <a:rPr lang="fr-CH" sz="1400" dirty="0" err="1"/>
              <a:t>food-abundant</a:t>
            </a:r>
            <a:r>
              <a:rPr lang="fr-CH" sz="1400" dirty="0"/>
              <a:t> </a:t>
            </a:r>
            <a:r>
              <a:rPr lang="fr-CH" sz="1400" dirty="0" err="1"/>
              <a:t>environments</a:t>
            </a:r>
            <a:r>
              <a:rPr lang="fr-CH" sz="1400" dirty="0"/>
              <a:t>, display more </a:t>
            </a:r>
            <a:r>
              <a:rPr lang="fr-CH" sz="1400" dirty="0" err="1"/>
              <a:t>tolerance</a:t>
            </a:r>
            <a:r>
              <a:rPr lang="fr-CH" sz="1400" dirty="0"/>
              <a:t> in </a:t>
            </a:r>
            <a:r>
              <a:rPr lang="fr-CH" sz="1400" dirty="0" err="1"/>
              <a:t>cooperative</a:t>
            </a:r>
            <a:r>
              <a:rPr lang="fr-CH" sz="1400" dirty="0"/>
              <a:t> </a:t>
            </a:r>
            <a:r>
              <a:rPr lang="fr-CH" sz="1400" dirty="0" err="1"/>
              <a:t>tasks</a:t>
            </a:r>
            <a:r>
              <a:rPr lang="fr-CH" sz="1400" dirty="0"/>
              <a:t>, </a:t>
            </a:r>
            <a:r>
              <a:rPr lang="fr-CH" sz="1400" dirty="0" err="1"/>
              <a:t>whereas</a:t>
            </a:r>
            <a:r>
              <a:rPr lang="fr-CH" sz="1400" dirty="0"/>
              <a:t> </a:t>
            </a:r>
            <a:r>
              <a:rPr lang="fr-CH" sz="1400" dirty="0" err="1"/>
              <a:t>chimpanzees</a:t>
            </a:r>
            <a:r>
              <a:rPr lang="fr-CH" sz="1400" dirty="0"/>
              <a:t>, </a:t>
            </a:r>
            <a:r>
              <a:rPr lang="fr-CH" sz="1400" dirty="0" err="1"/>
              <a:t>who</a:t>
            </a:r>
            <a:r>
              <a:rPr lang="fr-CH" sz="1400" dirty="0"/>
              <a:t> </a:t>
            </a:r>
            <a:r>
              <a:rPr lang="fr-CH" sz="1400" dirty="0" err="1"/>
              <a:t>experience</a:t>
            </a:r>
            <a:r>
              <a:rPr lang="fr-CH" sz="1400" dirty="0"/>
              <a:t> </a:t>
            </a:r>
            <a:r>
              <a:rPr lang="fr-CH" sz="1400" dirty="0" err="1"/>
              <a:t>periodic</a:t>
            </a:r>
            <a:r>
              <a:rPr lang="fr-CH" sz="1400" dirty="0"/>
              <a:t> </a:t>
            </a:r>
            <a:r>
              <a:rPr lang="fr-CH" sz="1400" dirty="0" err="1"/>
              <a:t>scarcity</a:t>
            </a:r>
            <a:r>
              <a:rPr lang="fr-CH" sz="1400" dirty="0"/>
              <a:t>, show more dominance-</a:t>
            </a:r>
            <a:r>
              <a:rPr lang="fr-CH" sz="1400" dirty="0" err="1"/>
              <a:t>based</a:t>
            </a:r>
            <a:r>
              <a:rPr lang="fr-CH" sz="1400" dirty="0"/>
              <a:t> </a:t>
            </a:r>
            <a:r>
              <a:rPr lang="fr-CH" sz="1400" dirty="0" err="1"/>
              <a:t>food</a:t>
            </a:r>
            <a:r>
              <a:rPr lang="fr-CH" sz="1400" dirty="0"/>
              <a:t> </a:t>
            </a:r>
            <a:r>
              <a:rPr lang="fr-CH" sz="1400" dirty="0" err="1"/>
              <a:t>monopolization</a:t>
            </a:r>
            <a:r>
              <a:rPr lang="fr-CH" sz="1400" dirty="0"/>
              <a:t>.</a:t>
            </a:r>
            <a:br>
              <a:rPr lang="fr-CH" sz="1400" dirty="0"/>
            </a:br>
            <a:br>
              <a:rPr lang="fr-CH" sz="1400" dirty="0"/>
            </a:br>
            <a:r>
              <a:rPr lang="fr-CH" sz="1400" b="1" dirty="0" err="1"/>
              <a:t>Mountain</a:t>
            </a:r>
            <a:r>
              <a:rPr lang="fr-CH" sz="1400" b="1" dirty="0"/>
              <a:t> </a:t>
            </a:r>
            <a:r>
              <a:rPr lang="fr-CH" sz="1400" b="1" dirty="0" err="1"/>
              <a:t>Gorillas</a:t>
            </a:r>
            <a:r>
              <a:rPr lang="fr-CH" sz="1400" b="1" dirty="0"/>
              <a:t> (</a:t>
            </a:r>
            <a:r>
              <a:rPr lang="fr-CH" sz="1400" b="1" dirty="0" err="1"/>
              <a:t>Pisor</a:t>
            </a:r>
            <a:r>
              <a:rPr lang="fr-CH" sz="1400" b="1" dirty="0"/>
              <a:t> &amp; </a:t>
            </a:r>
            <a:r>
              <a:rPr lang="fr-CH" sz="1400" b="1" dirty="0" err="1"/>
              <a:t>Surbeck</a:t>
            </a:r>
            <a:r>
              <a:rPr lang="fr-CH" sz="1400" b="1" dirty="0"/>
              <a:t>, 2019)</a:t>
            </a:r>
            <a:r>
              <a:rPr lang="fr-CH" sz="1400" dirty="0"/>
              <a:t>: </a:t>
            </a:r>
            <a:r>
              <a:rPr lang="fr-CH" sz="1400" dirty="0" err="1"/>
              <a:t>Seasonal</a:t>
            </a:r>
            <a:r>
              <a:rPr lang="fr-CH" sz="1400" dirty="0"/>
              <a:t> </a:t>
            </a:r>
            <a:r>
              <a:rPr lang="fr-CH" sz="1400" dirty="0" err="1"/>
              <a:t>resource</a:t>
            </a:r>
            <a:r>
              <a:rPr lang="fr-CH" sz="1400" dirty="0"/>
              <a:t> shifts influence </a:t>
            </a:r>
            <a:r>
              <a:rPr lang="fr-CH" sz="1400" dirty="0" err="1"/>
              <a:t>tolerance</a:t>
            </a:r>
            <a:r>
              <a:rPr lang="fr-CH" sz="1400" dirty="0"/>
              <a:t>—high-</a:t>
            </a:r>
            <a:r>
              <a:rPr lang="fr-CH" sz="1400" dirty="0" err="1"/>
              <a:t>ranking</a:t>
            </a:r>
            <a:r>
              <a:rPr lang="fr-CH" sz="1400" dirty="0"/>
              <a:t> </a:t>
            </a:r>
            <a:r>
              <a:rPr lang="fr-CH" sz="1400" dirty="0" err="1"/>
              <a:t>individuals</a:t>
            </a:r>
            <a:r>
              <a:rPr lang="fr-CH" sz="1400" dirty="0"/>
              <a:t> </a:t>
            </a:r>
            <a:r>
              <a:rPr lang="fr-CH" sz="1400" dirty="0" err="1"/>
              <a:t>share</a:t>
            </a:r>
            <a:r>
              <a:rPr lang="fr-CH" sz="1400" dirty="0"/>
              <a:t> more </a:t>
            </a:r>
            <a:r>
              <a:rPr lang="fr-CH" sz="1400" dirty="0" err="1"/>
              <a:t>food</a:t>
            </a:r>
            <a:r>
              <a:rPr lang="fr-CH" sz="1400" dirty="0"/>
              <a:t> in </a:t>
            </a:r>
            <a:r>
              <a:rPr lang="fr-CH" sz="1400" dirty="0" err="1"/>
              <a:t>harsh</a:t>
            </a:r>
            <a:r>
              <a:rPr lang="fr-CH" sz="1400" dirty="0"/>
              <a:t> conditions but </a:t>
            </a:r>
            <a:r>
              <a:rPr lang="fr-CH" sz="1400" dirty="0" err="1"/>
              <a:t>become</a:t>
            </a:r>
            <a:r>
              <a:rPr lang="fr-CH" sz="1400" dirty="0"/>
              <a:t> more exclusive </a:t>
            </a:r>
            <a:r>
              <a:rPr lang="fr-CH" sz="1400" dirty="0" err="1"/>
              <a:t>when</a:t>
            </a:r>
            <a:r>
              <a:rPr lang="fr-CH" sz="1400" dirty="0"/>
              <a:t> </a:t>
            </a:r>
            <a:r>
              <a:rPr lang="fr-CH" sz="1400" dirty="0" err="1"/>
              <a:t>resources</a:t>
            </a:r>
            <a:r>
              <a:rPr lang="fr-CH" sz="1400" dirty="0"/>
              <a:t> are </a:t>
            </a:r>
            <a:r>
              <a:rPr lang="fr-CH" sz="1400" dirty="0" err="1"/>
              <a:t>abundant</a:t>
            </a:r>
            <a:r>
              <a:rPr lang="fr-CH" sz="1400" dirty="0"/>
              <a:t>.</a:t>
            </a:r>
            <a:endParaRPr lang="en-GB" sz="1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F05C8D2-09D3-9D40-9114-5D9571FFCD7B}"/>
              </a:ext>
            </a:extLst>
          </p:cNvPr>
          <p:cNvSpPr txBox="1"/>
          <p:nvPr/>
        </p:nvSpPr>
        <p:spPr>
          <a:xfrm>
            <a:off x="5916613" y="4913985"/>
            <a:ext cx="610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 err="1"/>
              <a:t>nvestigate</a:t>
            </a:r>
            <a:r>
              <a:rPr lang="fr-CH" dirty="0"/>
              <a:t> </a:t>
            </a:r>
            <a:r>
              <a:rPr lang="fr-CH" b="1" dirty="0"/>
              <a:t>male-</a:t>
            </a:r>
            <a:r>
              <a:rPr lang="fr-CH" b="1" dirty="0" err="1"/>
              <a:t>female</a:t>
            </a:r>
            <a:r>
              <a:rPr lang="fr-CH" b="1" dirty="0"/>
              <a:t> </a:t>
            </a:r>
            <a:r>
              <a:rPr lang="fr-CH" b="1" dirty="0" err="1"/>
              <a:t>tolerance</a:t>
            </a:r>
            <a:r>
              <a:rPr lang="fr-CH" dirty="0"/>
              <a:t> in </a:t>
            </a:r>
            <a:r>
              <a:rPr lang="fr-CH" b="1" dirty="0"/>
              <a:t>vervet </a:t>
            </a:r>
            <a:r>
              <a:rPr lang="fr-CH" b="1" dirty="0" err="1"/>
              <a:t>monkeys</a:t>
            </a:r>
            <a:r>
              <a:rPr lang="fr-CH" dirty="0"/>
              <a:t> </a:t>
            </a:r>
            <a:r>
              <a:rPr lang="fr-CH" dirty="0" err="1"/>
              <a:t>using</a:t>
            </a:r>
            <a:r>
              <a:rPr lang="fr-CH" dirty="0"/>
              <a:t> a </a:t>
            </a:r>
            <a:r>
              <a:rPr lang="fr-CH" b="1" dirty="0" err="1"/>
              <a:t>cooperative</a:t>
            </a:r>
            <a:r>
              <a:rPr lang="fr-CH" b="1" dirty="0"/>
              <a:t> </a:t>
            </a:r>
            <a:r>
              <a:rPr lang="fr-CH" b="1" dirty="0" err="1"/>
              <a:t>feeding</a:t>
            </a:r>
            <a:r>
              <a:rPr lang="fr-CH" b="1" dirty="0"/>
              <a:t> </a:t>
            </a:r>
            <a:r>
              <a:rPr lang="fr-CH" b="1" dirty="0" err="1"/>
              <a:t>task</a:t>
            </a:r>
            <a:r>
              <a:rPr lang="fr-CH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3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6CADF-D85A-3BEB-EBC8-7DD13264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findings: In short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DA44CB-0C27-B200-9875-032051318F81}"/>
              </a:ext>
            </a:extLst>
          </p:cNvPr>
          <p:cNvSpPr txBox="1"/>
          <p:nvPr/>
        </p:nvSpPr>
        <p:spPr>
          <a:xfrm>
            <a:off x="838200" y="2210215"/>
            <a:ext cx="489274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400" dirty="0"/>
              <a:t>The </a:t>
            </a:r>
            <a:r>
              <a:rPr lang="fr-CH" sz="1400" dirty="0" err="1"/>
              <a:t>study</a:t>
            </a:r>
            <a:r>
              <a:rPr lang="fr-CH" sz="1400" dirty="0"/>
              <a:t> highlights </a:t>
            </a:r>
            <a:r>
              <a:rPr lang="fr-CH" sz="1400" dirty="0" err="1"/>
              <a:t>that</a:t>
            </a:r>
            <a:r>
              <a:rPr lang="fr-CH" sz="1400" dirty="0"/>
              <a:t> </a:t>
            </a:r>
            <a:r>
              <a:rPr lang="fr-CH" sz="1400" b="1" dirty="0"/>
              <a:t>male-</a:t>
            </a:r>
            <a:r>
              <a:rPr lang="fr-CH" sz="1400" b="1" dirty="0" err="1"/>
              <a:t>female</a:t>
            </a:r>
            <a:r>
              <a:rPr lang="fr-CH" sz="1400" b="1" dirty="0"/>
              <a:t> </a:t>
            </a:r>
            <a:r>
              <a:rPr lang="fr-CH" sz="1400" b="1" dirty="0" err="1"/>
              <a:t>tolerance</a:t>
            </a:r>
            <a:r>
              <a:rPr lang="fr-CH" sz="1400" b="1" dirty="0"/>
              <a:t> </a:t>
            </a:r>
            <a:r>
              <a:rPr lang="fr-CH" sz="1400" b="1" dirty="0" err="1"/>
              <a:t>is</a:t>
            </a:r>
            <a:r>
              <a:rPr lang="fr-CH" sz="1400" b="1" dirty="0"/>
              <a:t> not </a:t>
            </a:r>
            <a:r>
              <a:rPr lang="fr-CH" sz="1400" b="1" dirty="0" err="1"/>
              <a:t>just</a:t>
            </a:r>
            <a:r>
              <a:rPr lang="fr-CH" sz="1400" b="1" dirty="0"/>
              <a:t> a </a:t>
            </a:r>
            <a:r>
              <a:rPr lang="fr-CH" sz="1400" b="1" dirty="0" err="1"/>
              <a:t>function</a:t>
            </a:r>
            <a:r>
              <a:rPr lang="fr-CH" sz="1400" b="1" dirty="0"/>
              <a:t> of </a:t>
            </a:r>
            <a:r>
              <a:rPr lang="fr-CH" sz="1400" b="1" dirty="0" err="1"/>
              <a:t>individual</a:t>
            </a:r>
            <a:r>
              <a:rPr lang="fr-CH" sz="1400" b="1" dirty="0"/>
              <a:t> </a:t>
            </a:r>
            <a:r>
              <a:rPr lang="fr-CH" sz="1400" b="1" dirty="0" err="1"/>
              <a:t>personalities</a:t>
            </a:r>
            <a:r>
              <a:rPr lang="fr-CH" sz="1400" b="1" dirty="0"/>
              <a:t> but </a:t>
            </a:r>
            <a:r>
              <a:rPr lang="fr-CH" sz="1400" b="1" dirty="0" err="1"/>
              <a:t>is</a:t>
            </a:r>
            <a:r>
              <a:rPr lang="fr-CH" sz="1400" b="1" dirty="0"/>
              <a:t> </a:t>
            </a:r>
            <a:r>
              <a:rPr lang="fr-CH" sz="1400" b="1" dirty="0" err="1"/>
              <a:t>shaped</a:t>
            </a:r>
            <a:r>
              <a:rPr lang="fr-CH" sz="1400" b="1" dirty="0"/>
              <a:t> by </a:t>
            </a:r>
            <a:r>
              <a:rPr lang="fr-CH" sz="1400" b="1" dirty="0" err="1"/>
              <a:t>ecological</a:t>
            </a:r>
            <a:r>
              <a:rPr lang="fr-CH" sz="1400" b="1" dirty="0"/>
              <a:t> and </a:t>
            </a:r>
            <a:r>
              <a:rPr lang="fr-CH" sz="1400" b="1" dirty="0" err="1"/>
              <a:t>hierarchical</a:t>
            </a:r>
            <a:r>
              <a:rPr lang="fr-CH" sz="1400" b="1" dirty="0"/>
              <a:t> </a:t>
            </a:r>
            <a:r>
              <a:rPr lang="fr-CH" sz="1400" b="1" dirty="0" err="1"/>
              <a:t>constraints</a:t>
            </a:r>
            <a:r>
              <a:rPr lang="fr-CH" sz="1400" dirty="0"/>
              <a:t>.</a:t>
            </a:r>
          </a:p>
          <a:p>
            <a:r>
              <a:rPr lang="fr-CH" sz="1400" b="1" dirty="0"/>
              <a:t>Key </a:t>
            </a:r>
            <a:r>
              <a:rPr lang="fr-CH" sz="1400" b="1" dirty="0" err="1"/>
              <a:t>Takeaways</a:t>
            </a:r>
            <a:br>
              <a:rPr lang="fr-CH" sz="1400" b="1" dirty="0"/>
            </a:br>
            <a:endParaRPr lang="fr-CH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1400" b="1" dirty="0" err="1"/>
              <a:t>Hierarchy</a:t>
            </a:r>
            <a:r>
              <a:rPr lang="fr-CH" sz="1400" b="1" dirty="0"/>
              <a:t> affects social bonds</a:t>
            </a:r>
            <a:r>
              <a:rPr lang="fr-CH" sz="1400" dirty="0"/>
              <a:t>: </a:t>
            </a:r>
            <a:r>
              <a:rPr lang="fr-CH" sz="1400" dirty="0" err="1"/>
              <a:t>Unlike</a:t>
            </a:r>
            <a:r>
              <a:rPr lang="fr-CH" sz="1400" dirty="0"/>
              <a:t> </a:t>
            </a:r>
            <a:r>
              <a:rPr lang="fr-CH" sz="1400" dirty="0" err="1"/>
              <a:t>species</a:t>
            </a:r>
            <a:r>
              <a:rPr lang="fr-CH" sz="1400" dirty="0"/>
              <a:t> </a:t>
            </a:r>
            <a:r>
              <a:rPr lang="fr-CH" sz="1400" dirty="0" err="1"/>
              <a:t>where</a:t>
            </a:r>
            <a:r>
              <a:rPr lang="fr-CH" sz="1400" dirty="0"/>
              <a:t> male-</a:t>
            </a:r>
            <a:r>
              <a:rPr lang="fr-CH" sz="1400" dirty="0" err="1"/>
              <a:t>female</a:t>
            </a:r>
            <a:r>
              <a:rPr lang="fr-CH" sz="1400" dirty="0"/>
              <a:t> </a:t>
            </a:r>
            <a:r>
              <a:rPr lang="fr-CH" sz="1400" dirty="0" err="1"/>
              <a:t>friendships</a:t>
            </a:r>
            <a:r>
              <a:rPr lang="fr-CH" sz="1400" dirty="0"/>
              <a:t> are </a:t>
            </a:r>
            <a:r>
              <a:rPr lang="fr-CH" sz="1400" dirty="0" err="1"/>
              <a:t>strong</a:t>
            </a:r>
            <a:r>
              <a:rPr lang="fr-CH" sz="1400" dirty="0"/>
              <a:t> (e.g., bonobos), vervets </a:t>
            </a:r>
            <a:r>
              <a:rPr lang="fr-CH" sz="1400" b="1" dirty="0" err="1"/>
              <a:t>prioritize</a:t>
            </a:r>
            <a:r>
              <a:rPr lang="fr-CH" sz="1400" b="1" dirty="0"/>
              <a:t> dominance over social affiliation</a:t>
            </a:r>
            <a:r>
              <a:rPr lang="fr-CH" sz="1400" dirty="0"/>
              <a:t> in </a:t>
            </a:r>
            <a:r>
              <a:rPr lang="fr-CH" sz="1400" dirty="0" err="1"/>
              <a:t>food</a:t>
            </a:r>
            <a:r>
              <a:rPr lang="fr-CH" sz="1400" dirty="0"/>
              <a:t> </a:t>
            </a:r>
            <a:r>
              <a:rPr lang="fr-CH" sz="1400" dirty="0" err="1"/>
              <a:t>contexts</a:t>
            </a:r>
            <a:r>
              <a:rPr lang="fr-CH" sz="1400" dirty="0"/>
              <a:t>.</a:t>
            </a:r>
            <a:br>
              <a:rPr lang="fr-CH" sz="1400" dirty="0"/>
            </a:br>
            <a:endParaRPr lang="fr-CH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1400" b="1" dirty="0"/>
              <a:t>Male </a:t>
            </a:r>
            <a:r>
              <a:rPr lang="fr-CH" sz="1400" b="1" dirty="0" err="1"/>
              <a:t>strategies</a:t>
            </a:r>
            <a:r>
              <a:rPr lang="fr-CH" sz="1400" b="1" dirty="0"/>
              <a:t> </a:t>
            </a:r>
            <a:r>
              <a:rPr lang="fr-CH" sz="1400" b="1" dirty="0" err="1"/>
              <a:t>may</a:t>
            </a:r>
            <a:r>
              <a:rPr lang="fr-CH" sz="1400" b="1" dirty="0"/>
              <a:t> </a:t>
            </a:r>
            <a:r>
              <a:rPr lang="fr-CH" sz="1400" b="1" dirty="0" err="1"/>
              <a:t>be</a:t>
            </a:r>
            <a:r>
              <a:rPr lang="fr-CH" sz="1400" b="1" dirty="0"/>
              <a:t> </a:t>
            </a:r>
            <a:r>
              <a:rPr lang="fr-CH" sz="1400" b="1" dirty="0" err="1"/>
              <a:t>context-dependent</a:t>
            </a:r>
            <a:r>
              <a:rPr lang="fr-CH" sz="1400" dirty="0"/>
              <a:t>: In </a:t>
            </a:r>
            <a:r>
              <a:rPr lang="fr-CH" sz="1400" dirty="0" err="1"/>
              <a:t>mating</a:t>
            </a:r>
            <a:r>
              <a:rPr lang="fr-CH" sz="1400" dirty="0"/>
              <a:t> </a:t>
            </a:r>
            <a:r>
              <a:rPr lang="fr-CH" sz="1400" dirty="0" err="1"/>
              <a:t>seasons</a:t>
            </a:r>
            <a:r>
              <a:rPr lang="fr-CH" sz="1400" dirty="0"/>
              <a:t>, males show more </a:t>
            </a:r>
            <a:r>
              <a:rPr lang="fr-CH" sz="1400" dirty="0" err="1"/>
              <a:t>tolerance</a:t>
            </a:r>
            <a:r>
              <a:rPr lang="fr-CH" sz="1400" dirty="0"/>
              <a:t>, </a:t>
            </a:r>
            <a:r>
              <a:rPr lang="fr-CH" sz="1400" dirty="0" err="1"/>
              <a:t>possibly</a:t>
            </a:r>
            <a:r>
              <a:rPr lang="fr-CH" sz="1400" dirty="0"/>
              <a:t> to gain reproductive </a:t>
            </a:r>
            <a:r>
              <a:rPr lang="fr-CH" sz="1400" dirty="0" err="1"/>
              <a:t>advantages</a:t>
            </a:r>
            <a:r>
              <a:rPr lang="fr-CH" sz="1400" dirty="0"/>
              <a:t>. In </a:t>
            </a:r>
            <a:r>
              <a:rPr lang="fr-CH" sz="1400" dirty="0" err="1"/>
              <a:t>contrast</a:t>
            </a:r>
            <a:r>
              <a:rPr lang="fr-CH" sz="1400" dirty="0"/>
              <a:t>, in non-</a:t>
            </a:r>
            <a:r>
              <a:rPr lang="fr-CH" sz="1400" dirty="0" err="1"/>
              <a:t>mating</a:t>
            </a:r>
            <a:r>
              <a:rPr lang="fr-CH" sz="1400" dirty="0"/>
              <a:t> </a:t>
            </a:r>
            <a:r>
              <a:rPr lang="fr-CH" sz="1400" dirty="0" err="1"/>
              <a:t>periods</a:t>
            </a:r>
            <a:r>
              <a:rPr lang="fr-CH" sz="1400" dirty="0"/>
              <a:t>, </a:t>
            </a:r>
            <a:r>
              <a:rPr lang="fr-CH" sz="1400" dirty="0" err="1"/>
              <a:t>rank-based</a:t>
            </a:r>
            <a:r>
              <a:rPr lang="fr-CH" sz="1400" dirty="0"/>
              <a:t> </a:t>
            </a:r>
            <a:r>
              <a:rPr lang="fr-CH" sz="1400" dirty="0" err="1"/>
              <a:t>avoidance</a:t>
            </a:r>
            <a:r>
              <a:rPr lang="fr-CH" sz="1400" dirty="0"/>
              <a:t> </a:t>
            </a:r>
            <a:r>
              <a:rPr lang="fr-CH" sz="1400" dirty="0" err="1"/>
              <a:t>dominates</a:t>
            </a:r>
            <a:r>
              <a:rPr lang="fr-CH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CH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1400" b="1" dirty="0" err="1"/>
              <a:t>Baboon</a:t>
            </a:r>
            <a:r>
              <a:rPr lang="fr-CH" sz="1400" b="1" dirty="0"/>
              <a:t> “</a:t>
            </a:r>
            <a:r>
              <a:rPr lang="fr-CH" sz="1400" b="1" dirty="0" err="1"/>
              <a:t>Friendships</a:t>
            </a:r>
            <a:r>
              <a:rPr lang="fr-CH" sz="1400" b="1" dirty="0"/>
              <a:t>” (Smuts, 1985)</a:t>
            </a:r>
            <a:r>
              <a:rPr lang="fr-CH" sz="1400" dirty="0"/>
              <a:t>: Males </a:t>
            </a:r>
            <a:r>
              <a:rPr lang="fr-CH" sz="1400" dirty="0" err="1"/>
              <a:t>form</a:t>
            </a:r>
            <a:r>
              <a:rPr lang="fr-CH" sz="1400" dirty="0"/>
              <a:t> bonds </a:t>
            </a:r>
            <a:r>
              <a:rPr lang="fr-CH" sz="1400" dirty="0" err="1"/>
              <a:t>with</a:t>
            </a:r>
            <a:r>
              <a:rPr lang="fr-CH" sz="1400" dirty="0"/>
              <a:t> </a:t>
            </a:r>
            <a:r>
              <a:rPr lang="fr-CH" sz="1400" dirty="0" err="1"/>
              <a:t>females</a:t>
            </a:r>
            <a:r>
              <a:rPr lang="fr-CH" sz="1400" dirty="0"/>
              <a:t> to gain future reproductive </a:t>
            </a:r>
            <a:r>
              <a:rPr lang="fr-CH" sz="1400" dirty="0" err="1"/>
              <a:t>benefits</a:t>
            </a:r>
            <a:r>
              <a:rPr lang="fr-CH" sz="1400" dirty="0"/>
              <a:t>. In vervets, </a:t>
            </a:r>
            <a:r>
              <a:rPr lang="fr-CH" sz="1400" dirty="0" err="1"/>
              <a:t>however</a:t>
            </a:r>
            <a:r>
              <a:rPr lang="fr-CH" sz="1400" dirty="0"/>
              <a:t>, </a:t>
            </a:r>
            <a:r>
              <a:rPr lang="fr-CH" sz="1400" dirty="0" err="1"/>
              <a:t>rank</a:t>
            </a:r>
            <a:r>
              <a:rPr lang="fr-CH" sz="1400" dirty="0"/>
              <a:t> </a:t>
            </a:r>
            <a:r>
              <a:rPr lang="fr-CH" sz="1400" dirty="0" err="1"/>
              <a:t>disparities</a:t>
            </a:r>
            <a:r>
              <a:rPr lang="fr-CH" sz="1400" dirty="0"/>
              <a:t> </a:t>
            </a:r>
            <a:r>
              <a:rPr lang="fr-CH" sz="1400" dirty="0" err="1"/>
              <a:t>override</a:t>
            </a:r>
            <a:r>
              <a:rPr lang="fr-CH" sz="1400" dirty="0"/>
              <a:t> </a:t>
            </a:r>
            <a:r>
              <a:rPr lang="fr-CH" sz="1400" dirty="0" err="1"/>
              <a:t>these</a:t>
            </a:r>
            <a:r>
              <a:rPr lang="fr-CH" sz="1400" dirty="0"/>
              <a:t> affiliations in </a:t>
            </a:r>
            <a:r>
              <a:rPr lang="fr-CH" sz="1400" dirty="0" err="1"/>
              <a:t>food</a:t>
            </a:r>
            <a:r>
              <a:rPr lang="fr-CH" sz="1400" dirty="0"/>
              <a:t> </a:t>
            </a:r>
            <a:r>
              <a:rPr lang="fr-CH" sz="1400" dirty="0" err="1"/>
              <a:t>competition</a:t>
            </a:r>
            <a:r>
              <a:rPr lang="fr-CH" sz="1400" dirty="0"/>
              <a:t> settings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7EC7077-C3EC-6400-7C83-3229AC6E30EE}"/>
              </a:ext>
            </a:extLst>
          </p:cNvPr>
          <p:cNvSpPr txBox="1"/>
          <p:nvPr/>
        </p:nvSpPr>
        <p:spPr>
          <a:xfrm>
            <a:off x="6096000" y="2210214"/>
            <a:ext cx="609777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400" b="1" dirty="0" err="1"/>
              <a:t>Supporting</a:t>
            </a:r>
            <a:r>
              <a:rPr lang="fr-CH" sz="1400" b="1" dirty="0"/>
              <a:t> </a:t>
            </a:r>
            <a:r>
              <a:rPr lang="fr-CH" sz="1400" b="1" dirty="0" err="1"/>
              <a:t>Seasonal</a:t>
            </a:r>
            <a:r>
              <a:rPr lang="fr-CH" sz="1400" b="1" dirty="0"/>
              <a:t> </a:t>
            </a:r>
            <a:r>
              <a:rPr lang="fr-CH" sz="1400" b="1" dirty="0" err="1"/>
              <a:t>Adaptability</a:t>
            </a:r>
            <a:r>
              <a:rPr lang="fr-CH" sz="1400" b="1" dirty="0"/>
              <a:t> Theory</a:t>
            </a:r>
          </a:p>
          <a:p>
            <a:endParaRPr lang="fr-CH" sz="1400" b="1" dirty="0"/>
          </a:p>
          <a:p>
            <a:r>
              <a:rPr lang="fr-CH" sz="1400" dirty="0"/>
              <a:t>The </a:t>
            </a:r>
            <a:r>
              <a:rPr lang="fr-CH" sz="1400" dirty="0" err="1"/>
              <a:t>study</a:t>
            </a:r>
            <a:r>
              <a:rPr lang="fr-CH" sz="1400" dirty="0"/>
              <a:t> </a:t>
            </a:r>
            <a:r>
              <a:rPr lang="fr-CH" sz="1400" b="1" dirty="0" err="1"/>
              <a:t>reinforces</a:t>
            </a:r>
            <a:r>
              <a:rPr lang="fr-CH" sz="1400" b="1" dirty="0"/>
              <a:t> the </a:t>
            </a:r>
            <a:r>
              <a:rPr lang="fr-CH" sz="1400" b="1" dirty="0" err="1"/>
              <a:t>idea</a:t>
            </a:r>
            <a:r>
              <a:rPr lang="fr-CH" sz="1400" b="1" dirty="0"/>
              <a:t> </a:t>
            </a:r>
            <a:r>
              <a:rPr lang="fr-CH" sz="1400" b="1" dirty="0" err="1"/>
              <a:t>that</a:t>
            </a:r>
            <a:r>
              <a:rPr lang="fr-CH" sz="1400" b="1" dirty="0"/>
              <a:t> </a:t>
            </a:r>
            <a:r>
              <a:rPr lang="fr-CH" sz="1400" b="1" dirty="0" err="1"/>
              <a:t>cooperation</a:t>
            </a:r>
            <a:r>
              <a:rPr lang="fr-CH" sz="1400" b="1" dirty="0"/>
              <a:t> </a:t>
            </a:r>
            <a:r>
              <a:rPr lang="fr-CH" sz="1400" b="1" dirty="0" err="1"/>
              <a:t>increases</a:t>
            </a:r>
            <a:r>
              <a:rPr lang="fr-CH" sz="1400" b="1" dirty="0"/>
              <a:t> </a:t>
            </a:r>
            <a:r>
              <a:rPr lang="fr-CH" sz="1400" b="1" dirty="0" err="1"/>
              <a:t>under</a:t>
            </a:r>
            <a:r>
              <a:rPr lang="fr-CH" sz="1400" b="1" dirty="0"/>
              <a:t> </a:t>
            </a:r>
            <a:r>
              <a:rPr lang="fr-CH" sz="1400" b="1" dirty="0" err="1"/>
              <a:t>environmental</a:t>
            </a:r>
            <a:r>
              <a:rPr lang="fr-CH" sz="1400" b="1" dirty="0"/>
              <a:t> stress</a:t>
            </a:r>
            <a:r>
              <a:rPr lang="fr-CH" sz="1400" dirty="0"/>
              <a:t>, </a:t>
            </a:r>
            <a:r>
              <a:rPr lang="fr-CH" sz="1400" dirty="0" err="1"/>
              <a:t>aligning</a:t>
            </a:r>
            <a:r>
              <a:rPr lang="fr-CH" sz="1400" dirty="0"/>
              <a:t> </a:t>
            </a:r>
            <a:r>
              <a:rPr lang="fr-CH" sz="1400" dirty="0" err="1"/>
              <a:t>with</a:t>
            </a:r>
            <a:r>
              <a:rPr lang="fr-CH" sz="1400" dirty="0"/>
              <a:t> </a:t>
            </a:r>
            <a:r>
              <a:rPr lang="fr-CH" sz="1400" dirty="0" err="1"/>
              <a:t>broader</a:t>
            </a:r>
            <a:r>
              <a:rPr lang="fr-CH" sz="1400" dirty="0"/>
              <a:t> </a:t>
            </a:r>
            <a:r>
              <a:rPr lang="fr-CH" sz="1400" dirty="0" err="1"/>
              <a:t>ecological</a:t>
            </a:r>
            <a:r>
              <a:rPr lang="fr-CH" sz="1400" dirty="0"/>
              <a:t> </a:t>
            </a:r>
            <a:r>
              <a:rPr lang="fr-CH" sz="1400" dirty="0" err="1"/>
              <a:t>theories</a:t>
            </a:r>
            <a:r>
              <a:rPr lang="fr-CH" sz="1400" dirty="0"/>
              <a:t> of </a:t>
            </a:r>
            <a:r>
              <a:rPr lang="fr-CH" sz="1400" dirty="0" err="1"/>
              <a:t>sociality</a:t>
            </a:r>
            <a:r>
              <a:rPr lang="fr-CH" sz="1400" dirty="0"/>
              <a:t>.</a:t>
            </a:r>
          </a:p>
          <a:p>
            <a:r>
              <a:rPr lang="fr-CH" sz="1400" b="1" dirty="0"/>
              <a:t>Key </a:t>
            </a:r>
            <a:r>
              <a:rPr lang="fr-CH" sz="1400" b="1" dirty="0" err="1"/>
              <a:t>Takeaways</a:t>
            </a:r>
            <a:endParaRPr lang="fr-CH" sz="1400" b="1" dirty="0"/>
          </a:p>
          <a:p>
            <a:endParaRPr lang="fr-CH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1400" b="1" dirty="0"/>
              <a:t>Survival Pressures Influence </a:t>
            </a:r>
            <a:r>
              <a:rPr lang="fr-CH" sz="1400" b="1" dirty="0" err="1"/>
              <a:t>Tolerance</a:t>
            </a:r>
            <a:r>
              <a:rPr lang="fr-CH" sz="1400" dirty="0"/>
              <a:t>: </a:t>
            </a:r>
            <a:r>
              <a:rPr lang="fr-CH" sz="1400" dirty="0" err="1"/>
              <a:t>When</a:t>
            </a:r>
            <a:r>
              <a:rPr lang="fr-CH" sz="1400" dirty="0"/>
              <a:t> </a:t>
            </a:r>
            <a:r>
              <a:rPr lang="fr-CH" sz="1400" dirty="0" err="1"/>
              <a:t>resources</a:t>
            </a:r>
            <a:r>
              <a:rPr lang="fr-CH" sz="1400" dirty="0"/>
              <a:t> are </a:t>
            </a:r>
            <a:r>
              <a:rPr lang="fr-CH" sz="1400" dirty="0" err="1"/>
              <a:t>scarce</a:t>
            </a:r>
            <a:r>
              <a:rPr lang="fr-CH" sz="1400" dirty="0"/>
              <a:t>, primates </a:t>
            </a:r>
            <a:r>
              <a:rPr lang="fr-CH" sz="1400" dirty="0" err="1"/>
              <a:t>become</a:t>
            </a:r>
            <a:r>
              <a:rPr lang="fr-CH" sz="1400" dirty="0"/>
              <a:t> </a:t>
            </a:r>
            <a:r>
              <a:rPr lang="fr-CH" sz="1400" b="1" dirty="0"/>
              <a:t>more </a:t>
            </a:r>
            <a:r>
              <a:rPr lang="fr-CH" sz="1400" b="1" dirty="0" err="1"/>
              <a:t>cooperative</a:t>
            </a:r>
            <a:r>
              <a:rPr lang="fr-CH" sz="1400" b="1" dirty="0"/>
              <a:t> to </a:t>
            </a:r>
            <a:r>
              <a:rPr lang="fr-CH" sz="1400" b="1" dirty="0" err="1"/>
              <a:t>increase</a:t>
            </a:r>
            <a:r>
              <a:rPr lang="fr-CH" sz="1400" b="1" dirty="0"/>
              <a:t> </a:t>
            </a:r>
            <a:r>
              <a:rPr lang="fr-CH" sz="1400" b="1" dirty="0" err="1"/>
              <a:t>survival</a:t>
            </a:r>
            <a:r>
              <a:rPr lang="fr-CH" sz="1400" b="1" dirty="0"/>
              <a:t> chances</a:t>
            </a:r>
            <a:r>
              <a:rPr lang="fr-CH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CH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1400" b="1" dirty="0" err="1"/>
              <a:t>Seasonality</a:t>
            </a:r>
            <a:r>
              <a:rPr lang="fr-CH" sz="1400" b="1" dirty="0"/>
              <a:t> </a:t>
            </a:r>
            <a:r>
              <a:rPr lang="fr-CH" sz="1400" b="1" dirty="0" err="1"/>
              <a:t>Shapes</a:t>
            </a:r>
            <a:r>
              <a:rPr lang="fr-CH" sz="1400" b="1" dirty="0"/>
              <a:t> Social </a:t>
            </a:r>
            <a:r>
              <a:rPr lang="fr-CH" sz="1400" b="1" dirty="0" err="1"/>
              <a:t>Organization</a:t>
            </a:r>
            <a:r>
              <a:rPr lang="fr-CH" sz="1400" dirty="0"/>
              <a:t>: </a:t>
            </a:r>
            <a:r>
              <a:rPr lang="fr-CH" sz="1400" dirty="0" err="1"/>
              <a:t>Tolerance</a:t>
            </a:r>
            <a:r>
              <a:rPr lang="fr-CH" sz="1400" dirty="0"/>
              <a:t> </a:t>
            </a:r>
            <a:r>
              <a:rPr lang="fr-CH" sz="1400" dirty="0" err="1"/>
              <a:t>fluctuates</a:t>
            </a:r>
            <a:r>
              <a:rPr lang="fr-CH" sz="1400" dirty="0"/>
              <a:t> not </a:t>
            </a:r>
            <a:r>
              <a:rPr lang="fr-CH" sz="1400" dirty="0" err="1"/>
              <a:t>just</a:t>
            </a:r>
            <a:r>
              <a:rPr lang="fr-CH" sz="1400" dirty="0"/>
              <a:t> due to </a:t>
            </a:r>
            <a:r>
              <a:rPr lang="fr-CH" sz="1400" dirty="0" err="1"/>
              <a:t>individual</a:t>
            </a:r>
            <a:r>
              <a:rPr lang="fr-CH" sz="1400" dirty="0"/>
              <a:t> traits but </a:t>
            </a:r>
            <a:r>
              <a:rPr lang="fr-CH" sz="1400" b="1" dirty="0"/>
              <a:t>in </a:t>
            </a:r>
            <a:r>
              <a:rPr lang="fr-CH" sz="1400" b="1" dirty="0" err="1"/>
              <a:t>response</a:t>
            </a:r>
            <a:r>
              <a:rPr lang="fr-CH" sz="1400" b="1" dirty="0"/>
              <a:t> to </a:t>
            </a:r>
            <a:r>
              <a:rPr lang="fr-CH" sz="1400" b="1" dirty="0" err="1"/>
              <a:t>ecological</a:t>
            </a:r>
            <a:r>
              <a:rPr lang="fr-CH" sz="1400" b="1" dirty="0"/>
              <a:t> conditions</a:t>
            </a:r>
            <a:r>
              <a:rPr lang="fr-CH" sz="1400" dirty="0"/>
              <a:t>.</a:t>
            </a:r>
          </a:p>
          <a:p>
            <a:r>
              <a:rPr lang="fr-CH" sz="1400" b="1" dirty="0"/>
              <a:t>Example</a:t>
            </a:r>
          </a:p>
          <a:p>
            <a:endParaRPr lang="fr-CH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1400" b="1" dirty="0" err="1"/>
              <a:t>Chimpanzee</a:t>
            </a:r>
            <a:r>
              <a:rPr lang="fr-CH" sz="1400" b="1" dirty="0"/>
              <a:t> </a:t>
            </a:r>
            <a:r>
              <a:rPr lang="fr-CH" sz="1400" b="1" dirty="0" err="1"/>
              <a:t>Seasonal</a:t>
            </a:r>
            <a:r>
              <a:rPr lang="fr-CH" sz="1400" b="1" dirty="0"/>
              <a:t> Fission-Fusion Dynamics (Houle &amp; </a:t>
            </a:r>
            <a:r>
              <a:rPr lang="fr-CH" sz="1400" b="1" dirty="0" err="1"/>
              <a:t>Wrangham</a:t>
            </a:r>
            <a:r>
              <a:rPr lang="fr-CH" sz="1400" b="1" dirty="0"/>
              <a:t>, 2021)</a:t>
            </a:r>
            <a:r>
              <a:rPr lang="fr-CH" sz="1400" dirty="0"/>
              <a:t>: </a:t>
            </a:r>
            <a:r>
              <a:rPr lang="fr-CH" sz="1400" dirty="0" err="1"/>
              <a:t>Chimpanzees</a:t>
            </a:r>
            <a:r>
              <a:rPr lang="fr-CH" sz="1400" dirty="0"/>
              <a:t> </a:t>
            </a:r>
            <a:r>
              <a:rPr lang="fr-CH" sz="1400" b="1" dirty="0" err="1"/>
              <a:t>adjust</a:t>
            </a:r>
            <a:r>
              <a:rPr lang="fr-CH" sz="1400" b="1" dirty="0"/>
              <a:t> </a:t>
            </a:r>
            <a:r>
              <a:rPr lang="fr-CH" sz="1400" b="1" dirty="0" err="1"/>
              <a:t>their</a:t>
            </a:r>
            <a:r>
              <a:rPr lang="fr-CH" sz="1400" b="1" dirty="0"/>
              <a:t> </a:t>
            </a:r>
            <a:r>
              <a:rPr lang="fr-CH" sz="1400" b="1" dirty="0" err="1"/>
              <a:t>grouping</a:t>
            </a:r>
            <a:r>
              <a:rPr lang="fr-CH" sz="1400" b="1" dirty="0"/>
              <a:t> patterns </a:t>
            </a:r>
            <a:r>
              <a:rPr lang="fr-CH" sz="1400" b="1" dirty="0" err="1"/>
              <a:t>based</a:t>
            </a:r>
            <a:r>
              <a:rPr lang="fr-CH" sz="1400" b="1" dirty="0"/>
              <a:t> on </a:t>
            </a:r>
            <a:r>
              <a:rPr lang="fr-CH" sz="1400" b="1" dirty="0" err="1"/>
              <a:t>seasonal</a:t>
            </a:r>
            <a:r>
              <a:rPr lang="fr-CH" sz="1400" b="1" dirty="0"/>
              <a:t> </a:t>
            </a:r>
            <a:r>
              <a:rPr lang="fr-CH" sz="1400" b="1" dirty="0" err="1"/>
              <a:t>resource</a:t>
            </a:r>
            <a:r>
              <a:rPr lang="fr-CH" sz="1400" b="1" dirty="0"/>
              <a:t> </a:t>
            </a:r>
            <a:r>
              <a:rPr lang="fr-CH" sz="1400" b="1" dirty="0" err="1"/>
              <a:t>availability</a:t>
            </a:r>
            <a:r>
              <a:rPr lang="fr-CH" sz="1400" dirty="0"/>
              <a:t>, </a:t>
            </a:r>
            <a:r>
              <a:rPr lang="fr-CH" sz="1400" dirty="0" err="1"/>
              <a:t>showing</a:t>
            </a:r>
            <a:r>
              <a:rPr lang="fr-CH" sz="1400" dirty="0"/>
              <a:t> </a:t>
            </a:r>
            <a:r>
              <a:rPr lang="fr-CH" sz="1400" dirty="0" err="1"/>
              <a:t>similar</a:t>
            </a:r>
            <a:r>
              <a:rPr lang="fr-CH" sz="1400" dirty="0"/>
              <a:t> social </a:t>
            </a:r>
            <a:r>
              <a:rPr lang="fr-CH" sz="1400" dirty="0" err="1"/>
              <a:t>flexibility</a:t>
            </a:r>
            <a:r>
              <a:rPr lang="fr-CH" sz="1400" dirty="0"/>
              <a:t> as vervets in </a:t>
            </a:r>
            <a:r>
              <a:rPr lang="fr-CH" sz="1400" dirty="0" err="1"/>
              <a:t>this</a:t>
            </a:r>
            <a:r>
              <a:rPr lang="fr-CH" sz="1400" dirty="0"/>
              <a:t> </a:t>
            </a:r>
            <a:r>
              <a:rPr lang="fr-CH" sz="1400" dirty="0" err="1"/>
              <a:t>study</a:t>
            </a:r>
            <a:r>
              <a:rPr lang="fr-CH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168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6CADF-D85A-3BEB-EBC8-7DD13264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&amp; Future Directions</a:t>
            </a:r>
            <a:br>
              <a:rPr lang="en-GB" dirty="0"/>
            </a:br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AB6486-1E32-9307-7ECD-CBAB4978D47F}"/>
              </a:ext>
            </a:extLst>
          </p:cNvPr>
          <p:cNvSpPr txBox="1"/>
          <p:nvPr/>
        </p:nvSpPr>
        <p:spPr>
          <a:xfrm>
            <a:off x="838200" y="1892343"/>
            <a:ext cx="44249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Small </a:t>
            </a:r>
            <a:r>
              <a:rPr lang="fr-CH" b="1" dirty="0" err="1"/>
              <a:t>Sample</a:t>
            </a:r>
            <a:r>
              <a:rPr lang="fr-CH" b="1" dirty="0"/>
              <a:t> Size</a:t>
            </a:r>
            <a:r>
              <a:rPr lang="fr-CH" dirty="0"/>
              <a:t>:</a:t>
            </a:r>
            <a:br>
              <a:rPr lang="fr-CH" dirty="0"/>
            </a:br>
            <a:r>
              <a:rPr lang="fr-CH" dirty="0"/>
              <a:t> Limits </a:t>
            </a:r>
            <a:r>
              <a:rPr lang="fr-CH" dirty="0" err="1"/>
              <a:t>statistical</a:t>
            </a:r>
            <a:r>
              <a:rPr lang="fr-CH" dirty="0"/>
              <a:t> power and </a:t>
            </a:r>
            <a:r>
              <a:rPr lang="fr-CH" dirty="0" err="1"/>
              <a:t>generalizability</a:t>
            </a:r>
            <a:r>
              <a:rPr lang="fr-CH" dirty="0"/>
              <a:t>​.</a:t>
            </a:r>
          </a:p>
          <a:p>
            <a:pPr>
              <a:buFont typeface="Arial" panose="020B0604020202020204" pitchFamily="34" charset="0"/>
              <a:buChar char="•"/>
            </a:pP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No Audience </a:t>
            </a:r>
            <a:r>
              <a:rPr lang="fr-CH" b="1" dirty="0" err="1"/>
              <a:t>Effects</a:t>
            </a:r>
            <a:r>
              <a:rPr lang="fr-CH" b="1" dirty="0"/>
              <a:t> </a:t>
            </a:r>
            <a:r>
              <a:rPr lang="fr-CH" b="1" dirty="0" err="1"/>
              <a:t>Considered</a:t>
            </a:r>
            <a:r>
              <a:rPr lang="fr-CH" dirty="0"/>
              <a:t>: </a:t>
            </a:r>
            <a:br>
              <a:rPr lang="fr-CH" dirty="0"/>
            </a:br>
            <a:r>
              <a:rPr lang="fr-CH" dirty="0" err="1"/>
              <a:t>Lack</a:t>
            </a:r>
            <a:r>
              <a:rPr lang="fr-CH" dirty="0"/>
              <a:t> of control for </a:t>
            </a:r>
            <a:r>
              <a:rPr lang="fr-CH" dirty="0" err="1"/>
              <a:t>third</a:t>
            </a:r>
            <a:r>
              <a:rPr lang="fr-CH" dirty="0"/>
              <a:t>-party influences on </a:t>
            </a:r>
            <a:r>
              <a:rPr lang="fr-CH" dirty="0" err="1"/>
              <a:t>dyadic</a:t>
            </a:r>
            <a:r>
              <a:rPr lang="fr-CH" dirty="0"/>
              <a:t> interactions​.</a:t>
            </a:r>
          </a:p>
          <a:p>
            <a:pPr>
              <a:buFont typeface="Arial" panose="020B0604020202020204" pitchFamily="34" charset="0"/>
              <a:buChar char="•"/>
            </a:pP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Resource </a:t>
            </a:r>
            <a:r>
              <a:rPr lang="fr-CH" b="1" dirty="0" err="1"/>
              <a:t>Availability</a:t>
            </a:r>
            <a:r>
              <a:rPr lang="fr-CH" b="1" dirty="0"/>
              <a:t> Not </a:t>
            </a:r>
            <a:r>
              <a:rPr lang="fr-CH" b="1" dirty="0" err="1"/>
              <a:t>Measured</a:t>
            </a:r>
            <a:r>
              <a:rPr lang="fr-CH" dirty="0"/>
              <a:t>: </a:t>
            </a:r>
            <a:r>
              <a:rPr lang="fr-CH" dirty="0" err="1"/>
              <a:t>Seasonal</a:t>
            </a:r>
            <a:r>
              <a:rPr lang="fr-CH" dirty="0"/>
              <a:t> </a:t>
            </a:r>
            <a:r>
              <a:rPr lang="fr-CH" dirty="0" err="1"/>
              <a:t>differences</a:t>
            </a:r>
            <a:r>
              <a:rPr lang="fr-CH" dirty="0"/>
              <a:t> </a:t>
            </a:r>
            <a:r>
              <a:rPr lang="fr-CH" dirty="0" err="1"/>
              <a:t>were</a:t>
            </a:r>
            <a:r>
              <a:rPr lang="fr-CH" dirty="0"/>
              <a:t> </a:t>
            </a:r>
            <a:r>
              <a:rPr lang="fr-CH" dirty="0" err="1"/>
              <a:t>inferred</a:t>
            </a:r>
            <a:r>
              <a:rPr lang="fr-CH" dirty="0"/>
              <a:t> </a:t>
            </a:r>
            <a:r>
              <a:rPr lang="fr-CH" dirty="0" err="1"/>
              <a:t>rather</a:t>
            </a:r>
            <a:r>
              <a:rPr lang="fr-CH" dirty="0"/>
              <a:t> </a:t>
            </a:r>
            <a:r>
              <a:rPr lang="fr-CH" dirty="0" err="1"/>
              <a:t>than</a:t>
            </a:r>
            <a:r>
              <a:rPr lang="fr-CH" dirty="0"/>
              <a:t> </a:t>
            </a:r>
            <a:r>
              <a:rPr lang="fr-CH" dirty="0" err="1"/>
              <a:t>directly</a:t>
            </a:r>
            <a:r>
              <a:rPr lang="fr-CH" dirty="0"/>
              <a:t> </a:t>
            </a:r>
            <a:r>
              <a:rPr lang="fr-CH" dirty="0" err="1"/>
              <a:t>tested</a:t>
            </a:r>
            <a:r>
              <a:rPr lang="fr-CH" dirty="0"/>
              <a:t>​.</a:t>
            </a:r>
          </a:p>
          <a:p>
            <a:pPr>
              <a:buFont typeface="Arial" panose="020B0604020202020204" pitchFamily="34" charset="0"/>
              <a:buChar char="•"/>
            </a:pP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Short </a:t>
            </a:r>
            <a:r>
              <a:rPr lang="fr-CH" b="1" dirty="0" err="1"/>
              <a:t>Study</a:t>
            </a:r>
            <a:r>
              <a:rPr lang="fr-CH" b="1" dirty="0"/>
              <a:t> Duration</a:t>
            </a:r>
            <a:r>
              <a:rPr lang="fr-CH" dirty="0"/>
              <a:t>: </a:t>
            </a:r>
            <a:br>
              <a:rPr lang="fr-CH" dirty="0"/>
            </a:br>
            <a:r>
              <a:rPr lang="fr-CH" dirty="0"/>
              <a:t>Limited </a:t>
            </a:r>
            <a:r>
              <a:rPr lang="fr-CH" dirty="0" err="1"/>
              <a:t>ability</a:t>
            </a:r>
            <a:r>
              <a:rPr lang="fr-CH" dirty="0"/>
              <a:t> to </a:t>
            </a:r>
            <a:r>
              <a:rPr lang="fr-CH" dirty="0" err="1"/>
              <a:t>assess</a:t>
            </a:r>
            <a:r>
              <a:rPr lang="fr-CH" dirty="0"/>
              <a:t> long-</a:t>
            </a:r>
            <a:r>
              <a:rPr lang="fr-CH" dirty="0" err="1"/>
              <a:t>term</a:t>
            </a:r>
            <a:r>
              <a:rPr lang="fr-CH" dirty="0"/>
              <a:t> social </a:t>
            </a:r>
            <a:r>
              <a:rPr lang="fr-CH" dirty="0" err="1"/>
              <a:t>dynamics</a:t>
            </a:r>
            <a:r>
              <a:rPr lang="fr-CH" dirty="0"/>
              <a:t>​.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8CCB3A5-540D-6099-3C50-4242FB8DF5DE}"/>
              </a:ext>
            </a:extLst>
          </p:cNvPr>
          <p:cNvSpPr txBox="1"/>
          <p:nvPr/>
        </p:nvSpPr>
        <p:spPr>
          <a:xfrm>
            <a:off x="6185491" y="1892343"/>
            <a:ext cx="566981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Longitudinal </a:t>
            </a:r>
            <a:r>
              <a:rPr lang="fr-CH" b="1" dirty="0" err="1"/>
              <a:t>Studies</a:t>
            </a:r>
            <a:r>
              <a:rPr lang="fr-CH" dirty="0"/>
              <a:t>: </a:t>
            </a:r>
            <a:br>
              <a:rPr lang="fr-CH" dirty="0"/>
            </a:br>
            <a:r>
              <a:rPr lang="fr-CH" dirty="0" err="1"/>
              <a:t>Investigate</a:t>
            </a:r>
            <a:r>
              <a:rPr lang="fr-CH" dirty="0"/>
              <a:t> </a:t>
            </a:r>
            <a:r>
              <a:rPr lang="fr-CH" dirty="0" err="1"/>
              <a:t>tolerance</a:t>
            </a:r>
            <a:r>
              <a:rPr lang="fr-CH" dirty="0"/>
              <a:t> </a:t>
            </a:r>
            <a:r>
              <a:rPr lang="fr-CH" dirty="0" err="1"/>
              <a:t>evolution</a:t>
            </a:r>
            <a:r>
              <a:rPr lang="fr-CH" dirty="0"/>
              <a:t> over </a:t>
            </a:r>
            <a:r>
              <a:rPr lang="fr-CH" dirty="0" err="1"/>
              <a:t>extended</a:t>
            </a:r>
            <a:r>
              <a:rPr lang="fr-CH" dirty="0"/>
              <a:t> </a:t>
            </a:r>
            <a:r>
              <a:rPr lang="fr-CH" dirty="0" err="1"/>
              <a:t>periods</a:t>
            </a:r>
            <a:r>
              <a:rPr lang="fr-CH" dirty="0"/>
              <a:t>​.</a:t>
            </a:r>
            <a:br>
              <a:rPr lang="fr-CH" dirty="0"/>
            </a:b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/>
              <a:t>Audience </a:t>
            </a:r>
            <a:r>
              <a:rPr lang="fr-CH" b="1" dirty="0" err="1"/>
              <a:t>Effects</a:t>
            </a:r>
            <a:r>
              <a:rPr lang="fr-CH" dirty="0"/>
              <a:t>:</a:t>
            </a:r>
            <a:br>
              <a:rPr lang="fr-CH" dirty="0"/>
            </a:br>
            <a:r>
              <a:rPr lang="fr-CH" dirty="0"/>
              <a:t> </a:t>
            </a:r>
            <a:r>
              <a:rPr lang="fr-CH" dirty="0" err="1"/>
              <a:t>Include</a:t>
            </a:r>
            <a:r>
              <a:rPr lang="fr-CH" dirty="0"/>
              <a:t> </a:t>
            </a:r>
            <a:r>
              <a:rPr lang="fr-CH" dirty="0" err="1"/>
              <a:t>observational</a:t>
            </a:r>
            <a:r>
              <a:rPr lang="fr-CH" dirty="0"/>
              <a:t> </a:t>
            </a:r>
            <a:r>
              <a:rPr lang="fr-CH" dirty="0" err="1"/>
              <a:t>controls</a:t>
            </a:r>
            <a:r>
              <a:rPr lang="fr-CH" dirty="0"/>
              <a:t> for </a:t>
            </a:r>
            <a:r>
              <a:rPr lang="fr-CH" dirty="0" err="1"/>
              <a:t>third</a:t>
            </a:r>
            <a:r>
              <a:rPr lang="fr-CH" dirty="0"/>
              <a:t>-party influences​.</a:t>
            </a:r>
            <a:br>
              <a:rPr lang="fr-CH" dirty="0"/>
            </a:br>
            <a:endParaRPr lang="fr-CH" dirty="0"/>
          </a:p>
          <a:p>
            <a:pPr>
              <a:buFont typeface="Arial" panose="020B0604020202020204" pitchFamily="34" charset="0"/>
              <a:buChar char="•"/>
            </a:pPr>
            <a:r>
              <a:rPr lang="fr-CH" b="1" dirty="0" err="1"/>
              <a:t>Demographic</a:t>
            </a:r>
            <a:r>
              <a:rPr lang="fr-CH" b="1" dirty="0"/>
              <a:t> Variables</a:t>
            </a:r>
            <a:r>
              <a:rPr lang="fr-CH" dirty="0"/>
              <a:t>: </a:t>
            </a:r>
            <a:br>
              <a:rPr lang="fr-CH" dirty="0"/>
            </a:br>
            <a:r>
              <a:rPr lang="fr-CH" dirty="0"/>
              <a:t>Examine the impact of </a:t>
            </a:r>
            <a:r>
              <a:rPr lang="fr-CH" dirty="0" err="1"/>
              <a:t>sex</a:t>
            </a:r>
            <a:r>
              <a:rPr lang="fr-CH" dirty="0"/>
              <a:t> ratios and group composition on </a:t>
            </a:r>
            <a:r>
              <a:rPr lang="fr-CH" dirty="0" err="1"/>
              <a:t>tolerance</a:t>
            </a:r>
            <a:r>
              <a:rPr lang="fr-CH" dirty="0"/>
              <a:t>​.</a:t>
            </a:r>
          </a:p>
        </p:txBody>
      </p:sp>
    </p:spTree>
    <p:extLst>
      <p:ext uri="{BB962C8B-B14F-4D97-AF65-F5344CB8AC3E}">
        <p14:creationId xmlns:p14="http://schemas.microsoft.com/office/powerpoint/2010/main" val="2251970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6CADF-D85A-3BEB-EBC8-7DD13264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Social bonds do not predict tolerance?</a:t>
            </a:r>
            <a:br>
              <a:rPr lang="en-GB" dirty="0"/>
            </a:br>
            <a:endParaRPr lang="en-GB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F07C574-BD97-D116-C30D-7C8033CFB538}"/>
              </a:ext>
            </a:extLst>
          </p:cNvPr>
          <p:cNvSpPr txBox="1"/>
          <p:nvPr/>
        </p:nvSpPr>
        <p:spPr>
          <a:xfrm>
            <a:off x="838200" y="1332630"/>
            <a:ext cx="522128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400" dirty="0"/>
              <a:t>One </a:t>
            </a:r>
            <a:r>
              <a:rPr lang="fr-CH" sz="1400" dirty="0" err="1"/>
              <a:t>unexpected</a:t>
            </a:r>
            <a:r>
              <a:rPr lang="fr-CH" sz="1400" dirty="0"/>
              <a:t> </a:t>
            </a:r>
            <a:r>
              <a:rPr lang="fr-CH" sz="1400" dirty="0" err="1"/>
              <a:t>finding</a:t>
            </a:r>
            <a:r>
              <a:rPr lang="fr-CH" sz="1400" dirty="0"/>
              <a:t> </a:t>
            </a:r>
            <a:r>
              <a:rPr lang="fr-CH" sz="1400" dirty="0" err="1"/>
              <a:t>is</a:t>
            </a:r>
            <a:r>
              <a:rPr lang="fr-CH" sz="1400" dirty="0"/>
              <a:t> </a:t>
            </a:r>
            <a:r>
              <a:rPr lang="fr-CH" sz="1400" dirty="0" err="1"/>
              <a:t>that</a:t>
            </a:r>
            <a:r>
              <a:rPr lang="fr-CH" sz="1400" dirty="0"/>
              <a:t> </a:t>
            </a:r>
            <a:r>
              <a:rPr lang="fr-CH" sz="1400" b="1" dirty="0" err="1"/>
              <a:t>pre-existing</a:t>
            </a:r>
            <a:r>
              <a:rPr lang="fr-CH" sz="1400" b="1" dirty="0"/>
              <a:t> social bonds </a:t>
            </a:r>
            <a:r>
              <a:rPr lang="fr-CH" sz="1400" b="1" dirty="0" err="1"/>
              <a:t>did</a:t>
            </a:r>
            <a:r>
              <a:rPr lang="fr-CH" sz="1400" b="1" dirty="0"/>
              <a:t> not </a:t>
            </a:r>
            <a:r>
              <a:rPr lang="fr-CH" sz="1400" b="1" dirty="0" err="1"/>
              <a:t>significantly</a:t>
            </a:r>
            <a:r>
              <a:rPr lang="fr-CH" sz="1400" b="1" dirty="0"/>
              <a:t> </a:t>
            </a:r>
            <a:r>
              <a:rPr lang="fr-CH" sz="1400" b="1" dirty="0" err="1"/>
              <a:t>predict</a:t>
            </a:r>
            <a:r>
              <a:rPr lang="fr-CH" sz="1400" b="1" dirty="0"/>
              <a:t> </a:t>
            </a:r>
            <a:r>
              <a:rPr lang="fr-CH" sz="1400" b="1" dirty="0" err="1"/>
              <a:t>tolerance</a:t>
            </a:r>
            <a:r>
              <a:rPr lang="fr-CH" sz="1400" b="1" dirty="0"/>
              <a:t> </a:t>
            </a:r>
            <a:r>
              <a:rPr lang="fr-CH" sz="1400" b="1" dirty="0" err="1"/>
              <a:t>levels</a:t>
            </a:r>
            <a:r>
              <a:rPr lang="fr-CH" sz="1400" dirty="0"/>
              <a:t>.</a:t>
            </a:r>
          </a:p>
          <a:p>
            <a:r>
              <a:rPr lang="fr-CH" sz="1400" b="1" dirty="0" err="1"/>
              <a:t>Why</a:t>
            </a:r>
            <a:r>
              <a:rPr lang="fr-CH" sz="1400" b="1" dirty="0"/>
              <a:t> </a:t>
            </a:r>
            <a:r>
              <a:rPr lang="fr-CH" sz="1400" b="1" dirty="0" err="1"/>
              <a:t>is</a:t>
            </a:r>
            <a:r>
              <a:rPr lang="fr-CH" sz="1400" b="1" dirty="0"/>
              <a:t> </a:t>
            </a:r>
            <a:r>
              <a:rPr lang="fr-CH" sz="1400" b="1" dirty="0" err="1"/>
              <a:t>this</a:t>
            </a:r>
            <a:r>
              <a:rPr lang="fr-CH" sz="1400" b="1" dirty="0"/>
              <a:t> important?</a:t>
            </a:r>
          </a:p>
          <a:p>
            <a:endParaRPr lang="fr-CH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1400" b="1" dirty="0"/>
              <a:t>Social Bonds Are Not Always Stable </a:t>
            </a:r>
            <a:r>
              <a:rPr lang="fr-CH" sz="1400" b="1" dirty="0" err="1"/>
              <a:t>Predictors</a:t>
            </a:r>
            <a:r>
              <a:rPr lang="fr-CH" sz="1400" dirty="0"/>
              <a:t>: In vervets, </a:t>
            </a:r>
            <a:r>
              <a:rPr lang="fr-CH" sz="1400" b="1" dirty="0" err="1"/>
              <a:t>hierarchy</a:t>
            </a:r>
            <a:r>
              <a:rPr lang="fr-CH" sz="1400" b="1" dirty="0"/>
              <a:t> </a:t>
            </a:r>
            <a:r>
              <a:rPr lang="fr-CH" sz="1400" b="1" dirty="0" err="1"/>
              <a:t>overrides</a:t>
            </a:r>
            <a:r>
              <a:rPr lang="fr-CH" sz="1400" dirty="0"/>
              <a:t> </a:t>
            </a:r>
            <a:r>
              <a:rPr lang="fr-CH" sz="1400" dirty="0" err="1"/>
              <a:t>pre-existing</a:t>
            </a:r>
            <a:r>
              <a:rPr lang="fr-CH" sz="1400" dirty="0"/>
              <a:t> </a:t>
            </a:r>
            <a:r>
              <a:rPr lang="fr-CH" sz="1400" dirty="0" err="1"/>
              <a:t>relationships</a:t>
            </a:r>
            <a:r>
              <a:rPr lang="fr-CH" sz="1400" dirty="0"/>
              <a:t> in </a:t>
            </a:r>
            <a:r>
              <a:rPr lang="fr-CH" sz="1400" dirty="0" err="1"/>
              <a:t>food</a:t>
            </a:r>
            <a:r>
              <a:rPr lang="fr-CH" sz="1400" dirty="0"/>
              <a:t> </a:t>
            </a:r>
            <a:r>
              <a:rPr lang="fr-CH" sz="1400" dirty="0" err="1"/>
              <a:t>competition</a:t>
            </a:r>
            <a:r>
              <a:rPr lang="fr-CH" sz="1400" dirty="0"/>
              <a:t> </a:t>
            </a:r>
            <a:r>
              <a:rPr lang="fr-CH" sz="1400" dirty="0" err="1"/>
              <a:t>contexts</a:t>
            </a:r>
            <a:r>
              <a:rPr lang="fr-CH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CH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1400" b="1" dirty="0"/>
              <a:t>Social Learning May Play a </a:t>
            </a:r>
            <a:r>
              <a:rPr lang="fr-CH" sz="1400" b="1" dirty="0" err="1"/>
              <a:t>Role</a:t>
            </a:r>
            <a:r>
              <a:rPr lang="fr-CH" sz="1400" dirty="0"/>
              <a:t>: </a:t>
            </a:r>
            <a:r>
              <a:rPr lang="fr-CH" sz="1400" dirty="0" err="1"/>
              <a:t>Dyads</a:t>
            </a:r>
            <a:r>
              <a:rPr lang="fr-CH" sz="1400" dirty="0"/>
              <a:t> </a:t>
            </a:r>
            <a:r>
              <a:rPr lang="fr-CH" sz="1400" dirty="0" err="1"/>
              <a:t>with</a:t>
            </a:r>
            <a:r>
              <a:rPr lang="fr-CH" sz="1400" dirty="0"/>
              <a:t> </a:t>
            </a:r>
            <a:r>
              <a:rPr lang="fr-CH" sz="1400" dirty="0" err="1"/>
              <a:t>weaker</a:t>
            </a:r>
            <a:r>
              <a:rPr lang="fr-CH" sz="1400" dirty="0"/>
              <a:t> initial bonds </a:t>
            </a:r>
            <a:r>
              <a:rPr lang="fr-CH" sz="1400" b="1" dirty="0" err="1"/>
              <a:t>increased</a:t>
            </a:r>
            <a:r>
              <a:rPr lang="fr-CH" sz="1400" b="1" dirty="0"/>
              <a:t> </a:t>
            </a:r>
            <a:r>
              <a:rPr lang="fr-CH" sz="1400" b="1" dirty="0" err="1"/>
              <a:t>their</a:t>
            </a:r>
            <a:r>
              <a:rPr lang="fr-CH" sz="1400" b="1" dirty="0"/>
              <a:t> </a:t>
            </a:r>
            <a:r>
              <a:rPr lang="fr-CH" sz="1400" b="1" dirty="0" err="1"/>
              <a:t>tolerance</a:t>
            </a:r>
            <a:r>
              <a:rPr lang="fr-CH" sz="1400" b="1" dirty="0"/>
              <a:t> over time</a:t>
            </a:r>
            <a:r>
              <a:rPr lang="fr-CH" sz="1400" dirty="0"/>
              <a:t>, </a:t>
            </a:r>
            <a:r>
              <a:rPr lang="fr-CH" sz="1400" dirty="0" err="1"/>
              <a:t>suggesting</a:t>
            </a:r>
            <a:r>
              <a:rPr lang="fr-CH" sz="1400" dirty="0"/>
              <a:t> </a:t>
            </a:r>
            <a:r>
              <a:rPr lang="fr-CH" sz="1400" dirty="0" err="1"/>
              <a:t>that</a:t>
            </a:r>
            <a:r>
              <a:rPr lang="fr-CH" sz="1400" dirty="0"/>
              <a:t> </a:t>
            </a:r>
            <a:r>
              <a:rPr lang="fr-CH" sz="1400" b="1" dirty="0" err="1"/>
              <a:t>forced</a:t>
            </a:r>
            <a:r>
              <a:rPr lang="fr-CH" sz="1400" b="1" dirty="0"/>
              <a:t> </a:t>
            </a:r>
            <a:r>
              <a:rPr lang="fr-CH" sz="1400" b="1" dirty="0" err="1"/>
              <a:t>proximity</a:t>
            </a:r>
            <a:r>
              <a:rPr lang="fr-CH" sz="1400" b="1" dirty="0"/>
              <a:t> can </a:t>
            </a:r>
            <a:r>
              <a:rPr lang="fr-CH" sz="1400" b="1" dirty="0" err="1"/>
              <a:t>induce</a:t>
            </a:r>
            <a:r>
              <a:rPr lang="fr-CH" sz="1400" b="1" dirty="0"/>
              <a:t> social </a:t>
            </a:r>
            <a:r>
              <a:rPr lang="fr-CH" sz="1400" b="1" dirty="0" err="1"/>
              <a:t>familiarity</a:t>
            </a:r>
            <a:r>
              <a:rPr lang="fr-CH" sz="1400" dirty="0"/>
              <a:t>.</a:t>
            </a:r>
          </a:p>
          <a:p>
            <a:r>
              <a:rPr lang="fr-CH" sz="1400" b="1" dirty="0"/>
              <a:t>Example</a:t>
            </a:r>
          </a:p>
          <a:p>
            <a:endParaRPr lang="fr-CH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CH" sz="1400" b="1" dirty="0"/>
              <a:t>Grooming-for-</a:t>
            </a:r>
            <a:r>
              <a:rPr lang="fr-CH" sz="1400" b="1" dirty="0" err="1"/>
              <a:t>Tolerance</a:t>
            </a:r>
            <a:r>
              <a:rPr lang="fr-CH" sz="1400" b="1" dirty="0"/>
              <a:t> Trade-</a:t>
            </a:r>
            <a:r>
              <a:rPr lang="fr-CH" sz="1400" b="1" dirty="0" err="1"/>
              <a:t>offs</a:t>
            </a:r>
            <a:r>
              <a:rPr lang="fr-CH" sz="1400" b="1" dirty="0"/>
              <a:t> (Borgeaud &amp; Bshary, 2015)</a:t>
            </a:r>
            <a:r>
              <a:rPr lang="fr-CH" sz="1400" dirty="0"/>
              <a:t>: Grooming can </a:t>
            </a:r>
            <a:r>
              <a:rPr lang="fr-CH" sz="1400" dirty="0" err="1"/>
              <a:t>act</a:t>
            </a:r>
            <a:r>
              <a:rPr lang="fr-CH" sz="1400" dirty="0"/>
              <a:t> as a </a:t>
            </a:r>
            <a:r>
              <a:rPr lang="fr-CH" sz="1400" dirty="0" err="1"/>
              <a:t>form</a:t>
            </a:r>
            <a:r>
              <a:rPr lang="fr-CH" sz="1400" dirty="0"/>
              <a:t> of </a:t>
            </a:r>
            <a:r>
              <a:rPr lang="fr-CH" sz="1400" dirty="0" err="1"/>
              <a:t>currency</a:t>
            </a:r>
            <a:r>
              <a:rPr lang="fr-CH" sz="1400" dirty="0"/>
              <a:t>, but in vervets, </a:t>
            </a:r>
            <a:r>
              <a:rPr lang="fr-CH" sz="1400" dirty="0" err="1"/>
              <a:t>forced</a:t>
            </a:r>
            <a:r>
              <a:rPr lang="fr-CH" sz="1400" dirty="0"/>
              <a:t> </a:t>
            </a:r>
            <a:r>
              <a:rPr lang="fr-CH" sz="1400" dirty="0" err="1"/>
              <a:t>proximity</a:t>
            </a:r>
            <a:r>
              <a:rPr lang="fr-CH" sz="1400" dirty="0"/>
              <a:t> </a:t>
            </a:r>
            <a:r>
              <a:rPr lang="fr-CH" sz="1400" b="1" dirty="0" err="1"/>
              <a:t>alone</a:t>
            </a:r>
            <a:r>
              <a:rPr lang="fr-CH" sz="1400" b="1" dirty="0"/>
              <a:t> </a:t>
            </a:r>
            <a:r>
              <a:rPr lang="fr-CH" sz="1400" b="1" dirty="0" err="1"/>
              <a:t>may</a:t>
            </a:r>
            <a:r>
              <a:rPr lang="fr-CH" sz="1400" b="1" dirty="0"/>
              <a:t> </a:t>
            </a:r>
            <a:r>
              <a:rPr lang="fr-CH" sz="1400" b="1" dirty="0" err="1"/>
              <a:t>be</a:t>
            </a:r>
            <a:r>
              <a:rPr lang="fr-CH" sz="1400" b="1" dirty="0"/>
              <a:t> </a:t>
            </a:r>
            <a:r>
              <a:rPr lang="fr-CH" sz="1400" b="1" dirty="0" err="1"/>
              <a:t>enough</a:t>
            </a:r>
            <a:r>
              <a:rPr lang="fr-CH" sz="1400" dirty="0"/>
              <a:t> to </a:t>
            </a:r>
            <a:r>
              <a:rPr lang="fr-CH" sz="1400" dirty="0" err="1"/>
              <a:t>foster</a:t>
            </a:r>
            <a:r>
              <a:rPr lang="fr-CH" sz="1400" dirty="0"/>
              <a:t> </a:t>
            </a:r>
            <a:r>
              <a:rPr lang="fr-CH" sz="1400" dirty="0" err="1"/>
              <a:t>tolerance</a:t>
            </a:r>
            <a:r>
              <a:rPr lang="fr-CH" sz="1400" dirty="0"/>
              <a:t>, </a:t>
            </a:r>
            <a:r>
              <a:rPr lang="fr-CH" sz="1400" dirty="0" err="1"/>
              <a:t>even</a:t>
            </a:r>
            <a:r>
              <a:rPr lang="fr-CH" sz="1400" dirty="0"/>
              <a:t> </a:t>
            </a:r>
            <a:r>
              <a:rPr lang="fr-CH" sz="1400" dirty="0" err="1"/>
              <a:t>without</a:t>
            </a:r>
            <a:r>
              <a:rPr lang="fr-CH" sz="1400" dirty="0"/>
              <a:t> grooming </a:t>
            </a:r>
            <a:r>
              <a:rPr lang="fr-CH" sz="1400" dirty="0" err="1"/>
              <a:t>reinforcement</a:t>
            </a:r>
            <a:r>
              <a:rPr lang="fr-CH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1335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6CADF-D85A-3BEB-EBC8-7DD13264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Acknowledgements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153412-CC0F-E7D3-B083-25ED25F39E5A}"/>
              </a:ext>
            </a:extLst>
          </p:cNvPr>
          <p:cNvSpPr txBox="1"/>
          <p:nvPr/>
        </p:nvSpPr>
        <p:spPr>
          <a:xfrm>
            <a:off x="5467349" y="2705100"/>
            <a:ext cx="35909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dirty="0" err="1"/>
              <a:t>Collaborators</a:t>
            </a:r>
            <a:r>
              <a:rPr lang="fr-CH" sz="2800" dirty="0"/>
              <a:t> </a:t>
            </a:r>
          </a:p>
          <a:p>
            <a:endParaRPr lang="fr-CH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dirty="0" err="1"/>
              <a:t>Funding</a:t>
            </a:r>
            <a:r>
              <a:rPr lang="fr-CH" sz="2800" dirty="0"/>
              <a:t> </a:t>
            </a:r>
            <a:r>
              <a:rPr lang="fr-CH" sz="2800" dirty="0" err="1"/>
              <a:t>agencies</a:t>
            </a:r>
            <a:endParaRPr lang="fr-CH" sz="2800" dirty="0"/>
          </a:p>
          <a:p>
            <a:endParaRPr lang="fr-CH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dirty="0"/>
              <a:t>Group affiliations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1110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EE02A72-77F6-F643-A5B7-3D29D28CDC25}"/>
              </a:ext>
            </a:extLst>
          </p:cNvPr>
          <p:cNvSpPr txBox="1">
            <a:spLocks/>
          </p:cNvSpPr>
          <p:nvPr/>
        </p:nvSpPr>
        <p:spPr>
          <a:xfrm>
            <a:off x="-1576081" y="392147"/>
            <a:ext cx="7772400" cy="1060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Question time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D62D8DE0-EAEB-DBFF-2A46-603C2711FE9E}"/>
              </a:ext>
            </a:extLst>
          </p:cNvPr>
          <p:cNvSpPr txBox="1"/>
          <p:nvPr/>
        </p:nvSpPr>
        <p:spPr>
          <a:xfrm>
            <a:off x="1151931" y="4563611"/>
            <a:ext cx="8715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600" b="1" dirty="0"/>
              <a:t>Prepare for &amp; know your audience</a:t>
            </a:r>
          </a:p>
        </p:txBody>
      </p:sp>
    </p:spTree>
    <p:extLst>
      <p:ext uri="{BB962C8B-B14F-4D97-AF65-F5344CB8AC3E}">
        <p14:creationId xmlns:p14="http://schemas.microsoft.com/office/powerpoint/2010/main" val="2701933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4A5DED-CB2F-F7F2-B697-604B03DDA188}"/>
              </a:ext>
            </a:extLst>
          </p:cNvPr>
          <p:cNvSpPr txBox="1">
            <a:spLocks/>
          </p:cNvSpPr>
          <p:nvPr/>
        </p:nvSpPr>
        <p:spPr>
          <a:xfrm>
            <a:off x="805611" y="317720"/>
            <a:ext cx="7772400" cy="1060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89157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F512-2DFB-95FE-1DA7-59A2BD4572D7}"/>
              </a:ext>
            </a:extLst>
          </p:cNvPr>
          <p:cNvSpPr txBox="1">
            <a:spLocks/>
          </p:cNvSpPr>
          <p:nvPr/>
        </p:nvSpPr>
        <p:spPr>
          <a:xfrm>
            <a:off x="476002" y="434677"/>
            <a:ext cx="7772400" cy="1060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Additional content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812C824-51C3-F0D1-6073-6A925D46ADD6}"/>
              </a:ext>
            </a:extLst>
          </p:cNvPr>
          <p:cNvSpPr txBox="1"/>
          <p:nvPr/>
        </p:nvSpPr>
        <p:spPr>
          <a:xfrm>
            <a:off x="869211" y="1914711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Evoltuin</a:t>
            </a:r>
            <a:r>
              <a:rPr lang="en-GB" dirty="0"/>
              <a:t> </a:t>
            </a:r>
            <a:r>
              <a:rPr lang="en-GB" dirty="0" err="1"/>
              <a:t>nof</a:t>
            </a:r>
            <a:r>
              <a:rPr lang="en-GB" dirty="0"/>
              <a:t> tolerance per dyad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Non significant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Tabel</a:t>
            </a:r>
            <a:r>
              <a:rPr lang="en-GB" dirty="0"/>
              <a:t> </a:t>
            </a:r>
            <a:r>
              <a:rPr lang="en-GB" dirty="0" err="1"/>
              <a:t>expliaing</a:t>
            </a:r>
            <a:r>
              <a:rPr lang="en-GB" dirty="0"/>
              <a:t>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16 model </a:t>
            </a:r>
            <a:r>
              <a:rPr lang="en-GB" dirty="0" err="1"/>
              <a:t>comparaison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752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2453D-8DE7-B2F9-1549-0029D8C8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616" y="2279779"/>
            <a:ext cx="3509211" cy="2298441"/>
          </a:xfrm>
        </p:spPr>
        <p:txBody>
          <a:bodyPr>
            <a:normAutofit/>
          </a:bodyPr>
          <a:lstStyle/>
          <a:p>
            <a:r>
              <a:rPr lang="en-GB" b="1" dirty="0">
                <a:latin typeface="+mn-lt"/>
              </a:rPr>
              <a:t>Results:</a:t>
            </a:r>
            <a:br>
              <a:rPr lang="en-GB" b="1" dirty="0">
                <a:latin typeface="+mn-lt"/>
              </a:rPr>
            </a:br>
            <a:r>
              <a:rPr lang="en-GB" b="1" dirty="0">
                <a:latin typeface="+mn-lt"/>
              </a:rPr>
              <a:t>Evolution of tolerance?</a:t>
            </a:r>
          </a:p>
        </p:txBody>
      </p:sp>
    </p:spTree>
    <p:extLst>
      <p:ext uri="{BB962C8B-B14F-4D97-AF65-F5344CB8AC3E}">
        <p14:creationId xmlns:p14="http://schemas.microsoft.com/office/powerpoint/2010/main" val="775679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E4C54-2568-5F7A-106A-7A0C4FA9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E7760A-0752-26DD-2F93-CB1E2DE3D90A}"/>
              </a:ext>
            </a:extLst>
          </p:cNvPr>
          <p:cNvSpPr/>
          <p:nvPr/>
        </p:nvSpPr>
        <p:spPr>
          <a:xfrm>
            <a:off x="0" y="193175"/>
            <a:ext cx="9144000" cy="1060823"/>
          </a:xfrm>
          <a:prstGeom prst="rect">
            <a:avLst/>
          </a:prstGeom>
          <a:solidFill>
            <a:srgbClr val="C851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4C5E58-131E-FB69-9196-655CEB08AEF2}"/>
              </a:ext>
            </a:extLst>
          </p:cNvPr>
          <p:cNvSpPr txBox="1">
            <a:spLocks/>
          </p:cNvSpPr>
          <p:nvPr/>
        </p:nvSpPr>
        <p:spPr>
          <a:xfrm>
            <a:off x="738187" y="193174"/>
            <a:ext cx="7772400" cy="1060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Font size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3A6730-D3F2-1F4C-6659-95FDBEBEEC73}"/>
              </a:ext>
            </a:extLst>
          </p:cNvPr>
          <p:cNvSpPr/>
          <p:nvPr/>
        </p:nvSpPr>
        <p:spPr>
          <a:xfrm>
            <a:off x="304799" y="1822788"/>
            <a:ext cx="863917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000" b="1" dirty="0"/>
              <a:t>Size 20 (citations and statistics)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H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2500" b="1" dirty="0"/>
              <a:t>Size 25 (minimum font size)</a:t>
            </a:r>
          </a:p>
          <a:p>
            <a:endParaRPr lang="fr-CH" sz="25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200" b="1" dirty="0"/>
              <a:t>Size 32 (</a:t>
            </a:r>
            <a:r>
              <a:rPr lang="fr-CH" sz="3200" b="1" dirty="0" err="1"/>
              <a:t>better</a:t>
            </a:r>
            <a:r>
              <a:rPr lang="fr-CH" sz="3200" b="1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CH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3500" b="1" dirty="0"/>
              <a:t>Size 35 (</a:t>
            </a:r>
            <a:r>
              <a:rPr lang="fr-CH" sz="3500" b="1" dirty="0" err="1"/>
              <a:t>even</a:t>
            </a:r>
            <a:r>
              <a:rPr lang="fr-CH" sz="3500" b="1" dirty="0"/>
              <a:t> </a:t>
            </a:r>
            <a:r>
              <a:rPr lang="fr-CH" sz="3500" b="1" dirty="0" err="1"/>
              <a:t>better</a:t>
            </a:r>
            <a:r>
              <a:rPr lang="fr-CH" sz="3500" b="1" dirty="0"/>
              <a:t>)</a:t>
            </a:r>
          </a:p>
          <a:p>
            <a:endParaRPr lang="fr-CH" sz="35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CH" sz="4000" b="1" dirty="0"/>
              <a:t>Size 40 (titles)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588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>
            <a:extLst>
              <a:ext uri="{FF2B5EF4-FFF2-40B4-BE49-F238E27FC236}">
                <a16:creationId xmlns:a16="http://schemas.microsoft.com/office/drawing/2014/main" id="{472A219C-0AF4-4579-8F6C-C57BDB1973CB}"/>
              </a:ext>
            </a:extLst>
          </p:cNvPr>
          <p:cNvSpPr txBox="1"/>
          <p:nvPr/>
        </p:nvSpPr>
        <p:spPr>
          <a:xfrm>
            <a:off x="5897647" y="272716"/>
            <a:ext cx="5151007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CH" sz="3600" b="1" dirty="0" err="1"/>
              <a:t>Cooperation</a:t>
            </a:r>
            <a:r>
              <a:rPr lang="fr-CH" sz="3600" b="1" dirty="0"/>
              <a:t>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H" sz="3600" dirty="0"/>
              <a:t>Reproductive </a:t>
            </a:r>
            <a:r>
              <a:rPr lang="fr-CH" sz="3600" dirty="0" err="1"/>
              <a:t>success</a:t>
            </a:r>
            <a:endParaRPr lang="fr-CH" sz="3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H" sz="3600" dirty="0" err="1"/>
              <a:t>Predator</a:t>
            </a:r>
            <a:r>
              <a:rPr lang="fr-CH" sz="3600" dirty="0"/>
              <a:t> </a:t>
            </a:r>
            <a:r>
              <a:rPr lang="fr-CH" sz="3600" dirty="0" err="1"/>
              <a:t>defense</a:t>
            </a:r>
            <a:r>
              <a:rPr lang="fr-CH" sz="3600" dirty="0"/>
              <a:t>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H" sz="3600" dirty="0"/>
              <a:t>Group </a:t>
            </a:r>
            <a:r>
              <a:rPr lang="fr-CH" sz="3600" dirty="0" err="1"/>
              <a:t>stability</a:t>
            </a:r>
            <a:r>
              <a:rPr lang="fr-CH" sz="3600" dirty="0"/>
              <a:t> </a:t>
            </a:r>
            <a:br>
              <a:rPr lang="fr-CH" sz="3600" dirty="0"/>
            </a:br>
            <a:endParaRPr lang="fr-CH" sz="3600" dirty="0"/>
          </a:p>
          <a:p>
            <a:pPr lvl="1"/>
            <a:r>
              <a:rPr lang="fr-CH" sz="3600" b="1" dirty="0" err="1"/>
              <a:t>Tolerance</a:t>
            </a:r>
            <a:r>
              <a:rPr lang="fr-CH" sz="3600" b="1" dirty="0"/>
              <a:t> 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H" sz="3600" dirty="0" err="1"/>
              <a:t>Conflict</a:t>
            </a:r>
            <a:r>
              <a:rPr lang="fr-CH" sz="3600" dirty="0"/>
              <a:t> management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H" sz="3600" dirty="0"/>
              <a:t>Ressource sharing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CH" sz="3600" dirty="0"/>
              <a:t>Parental care 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endParaRPr lang="fr-CH" sz="3600" b="1" dirty="0"/>
          </a:p>
          <a:p>
            <a:pPr lvl="1"/>
            <a:endParaRPr lang="fr-CH" sz="36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D1F9961-E74A-DC88-24A1-E847A04DFC51}"/>
              </a:ext>
            </a:extLst>
          </p:cNvPr>
          <p:cNvSpPr txBox="1"/>
          <p:nvPr/>
        </p:nvSpPr>
        <p:spPr>
          <a:xfrm>
            <a:off x="1292981" y="3120580"/>
            <a:ext cx="43912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H" sz="4000" b="1" dirty="0" err="1"/>
              <a:t>Why</a:t>
            </a:r>
            <a:r>
              <a:rPr lang="fr-CH" sz="4000" b="1" dirty="0"/>
              <a:t> </a:t>
            </a:r>
            <a:r>
              <a:rPr lang="fr-CH" sz="4000" b="1" dirty="0" err="1"/>
              <a:t>study</a:t>
            </a:r>
            <a:r>
              <a:rPr lang="fr-CH" sz="4000" b="1" dirty="0"/>
              <a:t>…</a:t>
            </a:r>
            <a:br>
              <a:rPr lang="fr-CH" sz="4000" b="1" dirty="0"/>
            </a:br>
            <a:endParaRPr lang="en-GB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202C0FF7-6258-D8E7-8AED-8AEA4A551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36" y="272716"/>
            <a:ext cx="4936067" cy="2577042"/>
          </a:xfrm>
        </p:spPr>
        <p:txBody>
          <a:bodyPr>
            <a:normAutofit fontScale="92500"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/>
              <a:t>Importance of research area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/>
              <a:t>Main theories and empirical findings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/>
              <a:t>Lead into why your study was needed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/>
              <a:t>Your specific research question(s) 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2400" dirty="0"/>
              <a:t>Your specific hypotheses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87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B641CD-7388-5059-87C1-91BCBA122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358" y="1559747"/>
            <a:ext cx="11177337" cy="29998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H" sz="4000" dirty="0" err="1"/>
              <a:t>Tolerance</a:t>
            </a:r>
            <a:r>
              <a:rPr lang="fr-CH" sz="4000" dirty="0"/>
              <a:t> </a:t>
            </a:r>
            <a:r>
              <a:rPr lang="fr-CH" sz="4000" dirty="0" err="1"/>
              <a:t>is</a:t>
            </a:r>
            <a:r>
              <a:rPr lang="fr-CH" sz="4000" dirty="0"/>
              <a:t>…</a:t>
            </a:r>
          </a:p>
          <a:p>
            <a:pPr marL="0" indent="0" algn="ctr">
              <a:buNone/>
            </a:pPr>
            <a:br>
              <a:rPr lang="fr-CH" dirty="0"/>
            </a:br>
            <a:br>
              <a:rPr lang="fr-CH" dirty="0"/>
            </a:br>
            <a:r>
              <a:rPr lang="fr-CH" sz="3600" b="1" dirty="0"/>
              <a:t> </a:t>
            </a:r>
            <a:r>
              <a:rPr lang="fr-CH" sz="3600" b="1" i="1" dirty="0"/>
              <a:t>The </a:t>
            </a:r>
            <a:r>
              <a:rPr lang="fr-CH" sz="3600" b="1" i="1" dirty="0" err="1">
                <a:effectLst/>
              </a:rPr>
              <a:t>ability</a:t>
            </a:r>
            <a:r>
              <a:rPr lang="fr-CH" sz="3600" b="1" i="1" dirty="0">
                <a:effectLst/>
              </a:rPr>
              <a:t> of </a:t>
            </a:r>
            <a:r>
              <a:rPr lang="fr-CH" sz="3600" b="1" i="1" dirty="0" err="1">
                <a:effectLst/>
              </a:rPr>
              <a:t>individuals</a:t>
            </a:r>
            <a:r>
              <a:rPr lang="fr-CH" sz="3600" b="1" i="1" dirty="0">
                <a:effectLst/>
              </a:rPr>
              <a:t> to </a:t>
            </a:r>
            <a:r>
              <a:rPr lang="fr-CH" sz="3600" b="1" i="1" dirty="0" err="1">
                <a:effectLst/>
              </a:rPr>
              <a:t>coexist</a:t>
            </a:r>
            <a:r>
              <a:rPr lang="fr-CH" sz="3600" b="1" i="1" dirty="0">
                <a:effectLst/>
              </a:rPr>
              <a:t> and </a:t>
            </a:r>
            <a:r>
              <a:rPr lang="fr-CH" sz="3600" b="1" i="1" dirty="0" err="1">
                <a:effectLst/>
              </a:rPr>
              <a:t>interact</a:t>
            </a:r>
            <a:r>
              <a:rPr lang="fr-CH" sz="3600" b="1" i="1" dirty="0">
                <a:effectLst/>
              </a:rPr>
              <a:t> </a:t>
            </a:r>
          </a:p>
          <a:p>
            <a:pPr marL="0" indent="0" algn="ctr">
              <a:buNone/>
            </a:pPr>
            <a:r>
              <a:rPr lang="fr-CH" sz="3600" b="1" i="1" dirty="0" err="1">
                <a:effectLst/>
              </a:rPr>
              <a:t>without</a:t>
            </a:r>
            <a:r>
              <a:rPr lang="fr-CH" sz="3600" b="1" i="1" dirty="0">
                <a:effectLst/>
              </a:rPr>
              <a:t> </a:t>
            </a:r>
            <a:r>
              <a:rPr lang="fr-CH" sz="3600" b="1" i="1" dirty="0" err="1">
                <a:effectLst/>
              </a:rPr>
              <a:t>overt</a:t>
            </a:r>
            <a:r>
              <a:rPr lang="fr-CH" sz="3600" b="1" i="1" dirty="0">
                <a:effectLst/>
              </a:rPr>
              <a:t> </a:t>
            </a:r>
            <a:r>
              <a:rPr lang="fr-CH" sz="3600" b="1" i="1" dirty="0" err="1">
                <a:effectLst/>
              </a:rPr>
              <a:t>aggression</a:t>
            </a:r>
            <a:endParaRPr lang="fr-CH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84F0918-BC9C-1B95-9CB1-F2D03D88A94E}"/>
              </a:ext>
            </a:extLst>
          </p:cNvPr>
          <p:cNvSpPr txBox="1"/>
          <p:nvPr/>
        </p:nvSpPr>
        <p:spPr>
          <a:xfrm>
            <a:off x="7315200" y="617987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/>
              <a:t>Silk (2007), </a:t>
            </a:r>
            <a:r>
              <a:rPr lang="en-GB" sz="2800" i="1" dirty="0" err="1"/>
              <a:t>Jaeggi</a:t>
            </a:r>
            <a:r>
              <a:rPr lang="en-GB" sz="2800" i="1" dirty="0"/>
              <a:t> and al, (2016)</a:t>
            </a:r>
          </a:p>
        </p:txBody>
      </p:sp>
    </p:spTree>
    <p:extLst>
      <p:ext uri="{BB962C8B-B14F-4D97-AF65-F5344CB8AC3E}">
        <p14:creationId xmlns:p14="http://schemas.microsoft.com/office/powerpoint/2010/main" val="212778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>
            <a:extLst>
              <a:ext uri="{FF2B5EF4-FFF2-40B4-BE49-F238E27FC236}">
                <a16:creationId xmlns:a16="http://schemas.microsoft.com/office/drawing/2014/main" id="{6D1F9961-E74A-DC88-24A1-E847A04DFC51}"/>
              </a:ext>
            </a:extLst>
          </p:cNvPr>
          <p:cNvSpPr txBox="1"/>
          <p:nvPr/>
        </p:nvSpPr>
        <p:spPr>
          <a:xfrm>
            <a:off x="1399675" y="2863906"/>
            <a:ext cx="4391244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/>
              <a:t>What Influences Tolerance ?</a:t>
            </a:r>
            <a:br>
              <a:rPr lang="fr-CH" sz="3600" dirty="0"/>
            </a:br>
            <a:endParaRPr lang="en-GB" sz="3600" b="1" dirty="0">
              <a:latin typeface="+mn-lt"/>
              <a:ea typeface="+mn-ea"/>
              <a:cs typeface="+mn-cs"/>
            </a:endParaRP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E0FC50F1-A915-D488-EA84-018C7D857EE1}"/>
              </a:ext>
            </a:extLst>
          </p:cNvPr>
          <p:cNvSpPr txBox="1">
            <a:spLocks/>
          </p:cNvSpPr>
          <p:nvPr/>
        </p:nvSpPr>
        <p:spPr>
          <a:xfrm>
            <a:off x="6096000" y="1267326"/>
            <a:ext cx="4696325" cy="639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Rank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Social bonds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Ecological pressures</a:t>
            </a:r>
          </a:p>
        </p:txBody>
      </p:sp>
    </p:spTree>
    <p:extLst>
      <p:ext uri="{BB962C8B-B14F-4D97-AF65-F5344CB8AC3E}">
        <p14:creationId xmlns:p14="http://schemas.microsoft.com/office/powerpoint/2010/main" val="120254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>
            <a:extLst>
              <a:ext uri="{FF2B5EF4-FFF2-40B4-BE49-F238E27FC236}">
                <a16:creationId xmlns:a16="http://schemas.microsoft.com/office/drawing/2014/main" id="{6D1F9961-E74A-DC88-24A1-E847A04DFC51}"/>
              </a:ext>
            </a:extLst>
          </p:cNvPr>
          <p:cNvSpPr txBox="1"/>
          <p:nvPr/>
        </p:nvSpPr>
        <p:spPr>
          <a:xfrm>
            <a:off x="1464125" y="2478895"/>
            <a:ext cx="43912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dirty="0"/>
              <a:t>What do we know of Inter-sexual dynamics</a:t>
            </a:r>
            <a:br>
              <a:rPr lang="fr-CH" sz="4000" b="1" dirty="0"/>
            </a:br>
            <a:endParaRPr lang="en-GB" sz="4000" b="1" dirty="0">
              <a:ea typeface="+mn-ea"/>
              <a:cs typeface="+mn-cs"/>
            </a:endParaRP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E0FC50F1-A915-D488-EA84-018C7D857EE1}"/>
              </a:ext>
            </a:extLst>
          </p:cNvPr>
          <p:cNvSpPr txBox="1">
            <a:spLocks/>
          </p:cNvSpPr>
          <p:nvPr/>
        </p:nvSpPr>
        <p:spPr>
          <a:xfrm>
            <a:off x="6336632" y="304049"/>
            <a:ext cx="4696325" cy="639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Improves fitness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Social system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Female dominance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Gaps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3136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67107-9671-787C-3299-DEDA7647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548" y="2837656"/>
            <a:ext cx="4263189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+mn-lt"/>
              </a:rPr>
              <a:t>Vervets Monkeys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4257F66-DE54-5A71-81A1-6151411A4914}"/>
              </a:ext>
            </a:extLst>
          </p:cNvPr>
          <p:cNvSpPr txBox="1">
            <a:spLocks/>
          </p:cNvSpPr>
          <p:nvPr/>
        </p:nvSpPr>
        <p:spPr>
          <a:xfrm>
            <a:off x="5916613" y="232611"/>
            <a:ext cx="5566611" cy="639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Matrilinear hierarchy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Male dispersal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Complex Social knowledge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Box experiments</a:t>
            </a:r>
          </a:p>
        </p:txBody>
      </p:sp>
    </p:spTree>
    <p:extLst>
      <p:ext uri="{BB962C8B-B14F-4D97-AF65-F5344CB8AC3E}">
        <p14:creationId xmlns:p14="http://schemas.microsoft.com/office/powerpoint/2010/main" val="141093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67107-9671-787C-3299-DEDA7647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405" y="367172"/>
            <a:ext cx="4263189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+mn-lt"/>
              </a:rPr>
              <a:t>Research Question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89DDC-ADCE-9374-AC67-FFC55F3B8896}"/>
              </a:ext>
            </a:extLst>
          </p:cNvPr>
          <p:cNvSpPr txBox="1">
            <a:spLocks/>
          </p:cNvSpPr>
          <p:nvPr/>
        </p:nvSpPr>
        <p:spPr>
          <a:xfrm>
            <a:off x="1604211" y="1812756"/>
            <a:ext cx="9734635" cy="4235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3600" i="1" dirty="0" err="1"/>
              <a:t>Differences</a:t>
            </a:r>
            <a:r>
              <a:rPr lang="fr-CH" sz="3600" i="1" dirty="0"/>
              <a:t> in </a:t>
            </a:r>
            <a:r>
              <a:rPr lang="fr-CH" sz="3600" b="1" i="1" dirty="0" err="1"/>
              <a:t>intersexual</a:t>
            </a:r>
            <a:r>
              <a:rPr lang="fr-CH" sz="3600" b="1" i="1" dirty="0"/>
              <a:t> </a:t>
            </a:r>
            <a:r>
              <a:rPr lang="fr-CH" sz="3600" b="1" i="1" dirty="0" err="1"/>
              <a:t>feeding</a:t>
            </a:r>
            <a:r>
              <a:rPr lang="fr-CH" sz="3600" b="1" i="1" dirty="0"/>
              <a:t> </a:t>
            </a:r>
            <a:r>
              <a:rPr lang="fr-CH" sz="3600" b="1" i="1" dirty="0" err="1"/>
              <a:t>tolerance</a:t>
            </a:r>
            <a:r>
              <a:rPr lang="fr-CH" sz="3600" b="1" i="1" dirty="0"/>
              <a:t> </a:t>
            </a:r>
            <a:r>
              <a:rPr lang="fr-CH" sz="3600" i="1" dirty="0"/>
              <a:t>in </a:t>
            </a:r>
            <a:r>
              <a:rPr lang="fr-CH" sz="3600" i="1" dirty="0" err="1"/>
              <a:t>dyads</a:t>
            </a:r>
            <a:r>
              <a:rPr lang="fr-CH" sz="3600" i="1" dirty="0"/>
              <a:t> of vervet </a:t>
            </a:r>
            <a:r>
              <a:rPr lang="fr-CH" sz="3600" i="1" dirty="0" err="1"/>
              <a:t>monkeys</a:t>
            </a:r>
            <a:r>
              <a:rPr lang="fr-CH" sz="3600" i="1" dirty="0"/>
              <a:t>, </a:t>
            </a:r>
            <a:r>
              <a:rPr lang="fr-CH" sz="3600" i="1" dirty="0" err="1"/>
              <a:t>is</a:t>
            </a:r>
            <a:r>
              <a:rPr lang="fr-CH" sz="3600" i="1" dirty="0"/>
              <a:t> </a:t>
            </a:r>
            <a:r>
              <a:rPr lang="fr-CH" sz="3600" i="1" dirty="0" err="1"/>
              <a:t>influenced</a:t>
            </a:r>
            <a:r>
              <a:rPr lang="fr-CH" sz="3600" i="1" dirty="0"/>
              <a:t> by</a:t>
            </a:r>
          </a:p>
          <a:p>
            <a:pPr marL="0" indent="0" algn="ctr">
              <a:buNone/>
            </a:pPr>
            <a:endParaRPr lang="fr-CH" sz="3600" i="1" dirty="0"/>
          </a:p>
          <a:p>
            <a:pPr marL="742950" indent="-742950">
              <a:buAutoNum type="alphaLcParenR"/>
            </a:pPr>
            <a:r>
              <a:rPr lang="fr-CH" sz="3600" b="1" i="1" dirty="0" err="1"/>
              <a:t>individual</a:t>
            </a:r>
            <a:r>
              <a:rPr lang="fr-CH" sz="3600" b="1" i="1" dirty="0"/>
              <a:t> </a:t>
            </a:r>
            <a:r>
              <a:rPr lang="fr-CH" sz="3600" b="1" i="1" dirty="0" err="1"/>
              <a:t>differences</a:t>
            </a:r>
            <a:r>
              <a:rPr lang="fr-CH" sz="3600" b="1" i="1" dirty="0"/>
              <a:t> </a:t>
            </a:r>
            <a:r>
              <a:rPr lang="fr-CH" sz="3600" i="1" dirty="0"/>
              <a:t>(</a:t>
            </a:r>
            <a:r>
              <a:rPr lang="fr-CH" sz="3600" i="1" dirty="0" err="1"/>
              <a:t>age</a:t>
            </a:r>
            <a:r>
              <a:rPr lang="fr-CH" sz="3600" i="1" dirty="0"/>
              <a:t>, </a:t>
            </a:r>
            <a:r>
              <a:rPr lang="fr-CH" sz="3600" i="1" dirty="0" err="1"/>
              <a:t>rank</a:t>
            </a:r>
            <a:r>
              <a:rPr lang="fr-CH" sz="3600" i="1" dirty="0"/>
              <a:t>, social bonds, </a:t>
            </a:r>
            <a:r>
              <a:rPr lang="fr-CH" sz="3600" i="1" dirty="0" err="1"/>
              <a:t>presence</a:t>
            </a:r>
            <a:r>
              <a:rPr lang="fr-CH" sz="3600" i="1" dirty="0"/>
              <a:t> of infant) and</a:t>
            </a:r>
            <a:endParaRPr lang="fr-CH" sz="3600" b="1" i="1" dirty="0"/>
          </a:p>
          <a:p>
            <a:pPr marL="742950" indent="-742950">
              <a:buAutoNum type="alphaLcParenR"/>
            </a:pPr>
            <a:r>
              <a:rPr lang="fr-CH" sz="3600" i="1" dirty="0"/>
              <a:t> </a:t>
            </a:r>
            <a:r>
              <a:rPr lang="fr-CH" sz="3600" b="1" i="1" dirty="0" err="1"/>
              <a:t>ecological</a:t>
            </a:r>
            <a:r>
              <a:rPr lang="fr-CH" sz="3600" b="1" i="1" dirty="0"/>
              <a:t> </a:t>
            </a:r>
            <a:r>
              <a:rPr lang="fr-CH" sz="3600" b="1" i="1" dirty="0" err="1"/>
              <a:t>periods</a:t>
            </a:r>
            <a:endParaRPr lang="fr-CH" sz="3600" b="1" i="1" dirty="0"/>
          </a:p>
          <a:p>
            <a:pPr marL="0" indent="0" algn="ctr"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4159704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FCA91A-D277-C538-6E15-33A012B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032" y="1415184"/>
            <a:ext cx="4299284" cy="4100658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+mn-lt"/>
              </a:rPr>
              <a:t>Hypothesis:</a:t>
            </a:r>
            <a:br>
              <a:rPr lang="en-GB" sz="4000" b="1" dirty="0">
                <a:latin typeface="+mn-lt"/>
              </a:rPr>
            </a:br>
            <a:br>
              <a:rPr lang="en-GB" sz="4000" b="1" dirty="0">
                <a:latin typeface="+mn-lt"/>
              </a:rPr>
            </a:br>
            <a:r>
              <a:rPr lang="en-GB" sz="4000" i="1" dirty="0">
                <a:latin typeface="+mn-lt"/>
              </a:rPr>
              <a:t>Factors influencing male- female </a:t>
            </a:r>
            <a:br>
              <a:rPr lang="en-GB" sz="4000" i="1" dirty="0">
                <a:latin typeface="+mn-lt"/>
              </a:rPr>
            </a:br>
            <a:r>
              <a:rPr lang="en-GB" sz="4000" i="1" dirty="0">
                <a:latin typeface="+mn-lt"/>
              </a:rPr>
              <a:t>Tolerance</a:t>
            </a:r>
            <a:endParaRPr lang="en-GB" sz="4000" b="1" dirty="0">
              <a:latin typeface="+mn-lt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8FC7E55-FB2D-8718-27D7-34E5D355606F}"/>
              </a:ext>
            </a:extLst>
          </p:cNvPr>
          <p:cNvSpPr txBox="1">
            <a:spLocks/>
          </p:cNvSpPr>
          <p:nvPr/>
        </p:nvSpPr>
        <p:spPr>
          <a:xfrm>
            <a:off x="6096000" y="269124"/>
            <a:ext cx="5852445" cy="6392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Increase of tolerance with variations from…</a:t>
            </a:r>
          </a:p>
          <a:p>
            <a:r>
              <a:rPr lang="en-US" sz="3600" dirty="0"/>
              <a:t>Bigger differences in age, rank, DSI =lower tolerance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Age and rank direction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Presence of infants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Seasonal </a:t>
            </a:r>
            <a:r>
              <a:rPr lang="en-US" sz="3600" dirty="0" err="1"/>
              <a:t>variatons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276019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6635</TotalTime>
  <Words>5596</Words>
  <Application>Microsoft Macintosh PowerPoint</Application>
  <PresentationFormat>Grand écran</PresentationFormat>
  <Paragraphs>566</Paragraphs>
  <Slides>29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Google Sans Text</vt:lpstr>
      <vt:lpstr>Thème Office</vt:lpstr>
      <vt:lpstr>Investigating feeding tolerance in wild vervet monkeys during a cooperative task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Vervets Monkeys</vt:lpstr>
      <vt:lpstr>Research Question</vt:lpstr>
      <vt:lpstr>Hypothesis:  Factors influencing male- female  Tolerance</vt:lpstr>
      <vt:lpstr>Study design &amp; subjects</vt:lpstr>
      <vt:lpstr>Experimental  Procedure</vt:lpstr>
      <vt:lpstr>Experimental Set Up</vt:lpstr>
      <vt:lpstr>Experimental Set Up</vt:lpstr>
      <vt:lpstr>Results: Rank Differences</vt:lpstr>
      <vt:lpstr>Results: Ecological Periods</vt:lpstr>
      <vt:lpstr>Interpretation &amp; Discussion</vt:lpstr>
      <vt:lpstr>Limitations &amp; Future directions</vt:lpstr>
      <vt:lpstr>Take Home  Message</vt:lpstr>
      <vt:lpstr>Effect of Rank on Tolerance</vt:lpstr>
      <vt:lpstr>Effect of Ecological Seasons on Tolerance</vt:lpstr>
      <vt:lpstr>Our findings: In short</vt:lpstr>
      <vt:lpstr>Limitations &amp; Future Directions </vt:lpstr>
      <vt:lpstr>Social bonds do not predict tolerance? </vt:lpstr>
      <vt:lpstr>Acknowledgements</vt:lpstr>
      <vt:lpstr>Présentation PowerPoint</vt:lpstr>
      <vt:lpstr>Présentation PowerPoint</vt:lpstr>
      <vt:lpstr>Présentation PowerPoint</vt:lpstr>
      <vt:lpstr>Results: Evolution of tolerance?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task experiment</dc:title>
  <dc:creator>Michael Aung</dc:creator>
  <cp:lastModifiedBy>Aung Kyaw Michael</cp:lastModifiedBy>
  <cp:revision>19</cp:revision>
  <dcterms:created xsi:type="dcterms:W3CDTF">2022-09-29T19:09:40Z</dcterms:created>
  <dcterms:modified xsi:type="dcterms:W3CDTF">2025-02-01T23:47:17Z</dcterms:modified>
</cp:coreProperties>
</file>