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57" r:id="rId4"/>
    <p:sldId id="262" r:id="rId5"/>
    <p:sldId id="263" r:id="rId6"/>
    <p:sldId id="258" r:id="rId7"/>
    <p:sldId id="261" r:id="rId8"/>
    <p:sldId id="264" r:id="rId9"/>
    <p:sldId id="269" r:id="rId10"/>
    <p:sldId id="266" r:id="rId11"/>
    <p:sldId id="268" r:id="rId12"/>
    <p:sldId id="267" r:id="rId13"/>
    <p:sldId id="270" r:id="rId14"/>
    <p:sldId id="271" r:id="rId15"/>
    <p:sldId id="272" r:id="rId16"/>
    <p:sldId id="273" r:id="rId17"/>
    <p:sldId id="282" r:id="rId18"/>
    <p:sldId id="283" r:id="rId19"/>
    <p:sldId id="274" r:id="rId20"/>
    <p:sldId id="284" r:id="rId21"/>
    <p:sldId id="281" r:id="rId22"/>
    <p:sldId id="285" r:id="rId23"/>
    <p:sldId id="286" r:id="rId24"/>
    <p:sldId id="287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2D06"/>
    <a:srgbClr val="7A5B00"/>
    <a:srgbClr val="7C4D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11"/>
    <p:restoredTop sz="94719"/>
  </p:normalViewPr>
  <p:slideViewPr>
    <p:cSldViewPr snapToGrid="0" snapToObjects="1" showGuides="1">
      <p:cViewPr varScale="1">
        <p:scale>
          <a:sx n="104" d="100"/>
          <a:sy n="104" d="100"/>
        </p:scale>
        <p:origin x="224" y="544"/>
      </p:cViewPr>
      <p:guideLst>
        <p:guide orient="horz" pos="220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4T13:50:55.0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4T13:50:56.1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4T13:50:58.1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48A0C-8B5D-5D4D-BE77-164648172791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C6CB0-CB09-6648-ABA9-EA0DF53ED04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43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C6CB0-CB09-6648-ABA9-EA0DF53ED04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188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C6CB0-CB09-6648-ABA9-EA0DF53ED04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2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C6CB0-CB09-6648-ABA9-EA0DF53ED04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301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C6CB0-CB09-6648-ABA9-EA0DF53ED04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662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C6CB0-CB09-6648-ABA9-EA0DF53ED04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192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403855-D429-A1A5-FAF7-2D9217FD3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C4094E-562C-ABA0-9E97-46BAECE4D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56BFB7-4D2C-EA92-7B13-F077445C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FB9-F8E2-A74C-A2EB-2D1AE93D6771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A86A29-12E8-4BE9-0A4C-B5F1FE38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488A47-4469-CBC7-B531-576899B14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62AC-8D00-9D4F-BC1C-286B355E7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24C767-F58A-405C-63FC-D54E5069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80E21B-0C4B-3349-65FD-4528D6ECF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D3F413-0FBF-539B-E799-8BD13389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FB9-F8E2-A74C-A2EB-2D1AE93D6771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B993FC-0C5B-3E22-2349-B398843B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648390-EA98-F772-2FB6-2999EE0E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62AC-8D00-9D4F-BC1C-286B355E7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76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164984-730E-2009-5F1D-AB13A52C0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5A6CC4-B459-03CB-D86C-2C7187C5D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DD1846-CD23-F1A0-A1E7-0A2293F3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FB9-F8E2-A74C-A2EB-2D1AE93D6771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B37159-E957-B445-2E48-A0ABF4BE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337B5E-626A-7848-5075-3F65FFEC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62AC-8D00-9D4F-BC1C-286B355E7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48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FDA7C-DC54-6F1A-C62B-598D34EF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B0FFAF-80EA-8D0B-E82C-7CC8D9DBE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D6C708-92E8-D949-4350-65C96A2D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FB9-F8E2-A74C-A2EB-2D1AE93D6771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4CF955-011C-93E1-B995-FF93A466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131E35-F657-9576-C3B9-DFDF0931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62AC-8D00-9D4F-BC1C-286B355E7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12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D3F60-5D42-CF54-EC6E-359B8301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09AF0B-87A2-70E6-7094-40644E64D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433A40-AA26-BF4B-CD15-3EAFA9C9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FB9-F8E2-A74C-A2EB-2D1AE93D6771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D6DC65-0392-D279-B803-D486E074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AC9753-3E90-7B7B-18BA-43E3D787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62AC-8D00-9D4F-BC1C-286B355E7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3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EDE28-FC9D-7C11-D248-E6497301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2DC758-12AB-A90F-4B54-73759EA9C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E8A06A-A45E-7BE2-CA2D-8B33CE8AC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9F291C-E242-22FA-6CC0-9AC0CC5C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FB9-F8E2-A74C-A2EB-2D1AE93D6771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16125E-79C3-D6D5-4D9B-7052E6AD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3D5F24-E9BA-146B-6213-E8E26FD1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62AC-8D00-9D4F-BC1C-286B355E7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46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E398E-4A89-3AFC-64DA-C7EAC50F3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82CFC2-E579-21DB-E813-AD24CDEC7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F8EB80-AAB2-5187-CB9A-3E041644C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FB8253-DF7E-AE11-2C92-4408B4878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60DF37-8862-7FA1-6150-D8B89D985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EB82F21-8024-7A95-1A8C-C7425BBD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FB9-F8E2-A74C-A2EB-2D1AE93D6771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445D29E-486B-E0ED-AA81-135BC07C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17324BF-C497-5B0F-4964-EDBD8792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62AC-8D00-9D4F-BC1C-286B355E7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63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352AC-CCA9-E043-F14C-F2788F49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A6BDA5A-71D9-EDF2-2C19-BE5285AD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FB9-F8E2-A74C-A2EB-2D1AE93D6771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56E7EE-5C12-41A6-1332-94CAF054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CAB3DA-04D9-6A49-0189-9762CB902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62AC-8D00-9D4F-BC1C-286B355E7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64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F5E9496-8196-FBCB-5EEC-971DB5AF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FB9-F8E2-A74C-A2EB-2D1AE93D6771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2A73730-EA1E-B773-51B3-1FB3A895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E7069B-A82F-DA99-24F7-F31D45CD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62AC-8D00-9D4F-BC1C-286B355E7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24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D3E3A-293E-F14C-5294-21823AB9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A642B1-1BFC-1561-0D61-1C2634989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57FED5-27D2-86B1-7FB5-D8ACF8A19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70759F-2C39-435C-ED0F-55110CAD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FB9-F8E2-A74C-A2EB-2D1AE93D6771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0C90B4-9701-CCE7-5464-33992FA3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D819CD-BC5B-B3E7-E5D9-7806A186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62AC-8D00-9D4F-BC1C-286B355E7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97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416D9E-0268-25F8-DF0A-E3342068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0A863D5-67F1-0974-CC03-E58BF6FAA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6BC687-4FF1-40D0-C75F-2D3A67762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84F49A-4DA7-BA19-C1D7-1AB70A6B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FB9-F8E2-A74C-A2EB-2D1AE93D6771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AD2109-4406-A559-D83C-EFF77BFE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E2F301-B800-C9D3-9D38-8E0B06D4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62AC-8D00-9D4F-BC1C-286B355E7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72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18A8B5-8DC3-FC11-1D93-7C2CA427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5E4EC0-C2D7-3B0D-A8C1-8EE536242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BBD066-FCB6-1BE7-4990-031F701CF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5CFB9-F8E2-A74C-A2EB-2D1AE93D6771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203D77-C4F6-89F9-D803-E418326C3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CA4713-8743-862B-BB84-9843264E2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262AC-8D00-9D4F-BC1C-286B355E7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13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https://files.oaiusercontent.com/file-LDLnhSzQZFWBby3QVAWyZS?se=2025-01-06T20%3A13%3A05Z&amp;sp=r&amp;sv=2024-08-04&amp;sr=b&amp;rscc=max-age%3D299%2C%20immutable%2C%20private&amp;rscd=attachment%3B%20filename%3Ddc60af05-c049-4b63-843d-5ae7352f3b6a&amp;sig=KKXhd63xt29cw7qbDPppBPkw4rqjv/duYkMnY7/9tlM%3D" TargetMode="External"/><Relationship Id="rId3" Type="http://schemas.openxmlformats.org/officeDocument/2006/relationships/customXml" Target="../ink/ink1.xml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99D9A-9247-2F5B-991E-24FFE2EEF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13489"/>
            <a:ext cx="12192000" cy="1653491"/>
          </a:xfr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>
            <a:noAutofit/>
          </a:bodyPr>
          <a:lstStyle/>
          <a:p>
            <a:r>
              <a:rPr lang="en-US" sz="4400" dirty="0">
                <a:latin typeface="+mn-lt"/>
                <a:ea typeface="+mn-ea"/>
                <a:cs typeface="+mn-cs"/>
              </a:rPr>
              <a:t>Investigating feeding tolerance in wild vervet monkeys during a cooperative task</a:t>
            </a:r>
            <a:endParaRPr lang="en-GB" sz="48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8A35F0-8B89-42A5-C9B3-CAA764267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8835" y="4792718"/>
            <a:ext cx="5814330" cy="1502084"/>
          </a:xfrm>
        </p:spPr>
        <p:txBody>
          <a:bodyPr>
            <a:normAutofit/>
          </a:bodyPr>
          <a:lstStyle/>
          <a:p>
            <a:r>
              <a:rPr lang="en-GB" dirty="0"/>
              <a:t>Michael Aung Kyaw</a:t>
            </a:r>
          </a:p>
          <a:p>
            <a:r>
              <a:rPr lang="en-GB" sz="2000" dirty="0"/>
              <a:t>University of Neuchâtel </a:t>
            </a:r>
            <a:br>
              <a:rPr lang="en-GB" sz="2000" dirty="0"/>
            </a:br>
            <a:r>
              <a:rPr lang="en-GB" sz="2000" dirty="0"/>
              <a:t>Master Thesis Presentation</a:t>
            </a:r>
            <a:br>
              <a:rPr lang="en-GB" sz="2000" dirty="0"/>
            </a:br>
            <a:r>
              <a:rPr lang="en-GB" sz="1900" dirty="0"/>
              <a:t>7</a:t>
            </a:r>
            <a:r>
              <a:rPr lang="en-GB" sz="1900" baseline="30000" dirty="0"/>
              <a:t>th</a:t>
            </a:r>
            <a:r>
              <a:rPr lang="en-GB" sz="1900" dirty="0"/>
              <a:t> of February 2025</a:t>
            </a:r>
          </a:p>
          <a:p>
            <a:endParaRPr lang="en-GB" dirty="0"/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F5625E3-124A-A252-44AC-41A722903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73" y="4792718"/>
            <a:ext cx="2730014" cy="116544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BC079FE-2EBA-4CA2-CAB7-F2BFA66CE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082" y="4792718"/>
            <a:ext cx="1165445" cy="116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26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6CADF-D85A-3BEB-EBC8-7DD13264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AC9FB1-A52A-BBB7-4515-5C55C7BF0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Habituation to boxes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Learning patterns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Dyadic tolerance experiment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Rules*</a:t>
            </a:r>
            <a:br>
              <a:rPr lang="en-GB" dirty="0"/>
            </a:br>
            <a:r>
              <a:rPr lang="en-GB" dirty="0"/>
              <a:t>	Tablet screenshots</a:t>
            </a:r>
            <a:br>
              <a:rPr lang="en-GB" dirty="0"/>
            </a:b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	Distances, more/less distance, 30sec rule, </a:t>
            </a:r>
            <a:r>
              <a:rPr lang="en-GB" dirty="0" err="1"/>
              <a:t>agression</a:t>
            </a:r>
            <a:r>
              <a:rPr lang="en-GB" dirty="0"/>
              <a:t> vs tolerance 	vs ignore…, 15 trials</a:t>
            </a:r>
          </a:p>
        </p:txBody>
      </p:sp>
    </p:spTree>
    <p:extLst>
      <p:ext uri="{BB962C8B-B14F-4D97-AF65-F5344CB8AC3E}">
        <p14:creationId xmlns:p14="http://schemas.microsoft.com/office/powerpoint/2010/main" val="318959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6CADF-D85A-3BEB-EBC8-7DD13264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AC9FB1-A52A-BBB7-4515-5C55C7BF0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4972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F35143-E387-A7A7-35E4-FAADA44A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115" y="73120"/>
            <a:ext cx="10515600" cy="1325563"/>
          </a:xfrm>
        </p:spPr>
        <p:txBody>
          <a:bodyPr/>
          <a:lstStyle/>
          <a:p>
            <a:r>
              <a:rPr lang="en-GB" dirty="0"/>
              <a:t>Questions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496BD61-6CDE-C332-2975-8496B4C98B20}"/>
              </a:ext>
            </a:extLst>
          </p:cNvPr>
          <p:cNvGrpSpPr/>
          <p:nvPr/>
        </p:nvGrpSpPr>
        <p:grpSpPr>
          <a:xfrm>
            <a:off x="312039" y="3586163"/>
            <a:ext cx="11015803" cy="2373440"/>
            <a:chOff x="312039" y="3586163"/>
            <a:chExt cx="11015803" cy="2373440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2590FB7F-0F73-7E45-E643-2C4835140568}"/>
                </a:ext>
              </a:extLst>
            </p:cNvPr>
            <p:cNvSpPr/>
            <p:nvPr/>
          </p:nvSpPr>
          <p:spPr>
            <a:xfrm>
              <a:off x="6786563" y="4743451"/>
              <a:ext cx="1216152" cy="1216152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DBBFC485-8A70-6176-7EB5-C41261D97449}"/>
                </a:ext>
              </a:extLst>
            </p:cNvPr>
            <p:cNvSpPr/>
            <p:nvPr/>
          </p:nvSpPr>
          <p:spPr>
            <a:xfrm>
              <a:off x="2590800" y="4743451"/>
              <a:ext cx="1216152" cy="1216152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420E865F-B06B-E6EE-4EA6-C0BF3CD570A9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5600700"/>
              <a:ext cx="235743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6A3AA043-BBE6-E773-4BBB-24E08F3BC59D}"/>
                </a:ext>
              </a:extLst>
            </p:cNvPr>
            <p:cNvSpPr txBox="1"/>
            <p:nvPr/>
          </p:nvSpPr>
          <p:spPr>
            <a:xfrm>
              <a:off x="4271963" y="4471060"/>
              <a:ext cx="2514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Distance from 0m (min) to 10m (max) between boxes</a:t>
              </a:r>
            </a:p>
          </p:txBody>
        </p:sp>
        <p:pic>
          <p:nvPicPr>
            <p:cNvPr id="13" name="Image 12" descr="Une image contenant mammifère, primate, singe, Singe de l’Ancien Monde&#10;&#10;Description générée automatiquement">
              <a:extLst>
                <a:ext uri="{FF2B5EF4-FFF2-40B4-BE49-F238E27FC236}">
                  <a16:creationId xmlns:a16="http://schemas.microsoft.com/office/drawing/2014/main" id="{B4CBB62E-CDB1-244D-A6C4-C10B58045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039" y="3781615"/>
              <a:ext cx="2903983" cy="2177987"/>
            </a:xfrm>
            <a:prstGeom prst="rect">
              <a:avLst/>
            </a:prstGeom>
          </p:spPr>
        </p:pic>
        <p:pic>
          <p:nvPicPr>
            <p:cNvPr id="22" name="Image 21" descr="Une image contenant mammifère, primate, singe, Singe de l’Ancien Monde&#10;&#10;Description générée automatiquement">
              <a:extLst>
                <a:ext uri="{FF2B5EF4-FFF2-40B4-BE49-F238E27FC236}">
                  <a16:creationId xmlns:a16="http://schemas.microsoft.com/office/drawing/2014/main" id="{B608063E-8D82-76E0-2B2A-CD29DC198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3332" y="3781615"/>
              <a:ext cx="2903983" cy="2177987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6" name="Encre 25">
                  <a:extLst>
                    <a:ext uri="{FF2B5EF4-FFF2-40B4-BE49-F238E27FC236}">
                      <a16:creationId xmlns:a16="http://schemas.microsoft.com/office/drawing/2014/main" id="{DABF34B2-97A5-F250-3EA6-FC675E3B4460}"/>
                    </a:ext>
                  </a:extLst>
                </p14:cNvPr>
                <p14:cNvContentPartPr/>
                <p14:nvPr/>
              </p14:nvContentPartPr>
              <p14:xfrm>
                <a:off x="7794382" y="5668830"/>
                <a:ext cx="360" cy="360"/>
              </p14:xfrm>
            </p:contentPart>
          </mc:Choice>
          <mc:Fallback xmlns="">
            <p:pic>
              <p:nvPicPr>
                <p:cNvPr id="26" name="Encre 25">
                  <a:extLst>
                    <a:ext uri="{FF2B5EF4-FFF2-40B4-BE49-F238E27FC236}">
                      <a16:creationId xmlns:a16="http://schemas.microsoft.com/office/drawing/2014/main" id="{DABF34B2-97A5-F250-3EA6-FC675E3B446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40742" y="5560830"/>
                  <a:ext cx="108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7" name="Encre 26">
                  <a:extLst>
                    <a:ext uri="{FF2B5EF4-FFF2-40B4-BE49-F238E27FC236}">
                      <a16:creationId xmlns:a16="http://schemas.microsoft.com/office/drawing/2014/main" id="{B681F38B-C1AD-E7E4-0939-537768AF0467}"/>
                    </a:ext>
                  </a:extLst>
                </p14:cNvPr>
                <p14:cNvContentPartPr/>
                <p14:nvPr/>
              </p14:nvContentPartPr>
              <p14:xfrm>
                <a:off x="7857742" y="5177430"/>
                <a:ext cx="360" cy="360"/>
              </p14:xfrm>
            </p:contentPart>
          </mc:Choice>
          <mc:Fallback xmlns="">
            <p:pic>
              <p:nvPicPr>
                <p:cNvPr id="27" name="Encre 26">
                  <a:extLst>
                    <a:ext uri="{FF2B5EF4-FFF2-40B4-BE49-F238E27FC236}">
                      <a16:creationId xmlns:a16="http://schemas.microsoft.com/office/drawing/2014/main" id="{B681F38B-C1AD-E7E4-0939-537768AF046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03742" y="5069430"/>
                  <a:ext cx="108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44F46595-398B-4987-8315-C9EF22D6269E}"/>
                    </a:ext>
                  </a:extLst>
                </p14:cNvPr>
                <p14:cNvContentPartPr/>
                <p14:nvPr/>
              </p14:nvContentPartPr>
              <p14:xfrm>
                <a:off x="7936942" y="5465070"/>
                <a:ext cx="360" cy="36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44F46595-398B-4987-8315-C9EF22D6269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83302" y="5357070"/>
                  <a:ext cx="108000" cy="21600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A9A5FD2B-1C32-FF9C-54AD-9388D524BFED}"/>
                </a:ext>
              </a:extLst>
            </p:cNvPr>
            <p:cNvCxnSpPr/>
            <p:nvPr/>
          </p:nvCxnSpPr>
          <p:spPr>
            <a:xfrm flipV="1">
              <a:off x="7936942" y="3986213"/>
              <a:ext cx="749858" cy="9465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7FF3990-D676-1749-BAEC-01F13344A717}"/>
                </a:ext>
              </a:extLst>
            </p:cNvPr>
            <p:cNvSpPr txBox="1"/>
            <p:nvPr/>
          </p:nvSpPr>
          <p:spPr>
            <a:xfrm>
              <a:off x="8345615" y="3586163"/>
              <a:ext cx="2982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 pieces of corn in each boxes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78CD0BA-E415-21E7-E6B0-1688B4F5E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915" y="-2920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25" name="Image 40" descr="Image générée">
            <a:extLst>
              <a:ext uri="{FF2B5EF4-FFF2-40B4-BE49-F238E27FC236}">
                <a16:creationId xmlns:a16="http://schemas.microsoft.com/office/drawing/2014/main" id="{31A232D8-CF08-14A1-A520-D466E39C2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915" y="-292005"/>
            <a:ext cx="5765800" cy="37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07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>
            <a:extLst>
              <a:ext uri="{FF2B5EF4-FFF2-40B4-BE49-F238E27FC236}">
                <a16:creationId xmlns:a16="http://schemas.microsoft.com/office/drawing/2014/main" id="{0F36A1FF-7675-9056-441A-73A04BB8066A}"/>
              </a:ext>
            </a:extLst>
          </p:cNvPr>
          <p:cNvGrpSpPr/>
          <p:nvPr/>
        </p:nvGrpSpPr>
        <p:grpSpPr>
          <a:xfrm>
            <a:off x="3848553" y="1363918"/>
            <a:ext cx="7375411" cy="3640101"/>
            <a:chOff x="3848553" y="1363918"/>
            <a:chExt cx="7375411" cy="3640101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636489A0-BAC6-1577-4BC4-02BBE76F98DD}"/>
                </a:ext>
              </a:extLst>
            </p:cNvPr>
            <p:cNvSpPr/>
            <p:nvPr/>
          </p:nvSpPr>
          <p:spPr>
            <a:xfrm>
              <a:off x="3889315" y="3202370"/>
              <a:ext cx="524780" cy="49727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B29777E2-3960-51FB-80F1-1806D80F68C8}"/>
                </a:ext>
              </a:extLst>
            </p:cNvPr>
            <p:cNvSpPr/>
            <p:nvPr/>
          </p:nvSpPr>
          <p:spPr>
            <a:xfrm>
              <a:off x="7763537" y="3202370"/>
              <a:ext cx="524780" cy="49727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rapèze 8">
              <a:extLst>
                <a:ext uri="{FF2B5EF4-FFF2-40B4-BE49-F238E27FC236}">
                  <a16:creationId xmlns:a16="http://schemas.microsoft.com/office/drawing/2014/main" id="{6E5EE893-CC37-43CD-C720-3D76EA42B076}"/>
                </a:ext>
              </a:extLst>
            </p:cNvPr>
            <p:cNvSpPr/>
            <p:nvPr/>
          </p:nvSpPr>
          <p:spPr>
            <a:xfrm rot="1057451">
              <a:off x="7036969" y="1363918"/>
              <a:ext cx="388883" cy="451945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Trapèze 9">
              <a:extLst>
                <a:ext uri="{FF2B5EF4-FFF2-40B4-BE49-F238E27FC236}">
                  <a16:creationId xmlns:a16="http://schemas.microsoft.com/office/drawing/2014/main" id="{716F547D-1D7B-0E12-7391-3B5FF0A904E2}"/>
                </a:ext>
              </a:extLst>
            </p:cNvPr>
            <p:cNvSpPr/>
            <p:nvPr/>
          </p:nvSpPr>
          <p:spPr>
            <a:xfrm rot="2792853">
              <a:off x="7710078" y="1930118"/>
              <a:ext cx="388883" cy="451945"/>
            </a:xfrm>
            <a:prstGeom prst="trapezoid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rapèze 11">
              <a:extLst>
                <a:ext uri="{FF2B5EF4-FFF2-40B4-BE49-F238E27FC236}">
                  <a16:creationId xmlns:a16="http://schemas.microsoft.com/office/drawing/2014/main" id="{670DFE29-4AF7-B43D-DFCA-D44E9C736855}"/>
                </a:ext>
              </a:extLst>
            </p:cNvPr>
            <p:cNvSpPr/>
            <p:nvPr/>
          </p:nvSpPr>
          <p:spPr>
            <a:xfrm rot="18845727">
              <a:off x="4093040" y="1920757"/>
              <a:ext cx="388883" cy="451945"/>
            </a:xfrm>
            <a:prstGeom prst="trapezoid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EDD5338-AABC-3E6C-1E58-C69808E4AE18}"/>
                </a:ext>
              </a:extLst>
            </p:cNvPr>
            <p:cNvSpPr/>
            <p:nvPr/>
          </p:nvSpPr>
          <p:spPr>
            <a:xfrm>
              <a:off x="4500712" y="3080844"/>
              <a:ext cx="409166" cy="696311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C3C78DF-403A-4A7D-FA80-75D87CDCFE41}"/>
                </a:ext>
              </a:extLst>
            </p:cNvPr>
            <p:cNvSpPr/>
            <p:nvPr/>
          </p:nvSpPr>
          <p:spPr>
            <a:xfrm>
              <a:off x="7231412" y="3084456"/>
              <a:ext cx="409166" cy="696311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11CCBC93-79D0-2FFC-B4A9-FA413E23CC7A}"/>
                </a:ext>
              </a:extLst>
            </p:cNvPr>
            <p:cNvCxnSpPr/>
            <p:nvPr/>
          </p:nvCxnSpPr>
          <p:spPr>
            <a:xfrm>
              <a:off x="5450512" y="3465513"/>
              <a:ext cx="1192026" cy="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2D48D0A8-A447-D971-0D08-302C73E82DE4}"/>
                </a:ext>
              </a:extLst>
            </p:cNvPr>
            <p:cNvCxnSpPr>
              <a:stCxn id="10" idx="3"/>
            </p:cNvCxnSpPr>
            <p:nvPr/>
          </p:nvCxnSpPr>
          <p:spPr>
            <a:xfrm>
              <a:off x="8004815" y="2261957"/>
              <a:ext cx="1097144" cy="9236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5ED5633A-8F97-4DF5-58CA-7D8C850438B7}"/>
                </a:ext>
              </a:extLst>
            </p:cNvPr>
            <p:cNvCxnSpPr/>
            <p:nvPr/>
          </p:nvCxnSpPr>
          <p:spPr>
            <a:xfrm>
              <a:off x="8188301" y="3465513"/>
              <a:ext cx="1097144" cy="9236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8D97C8D2-CFD6-19BD-20AD-572915E87116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4142623" y="3777155"/>
              <a:ext cx="562672" cy="580533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ABE4B841-B734-BC16-90BA-1B0BC2F640E7}"/>
                </a:ext>
              </a:extLst>
            </p:cNvPr>
            <p:cNvSpPr txBox="1"/>
            <p:nvPr/>
          </p:nvSpPr>
          <p:spPr>
            <a:xfrm>
              <a:off x="9101959" y="2162615"/>
              <a:ext cx="1656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Experimenters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0D57D001-7C18-9B24-7D96-C7D96E25A27A}"/>
                </a:ext>
              </a:extLst>
            </p:cNvPr>
            <p:cNvSpPr txBox="1"/>
            <p:nvPr/>
          </p:nvSpPr>
          <p:spPr>
            <a:xfrm>
              <a:off x="9285443" y="3373207"/>
              <a:ext cx="1473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Dyad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589D788-2893-8215-B870-49319DA16ED8}"/>
                </a:ext>
              </a:extLst>
            </p:cNvPr>
            <p:cNvSpPr txBox="1"/>
            <p:nvPr/>
          </p:nvSpPr>
          <p:spPr>
            <a:xfrm>
              <a:off x="3848553" y="4357688"/>
              <a:ext cx="24522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Box apparatus (with pattern and corn inside)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0420FF11-C243-CF7C-CC9C-C7781A99365A}"/>
                </a:ext>
              </a:extLst>
            </p:cNvPr>
            <p:cNvSpPr txBox="1"/>
            <p:nvPr/>
          </p:nvSpPr>
          <p:spPr>
            <a:xfrm>
              <a:off x="5008168" y="3026713"/>
              <a:ext cx="2452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Distance ( 0 to 10m)</a:t>
              </a:r>
            </a:p>
          </p:txBody>
        </p: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D3628149-A154-2416-ED7B-7BA4BD17083C}"/>
                </a:ext>
              </a:extLst>
            </p:cNvPr>
            <p:cNvCxnSpPr/>
            <p:nvPr/>
          </p:nvCxnSpPr>
          <p:spPr>
            <a:xfrm>
              <a:off x="7360035" y="1657948"/>
              <a:ext cx="1097144" cy="9236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CF7507E0-21F4-2B5B-02D0-FFE0A5CC76C5}"/>
                </a:ext>
              </a:extLst>
            </p:cNvPr>
            <p:cNvSpPr txBox="1"/>
            <p:nvPr/>
          </p:nvSpPr>
          <p:spPr>
            <a:xfrm>
              <a:off x="8457179" y="1558606"/>
              <a:ext cx="2766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Field assistant with camera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5067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0AFEB3A-0F20-7427-931B-E44AAE517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45C4F85-1B93-120B-4F2B-AB586CEB49C6}"/>
              </a:ext>
            </a:extLst>
          </p:cNvPr>
          <p:cNvCxnSpPr>
            <a:cxnSpLocks/>
            <a:stCxn id="10" idx="2"/>
            <a:endCxn id="6" idx="1"/>
          </p:cNvCxnSpPr>
          <p:nvPr/>
        </p:nvCxnSpPr>
        <p:spPr>
          <a:xfrm>
            <a:off x="1133231" y="2729283"/>
            <a:ext cx="586018" cy="1112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DA11677B-90F2-DAC6-D6C8-7E76C5651345}"/>
              </a:ext>
            </a:extLst>
          </p:cNvPr>
          <p:cNvCxnSpPr>
            <a:cxnSpLocks/>
            <a:stCxn id="7" idx="7"/>
            <a:endCxn id="11" idx="2"/>
          </p:cNvCxnSpPr>
          <p:nvPr/>
        </p:nvCxnSpPr>
        <p:spPr>
          <a:xfrm flipV="1">
            <a:off x="8006472" y="2707429"/>
            <a:ext cx="262773" cy="1040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0E78D1C-FF88-C083-F29E-DEC3BEA00E02}"/>
              </a:ext>
            </a:extLst>
          </p:cNvPr>
          <p:cNvSpPr txBox="1"/>
          <p:nvPr/>
        </p:nvSpPr>
        <p:spPr>
          <a:xfrm>
            <a:off x="2743740" y="1632566"/>
            <a:ext cx="63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Box A 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74F00E2F-0118-357B-A427-CF4B4AFBB821}"/>
              </a:ext>
            </a:extLst>
          </p:cNvPr>
          <p:cNvCxnSpPr>
            <a:cxnSpLocks/>
          </p:cNvCxnSpPr>
          <p:nvPr/>
        </p:nvCxnSpPr>
        <p:spPr>
          <a:xfrm flipH="1">
            <a:off x="2866691" y="1929448"/>
            <a:ext cx="168796" cy="4321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C1E47B0B-BE43-BE87-CE5C-8388185E2965}"/>
              </a:ext>
            </a:extLst>
          </p:cNvPr>
          <p:cNvGrpSpPr/>
          <p:nvPr/>
        </p:nvGrpSpPr>
        <p:grpSpPr>
          <a:xfrm>
            <a:off x="285367" y="1134160"/>
            <a:ext cx="8824440" cy="4589679"/>
            <a:chOff x="285367" y="1134160"/>
            <a:chExt cx="8824440" cy="4589679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9C44BB1C-F24D-D507-0E4D-2ED14CDA9DA0}"/>
                </a:ext>
              </a:extLst>
            </p:cNvPr>
            <p:cNvGrpSpPr/>
            <p:nvPr/>
          </p:nvGrpSpPr>
          <p:grpSpPr>
            <a:xfrm>
              <a:off x="285367" y="1134160"/>
              <a:ext cx="8824440" cy="4589679"/>
              <a:chOff x="28889" y="1040024"/>
              <a:chExt cx="8824440" cy="4589679"/>
            </a:xfrm>
          </p:grpSpPr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0C55A71B-16EB-6E91-F213-943C6662D591}"/>
                  </a:ext>
                </a:extLst>
              </p:cNvPr>
              <p:cNvSpPr txBox="1"/>
              <p:nvPr/>
            </p:nvSpPr>
            <p:spPr>
              <a:xfrm>
                <a:off x="2166277" y="1040024"/>
                <a:ext cx="6386699" cy="369332"/>
              </a:xfrm>
              <a:prstGeom prst="rect">
                <a:avLst/>
              </a:prstGeom>
              <a:noFill/>
              <a:ln>
                <a:solidFill>
                  <a:schemeClr val="accent1">
                    <a:shade val="1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Diagram of the Experimental Setup of a Trial</a:t>
                </a:r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FA668375-7527-E506-C31A-77A2C1583CC1}"/>
                  </a:ext>
                </a:extLst>
              </p:cNvPr>
              <p:cNvSpPr/>
              <p:nvPr/>
            </p:nvSpPr>
            <p:spPr>
              <a:xfrm>
                <a:off x="1382751" y="2613293"/>
                <a:ext cx="546410" cy="90882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534B96D8-F88F-5B8D-9B03-427E746CA66F}"/>
                  </a:ext>
                </a:extLst>
              </p:cNvPr>
              <p:cNvSpPr/>
              <p:nvPr/>
            </p:nvSpPr>
            <p:spPr>
              <a:xfrm>
                <a:off x="7283604" y="2584296"/>
                <a:ext cx="546410" cy="90882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482CF74-D76B-53E3-CAA6-00CDF744EC76}"/>
                  </a:ext>
                </a:extLst>
              </p:cNvPr>
              <p:cNvSpPr/>
              <p:nvPr/>
            </p:nvSpPr>
            <p:spPr>
              <a:xfrm>
                <a:off x="2301798" y="2330605"/>
                <a:ext cx="959005" cy="1416205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A4751B1-0AD0-C5F2-C5F3-48A8FE97204A}"/>
                  </a:ext>
                </a:extLst>
              </p:cNvPr>
              <p:cNvSpPr/>
              <p:nvPr/>
            </p:nvSpPr>
            <p:spPr>
              <a:xfrm>
                <a:off x="5951962" y="2330605"/>
                <a:ext cx="959005" cy="1416205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89A3278-5278-AF40-5D6F-7EAEDDAB2F79}"/>
                  </a:ext>
                </a:extLst>
              </p:cNvPr>
              <p:cNvSpPr txBox="1"/>
              <p:nvPr/>
            </p:nvSpPr>
            <p:spPr>
              <a:xfrm>
                <a:off x="417589" y="2327370"/>
                <a:ext cx="918328" cy="307777"/>
              </a:xfrm>
              <a:prstGeom prst="rect">
                <a:avLst/>
              </a:prstGeom>
              <a:noFill/>
              <a:ln>
                <a:solidFill>
                  <a:schemeClr val="accent1">
                    <a:shade val="1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Monkey A</a:t>
                </a:r>
              </a:p>
            </p:txBody>
          </p: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7A88513-536E-53FE-52EA-74721198A541}"/>
                  </a:ext>
                </a:extLst>
              </p:cNvPr>
              <p:cNvSpPr txBox="1"/>
              <p:nvPr/>
            </p:nvSpPr>
            <p:spPr>
              <a:xfrm>
                <a:off x="7556809" y="2305516"/>
                <a:ext cx="911916" cy="307777"/>
              </a:xfrm>
              <a:prstGeom prst="rect">
                <a:avLst/>
              </a:prstGeom>
              <a:noFill/>
              <a:ln>
                <a:solidFill>
                  <a:schemeClr val="accent1">
                    <a:shade val="1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Monkey B</a:t>
                </a:r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F02A5CF2-8E9A-F5DE-DAD9-D625D99E5830}"/>
                  </a:ext>
                </a:extLst>
              </p:cNvPr>
              <p:cNvSpPr txBox="1"/>
              <p:nvPr/>
            </p:nvSpPr>
            <p:spPr>
              <a:xfrm>
                <a:off x="6191137" y="1566969"/>
                <a:ext cx="589905" cy="307777"/>
              </a:xfrm>
              <a:prstGeom prst="rect">
                <a:avLst/>
              </a:prstGeom>
              <a:noFill/>
              <a:ln>
                <a:solidFill>
                  <a:schemeClr val="accent1">
                    <a:shade val="1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Box B</a:t>
                </a:r>
              </a:p>
            </p:txBody>
          </p: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3CB0E054-AA14-99EB-5E6C-B307AEAAC7A1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 flipH="1">
                <a:off x="6431465" y="1898439"/>
                <a:ext cx="168796" cy="432166"/>
              </a:xfrm>
              <a:prstGeom prst="line">
                <a:avLst/>
              </a:prstGeom>
              <a:ln w="1270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ECAE8599-618E-CF63-5AD3-9E2209998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1272" y="2327370"/>
                <a:ext cx="0" cy="1419440"/>
              </a:xfrm>
              <a:prstGeom prst="line">
                <a:avLst/>
              </a:prstGeom>
              <a:ln w="127000"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581EB384-82B1-C9FE-9BD7-AD191C20E4D8}"/>
                  </a:ext>
                </a:extLst>
              </p:cNvPr>
              <p:cNvCxnSpPr>
                <a:cxnSpLocks/>
                <a:endCxn id="21" idx="0"/>
              </p:cNvCxnSpPr>
              <p:nvPr/>
            </p:nvCxnSpPr>
            <p:spPr>
              <a:xfrm>
                <a:off x="6897027" y="3470818"/>
                <a:ext cx="542325" cy="773890"/>
              </a:xfrm>
              <a:prstGeom prst="line">
                <a:avLst/>
              </a:prstGeom>
              <a:ln w="1270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7757C0E9-5C38-D6FF-9B53-AC67F023D63B}"/>
                  </a:ext>
                </a:extLst>
              </p:cNvPr>
              <p:cNvSpPr txBox="1"/>
              <p:nvPr/>
            </p:nvSpPr>
            <p:spPr>
              <a:xfrm>
                <a:off x="6025375" y="4244708"/>
                <a:ext cx="2827954" cy="307777"/>
              </a:xfrm>
              <a:prstGeom prst="rect">
                <a:avLst/>
              </a:prstGeom>
              <a:noFill/>
              <a:ln>
                <a:solidFill>
                  <a:schemeClr val="accent1">
                    <a:shade val="1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Remote controlled Plexiglas window</a:t>
                </a:r>
              </a:p>
            </p:txBody>
          </p:sp>
          <p:cxnSp>
            <p:nvCxnSpPr>
              <p:cNvPr id="28" name="Connecteur droit avec flèche 27">
                <a:extLst>
                  <a:ext uri="{FF2B5EF4-FFF2-40B4-BE49-F238E27FC236}">
                    <a16:creationId xmlns:a16="http://schemas.microsoft.com/office/drawing/2014/main" id="{293C000C-876D-BD20-EE6E-61FA500C0E66}"/>
                  </a:ext>
                </a:extLst>
              </p:cNvPr>
              <p:cNvCxnSpPr/>
              <p:nvPr/>
            </p:nvCxnSpPr>
            <p:spPr>
              <a:xfrm>
                <a:off x="3485065" y="3026163"/>
                <a:ext cx="2168603" cy="0"/>
              </a:xfrm>
              <a:prstGeom prst="straightConnector1">
                <a:avLst/>
              </a:prstGeom>
              <a:ln w="19050">
                <a:solidFill>
                  <a:schemeClr val="accent1">
                    <a:shade val="15000"/>
                  </a:schemeClr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706E1498-65DA-54CA-42BF-2E63FEB6AC27}"/>
                  </a:ext>
                </a:extLst>
              </p:cNvPr>
              <p:cNvSpPr txBox="1"/>
              <p:nvPr/>
            </p:nvSpPr>
            <p:spPr>
              <a:xfrm>
                <a:off x="3390366" y="2661347"/>
                <a:ext cx="2035365" cy="307777"/>
              </a:xfrm>
              <a:prstGeom prst="rect">
                <a:avLst/>
              </a:prstGeom>
              <a:noFill/>
              <a:ln>
                <a:solidFill>
                  <a:schemeClr val="accent1">
                    <a:shade val="1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Distance from 0m to 10m</a:t>
                </a:r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4E96514-F3CB-5414-1CF3-C183919AEF37}"/>
                  </a:ext>
                </a:extLst>
              </p:cNvPr>
              <p:cNvSpPr txBox="1"/>
              <p:nvPr/>
            </p:nvSpPr>
            <p:spPr>
              <a:xfrm>
                <a:off x="28889" y="4552485"/>
                <a:ext cx="5228980" cy="107721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Manipulation of the distance between the boxes</a:t>
                </a:r>
                <a:br>
                  <a:rPr lang="en-GB" dirty="0"/>
                </a:br>
                <a:r>
                  <a:rPr lang="en-GB" sz="1600" dirty="0"/>
                  <a:t>Tolerance twice in a row:		+1m</a:t>
                </a:r>
              </a:p>
              <a:p>
                <a:r>
                  <a:rPr lang="en-GB" sz="1600" dirty="0"/>
                  <a:t>Aggression and not approaching:		-1m</a:t>
                </a:r>
              </a:p>
              <a:p>
                <a:r>
                  <a:rPr lang="en-GB" sz="1600" dirty="0"/>
                  <a:t>Intrusion:				= distance</a:t>
                </a:r>
              </a:p>
            </p:txBody>
          </p:sp>
        </p:grp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C1BB6687-F08E-AEC4-A19F-C8843E62A7B7}"/>
                </a:ext>
              </a:extLst>
            </p:cNvPr>
            <p:cNvCxnSpPr>
              <a:cxnSpLocks/>
            </p:cNvCxnSpPr>
            <p:nvPr/>
          </p:nvCxnSpPr>
          <p:spPr>
            <a:xfrm>
              <a:off x="2619091" y="2421506"/>
              <a:ext cx="0" cy="141944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0892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2EDDE-0DDC-9ED0-16BB-E66EDABD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44BFF3D-5CCA-95D1-97B8-071FDFD1D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077" y="1483969"/>
            <a:ext cx="15854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F613A8-FE31-C851-8F83-5E84EEC95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373" y="1720464"/>
            <a:ext cx="791899" cy="646331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ui-sans-serif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734E6E8-1E19-17CF-1421-C01FEAB6A10A}"/>
              </a:ext>
            </a:extLst>
          </p:cNvPr>
          <p:cNvGrpSpPr/>
          <p:nvPr/>
        </p:nvGrpSpPr>
        <p:grpSpPr>
          <a:xfrm>
            <a:off x="891114" y="1546642"/>
            <a:ext cx="11235563" cy="4669460"/>
            <a:chOff x="891114" y="1546642"/>
            <a:chExt cx="11235563" cy="466946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C28AB955-EF3E-EABE-2B59-7AD4FF4EDB33}"/>
                </a:ext>
              </a:extLst>
            </p:cNvPr>
            <p:cNvGrpSpPr/>
            <p:nvPr/>
          </p:nvGrpSpPr>
          <p:grpSpPr>
            <a:xfrm>
              <a:off x="891114" y="1546642"/>
              <a:ext cx="11235563" cy="4669460"/>
              <a:chOff x="891114" y="1546642"/>
              <a:chExt cx="11235563" cy="4669460"/>
            </a:xfrm>
          </p:grpSpPr>
          <p:sp>
            <p:nvSpPr>
              <p:cNvPr id="9" name="Cube 8">
                <a:extLst>
                  <a:ext uri="{FF2B5EF4-FFF2-40B4-BE49-F238E27FC236}">
                    <a16:creationId xmlns:a16="http://schemas.microsoft.com/office/drawing/2014/main" id="{542C35EC-1D1E-B12E-A7E6-7286198CFB2F}"/>
                  </a:ext>
                </a:extLst>
              </p:cNvPr>
              <p:cNvSpPr/>
              <p:nvPr/>
            </p:nvSpPr>
            <p:spPr>
              <a:xfrm>
                <a:off x="3505604" y="2994915"/>
                <a:ext cx="1216152" cy="1216152"/>
              </a:xfrm>
              <a:prstGeom prst="cub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" name="Groupe 2">
                <a:extLst>
                  <a:ext uri="{FF2B5EF4-FFF2-40B4-BE49-F238E27FC236}">
                    <a16:creationId xmlns:a16="http://schemas.microsoft.com/office/drawing/2014/main" id="{2EF6A5ED-B374-69AF-D51C-DDD2C0B06B46}"/>
                  </a:ext>
                </a:extLst>
              </p:cNvPr>
              <p:cNvGrpSpPr/>
              <p:nvPr/>
            </p:nvGrpSpPr>
            <p:grpSpPr>
              <a:xfrm>
                <a:off x="891114" y="1546642"/>
                <a:ext cx="11235563" cy="4669460"/>
                <a:chOff x="891114" y="1546642"/>
                <a:chExt cx="11235563" cy="4669460"/>
              </a:xfrm>
            </p:grpSpPr>
            <p:sp>
              <p:nvSpPr>
                <p:cNvPr id="8" name="Cube 7">
                  <a:extLst>
                    <a:ext uri="{FF2B5EF4-FFF2-40B4-BE49-F238E27FC236}">
                      <a16:creationId xmlns:a16="http://schemas.microsoft.com/office/drawing/2014/main" id="{32CBED85-7FEB-254A-ED92-6941054F78B2}"/>
                    </a:ext>
                  </a:extLst>
                </p:cNvPr>
                <p:cNvSpPr/>
                <p:nvPr/>
              </p:nvSpPr>
              <p:spPr>
                <a:xfrm>
                  <a:off x="7701367" y="2994915"/>
                  <a:ext cx="1216152" cy="121615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0" name="Connecteur droit avec flèche 9">
                  <a:extLst>
                    <a:ext uri="{FF2B5EF4-FFF2-40B4-BE49-F238E27FC236}">
                      <a16:creationId xmlns:a16="http://schemas.microsoft.com/office/drawing/2014/main" id="{17531937-F6A6-48C1-4802-3A3E325202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1029" y="3852164"/>
                  <a:ext cx="2357438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C4C1EA1E-698A-7E10-5B8A-03A57C2079E6}"/>
                    </a:ext>
                  </a:extLst>
                </p:cNvPr>
                <p:cNvSpPr txBox="1"/>
                <p:nvPr/>
              </p:nvSpPr>
              <p:spPr>
                <a:xfrm>
                  <a:off x="4922448" y="2622156"/>
                  <a:ext cx="251460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Distance from 0m (min) to 10m (max) between boxes</a:t>
                  </a:r>
                </a:p>
              </p:txBody>
            </p:sp>
            <p:cxnSp>
              <p:nvCxnSpPr>
                <p:cNvPr id="21" name="Connecteur droit avec flèche 20">
                  <a:extLst>
                    <a:ext uri="{FF2B5EF4-FFF2-40B4-BE49-F238E27FC236}">
                      <a16:creationId xmlns:a16="http://schemas.microsoft.com/office/drawing/2014/main" id="{4E8A0E64-4CF8-2B60-80B1-76142EFBC4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36155" y="2163354"/>
                  <a:ext cx="913186" cy="11904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B745CE17-E9D0-6E00-A720-F26DBCD9FE59}"/>
                    </a:ext>
                  </a:extLst>
                </p:cNvPr>
                <p:cNvSpPr txBox="1"/>
                <p:nvPr/>
              </p:nvSpPr>
              <p:spPr>
                <a:xfrm>
                  <a:off x="8549479" y="1774952"/>
                  <a:ext cx="35771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800" dirty="0"/>
                    <a:t>Remote controlled Plexiglas window</a:t>
                  </a:r>
                </a:p>
              </p:txBody>
            </p:sp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4DAA3971-9A61-990A-57FE-C143FB44B5C0}"/>
                    </a:ext>
                  </a:extLst>
                </p:cNvPr>
                <p:cNvSpPr txBox="1"/>
                <p:nvPr/>
              </p:nvSpPr>
              <p:spPr>
                <a:xfrm>
                  <a:off x="891114" y="5138884"/>
                  <a:ext cx="5228980" cy="10772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b="1" dirty="0"/>
                    <a:t>Manipulation of the distance between the boxes</a:t>
                  </a:r>
                  <a:br>
                    <a:rPr lang="en-GB" dirty="0"/>
                  </a:br>
                  <a:r>
                    <a:rPr lang="en-GB" sz="1600" dirty="0"/>
                    <a:t>Tolerance twice in a row:		+1m</a:t>
                  </a:r>
                </a:p>
                <a:p>
                  <a:r>
                    <a:rPr lang="en-GB" sz="1600" dirty="0"/>
                    <a:t>Aggression and not approaching:		-1m</a:t>
                  </a:r>
                </a:p>
                <a:p>
                  <a:r>
                    <a:rPr lang="en-GB" sz="1600" dirty="0"/>
                    <a:t>Intrusion:				= distance</a:t>
                  </a:r>
                </a:p>
              </p:txBody>
            </p:sp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AFDB9C03-CF2F-903D-7F87-087DCB37A50C}"/>
                    </a:ext>
                  </a:extLst>
                </p:cNvPr>
                <p:cNvSpPr txBox="1"/>
                <p:nvPr/>
              </p:nvSpPr>
              <p:spPr>
                <a:xfrm>
                  <a:off x="1806905" y="2336138"/>
                  <a:ext cx="135469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sz="1800" dirty="0"/>
                    <a:t>Female</a:t>
                  </a:r>
                  <a:endParaRPr lang="en-GB" dirty="0"/>
                </a:p>
              </p:txBody>
            </p:sp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C77B408E-BA10-9078-7F39-17106E4A6B3C}"/>
                    </a:ext>
                  </a:extLst>
                </p:cNvPr>
                <p:cNvSpPr txBox="1"/>
                <p:nvPr/>
              </p:nvSpPr>
              <p:spPr>
                <a:xfrm>
                  <a:off x="9815572" y="2363903"/>
                  <a:ext cx="135469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sz="1800" dirty="0"/>
                    <a:t>Male</a:t>
                  </a:r>
                  <a:endParaRPr lang="en-GB" dirty="0"/>
                </a:p>
              </p:txBody>
            </p:sp>
            <p:sp>
              <p:nvSpPr>
                <p:cNvPr id="29" name="Parallélogramme 28">
                  <a:extLst>
                    <a:ext uri="{FF2B5EF4-FFF2-40B4-BE49-F238E27FC236}">
                      <a16:creationId xmlns:a16="http://schemas.microsoft.com/office/drawing/2014/main" id="{6F28AE13-5589-EA80-205D-F9E1A41F7A6F}"/>
                    </a:ext>
                  </a:extLst>
                </p:cNvPr>
                <p:cNvSpPr/>
                <p:nvPr/>
              </p:nvSpPr>
              <p:spPr>
                <a:xfrm>
                  <a:off x="3703619" y="3025304"/>
                  <a:ext cx="870542" cy="197233"/>
                </a:xfrm>
                <a:prstGeom prst="parallelogram">
                  <a:avLst>
                    <a:gd name="adj" fmla="val 102103"/>
                  </a:avLst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4C030256-6C71-D9AE-2E11-0AA146A85843}"/>
                    </a:ext>
                  </a:extLst>
                </p:cNvPr>
                <p:cNvSpPr txBox="1"/>
                <p:nvPr/>
              </p:nvSpPr>
              <p:spPr>
                <a:xfrm>
                  <a:off x="3881245" y="1546642"/>
                  <a:ext cx="298222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Unique coloured pattern</a:t>
                  </a:r>
                </a:p>
              </p:txBody>
            </p:sp>
            <p:sp>
              <p:nvSpPr>
                <p:cNvPr id="32" name="Parallélogramme 31">
                  <a:extLst>
                    <a:ext uri="{FF2B5EF4-FFF2-40B4-BE49-F238E27FC236}">
                      <a16:creationId xmlns:a16="http://schemas.microsoft.com/office/drawing/2014/main" id="{3A6C6DD8-ECA5-DDC2-5605-25FDCDE00812}"/>
                    </a:ext>
                  </a:extLst>
                </p:cNvPr>
                <p:cNvSpPr/>
                <p:nvPr/>
              </p:nvSpPr>
              <p:spPr>
                <a:xfrm rot="10800000">
                  <a:off x="7868288" y="3047887"/>
                  <a:ext cx="870542" cy="197233"/>
                </a:xfrm>
                <a:prstGeom prst="parallelogram">
                  <a:avLst>
                    <a:gd name="adj" fmla="val 102103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4" name="Connecteur droit avec flèche 33">
                  <a:extLst>
                    <a:ext uri="{FF2B5EF4-FFF2-40B4-BE49-F238E27FC236}">
                      <a16:creationId xmlns:a16="http://schemas.microsoft.com/office/drawing/2014/main" id="{1C1C81D1-833D-1EC1-1C5A-08A3DD09F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87843" y="1933463"/>
                  <a:ext cx="913186" cy="11904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52BB25E0-F5AD-0E89-663A-D49185277095}"/>
                    </a:ext>
                  </a:extLst>
                </p:cNvPr>
                <p:cNvSpPr txBox="1"/>
                <p:nvPr/>
              </p:nvSpPr>
              <p:spPr>
                <a:xfrm>
                  <a:off x="3505604" y="3284086"/>
                  <a:ext cx="870543" cy="9233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sz="1800" dirty="0">
                      <a:solidFill>
                        <a:schemeClr val="bg1"/>
                      </a:solidFill>
                    </a:rPr>
                    <a:t>Box w.</a:t>
                  </a:r>
                  <a:r>
                    <a:rPr lang="en-GB" dirty="0">
                      <a:solidFill>
                        <a:schemeClr val="bg1"/>
                      </a:solidFill>
                    </a:rPr>
                    <a:t> 3 piece of corn</a:t>
                  </a:r>
                </a:p>
              </p:txBody>
            </p:sp>
          </p:grp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91B668F3-087F-0CAB-6EDF-C5980608CC14}"/>
                </a:ext>
              </a:extLst>
            </p:cNvPr>
            <p:cNvGrpSpPr/>
            <p:nvPr/>
          </p:nvGrpSpPr>
          <p:grpSpPr>
            <a:xfrm>
              <a:off x="935799" y="2617415"/>
              <a:ext cx="10961331" cy="1817425"/>
              <a:chOff x="935799" y="2617415"/>
              <a:chExt cx="10961331" cy="1817425"/>
            </a:xfrm>
          </p:grpSpPr>
          <p:pic>
            <p:nvPicPr>
              <p:cNvPr id="11" name="Image 10" descr="Une image contenant noir, obscurité, nuit&#10;&#10;Description générée automatiquement">
                <a:extLst>
                  <a:ext uri="{FF2B5EF4-FFF2-40B4-BE49-F238E27FC236}">
                    <a16:creationId xmlns:a16="http://schemas.microsoft.com/office/drawing/2014/main" id="{107820A0-718E-CB59-7BAC-0212BA182A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0505" t="19942" r="11073" b="22187"/>
              <a:stretch/>
            </p:blipFill>
            <p:spPr>
              <a:xfrm>
                <a:off x="935799" y="2705470"/>
                <a:ext cx="2035303" cy="1501946"/>
              </a:xfrm>
              <a:prstGeom prst="rect">
                <a:avLst/>
              </a:prstGeom>
            </p:spPr>
          </p:pic>
          <p:pic>
            <p:nvPicPr>
              <p:cNvPr id="13" name="Image 12" descr="Une image contenant Graphique, art&#10;&#10;Description générée automatiquement">
                <a:extLst>
                  <a:ext uri="{FF2B5EF4-FFF2-40B4-BE49-F238E27FC236}">
                    <a16:creationId xmlns:a16="http://schemas.microsoft.com/office/drawing/2014/main" id="{CF79B5C0-E9B6-196C-5CB8-049FCE9649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5063" t="18889" r="8896" b="24311"/>
              <a:stretch/>
            </p:blipFill>
            <p:spPr>
              <a:xfrm>
                <a:off x="9464040" y="2617415"/>
                <a:ext cx="2433090" cy="181742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27207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6CADF-D85A-3BEB-EBC8-7DD13264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77DADF-528F-6CA2-4842-112EFADB7006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Clearly state if your results did/did not support your original predictions.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500" dirty="0"/>
              <a:t>Show </a:t>
            </a:r>
            <a:r>
              <a:rPr lang="en-US" sz="2500" b="1" dirty="0"/>
              <a:t>summarized descriptive statistics </a:t>
            </a:r>
            <a:r>
              <a:rPr lang="en-US" sz="2500" dirty="0"/>
              <a:t>in appropriate table or figure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500" dirty="0"/>
              <a:t>Discuss test conducted and its results (e.g. F, dependent-t…). </a:t>
            </a:r>
          </a:p>
        </p:txBody>
      </p:sp>
      <p:pic>
        <p:nvPicPr>
          <p:cNvPr id="5" name="Picture 2" descr="http://icons.iconarchive.com/icons/double-j-design/origami/256/clock-icon.png">
            <a:extLst>
              <a:ext uri="{FF2B5EF4-FFF2-40B4-BE49-F238E27FC236}">
                <a16:creationId xmlns:a16="http://schemas.microsoft.com/office/drawing/2014/main" id="{CB70FA7D-27B7-2C88-262B-8093B4B76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017" y="4642657"/>
            <a:ext cx="912946" cy="9129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E6E3BCDF-CFC3-8C75-0479-94E75C56501A}"/>
              </a:ext>
            </a:extLst>
          </p:cNvPr>
          <p:cNvSpPr txBox="1"/>
          <p:nvPr/>
        </p:nvSpPr>
        <p:spPr>
          <a:xfrm>
            <a:off x="2250963" y="4860603"/>
            <a:ext cx="1485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500" b="1" dirty="0"/>
              <a:t>4 minutes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221286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6CADF-D85A-3BEB-EBC8-7DD13264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 of Rank on Tolerance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7A209E4-2661-8796-C3B8-97EC126DC8C1}"/>
              </a:ext>
            </a:extLst>
          </p:cNvPr>
          <p:cNvSpPr txBox="1"/>
          <p:nvPr/>
        </p:nvSpPr>
        <p:spPr>
          <a:xfrm>
            <a:off x="1156992" y="1417629"/>
            <a:ext cx="4902496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400" b="1" dirty="0"/>
              <a:t>Rank </a:t>
            </a:r>
            <a:r>
              <a:rPr lang="fr-CH" sz="1400" b="1" dirty="0" err="1"/>
              <a:t>Differences</a:t>
            </a:r>
            <a:r>
              <a:rPr lang="fr-CH" sz="1400" b="1" dirty="0"/>
              <a:t> and </a:t>
            </a:r>
            <a:r>
              <a:rPr lang="fr-CH" sz="1400" b="1" dirty="0" err="1"/>
              <a:t>Tolerance</a:t>
            </a:r>
            <a:endParaRPr lang="fr-CH" sz="1400" b="1" dirty="0"/>
          </a:p>
          <a:p>
            <a:endParaRPr lang="fr-CH" sz="1400" b="1" dirty="0"/>
          </a:p>
          <a:p>
            <a:r>
              <a:rPr lang="fr-CH" sz="1400" dirty="0"/>
              <a:t>The </a:t>
            </a:r>
            <a:r>
              <a:rPr lang="fr-CH" sz="1400" dirty="0" err="1"/>
              <a:t>study</a:t>
            </a:r>
            <a:r>
              <a:rPr lang="fr-CH" sz="1400" dirty="0"/>
              <a:t> </a:t>
            </a:r>
            <a:r>
              <a:rPr lang="fr-CH" sz="1400" dirty="0" err="1"/>
              <a:t>found</a:t>
            </a:r>
            <a:r>
              <a:rPr lang="fr-CH" sz="1400" dirty="0"/>
              <a:t> </a:t>
            </a:r>
            <a:r>
              <a:rPr lang="fr-CH" sz="1400" dirty="0" err="1"/>
              <a:t>that</a:t>
            </a:r>
            <a:r>
              <a:rPr lang="fr-CH" sz="1400" dirty="0"/>
              <a:t> </a:t>
            </a:r>
            <a:r>
              <a:rPr lang="fr-CH" sz="1400" b="1" dirty="0" err="1"/>
              <a:t>dyads</a:t>
            </a:r>
            <a:r>
              <a:rPr lang="fr-CH" sz="1400" b="1" dirty="0"/>
              <a:t> </a:t>
            </a:r>
            <a:r>
              <a:rPr lang="fr-CH" sz="1400" b="1" dirty="0" err="1"/>
              <a:t>with</a:t>
            </a:r>
            <a:r>
              <a:rPr lang="fr-CH" sz="1400" b="1" dirty="0"/>
              <a:t> </a:t>
            </a:r>
            <a:r>
              <a:rPr lang="fr-CH" sz="1400" b="1" dirty="0" err="1"/>
              <a:t>smaller</a:t>
            </a:r>
            <a:r>
              <a:rPr lang="fr-CH" sz="1400" b="1" dirty="0"/>
              <a:t> </a:t>
            </a:r>
            <a:r>
              <a:rPr lang="fr-CH" sz="1400" b="1" dirty="0" err="1"/>
              <a:t>rank</a:t>
            </a:r>
            <a:r>
              <a:rPr lang="fr-CH" sz="1400" b="1" dirty="0"/>
              <a:t> </a:t>
            </a:r>
            <a:r>
              <a:rPr lang="fr-CH" sz="1400" b="1" dirty="0" err="1"/>
              <a:t>disparities</a:t>
            </a:r>
            <a:r>
              <a:rPr lang="fr-CH" sz="1400" b="1" dirty="0"/>
              <a:t> </a:t>
            </a:r>
            <a:r>
              <a:rPr lang="fr-CH" sz="1400" b="1" dirty="0" err="1"/>
              <a:t>exhibited</a:t>
            </a:r>
            <a:r>
              <a:rPr lang="fr-CH" sz="1400" b="1" dirty="0"/>
              <a:t> </a:t>
            </a:r>
            <a:r>
              <a:rPr lang="fr-CH" sz="1400" b="1" dirty="0" err="1"/>
              <a:t>higher</a:t>
            </a:r>
            <a:r>
              <a:rPr lang="fr-CH" sz="1400" b="1" dirty="0"/>
              <a:t> </a:t>
            </a:r>
            <a:r>
              <a:rPr lang="fr-CH" sz="1400" b="1" dirty="0" err="1"/>
              <a:t>tolerance</a:t>
            </a:r>
            <a:r>
              <a:rPr lang="fr-CH" sz="1400" dirty="0"/>
              <a:t>. This </a:t>
            </a:r>
            <a:r>
              <a:rPr lang="fr-CH" sz="1400" dirty="0" err="1"/>
              <a:t>means</a:t>
            </a:r>
            <a:r>
              <a:rPr lang="fr-CH" sz="1400" dirty="0"/>
              <a:t> </a:t>
            </a:r>
            <a:r>
              <a:rPr lang="fr-CH" sz="1400" dirty="0" err="1"/>
              <a:t>that</a:t>
            </a:r>
            <a:r>
              <a:rPr lang="fr-CH" sz="1400" dirty="0"/>
              <a:t> male-</a:t>
            </a:r>
            <a:r>
              <a:rPr lang="fr-CH" sz="1400" dirty="0" err="1"/>
              <a:t>female</a:t>
            </a:r>
            <a:r>
              <a:rPr lang="fr-CH" sz="1400" dirty="0"/>
              <a:t> pairs in </a:t>
            </a:r>
            <a:r>
              <a:rPr lang="fr-CH" sz="1400" dirty="0" err="1"/>
              <a:t>which</a:t>
            </a:r>
            <a:r>
              <a:rPr lang="fr-CH" sz="1400" dirty="0"/>
              <a:t> </a:t>
            </a:r>
            <a:r>
              <a:rPr lang="fr-CH" sz="1400" dirty="0" err="1"/>
              <a:t>both</a:t>
            </a:r>
            <a:r>
              <a:rPr lang="fr-CH" sz="1400" dirty="0"/>
              <a:t> </a:t>
            </a:r>
            <a:r>
              <a:rPr lang="fr-CH" sz="1400" dirty="0" err="1"/>
              <a:t>individuals</a:t>
            </a:r>
            <a:r>
              <a:rPr lang="fr-CH" sz="1400" dirty="0"/>
              <a:t> </a:t>
            </a:r>
            <a:r>
              <a:rPr lang="fr-CH" sz="1400" dirty="0" err="1"/>
              <a:t>were</a:t>
            </a:r>
            <a:r>
              <a:rPr lang="fr-CH" sz="1400" dirty="0"/>
              <a:t> </a:t>
            </a:r>
            <a:r>
              <a:rPr lang="fr-CH" sz="1400" dirty="0" err="1"/>
              <a:t>closer</a:t>
            </a:r>
            <a:r>
              <a:rPr lang="fr-CH" sz="1400" dirty="0"/>
              <a:t> in </a:t>
            </a:r>
            <a:r>
              <a:rPr lang="fr-CH" sz="1400" dirty="0" err="1"/>
              <a:t>rank</a:t>
            </a:r>
            <a:r>
              <a:rPr lang="fr-CH" sz="1400" dirty="0"/>
              <a:t> (e.g., one quartile </a:t>
            </a:r>
            <a:r>
              <a:rPr lang="fr-CH" sz="1400" dirty="0" err="1"/>
              <a:t>apart</a:t>
            </a:r>
            <a:r>
              <a:rPr lang="fr-CH" sz="1400" dirty="0"/>
              <a:t>) </a:t>
            </a:r>
            <a:r>
              <a:rPr lang="fr-CH" sz="1400" dirty="0" err="1"/>
              <a:t>were</a:t>
            </a:r>
            <a:r>
              <a:rPr lang="fr-CH" sz="1400" dirty="0"/>
              <a:t> more </a:t>
            </a:r>
            <a:r>
              <a:rPr lang="fr-CH" sz="1400" dirty="0" err="1"/>
              <a:t>likely</a:t>
            </a:r>
            <a:r>
              <a:rPr lang="fr-CH" sz="1400" dirty="0"/>
              <a:t> to </a:t>
            </a:r>
            <a:r>
              <a:rPr lang="fr-CH" sz="1400" dirty="0" err="1"/>
              <a:t>cooperate</a:t>
            </a:r>
            <a:r>
              <a:rPr lang="fr-CH" sz="1400" dirty="0"/>
              <a:t> </a:t>
            </a:r>
            <a:r>
              <a:rPr lang="fr-CH" sz="1400" dirty="0" err="1"/>
              <a:t>than</a:t>
            </a:r>
            <a:r>
              <a:rPr lang="fr-CH" sz="1400" dirty="0"/>
              <a:t> pairs </a:t>
            </a:r>
            <a:r>
              <a:rPr lang="fr-CH" sz="1400" dirty="0" err="1"/>
              <a:t>with</a:t>
            </a:r>
            <a:r>
              <a:rPr lang="fr-CH" sz="1400" dirty="0"/>
              <a:t> </a:t>
            </a:r>
            <a:r>
              <a:rPr lang="fr-CH" sz="1400" dirty="0" err="1"/>
              <a:t>larger</a:t>
            </a:r>
            <a:r>
              <a:rPr lang="fr-CH" sz="1400" dirty="0"/>
              <a:t> </a:t>
            </a:r>
            <a:r>
              <a:rPr lang="fr-CH" sz="1400" dirty="0" err="1"/>
              <a:t>rank</a:t>
            </a:r>
            <a:r>
              <a:rPr lang="fr-CH" sz="1400" dirty="0"/>
              <a:t> gaps (e.g., </a:t>
            </a:r>
            <a:r>
              <a:rPr lang="fr-CH" sz="1400" dirty="0" err="1"/>
              <a:t>two</a:t>
            </a:r>
            <a:r>
              <a:rPr lang="fr-CH" sz="1400" dirty="0"/>
              <a:t> or </a:t>
            </a:r>
            <a:r>
              <a:rPr lang="fr-CH" sz="1400" dirty="0" err="1"/>
              <a:t>three</a:t>
            </a:r>
            <a:r>
              <a:rPr lang="fr-CH" sz="1400" dirty="0"/>
              <a:t> quartiles </a:t>
            </a:r>
            <a:r>
              <a:rPr lang="fr-CH" sz="1400" dirty="0" err="1"/>
              <a:t>apart</a:t>
            </a:r>
            <a:r>
              <a:rPr lang="fr-CH" sz="1400" dirty="0"/>
              <a:t>).</a:t>
            </a:r>
            <a:br>
              <a:rPr lang="fr-CH" sz="1400" dirty="0"/>
            </a:br>
            <a:endParaRPr lang="fr-CH" sz="1400" dirty="0"/>
          </a:p>
          <a:p>
            <a:r>
              <a:rPr lang="fr-CH" sz="1400" b="1" dirty="0" err="1"/>
              <a:t>Why</a:t>
            </a:r>
            <a:r>
              <a:rPr lang="fr-CH" sz="1400" b="1" dirty="0"/>
              <a:t> </a:t>
            </a:r>
            <a:r>
              <a:rPr lang="fr-CH" sz="1400" b="1" dirty="0" err="1"/>
              <a:t>Does</a:t>
            </a:r>
            <a:r>
              <a:rPr lang="fr-CH" sz="1400" b="1" dirty="0"/>
              <a:t> This </a:t>
            </a:r>
            <a:r>
              <a:rPr lang="fr-CH" sz="1400" b="1" dirty="0" err="1"/>
              <a:t>Happen</a:t>
            </a:r>
            <a:r>
              <a:rPr lang="fr-CH" sz="1400" b="1" dirty="0"/>
              <a:t>?</a:t>
            </a:r>
            <a:br>
              <a:rPr lang="fr-CH" sz="1400" b="1" dirty="0"/>
            </a:br>
            <a:endParaRPr lang="fr-CH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CH" sz="1400" b="1" dirty="0" err="1"/>
              <a:t>Hierarchical</a:t>
            </a:r>
            <a:r>
              <a:rPr lang="fr-CH" sz="1400" b="1" dirty="0"/>
              <a:t> </a:t>
            </a:r>
            <a:r>
              <a:rPr lang="fr-CH" sz="1400" b="1" dirty="0" err="1"/>
              <a:t>Segregation</a:t>
            </a:r>
            <a:r>
              <a:rPr lang="fr-CH" sz="1400" dirty="0"/>
              <a:t>: </a:t>
            </a:r>
            <a:br>
              <a:rPr lang="fr-CH" sz="1400" dirty="0"/>
            </a:br>
            <a:r>
              <a:rPr lang="fr-CH" sz="1400" dirty="0"/>
              <a:t>High-</a:t>
            </a:r>
            <a:r>
              <a:rPr lang="fr-CH" sz="1400" dirty="0" err="1"/>
              <a:t>ranking</a:t>
            </a:r>
            <a:r>
              <a:rPr lang="fr-CH" sz="1400" dirty="0"/>
              <a:t> </a:t>
            </a:r>
            <a:r>
              <a:rPr lang="fr-CH" sz="1400" dirty="0" err="1"/>
              <a:t>individuals</a:t>
            </a:r>
            <a:r>
              <a:rPr lang="fr-CH" sz="1400" dirty="0"/>
              <a:t> tend to </a:t>
            </a:r>
            <a:r>
              <a:rPr lang="fr-CH" sz="1400" dirty="0" err="1"/>
              <a:t>monopolize</a:t>
            </a:r>
            <a:r>
              <a:rPr lang="fr-CH" sz="1400" dirty="0"/>
              <a:t> </a:t>
            </a:r>
            <a:r>
              <a:rPr lang="fr-CH" sz="1400" dirty="0" err="1"/>
              <a:t>resources</a:t>
            </a:r>
            <a:r>
              <a:rPr lang="fr-CH" sz="1400" dirty="0"/>
              <a:t> and </a:t>
            </a:r>
            <a:r>
              <a:rPr lang="fr-CH" sz="1400" dirty="0" err="1"/>
              <a:t>reject</a:t>
            </a:r>
            <a:r>
              <a:rPr lang="fr-CH" sz="1400" dirty="0"/>
              <a:t> </a:t>
            </a:r>
            <a:r>
              <a:rPr lang="fr-CH" sz="1400" dirty="0" err="1"/>
              <a:t>lower-ranking</a:t>
            </a:r>
            <a:r>
              <a:rPr lang="fr-CH" sz="1400" dirty="0"/>
              <a:t> </a:t>
            </a:r>
            <a:r>
              <a:rPr lang="fr-CH" sz="1400" dirty="0" err="1"/>
              <a:t>partners</a:t>
            </a:r>
            <a:r>
              <a:rPr lang="fr-CH" sz="1400" dirty="0"/>
              <a:t>, forcing </a:t>
            </a:r>
            <a:r>
              <a:rPr lang="fr-CH" sz="1400" dirty="0" err="1"/>
              <a:t>lower-ranking</a:t>
            </a:r>
            <a:r>
              <a:rPr lang="fr-CH" sz="1400" dirty="0"/>
              <a:t> </a:t>
            </a:r>
            <a:r>
              <a:rPr lang="fr-CH" sz="1400" dirty="0" err="1"/>
              <a:t>individuals</a:t>
            </a:r>
            <a:r>
              <a:rPr lang="fr-CH" sz="1400" dirty="0"/>
              <a:t> to </a:t>
            </a:r>
            <a:r>
              <a:rPr lang="fr-CH" sz="1400" dirty="0" err="1"/>
              <a:t>avoid</a:t>
            </a:r>
            <a:r>
              <a:rPr lang="fr-CH" sz="1400" dirty="0"/>
              <a:t> </a:t>
            </a:r>
            <a:r>
              <a:rPr lang="fr-CH" sz="1400" dirty="0" err="1"/>
              <a:t>competition</a:t>
            </a:r>
            <a:r>
              <a:rPr lang="fr-CH" sz="1400" dirty="0"/>
              <a:t> </a:t>
            </a:r>
            <a:r>
              <a:rPr lang="fr-CH" sz="1400" dirty="0" err="1"/>
              <a:t>altogether</a:t>
            </a:r>
            <a:r>
              <a:rPr lang="fr-CH" sz="1400" dirty="0"/>
              <a:t>.</a:t>
            </a:r>
            <a:br>
              <a:rPr lang="fr-CH" sz="1400" dirty="0"/>
            </a:br>
            <a:endParaRPr lang="fr-CH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CH" sz="1400" b="1" dirty="0"/>
              <a:t>Risk Aversion</a:t>
            </a:r>
            <a:r>
              <a:rPr lang="fr-CH" sz="1400" dirty="0"/>
              <a:t>: </a:t>
            </a:r>
            <a:br>
              <a:rPr lang="fr-CH" sz="1400" dirty="0"/>
            </a:br>
            <a:r>
              <a:rPr lang="fr-CH" sz="1400" dirty="0"/>
              <a:t>Low-</a:t>
            </a:r>
            <a:r>
              <a:rPr lang="fr-CH" sz="1400" dirty="0" err="1"/>
              <a:t>ranking</a:t>
            </a:r>
            <a:r>
              <a:rPr lang="fr-CH" sz="1400" dirty="0"/>
              <a:t> </a:t>
            </a:r>
            <a:r>
              <a:rPr lang="fr-CH" sz="1400" dirty="0" err="1"/>
              <a:t>individuals</a:t>
            </a:r>
            <a:r>
              <a:rPr lang="fr-CH" sz="1400" dirty="0"/>
              <a:t> </a:t>
            </a:r>
            <a:r>
              <a:rPr lang="fr-CH" sz="1400" dirty="0" err="1"/>
              <a:t>may</a:t>
            </a:r>
            <a:r>
              <a:rPr lang="fr-CH" sz="1400" dirty="0"/>
              <a:t> </a:t>
            </a:r>
            <a:r>
              <a:rPr lang="fr-CH" sz="1400" b="1" dirty="0" err="1"/>
              <a:t>avoid</a:t>
            </a:r>
            <a:r>
              <a:rPr lang="fr-CH" sz="1400" b="1" dirty="0"/>
              <a:t> interactions </a:t>
            </a:r>
            <a:r>
              <a:rPr lang="fr-CH" sz="1400" b="1" dirty="0" err="1"/>
              <a:t>with</a:t>
            </a:r>
            <a:r>
              <a:rPr lang="fr-CH" sz="1400" b="1" dirty="0"/>
              <a:t> dominants to </a:t>
            </a:r>
            <a:r>
              <a:rPr lang="fr-CH" sz="1400" b="1" dirty="0" err="1"/>
              <a:t>reduce</a:t>
            </a:r>
            <a:r>
              <a:rPr lang="fr-CH" sz="1400" b="1" dirty="0"/>
              <a:t> the </a:t>
            </a:r>
            <a:r>
              <a:rPr lang="fr-CH" sz="1400" b="1" dirty="0" err="1"/>
              <a:t>risk</a:t>
            </a:r>
            <a:r>
              <a:rPr lang="fr-CH" sz="1400" b="1" dirty="0"/>
              <a:t> of </a:t>
            </a:r>
            <a:r>
              <a:rPr lang="fr-CH" sz="1400" b="1" dirty="0" err="1"/>
              <a:t>aggression</a:t>
            </a:r>
            <a:r>
              <a:rPr lang="fr-CH" sz="1400" dirty="0"/>
              <a:t>, </a:t>
            </a:r>
            <a:r>
              <a:rPr lang="fr-CH" sz="1400" dirty="0" err="1"/>
              <a:t>leading</a:t>
            </a:r>
            <a:r>
              <a:rPr lang="fr-CH" sz="1400" dirty="0"/>
              <a:t> to </a:t>
            </a:r>
            <a:r>
              <a:rPr lang="fr-CH" sz="1400" dirty="0" err="1"/>
              <a:t>lower</a:t>
            </a:r>
            <a:r>
              <a:rPr lang="fr-CH" sz="1400" dirty="0"/>
              <a:t> </a:t>
            </a:r>
            <a:r>
              <a:rPr lang="fr-CH" sz="1400" dirty="0" err="1"/>
              <a:t>tolerance</a:t>
            </a:r>
            <a:r>
              <a:rPr lang="fr-CH" sz="1400" dirty="0"/>
              <a:t> </a:t>
            </a:r>
            <a:r>
              <a:rPr lang="fr-CH" sz="1400" dirty="0" err="1"/>
              <a:t>between</a:t>
            </a:r>
            <a:r>
              <a:rPr lang="fr-CH" sz="1400" dirty="0"/>
              <a:t> </a:t>
            </a:r>
            <a:r>
              <a:rPr lang="fr-CH" sz="1400" dirty="0" err="1"/>
              <a:t>unequally</a:t>
            </a:r>
            <a:r>
              <a:rPr lang="fr-CH" sz="1400" dirty="0"/>
              <a:t> </a:t>
            </a:r>
            <a:r>
              <a:rPr lang="fr-CH" sz="1400" dirty="0" err="1"/>
              <a:t>ranked</a:t>
            </a:r>
            <a:r>
              <a:rPr lang="fr-CH" sz="1400" dirty="0"/>
              <a:t> </a:t>
            </a:r>
            <a:r>
              <a:rPr lang="fr-CH" sz="1400" dirty="0" err="1"/>
              <a:t>partners</a:t>
            </a:r>
            <a:r>
              <a:rPr lang="fr-CH" sz="1400" dirty="0"/>
              <a:t>.</a:t>
            </a:r>
            <a:br>
              <a:rPr lang="fr-CH" sz="1400" dirty="0"/>
            </a:br>
            <a:endParaRPr lang="fr-CH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CH" sz="1400" b="1" dirty="0"/>
              <a:t>Social Bonding </a:t>
            </a:r>
            <a:r>
              <a:rPr lang="fr-CH" sz="1400" b="1" dirty="0" err="1"/>
              <a:t>within</a:t>
            </a:r>
            <a:r>
              <a:rPr lang="fr-CH" sz="1400" b="1" dirty="0"/>
              <a:t> Rank </a:t>
            </a:r>
            <a:r>
              <a:rPr lang="fr-CH" sz="1400" b="1" dirty="0" err="1"/>
              <a:t>Proximity</a:t>
            </a:r>
            <a:r>
              <a:rPr lang="fr-CH" sz="1400" dirty="0"/>
              <a:t>:</a:t>
            </a:r>
            <a:br>
              <a:rPr lang="fr-CH" sz="1400" dirty="0"/>
            </a:br>
            <a:r>
              <a:rPr lang="fr-CH" sz="1400" dirty="0"/>
              <a:t> </a:t>
            </a:r>
            <a:r>
              <a:rPr lang="fr-CH" sz="1400" dirty="0" err="1"/>
              <a:t>Studies</a:t>
            </a:r>
            <a:r>
              <a:rPr lang="fr-CH" sz="1400" dirty="0"/>
              <a:t> on primates, </a:t>
            </a:r>
            <a:r>
              <a:rPr lang="fr-CH" sz="1400" dirty="0" err="1"/>
              <a:t>including</a:t>
            </a:r>
            <a:r>
              <a:rPr lang="fr-CH" sz="1400" dirty="0"/>
              <a:t> </a:t>
            </a:r>
            <a:r>
              <a:rPr lang="fr-CH" sz="1400" dirty="0" err="1"/>
              <a:t>baboons</a:t>
            </a:r>
            <a:r>
              <a:rPr lang="fr-CH" sz="1400" dirty="0"/>
              <a:t> and macaques, show </a:t>
            </a:r>
            <a:r>
              <a:rPr lang="fr-CH" sz="1400" dirty="0" err="1"/>
              <a:t>that</a:t>
            </a:r>
            <a:r>
              <a:rPr lang="fr-CH" sz="1400" dirty="0"/>
              <a:t> </a:t>
            </a:r>
            <a:r>
              <a:rPr lang="fr-CH" sz="1400" dirty="0" err="1"/>
              <a:t>individuals</a:t>
            </a:r>
            <a:r>
              <a:rPr lang="fr-CH" sz="1400" dirty="0"/>
              <a:t> of </a:t>
            </a:r>
            <a:r>
              <a:rPr lang="fr-CH" sz="1400" dirty="0" err="1"/>
              <a:t>similar</a:t>
            </a:r>
            <a:r>
              <a:rPr lang="fr-CH" sz="1400" dirty="0"/>
              <a:t> </a:t>
            </a:r>
            <a:r>
              <a:rPr lang="fr-CH" sz="1400" dirty="0" err="1"/>
              <a:t>rank</a:t>
            </a:r>
            <a:r>
              <a:rPr lang="fr-CH" sz="1400" dirty="0"/>
              <a:t> are more </a:t>
            </a:r>
            <a:r>
              <a:rPr lang="fr-CH" sz="1400" dirty="0" err="1"/>
              <a:t>likely</a:t>
            </a:r>
            <a:r>
              <a:rPr lang="fr-CH" sz="1400" dirty="0"/>
              <a:t> to </a:t>
            </a:r>
            <a:r>
              <a:rPr lang="fr-CH" sz="1400" dirty="0" err="1"/>
              <a:t>share</a:t>
            </a:r>
            <a:r>
              <a:rPr lang="fr-CH" sz="1400" dirty="0"/>
              <a:t> </a:t>
            </a:r>
            <a:r>
              <a:rPr lang="fr-CH" sz="1400" dirty="0" err="1"/>
              <a:t>resources</a:t>
            </a:r>
            <a:r>
              <a:rPr lang="fr-CH" sz="1400" dirty="0"/>
              <a:t> and groom </a:t>
            </a:r>
            <a:r>
              <a:rPr lang="fr-CH" sz="1400" dirty="0" err="1"/>
              <a:t>each</a:t>
            </a:r>
            <a:r>
              <a:rPr lang="fr-CH" sz="1400" dirty="0"/>
              <a:t> </a:t>
            </a:r>
            <a:r>
              <a:rPr lang="fr-CH" sz="1400" dirty="0" err="1"/>
              <a:t>other</a:t>
            </a:r>
            <a:r>
              <a:rPr lang="fr-CH" sz="1400" dirty="0"/>
              <a:t>, </a:t>
            </a:r>
            <a:r>
              <a:rPr lang="fr-CH" sz="1400" dirty="0" err="1"/>
              <a:t>reinforcing</a:t>
            </a:r>
            <a:r>
              <a:rPr lang="fr-CH" sz="1400" dirty="0"/>
              <a:t> </a:t>
            </a:r>
            <a:r>
              <a:rPr lang="fr-CH" sz="1400" dirty="0" err="1"/>
              <a:t>cooperative</a:t>
            </a:r>
            <a:r>
              <a:rPr lang="fr-CH" sz="1400" dirty="0"/>
              <a:t> </a:t>
            </a:r>
            <a:r>
              <a:rPr lang="fr-CH" sz="1400" dirty="0" err="1"/>
              <a:t>behaviors</a:t>
            </a:r>
            <a:r>
              <a:rPr lang="fr-CH" sz="1400" dirty="0"/>
              <a:t> (Dubuc et al., 2012; </a:t>
            </a:r>
            <a:r>
              <a:rPr lang="fr-CH" sz="1400" dirty="0" err="1"/>
              <a:t>Jaeggi</a:t>
            </a:r>
            <a:r>
              <a:rPr lang="fr-CH" sz="1400" dirty="0"/>
              <a:t> et al., 2016)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24A3F6F-17FC-6AB3-0D14-745A6E8AABA6}"/>
              </a:ext>
            </a:extLst>
          </p:cNvPr>
          <p:cNvSpPr txBox="1"/>
          <p:nvPr/>
        </p:nvSpPr>
        <p:spPr>
          <a:xfrm>
            <a:off x="6662183" y="1417629"/>
            <a:ext cx="469161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400" b="1" dirty="0"/>
              <a:t>Support in </a:t>
            </a:r>
            <a:r>
              <a:rPr lang="fr-CH" sz="1400" b="1" dirty="0" err="1"/>
              <a:t>other</a:t>
            </a:r>
            <a:r>
              <a:rPr lang="fr-CH" sz="1400" b="1" dirty="0"/>
              <a:t> primates</a:t>
            </a:r>
          </a:p>
          <a:p>
            <a:endParaRPr lang="fr-CH" sz="1400" b="1" dirty="0"/>
          </a:p>
          <a:p>
            <a:r>
              <a:rPr lang="fr-CH" sz="1400" b="1" dirty="0"/>
              <a:t>Macaques (</a:t>
            </a:r>
            <a:r>
              <a:rPr lang="fr-CH" sz="1400" b="1" dirty="0" err="1"/>
              <a:t>Matsumura</a:t>
            </a:r>
            <a:r>
              <a:rPr lang="fr-CH" sz="1400" b="1" dirty="0"/>
              <a:t> &amp; Okamoto, 1997)</a:t>
            </a:r>
            <a:r>
              <a:rPr lang="fr-CH" sz="1400" dirty="0"/>
              <a:t>: High-</a:t>
            </a:r>
            <a:r>
              <a:rPr lang="fr-CH" sz="1400" dirty="0" err="1"/>
              <a:t>ranking</a:t>
            </a:r>
            <a:r>
              <a:rPr lang="fr-CH" sz="1400" dirty="0"/>
              <a:t> </a:t>
            </a:r>
            <a:r>
              <a:rPr lang="fr-CH" sz="1400" dirty="0" err="1"/>
              <a:t>individuals</a:t>
            </a:r>
            <a:r>
              <a:rPr lang="fr-CH" sz="1400" dirty="0"/>
              <a:t> </a:t>
            </a:r>
            <a:r>
              <a:rPr lang="fr-CH" sz="1400" dirty="0" err="1"/>
              <a:t>avoid</a:t>
            </a:r>
            <a:r>
              <a:rPr lang="fr-CH" sz="1400" dirty="0"/>
              <a:t> </a:t>
            </a:r>
            <a:r>
              <a:rPr lang="fr-CH" sz="1400" dirty="0" err="1"/>
              <a:t>co-feeding</a:t>
            </a:r>
            <a:r>
              <a:rPr lang="fr-CH" sz="1400" dirty="0"/>
              <a:t> </a:t>
            </a:r>
            <a:r>
              <a:rPr lang="fr-CH" sz="1400" dirty="0" err="1"/>
              <a:t>with</a:t>
            </a:r>
            <a:r>
              <a:rPr lang="fr-CH" sz="1400" dirty="0"/>
              <a:t> </a:t>
            </a:r>
            <a:r>
              <a:rPr lang="fr-CH" sz="1400" dirty="0" err="1"/>
              <a:t>lower</a:t>
            </a:r>
            <a:r>
              <a:rPr lang="fr-CH" sz="1400" dirty="0"/>
              <a:t> </a:t>
            </a:r>
            <a:r>
              <a:rPr lang="fr-CH" sz="1400" dirty="0" err="1"/>
              <a:t>ranks</a:t>
            </a:r>
            <a:r>
              <a:rPr lang="fr-CH" sz="1400" dirty="0"/>
              <a:t>, </a:t>
            </a:r>
            <a:r>
              <a:rPr lang="fr-CH" sz="1400" dirty="0" err="1"/>
              <a:t>reinforcing</a:t>
            </a:r>
            <a:r>
              <a:rPr lang="fr-CH" sz="1400" dirty="0"/>
              <a:t> the </a:t>
            </a:r>
            <a:r>
              <a:rPr lang="fr-CH" sz="1400" dirty="0" err="1"/>
              <a:t>idea</a:t>
            </a:r>
            <a:r>
              <a:rPr lang="fr-CH" sz="1400" dirty="0"/>
              <a:t> </a:t>
            </a:r>
            <a:r>
              <a:rPr lang="fr-CH" sz="1400" dirty="0" err="1"/>
              <a:t>that</a:t>
            </a:r>
            <a:r>
              <a:rPr lang="fr-CH" sz="1400" dirty="0"/>
              <a:t> </a:t>
            </a:r>
            <a:r>
              <a:rPr lang="fr-CH" sz="1400" dirty="0" err="1"/>
              <a:t>rank</a:t>
            </a:r>
            <a:r>
              <a:rPr lang="fr-CH" sz="1400" dirty="0"/>
              <a:t> </a:t>
            </a:r>
            <a:r>
              <a:rPr lang="fr-CH" sz="1400" dirty="0" err="1"/>
              <a:t>determines</a:t>
            </a:r>
            <a:r>
              <a:rPr lang="fr-CH" sz="1400" dirty="0"/>
              <a:t> social inclusion.</a:t>
            </a:r>
            <a:br>
              <a:rPr lang="fr-CH" sz="1400" dirty="0"/>
            </a:br>
            <a:br>
              <a:rPr lang="fr-CH" sz="1400" dirty="0"/>
            </a:br>
            <a:r>
              <a:rPr lang="fr-CH" sz="1400" b="1" dirty="0" err="1"/>
              <a:t>Chimpanzees</a:t>
            </a:r>
            <a:r>
              <a:rPr lang="fr-CH" sz="1400" b="1" dirty="0"/>
              <a:t> (Murray et al., 2006)</a:t>
            </a:r>
            <a:r>
              <a:rPr lang="fr-CH" sz="1400" dirty="0"/>
              <a:t>: </a:t>
            </a:r>
            <a:r>
              <a:rPr lang="fr-CH" sz="1400" dirty="0" err="1"/>
              <a:t>Subordinates</a:t>
            </a:r>
            <a:r>
              <a:rPr lang="fr-CH" sz="1400" dirty="0"/>
              <a:t> </a:t>
            </a:r>
            <a:r>
              <a:rPr lang="fr-CH" sz="1400" dirty="0" err="1"/>
              <a:t>adjust</a:t>
            </a:r>
            <a:r>
              <a:rPr lang="fr-CH" sz="1400" dirty="0"/>
              <a:t> </a:t>
            </a:r>
            <a:r>
              <a:rPr lang="fr-CH" sz="1400" dirty="0" err="1"/>
              <a:t>foraging</a:t>
            </a:r>
            <a:r>
              <a:rPr lang="fr-CH" sz="1400" dirty="0"/>
              <a:t> </a:t>
            </a:r>
            <a:r>
              <a:rPr lang="fr-CH" sz="1400" dirty="0" err="1"/>
              <a:t>strategies</a:t>
            </a:r>
            <a:r>
              <a:rPr lang="fr-CH" sz="1400" dirty="0"/>
              <a:t> to </a:t>
            </a:r>
            <a:r>
              <a:rPr lang="fr-CH" sz="1400" dirty="0" err="1"/>
              <a:t>avoid</a:t>
            </a:r>
            <a:r>
              <a:rPr lang="fr-CH" sz="1400" dirty="0"/>
              <a:t> </a:t>
            </a:r>
            <a:r>
              <a:rPr lang="fr-CH" sz="1400" dirty="0" err="1"/>
              <a:t>aggression</a:t>
            </a:r>
            <a:r>
              <a:rPr lang="fr-CH" sz="1400" dirty="0"/>
              <a:t> </a:t>
            </a:r>
            <a:r>
              <a:rPr lang="fr-CH" sz="1400" dirty="0" err="1"/>
              <a:t>from</a:t>
            </a:r>
            <a:r>
              <a:rPr lang="fr-CH" sz="1400" dirty="0"/>
              <a:t> dominants, mirroring vervet </a:t>
            </a:r>
            <a:r>
              <a:rPr lang="fr-CH" sz="1400" dirty="0" err="1"/>
              <a:t>monkey</a:t>
            </a:r>
            <a:r>
              <a:rPr lang="fr-CH" sz="1400" dirty="0"/>
              <a:t> </a:t>
            </a:r>
            <a:r>
              <a:rPr lang="fr-CH" sz="1400" dirty="0" err="1"/>
              <a:t>avoidance</a:t>
            </a:r>
            <a:r>
              <a:rPr lang="fr-CH" sz="1400" dirty="0"/>
              <a:t> of </a:t>
            </a:r>
            <a:r>
              <a:rPr lang="fr-CH" sz="1400" dirty="0" err="1"/>
              <a:t>lower-ranked</a:t>
            </a:r>
            <a:r>
              <a:rPr lang="fr-CH" sz="1400" dirty="0"/>
              <a:t> </a:t>
            </a:r>
            <a:r>
              <a:rPr lang="fr-CH" sz="1400" dirty="0" err="1"/>
              <a:t>individuals</a:t>
            </a:r>
            <a:r>
              <a:rPr lang="fr-CH" sz="1400" dirty="0"/>
              <a:t> in </a:t>
            </a:r>
            <a:r>
              <a:rPr lang="fr-CH" sz="1400" dirty="0" err="1"/>
              <a:t>cooperative</a:t>
            </a:r>
            <a:r>
              <a:rPr lang="fr-CH" sz="1400" dirty="0"/>
              <a:t> </a:t>
            </a:r>
            <a:r>
              <a:rPr lang="fr-CH" sz="1400" dirty="0" err="1"/>
              <a:t>tasks</a:t>
            </a:r>
            <a:r>
              <a:rPr lang="fr-CH" sz="1400" dirty="0"/>
              <a:t>.</a:t>
            </a:r>
            <a:br>
              <a:rPr lang="fr-CH" sz="1400" dirty="0"/>
            </a:br>
            <a:br>
              <a:rPr lang="fr-CH" sz="1400" dirty="0"/>
            </a:br>
            <a:r>
              <a:rPr lang="fr-CH" sz="1400" b="1" dirty="0"/>
              <a:t>Bonobos (Paoli et al., 2006)</a:t>
            </a:r>
            <a:r>
              <a:rPr lang="fr-CH" sz="1400" dirty="0"/>
              <a:t>: Rank </a:t>
            </a:r>
            <a:r>
              <a:rPr lang="fr-CH" sz="1400" dirty="0" err="1"/>
              <a:t>differences</a:t>
            </a:r>
            <a:r>
              <a:rPr lang="fr-CH" sz="1400" dirty="0"/>
              <a:t> are </a:t>
            </a:r>
            <a:r>
              <a:rPr lang="fr-CH" sz="1400" dirty="0" err="1"/>
              <a:t>mitigated</a:t>
            </a:r>
            <a:r>
              <a:rPr lang="fr-CH" sz="1400" dirty="0"/>
              <a:t> </a:t>
            </a:r>
            <a:r>
              <a:rPr lang="fr-CH" sz="1400" dirty="0" err="1"/>
              <a:t>through</a:t>
            </a:r>
            <a:r>
              <a:rPr lang="fr-CH" sz="1400" dirty="0"/>
              <a:t> </a:t>
            </a:r>
            <a:r>
              <a:rPr lang="fr-CH" sz="1400" dirty="0" err="1"/>
              <a:t>female</a:t>
            </a:r>
            <a:r>
              <a:rPr lang="fr-CH" sz="1400" dirty="0"/>
              <a:t> coalitions, </a:t>
            </a:r>
            <a:r>
              <a:rPr lang="fr-CH" sz="1400" dirty="0" err="1"/>
              <a:t>allowing</a:t>
            </a:r>
            <a:r>
              <a:rPr lang="fr-CH" sz="1400" dirty="0"/>
              <a:t> more </a:t>
            </a:r>
            <a:r>
              <a:rPr lang="fr-CH" sz="1400" dirty="0" err="1"/>
              <a:t>equitable</a:t>
            </a:r>
            <a:r>
              <a:rPr lang="fr-CH" sz="1400" dirty="0"/>
              <a:t> </a:t>
            </a:r>
            <a:r>
              <a:rPr lang="fr-CH" sz="1400" dirty="0" err="1"/>
              <a:t>food</a:t>
            </a:r>
            <a:r>
              <a:rPr lang="fr-CH" sz="1400" dirty="0"/>
              <a:t>-sharing, </a:t>
            </a:r>
            <a:r>
              <a:rPr lang="fr-CH" sz="1400" dirty="0" err="1"/>
              <a:t>unlike</a:t>
            </a:r>
            <a:r>
              <a:rPr lang="fr-CH" sz="1400" dirty="0"/>
              <a:t> in vervets, </a:t>
            </a:r>
            <a:r>
              <a:rPr lang="fr-CH" sz="1400" dirty="0" err="1"/>
              <a:t>where</a:t>
            </a:r>
            <a:r>
              <a:rPr lang="fr-CH" sz="1400" dirty="0"/>
              <a:t> male-</a:t>
            </a:r>
            <a:r>
              <a:rPr lang="fr-CH" sz="1400" dirty="0" err="1"/>
              <a:t>female</a:t>
            </a:r>
            <a:r>
              <a:rPr lang="fr-CH" sz="1400" dirty="0"/>
              <a:t> </a:t>
            </a:r>
            <a:r>
              <a:rPr lang="fr-CH" sz="1400" dirty="0" err="1"/>
              <a:t>rank</a:t>
            </a:r>
            <a:r>
              <a:rPr lang="fr-CH" sz="1400" dirty="0"/>
              <a:t> </a:t>
            </a:r>
            <a:r>
              <a:rPr lang="fr-CH" sz="1400" dirty="0" err="1"/>
              <a:t>disparities</a:t>
            </a:r>
            <a:r>
              <a:rPr lang="fr-CH" sz="1400" dirty="0"/>
              <a:t> </a:t>
            </a:r>
            <a:r>
              <a:rPr lang="fr-CH" sz="1400" dirty="0" err="1"/>
              <a:t>limit</a:t>
            </a:r>
            <a:r>
              <a:rPr lang="fr-CH" sz="1400" dirty="0"/>
              <a:t> </a:t>
            </a:r>
            <a:r>
              <a:rPr lang="fr-CH" sz="1400" dirty="0" err="1"/>
              <a:t>tolerance</a:t>
            </a:r>
            <a:r>
              <a:rPr lang="fr-CH" sz="1400" dirty="0"/>
              <a:t>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059523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6CADF-D85A-3BEB-EBC8-7DD13264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 of Ecological Seasons on Tolerance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248FE0B-1504-38E1-9ED2-BD3F5B438157}"/>
              </a:ext>
            </a:extLst>
          </p:cNvPr>
          <p:cNvSpPr txBox="1"/>
          <p:nvPr/>
        </p:nvSpPr>
        <p:spPr>
          <a:xfrm>
            <a:off x="466761" y="1302856"/>
            <a:ext cx="561753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400" dirty="0" err="1"/>
              <a:t>Tolerance</a:t>
            </a:r>
            <a:r>
              <a:rPr lang="fr-CH" sz="1400" dirty="0"/>
              <a:t> </a:t>
            </a:r>
            <a:r>
              <a:rPr lang="fr-CH" sz="1400" b="1" dirty="0" err="1"/>
              <a:t>was</a:t>
            </a:r>
            <a:r>
              <a:rPr lang="fr-CH" sz="1400" b="1" dirty="0"/>
              <a:t> </a:t>
            </a:r>
            <a:r>
              <a:rPr lang="fr-CH" sz="1400" b="1" dirty="0" err="1"/>
              <a:t>highest</a:t>
            </a:r>
            <a:r>
              <a:rPr lang="fr-CH" sz="1400" b="1" dirty="0"/>
              <a:t> in </a:t>
            </a:r>
            <a:r>
              <a:rPr lang="fr-CH" sz="1400" b="1" dirty="0" err="1"/>
              <a:t>winter</a:t>
            </a:r>
            <a:r>
              <a:rPr lang="fr-CH" sz="1400" b="1" dirty="0"/>
              <a:t> and </a:t>
            </a:r>
            <a:r>
              <a:rPr lang="fr-CH" sz="1400" b="1" dirty="0" err="1"/>
              <a:t>lowest</a:t>
            </a:r>
            <a:r>
              <a:rPr lang="fr-CH" sz="1400" b="1" dirty="0"/>
              <a:t> in </a:t>
            </a:r>
            <a:r>
              <a:rPr lang="fr-CH" sz="1400" b="1" dirty="0" err="1"/>
              <a:t>summer</a:t>
            </a:r>
            <a:r>
              <a:rPr lang="fr-CH" sz="1400" dirty="0"/>
              <a:t>, </a:t>
            </a:r>
            <a:r>
              <a:rPr lang="fr-CH" sz="1400" dirty="0" err="1"/>
              <a:t>suggesting</a:t>
            </a:r>
            <a:r>
              <a:rPr lang="fr-CH" sz="1400" dirty="0"/>
              <a:t> </a:t>
            </a:r>
            <a:r>
              <a:rPr lang="fr-CH" sz="1400" dirty="0" err="1"/>
              <a:t>that</a:t>
            </a:r>
            <a:r>
              <a:rPr lang="fr-CH" sz="1400" dirty="0"/>
              <a:t> </a:t>
            </a:r>
            <a:r>
              <a:rPr lang="fr-CH" sz="1400" dirty="0" err="1"/>
              <a:t>seasonal</a:t>
            </a:r>
            <a:r>
              <a:rPr lang="fr-CH" sz="1400" dirty="0"/>
              <a:t> </a:t>
            </a:r>
            <a:r>
              <a:rPr lang="fr-CH" sz="1400" dirty="0" err="1"/>
              <a:t>resource</a:t>
            </a:r>
            <a:r>
              <a:rPr lang="fr-CH" sz="1400" dirty="0"/>
              <a:t> </a:t>
            </a:r>
            <a:r>
              <a:rPr lang="fr-CH" sz="1400" dirty="0" err="1"/>
              <a:t>availability</a:t>
            </a:r>
            <a:r>
              <a:rPr lang="fr-CH" sz="1400" dirty="0"/>
              <a:t> influences social interactions. </a:t>
            </a:r>
            <a:r>
              <a:rPr lang="fr-CH" sz="1400" dirty="0" err="1"/>
              <a:t>Why</a:t>
            </a:r>
            <a:r>
              <a:rPr lang="fr-CH" sz="1400" dirty="0"/>
              <a:t>…?</a:t>
            </a:r>
            <a:br>
              <a:rPr lang="fr-CH" sz="1400" dirty="0"/>
            </a:br>
            <a:endParaRPr lang="fr-CH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CH" sz="1400" b="1" dirty="0"/>
              <a:t> Winter = </a:t>
            </a:r>
            <a:r>
              <a:rPr lang="fr-CH" sz="1400" b="1" dirty="0" err="1"/>
              <a:t>Scarcity</a:t>
            </a:r>
            <a:r>
              <a:rPr lang="fr-CH" sz="1400" b="1" dirty="0"/>
              <a:t> = </a:t>
            </a:r>
            <a:r>
              <a:rPr lang="fr-CH" sz="1400" b="1" dirty="0" err="1"/>
              <a:t>Increased</a:t>
            </a:r>
            <a:r>
              <a:rPr lang="fr-CH" sz="1400" b="1" dirty="0"/>
              <a:t> </a:t>
            </a:r>
            <a:r>
              <a:rPr lang="fr-CH" sz="1400" b="1" dirty="0" err="1"/>
              <a:t>Cooperation</a:t>
            </a:r>
            <a:endParaRPr lang="fr-CH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1400" dirty="0"/>
              <a:t>Food </a:t>
            </a:r>
            <a:r>
              <a:rPr lang="fr-CH" sz="1400" dirty="0" err="1"/>
              <a:t>shortages</a:t>
            </a:r>
            <a:r>
              <a:rPr lang="fr-CH" sz="1400" dirty="0"/>
              <a:t> </a:t>
            </a:r>
            <a:r>
              <a:rPr lang="fr-CH" sz="1400" b="1" dirty="0"/>
              <a:t>force </a:t>
            </a:r>
            <a:r>
              <a:rPr lang="fr-CH" sz="1400" b="1" dirty="0" err="1"/>
              <a:t>individuals</a:t>
            </a:r>
            <a:r>
              <a:rPr lang="fr-CH" sz="1400" b="1" dirty="0"/>
              <a:t> to </a:t>
            </a:r>
            <a:r>
              <a:rPr lang="fr-CH" sz="1400" b="1" dirty="0" err="1"/>
              <a:t>cooperate</a:t>
            </a:r>
            <a:r>
              <a:rPr lang="fr-CH" sz="1400" dirty="0"/>
              <a:t> to </a:t>
            </a:r>
            <a:r>
              <a:rPr lang="fr-CH" sz="1400" dirty="0" err="1"/>
              <a:t>maximize</a:t>
            </a:r>
            <a:r>
              <a:rPr lang="fr-CH" sz="1400" dirty="0"/>
              <a:t> </a:t>
            </a:r>
            <a:r>
              <a:rPr lang="fr-CH" sz="1400" dirty="0" err="1"/>
              <a:t>their</a:t>
            </a:r>
            <a:r>
              <a:rPr lang="fr-CH" sz="1400" dirty="0"/>
              <a:t> </a:t>
            </a:r>
            <a:r>
              <a:rPr lang="fr-CH" sz="1400" dirty="0" err="1"/>
              <a:t>access</a:t>
            </a:r>
            <a:r>
              <a:rPr lang="fr-CH" sz="1400" dirty="0"/>
              <a:t> to </a:t>
            </a:r>
            <a:r>
              <a:rPr lang="fr-CH" sz="1400" dirty="0" err="1"/>
              <a:t>limited</a:t>
            </a:r>
            <a:r>
              <a:rPr lang="fr-CH" sz="1400" dirty="0"/>
              <a:t> </a:t>
            </a:r>
            <a:r>
              <a:rPr lang="fr-CH" sz="1400" dirty="0" err="1"/>
              <a:t>resources</a:t>
            </a:r>
            <a:r>
              <a:rPr lang="fr-CH" sz="1400" dirty="0"/>
              <a:t> (</a:t>
            </a:r>
            <a:r>
              <a:rPr lang="fr-CH" sz="1400" dirty="0" err="1"/>
              <a:t>Pansini</a:t>
            </a:r>
            <a:r>
              <a:rPr lang="fr-CH" sz="1400" dirty="0"/>
              <a:t>, 2011).</a:t>
            </a:r>
            <a:br>
              <a:rPr lang="fr-CH" sz="1400" dirty="0"/>
            </a:br>
            <a:endParaRPr lang="fr-CH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1400" dirty="0" err="1"/>
              <a:t>Higher</a:t>
            </a:r>
            <a:r>
              <a:rPr lang="fr-CH" sz="1400" dirty="0"/>
              <a:t> </a:t>
            </a:r>
            <a:r>
              <a:rPr lang="fr-CH" sz="1400" dirty="0" err="1"/>
              <a:t>interdependence</a:t>
            </a:r>
            <a:r>
              <a:rPr lang="fr-CH" sz="1400" dirty="0"/>
              <a:t> </a:t>
            </a:r>
            <a:r>
              <a:rPr lang="fr-CH" sz="1400" b="1" dirty="0" err="1"/>
              <a:t>reduces</a:t>
            </a:r>
            <a:r>
              <a:rPr lang="fr-CH" sz="1400" b="1" dirty="0"/>
              <a:t> </a:t>
            </a:r>
            <a:r>
              <a:rPr lang="fr-CH" sz="1400" b="1" dirty="0" err="1"/>
              <a:t>aggression</a:t>
            </a:r>
            <a:r>
              <a:rPr lang="fr-CH" sz="1400" dirty="0"/>
              <a:t>, as </a:t>
            </a:r>
            <a:r>
              <a:rPr lang="fr-CH" sz="1400" dirty="0" err="1"/>
              <a:t>individuals</a:t>
            </a:r>
            <a:r>
              <a:rPr lang="fr-CH" sz="1400" dirty="0"/>
              <a:t> </a:t>
            </a:r>
            <a:r>
              <a:rPr lang="fr-CH" sz="1400" dirty="0" err="1"/>
              <a:t>need</a:t>
            </a:r>
            <a:r>
              <a:rPr lang="fr-CH" sz="1400" dirty="0"/>
              <a:t> social </a:t>
            </a:r>
            <a:r>
              <a:rPr lang="fr-CH" sz="1400" dirty="0" err="1"/>
              <a:t>partners</a:t>
            </a:r>
            <a:r>
              <a:rPr lang="fr-CH" sz="1400" dirty="0"/>
              <a:t> to </a:t>
            </a:r>
            <a:r>
              <a:rPr lang="fr-CH" sz="1400" dirty="0" err="1"/>
              <a:t>increase</a:t>
            </a:r>
            <a:r>
              <a:rPr lang="fr-CH" sz="1400" dirty="0"/>
              <a:t> </a:t>
            </a:r>
            <a:r>
              <a:rPr lang="fr-CH" sz="1400" dirty="0" err="1"/>
              <a:t>their</a:t>
            </a:r>
            <a:r>
              <a:rPr lang="fr-CH" sz="1400" dirty="0"/>
              <a:t> chances of </a:t>
            </a:r>
            <a:r>
              <a:rPr lang="fr-CH" sz="1400" dirty="0" err="1"/>
              <a:t>obtaining</a:t>
            </a:r>
            <a:r>
              <a:rPr lang="fr-CH" sz="1400" dirty="0"/>
              <a:t> </a:t>
            </a:r>
            <a:r>
              <a:rPr lang="fr-CH" sz="1400" dirty="0" err="1"/>
              <a:t>food</a:t>
            </a:r>
            <a:r>
              <a:rPr lang="fr-CH" sz="1400" dirty="0"/>
              <a:t>.</a:t>
            </a:r>
            <a:br>
              <a:rPr lang="fr-CH" sz="1400" dirty="0"/>
            </a:br>
            <a:endParaRPr lang="fr-CH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1400" dirty="0" err="1"/>
              <a:t>Similar</a:t>
            </a:r>
            <a:r>
              <a:rPr lang="fr-CH" sz="1400" dirty="0"/>
              <a:t> </a:t>
            </a:r>
            <a:r>
              <a:rPr lang="fr-CH" sz="1400" dirty="0" err="1"/>
              <a:t>findings</a:t>
            </a:r>
            <a:r>
              <a:rPr lang="fr-CH" sz="1400" dirty="0"/>
              <a:t> in </a:t>
            </a:r>
            <a:r>
              <a:rPr lang="fr-CH" sz="1400" dirty="0" err="1"/>
              <a:t>baboons</a:t>
            </a:r>
            <a:r>
              <a:rPr lang="fr-CH" sz="1400" dirty="0"/>
              <a:t> and </a:t>
            </a:r>
            <a:r>
              <a:rPr lang="fr-CH" sz="1400" dirty="0" err="1"/>
              <a:t>lemurs</a:t>
            </a:r>
            <a:r>
              <a:rPr lang="fr-CH" sz="1400" dirty="0"/>
              <a:t> show </a:t>
            </a:r>
            <a:r>
              <a:rPr lang="fr-CH" sz="1400" dirty="0" err="1"/>
              <a:t>that</a:t>
            </a:r>
            <a:r>
              <a:rPr lang="fr-CH" sz="1400" dirty="0"/>
              <a:t> </a:t>
            </a:r>
            <a:r>
              <a:rPr lang="fr-CH" sz="1400" dirty="0" err="1"/>
              <a:t>during</a:t>
            </a:r>
            <a:r>
              <a:rPr lang="fr-CH" sz="1400" dirty="0"/>
              <a:t> </a:t>
            </a:r>
            <a:r>
              <a:rPr lang="fr-CH" sz="1400" dirty="0" err="1"/>
              <a:t>food</a:t>
            </a:r>
            <a:r>
              <a:rPr lang="fr-CH" sz="1400" dirty="0"/>
              <a:t> </a:t>
            </a:r>
            <a:r>
              <a:rPr lang="fr-CH" sz="1400" dirty="0" err="1"/>
              <a:t>scarcity</a:t>
            </a:r>
            <a:r>
              <a:rPr lang="fr-CH" sz="1400" dirty="0"/>
              <a:t>, social bonds </a:t>
            </a:r>
            <a:r>
              <a:rPr lang="fr-CH" sz="1400" dirty="0" err="1"/>
              <a:t>strengthen</a:t>
            </a:r>
            <a:r>
              <a:rPr lang="fr-CH" sz="1400" dirty="0"/>
              <a:t>, </a:t>
            </a:r>
            <a:r>
              <a:rPr lang="fr-CH" sz="1400" dirty="0" err="1"/>
              <a:t>with</a:t>
            </a:r>
            <a:r>
              <a:rPr lang="fr-CH" sz="1400" dirty="0"/>
              <a:t> more grooming and alliance formation (</a:t>
            </a:r>
            <a:r>
              <a:rPr lang="fr-CH" sz="1400" dirty="0" err="1"/>
              <a:t>Silk</a:t>
            </a:r>
            <a:r>
              <a:rPr lang="fr-CH" sz="1400" dirty="0"/>
              <a:t>, 2007).</a:t>
            </a:r>
          </a:p>
          <a:p>
            <a:pPr lvl="1"/>
            <a:endParaRPr lang="fr-CH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CH" sz="1400" b="1" dirty="0"/>
              <a:t> Summer = </a:t>
            </a:r>
            <a:r>
              <a:rPr lang="fr-CH" sz="1400" b="1" dirty="0" err="1"/>
              <a:t>Abundance</a:t>
            </a:r>
            <a:r>
              <a:rPr lang="fr-CH" sz="1400" b="1" dirty="0"/>
              <a:t> = </a:t>
            </a:r>
            <a:r>
              <a:rPr lang="fr-CH" sz="1400" b="1" dirty="0" err="1"/>
              <a:t>Reduced</a:t>
            </a:r>
            <a:r>
              <a:rPr lang="fr-CH" sz="1400" b="1" dirty="0"/>
              <a:t> Need for </a:t>
            </a:r>
            <a:r>
              <a:rPr lang="fr-CH" sz="1400" b="1" dirty="0" err="1"/>
              <a:t>Tolerance</a:t>
            </a:r>
            <a:endParaRPr lang="fr-CH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1400" b="1" dirty="0"/>
              <a:t>Resource </a:t>
            </a:r>
            <a:r>
              <a:rPr lang="fr-CH" sz="1400" b="1" dirty="0" err="1"/>
              <a:t>competition</a:t>
            </a:r>
            <a:r>
              <a:rPr lang="fr-CH" sz="1400" b="1" dirty="0"/>
              <a:t> </a:t>
            </a:r>
            <a:r>
              <a:rPr lang="fr-CH" sz="1400" b="1" dirty="0" err="1"/>
              <a:t>decreases</a:t>
            </a:r>
            <a:r>
              <a:rPr lang="fr-CH" sz="1400" dirty="0"/>
              <a:t>, </a:t>
            </a:r>
            <a:r>
              <a:rPr lang="fr-CH" sz="1400" dirty="0" err="1"/>
              <a:t>so</a:t>
            </a:r>
            <a:r>
              <a:rPr lang="fr-CH" sz="1400" dirty="0"/>
              <a:t> </a:t>
            </a:r>
            <a:r>
              <a:rPr lang="fr-CH" sz="1400" dirty="0" err="1"/>
              <a:t>individuals</a:t>
            </a:r>
            <a:r>
              <a:rPr lang="fr-CH" sz="1400" dirty="0"/>
              <a:t> do not </a:t>
            </a:r>
            <a:r>
              <a:rPr lang="fr-CH" sz="1400" dirty="0" err="1"/>
              <a:t>need</a:t>
            </a:r>
            <a:r>
              <a:rPr lang="fr-CH" sz="1400" dirty="0"/>
              <a:t> to </a:t>
            </a:r>
            <a:r>
              <a:rPr lang="fr-CH" sz="1400" dirty="0" err="1"/>
              <a:t>rely</a:t>
            </a:r>
            <a:r>
              <a:rPr lang="fr-CH" sz="1400" dirty="0"/>
              <a:t> on </a:t>
            </a:r>
            <a:r>
              <a:rPr lang="fr-CH" sz="1400" dirty="0" err="1"/>
              <a:t>cooperative</a:t>
            </a:r>
            <a:r>
              <a:rPr lang="fr-CH" sz="1400" dirty="0"/>
              <a:t> </a:t>
            </a:r>
            <a:r>
              <a:rPr lang="fr-CH" sz="1400" dirty="0" err="1"/>
              <a:t>strategies</a:t>
            </a:r>
            <a:r>
              <a:rPr lang="fr-CH" sz="1400" dirty="0"/>
              <a:t> to gain </a:t>
            </a:r>
            <a:r>
              <a:rPr lang="fr-CH" sz="1400" dirty="0" err="1"/>
              <a:t>food</a:t>
            </a:r>
            <a:r>
              <a:rPr lang="fr-CH" sz="1400" dirty="0"/>
              <a:t>.</a:t>
            </a:r>
            <a:br>
              <a:rPr lang="fr-CH" sz="1400" dirty="0"/>
            </a:br>
            <a:endParaRPr lang="fr-CH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1400" b="1" dirty="0"/>
              <a:t>Dominance </a:t>
            </a:r>
            <a:r>
              <a:rPr lang="fr-CH" sz="1400" b="1" dirty="0" err="1"/>
              <a:t>hierarchies</a:t>
            </a:r>
            <a:r>
              <a:rPr lang="fr-CH" sz="1400" b="1" dirty="0"/>
              <a:t> </a:t>
            </a:r>
            <a:r>
              <a:rPr lang="fr-CH" sz="1400" b="1" dirty="0" err="1"/>
              <a:t>become</a:t>
            </a:r>
            <a:r>
              <a:rPr lang="fr-CH" sz="1400" b="1" dirty="0"/>
              <a:t> more </a:t>
            </a:r>
            <a:r>
              <a:rPr lang="fr-CH" sz="1400" b="1" dirty="0" err="1"/>
              <a:t>evident</a:t>
            </a:r>
            <a:r>
              <a:rPr lang="fr-CH" sz="1400" dirty="0"/>
              <a:t> as high-</a:t>
            </a:r>
            <a:r>
              <a:rPr lang="fr-CH" sz="1400" dirty="0" err="1"/>
              <a:t>ranking</a:t>
            </a:r>
            <a:r>
              <a:rPr lang="fr-CH" sz="1400" dirty="0"/>
              <a:t> </a:t>
            </a:r>
            <a:r>
              <a:rPr lang="fr-CH" sz="1400" dirty="0" err="1"/>
              <a:t>individuals</a:t>
            </a:r>
            <a:r>
              <a:rPr lang="fr-CH" sz="1400" dirty="0"/>
              <a:t> </a:t>
            </a:r>
            <a:r>
              <a:rPr lang="fr-CH" sz="1400" dirty="0" err="1"/>
              <a:t>monopolize</a:t>
            </a:r>
            <a:r>
              <a:rPr lang="fr-CH" sz="1400" dirty="0"/>
              <a:t> </a:t>
            </a:r>
            <a:r>
              <a:rPr lang="fr-CH" sz="1400" dirty="0" err="1"/>
              <a:t>resources</a:t>
            </a:r>
            <a:r>
              <a:rPr lang="fr-CH" sz="1400" dirty="0"/>
              <a:t> </a:t>
            </a:r>
            <a:r>
              <a:rPr lang="fr-CH" sz="1400" dirty="0" err="1"/>
              <a:t>without</a:t>
            </a:r>
            <a:r>
              <a:rPr lang="fr-CH" sz="1400" dirty="0"/>
              <a:t> social </a:t>
            </a:r>
            <a:r>
              <a:rPr lang="fr-CH" sz="1400" dirty="0" err="1"/>
              <a:t>repercussions</a:t>
            </a:r>
            <a:r>
              <a:rPr lang="fr-CH" sz="1400" dirty="0"/>
              <a:t>.</a:t>
            </a:r>
            <a:br>
              <a:rPr lang="fr-CH" sz="1400" dirty="0"/>
            </a:br>
            <a:endParaRPr lang="fr-CH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1400" dirty="0"/>
              <a:t>For </a:t>
            </a:r>
            <a:r>
              <a:rPr lang="fr-CH" sz="1400" dirty="0" err="1"/>
              <a:t>example</a:t>
            </a:r>
            <a:r>
              <a:rPr lang="fr-CH" sz="1400" dirty="0"/>
              <a:t>, in </a:t>
            </a:r>
            <a:r>
              <a:rPr lang="fr-CH" sz="1400" b="1" dirty="0"/>
              <a:t>ring-</a:t>
            </a:r>
            <a:r>
              <a:rPr lang="fr-CH" sz="1400" b="1" dirty="0" err="1"/>
              <a:t>tailed</a:t>
            </a:r>
            <a:r>
              <a:rPr lang="fr-CH" sz="1400" b="1" dirty="0"/>
              <a:t> </a:t>
            </a:r>
            <a:r>
              <a:rPr lang="fr-CH" sz="1400" b="1" dirty="0" err="1"/>
              <a:t>lemurs</a:t>
            </a:r>
            <a:r>
              <a:rPr lang="fr-CH" sz="1400" b="1" dirty="0"/>
              <a:t> (</a:t>
            </a:r>
            <a:r>
              <a:rPr lang="fr-CH" sz="1400" b="1" dirty="0" err="1"/>
              <a:t>Sauther</a:t>
            </a:r>
            <a:r>
              <a:rPr lang="fr-CH" sz="1400" b="1" dirty="0"/>
              <a:t>, 1993)</a:t>
            </a:r>
            <a:r>
              <a:rPr lang="fr-CH" sz="1400" dirty="0"/>
              <a:t>, </a:t>
            </a:r>
            <a:r>
              <a:rPr lang="fr-CH" sz="1400" dirty="0" err="1"/>
              <a:t>female</a:t>
            </a:r>
            <a:r>
              <a:rPr lang="fr-CH" sz="1400" dirty="0"/>
              <a:t> </a:t>
            </a:r>
            <a:r>
              <a:rPr lang="fr-CH" sz="1400" dirty="0" err="1"/>
              <a:t>competition</a:t>
            </a:r>
            <a:r>
              <a:rPr lang="fr-CH" sz="1400" dirty="0"/>
              <a:t> for </a:t>
            </a:r>
            <a:r>
              <a:rPr lang="fr-CH" sz="1400" dirty="0" err="1"/>
              <a:t>resources</a:t>
            </a:r>
            <a:r>
              <a:rPr lang="fr-CH" sz="1400" dirty="0"/>
              <a:t> </a:t>
            </a:r>
            <a:r>
              <a:rPr lang="fr-CH" sz="1400" dirty="0" err="1"/>
              <a:t>increases</a:t>
            </a:r>
            <a:r>
              <a:rPr lang="fr-CH" sz="1400" dirty="0"/>
              <a:t> </a:t>
            </a:r>
            <a:r>
              <a:rPr lang="fr-CH" sz="1400" dirty="0" err="1"/>
              <a:t>when</a:t>
            </a:r>
            <a:r>
              <a:rPr lang="fr-CH" sz="1400" dirty="0"/>
              <a:t> </a:t>
            </a:r>
            <a:r>
              <a:rPr lang="fr-CH" sz="1400" dirty="0" err="1"/>
              <a:t>food</a:t>
            </a:r>
            <a:r>
              <a:rPr lang="fr-CH" sz="1400" dirty="0"/>
              <a:t> </a:t>
            </a:r>
            <a:r>
              <a:rPr lang="fr-CH" sz="1400" dirty="0" err="1"/>
              <a:t>is</a:t>
            </a:r>
            <a:r>
              <a:rPr lang="fr-CH" sz="1400" dirty="0"/>
              <a:t> </a:t>
            </a:r>
            <a:r>
              <a:rPr lang="fr-CH" sz="1400" dirty="0" err="1"/>
              <a:t>scarce</a:t>
            </a:r>
            <a:r>
              <a:rPr lang="fr-CH" sz="1400" dirty="0"/>
              <a:t>, </a:t>
            </a:r>
            <a:r>
              <a:rPr lang="fr-CH" sz="1400" dirty="0" err="1"/>
              <a:t>leading</a:t>
            </a:r>
            <a:r>
              <a:rPr lang="fr-CH" sz="1400" dirty="0"/>
              <a:t> to dominance shifts, </a:t>
            </a:r>
            <a:r>
              <a:rPr lang="fr-CH" sz="1400" dirty="0" err="1"/>
              <a:t>similar</a:t>
            </a:r>
            <a:r>
              <a:rPr lang="fr-CH" sz="1400" dirty="0"/>
              <a:t> to vervet </a:t>
            </a:r>
            <a:r>
              <a:rPr lang="fr-CH" sz="1400" dirty="0" err="1"/>
              <a:t>winter</a:t>
            </a:r>
            <a:r>
              <a:rPr lang="fr-CH" sz="1400" dirty="0"/>
              <a:t> </a:t>
            </a:r>
            <a:r>
              <a:rPr lang="fr-CH" sz="1400" dirty="0" err="1"/>
              <a:t>tolerance</a:t>
            </a:r>
            <a:r>
              <a:rPr lang="fr-CH" sz="1400" dirty="0"/>
              <a:t> changes.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FD907D-915E-0608-7A7C-674371C46438}"/>
              </a:ext>
            </a:extLst>
          </p:cNvPr>
          <p:cNvSpPr txBox="1"/>
          <p:nvPr/>
        </p:nvSpPr>
        <p:spPr>
          <a:xfrm>
            <a:off x="6228020" y="1300727"/>
            <a:ext cx="438327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400" b="1" dirty="0" err="1"/>
              <a:t>Examples</a:t>
            </a:r>
            <a:r>
              <a:rPr lang="fr-CH" sz="1400" b="1" dirty="0"/>
              <a:t> in </a:t>
            </a:r>
            <a:r>
              <a:rPr lang="fr-CH" sz="1400" b="1" dirty="0" err="1"/>
              <a:t>other</a:t>
            </a:r>
            <a:r>
              <a:rPr lang="fr-CH" sz="1400" b="1" dirty="0"/>
              <a:t> </a:t>
            </a:r>
            <a:r>
              <a:rPr lang="fr-CH" sz="1400" b="1" dirty="0" err="1"/>
              <a:t>species</a:t>
            </a:r>
            <a:br>
              <a:rPr lang="fr-CH" sz="1400" b="1" dirty="0"/>
            </a:br>
            <a:br>
              <a:rPr lang="fr-CH" sz="1400" b="1" dirty="0"/>
            </a:br>
            <a:r>
              <a:rPr lang="fr-CH" sz="1400" b="1" dirty="0"/>
              <a:t>Bonobos vs. </a:t>
            </a:r>
            <a:r>
              <a:rPr lang="fr-CH" sz="1400" b="1" dirty="0" err="1"/>
              <a:t>Chimpanzees</a:t>
            </a:r>
            <a:r>
              <a:rPr lang="fr-CH" sz="1400" b="1" dirty="0"/>
              <a:t> (Hare et al., 2007)</a:t>
            </a:r>
            <a:r>
              <a:rPr lang="fr-CH" sz="1400" dirty="0"/>
              <a:t>: Bonobos, </a:t>
            </a:r>
            <a:r>
              <a:rPr lang="fr-CH" sz="1400" dirty="0" err="1"/>
              <a:t>who</a:t>
            </a:r>
            <a:r>
              <a:rPr lang="fr-CH" sz="1400" dirty="0"/>
              <a:t> live in </a:t>
            </a:r>
            <a:r>
              <a:rPr lang="fr-CH" sz="1400" dirty="0" err="1"/>
              <a:t>food-abundant</a:t>
            </a:r>
            <a:r>
              <a:rPr lang="fr-CH" sz="1400" dirty="0"/>
              <a:t> </a:t>
            </a:r>
            <a:r>
              <a:rPr lang="fr-CH" sz="1400" dirty="0" err="1"/>
              <a:t>environments</a:t>
            </a:r>
            <a:r>
              <a:rPr lang="fr-CH" sz="1400" dirty="0"/>
              <a:t>, display more </a:t>
            </a:r>
            <a:r>
              <a:rPr lang="fr-CH" sz="1400" dirty="0" err="1"/>
              <a:t>tolerance</a:t>
            </a:r>
            <a:r>
              <a:rPr lang="fr-CH" sz="1400" dirty="0"/>
              <a:t> in </a:t>
            </a:r>
            <a:r>
              <a:rPr lang="fr-CH" sz="1400" dirty="0" err="1"/>
              <a:t>cooperative</a:t>
            </a:r>
            <a:r>
              <a:rPr lang="fr-CH" sz="1400" dirty="0"/>
              <a:t> </a:t>
            </a:r>
            <a:r>
              <a:rPr lang="fr-CH" sz="1400" dirty="0" err="1"/>
              <a:t>tasks</a:t>
            </a:r>
            <a:r>
              <a:rPr lang="fr-CH" sz="1400" dirty="0"/>
              <a:t>, </a:t>
            </a:r>
            <a:r>
              <a:rPr lang="fr-CH" sz="1400" dirty="0" err="1"/>
              <a:t>whereas</a:t>
            </a:r>
            <a:r>
              <a:rPr lang="fr-CH" sz="1400" dirty="0"/>
              <a:t> </a:t>
            </a:r>
            <a:r>
              <a:rPr lang="fr-CH" sz="1400" dirty="0" err="1"/>
              <a:t>chimpanzees</a:t>
            </a:r>
            <a:r>
              <a:rPr lang="fr-CH" sz="1400" dirty="0"/>
              <a:t>, </a:t>
            </a:r>
            <a:r>
              <a:rPr lang="fr-CH" sz="1400" dirty="0" err="1"/>
              <a:t>who</a:t>
            </a:r>
            <a:r>
              <a:rPr lang="fr-CH" sz="1400" dirty="0"/>
              <a:t> </a:t>
            </a:r>
            <a:r>
              <a:rPr lang="fr-CH" sz="1400" dirty="0" err="1"/>
              <a:t>experience</a:t>
            </a:r>
            <a:r>
              <a:rPr lang="fr-CH" sz="1400" dirty="0"/>
              <a:t> </a:t>
            </a:r>
            <a:r>
              <a:rPr lang="fr-CH" sz="1400" dirty="0" err="1"/>
              <a:t>periodic</a:t>
            </a:r>
            <a:r>
              <a:rPr lang="fr-CH" sz="1400" dirty="0"/>
              <a:t> </a:t>
            </a:r>
            <a:r>
              <a:rPr lang="fr-CH" sz="1400" dirty="0" err="1"/>
              <a:t>scarcity</a:t>
            </a:r>
            <a:r>
              <a:rPr lang="fr-CH" sz="1400" dirty="0"/>
              <a:t>, show more dominance-</a:t>
            </a:r>
            <a:r>
              <a:rPr lang="fr-CH" sz="1400" dirty="0" err="1"/>
              <a:t>based</a:t>
            </a:r>
            <a:r>
              <a:rPr lang="fr-CH" sz="1400" dirty="0"/>
              <a:t> </a:t>
            </a:r>
            <a:r>
              <a:rPr lang="fr-CH" sz="1400" dirty="0" err="1"/>
              <a:t>food</a:t>
            </a:r>
            <a:r>
              <a:rPr lang="fr-CH" sz="1400" dirty="0"/>
              <a:t> </a:t>
            </a:r>
            <a:r>
              <a:rPr lang="fr-CH" sz="1400" dirty="0" err="1"/>
              <a:t>monopolization</a:t>
            </a:r>
            <a:r>
              <a:rPr lang="fr-CH" sz="1400" dirty="0"/>
              <a:t>.</a:t>
            </a:r>
            <a:br>
              <a:rPr lang="fr-CH" sz="1400" dirty="0"/>
            </a:br>
            <a:br>
              <a:rPr lang="fr-CH" sz="1400" dirty="0"/>
            </a:br>
            <a:r>
              <a:rPr lang="fr-CH" sz="1400" b="1" dirty="0" err="1"/>
              <a:t>Mountain</a:t>
            </a:r>
            <a:r>
              <a:rPr lang="fr-CH" sz="1400" b="1" dirty="0"/>
              <a:t> </a:t>
            </a:r>
            <a:r>
              <a:rPr lang="fr-CH" sz="1400" b="1" dirty="0" err="1"/>
              <a:t>Gorillas</a:t>
            </a:r>
            <a:r>
              <a:rPr lang="fr-CH" sz="1400" b="1" dirty="0"/>
              <a:t> (</a:t>
            </a:r>
            <a:r>
              <a:rPr lang="fr-CH" sz="1400" b="1" dirty="0" err="1"/>
              <a:t>Pisor</a:t>
            </a:r>
            <a:r>
              <a:rPr lang="fr-CH" sz="1400" b="1" dirty="0"/>
              <a:t> &amp; </a:t>
            </a:r>
            <a:r>
              <a:rPr lang="fr-CH" sz="1400" b="1" dirty="0" err="1"/>
              <a:t>Surbeck</a:t>
            </a:r>
            <a:r>
              <a:rPr lang="fr-CH" sz="1400" b="1" dirty="0"/>
              <a:t>, 2019)</a:t>
            </a:r>
            <a:r>
              <a:rPr lang="fr-CH" sz="1400" dirty="0"/>
              <a:t>: </a:t>
            </a:r>
            <a:r>
              <a:rPr lang="fr-CH" sz="1400" dirty="0" err="1"/>
              <a:t>Seasonal</a:t>
            </a:r>
            <a:r>
              <a:rPr lang="fr-CH" sz="1400" dirty="0"/>
              <a:t> </a:t>
            </a:r>
            <a:r>
              <a:rPr lang="fr-CH" sz="1400" dirty="0" err="1"/>
              <a:t>resource</a:t>
            </a:r>
            <a:r>
              <a:rPr lang="fr-CH" sz="1400" dirty="0"/>
              <a:t> shifts influence </a:t>
            </a:r>
            <a:r>
              <a:rPr lang="fr-CH" sz="1400" dirty="0" err="1"/>
              <a:t>tolerance</a:t>
            </a:r>
            <a:r>
              <a:rPr lang="fr-CH" sz="1400" dirty="0"/>
              <a:t>—high-</a:t>
            </a:r>
            <a:r>
              <a:rPr lang="fr-CH" sz="1400" dirty="0" err="1"/>
              <a:t>ranking</a:t>
            </a:r>
            <a:r>
              <a:rPr lang="fr-CH" sz="1400" dirty="0"/>
              <a:t> </a:t>
            </a:r>
            <a:r>
              <a:rPr lang="fr-CH" sz="1400" dirty="0" err="1"/>
              <a:t>individuals</a:t>
            </a:r>
            <a:r>
              <a:rPr lang="fr-CH" sz="1400" dirty="0"/>
              <a:t> </a:t>
            </a:r>
            <a:r>
              <a:rPr lang="fr-CH" sz="1400" dirty="0" err="1"/>
              <a:t>share</a:t>
            </a:r>
            <a:r>
              <a:rPr lang="fr-CH" sz="1400" dirty="0"/>
              <a:t> more </a:t>
            </a:r>
            <a:r>
              <a:rPr lang="fr-CH" sz="1400" dirty="0" err="1"/>
              <a:t>food</a:t>
            </a:r>
            <a:r>
              <a:rPr lang="fr-CH" sz="1400" dirty="0"/>
              <a:t> in </a:t>
            </a:r>
            <a:r>
              <a:rPr lang="fr-CH" sz="1400" dirty="0" err="1"/>
              <a:t>harsh</a:t>
            </a:r>
            <a:r>
              <a:rPr lang="fr-CH" sz="1400" dirty="0"/>
              <a:t> conditions but </a:t>
            </a:r>
            <a:r>
              <a:rPr lang="fr-CH" sz="1400" dirty="0" err="1"/>
              <a:t>become</a:t>
            </a:r>
            <a:r>
              <a:rPr lang="fr-CH" sz="1400" dirty="0"/>
              <a:t> more exclusive </a:t>
            </a:r>
            <a:r>
              <a:rPr lang="fr-CH" sz="1400" dirty="0" err="1"/>
              <a:t>when</a:t>
            </a:r>
            <a:r>
              <a:rPr lang="fr-CH" sz="1400" dirty="0"/>
              <a:t> </a:t>
            </a:r>
            <a:r>
              <a:rPr lang="fr-CH" sz="1400" dirty="0" err="1"/>
              <a:t>resources</a:t>
            </a:r>
            <a:r>
              <a:rPr lang="fr-CH" sz="1400" dirty="0"/>
              <a:t> are </a:t>
            </a:r>
            <a:r>
              <a:rPr lang="fr-CH" sz="1400" dirty="0" err="1"/>
              <a:t>abundant</a:t>
            </a:r>
            <a:r>
              <a:rPr lang="fr-CH" sz="1400" dirty="0"/>
              <a:t>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143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6CADF-D85A-3BEB-EBC8-7DD13264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pic>
        <p:nvPicPr>
          <p:cNvPr id="8" name="Picture 2" descr="http://icons.iconarchive.com/icons/double-j-design/origami/256/clock-icon.png">
            <a:extLst>
              <a:ext uri="{FF2B5EF4-FFF2-40B4-BE49-F238E27FC236}">
                <a16:creationId xmlns:a16="http://schemas.microsoft.com/office/drawing/2014/main" id="{BA1E7E35-153A-70E4-85FE-2BE7E646F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375" y="2096560"/>
            <a:ext cx="912946" cy="9129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7B165936-C5CF-A7A6-1764-53BBD27BB6E1}"/>
              </a:ext>
            </a:extLst>
          </p:cNvPr>
          <p:cNvSpPr txBox="1"/>
          <p:nvPr/>
        </p:nvSpPr>
        <p:spPr>
          <a:xfrm>
            <a:off x="2902321" y="2314506"/>
            <a:ext cx="1485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500" b="1" dirty="0"/>
              <a:t>5 minutes</a:t>
            </a:r>
            <a:endParaRPr lang="en-US" sz="25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8D08DF-0E00-457A-44BC-AB4A033827B9}"/>
              </a:ext>
            </a:extLst>
          </p:cNvPr>
          <p:cNvSpPr/>
          <p:nvPr/>
        </p:nvSpPr>
        <p:spPr>
          <a:xfrm>
            <a:off x="2750780" y="3255900"/>
            <a:ext cx="78770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Place your findings back into the general literature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Briefly discuss any major problems with your methodology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Discuss further directions for research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Answer questions</a:t>
            </a:r>
          </a:p>
        </p:txBody>
      </p:sp>
    </p:spTree>
    <p:extLst>
      <p:ext uri="{BB962C8B-B14F-4D97-AF65-F5344CB8AC3E}">
        <p14:creationId xmlns:p14="http://schemas.microsoft.com/office/powerpoint/2010/main" val="38642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F88E9-666E-94C3-D68A-FBE8469E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F4C414-C639-2A22-24E3-A2D487707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763"/>
            <a:ext cx="10515600" cy="4752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2000" dirty="0"/>
              <a:t> Male-Female cooperation  </a:t>
            </a:r>
          </a:p>
          <a:p>
            <a:pPr>
              <a:buFont typeface="Wingdings" pitchFamily="2" charset="2"/>
              <a:buChar char="v"/>
            </a:pPr>
            <a:r>
              <a:rPr lang="en-GB" sz="2000" dirty="0"/>
              <a:t> What influences tolerance</a:t>
            </a:r>
          </a:p>
          <a:p>
            <a:pPr>
              <a:buFont typeface="Wingdings" pitchFamily="2" charset="2"/>
              <a:buChar char="v"/>
            </a:pPr>
            <a:r>
              <a:rPr lang="en-GB" sz="2000" dirty="0"/>
              <a:t> Female dominant system</a:t>
            </a:r>
          </a:p>
          <a:p>
            <a:pPr>
              <a:buFont typeface="Wingdings" pitchFamily="2" charset="2"/>
              <a:buChar char="v"/>
            </a:pPr>
            <a:r>
              <a:rPr lang="en-GB" sz="2000" dirty="0"/>
              <a:t> Vervet monkeys</a:t>
            </a:r>
          </a:p>
          <a:p>
            <a:pPr>
              <a:buFont typeface="Wingdings" pitchFamily="2" charset="2"/>
              <a:buChar char="v"/>
            </a:pPr>
            <a:r>
              <a:rPr lang="en-GB" sz="2000" dirty="0"/>
              <a:t> Research question &amp; hypothesis</a:t>
            </a:r>
          </a:p>
          <a:p>
            <a:pPr>
              <a:buFont typeface="Wingdings" pitchFamily="2" charset="2"/>
              <a:buChar char="v"/>
            </a:pPr>
            <a:r>
              <a:rPr lang="en-GB" sz="2000" dirty="0"/>
              <a:t> Method &amp; experimental design</a:t>
            </a:r>
          </a:p>
          <a:p>
            <a:pPr>
              <a:buFont typeface="Wingdings" pitchFamily="2" charset="2"/>
              <a:buChar char="v"/>
            </a:pPr>
            <a:r>
              <a:rPr lang="en-GB" sz="2000" dirty="0"/>
              <a:t> Results : Rank differences</a:t>
            </a:r>
          </a:p>
          <a:p>
            <a:pPr>
              <a:buFont typeface="Wingdings" pitchFamily="2" charset="2"/>
              <a:buChar char="v"/>
            </a:pPr>
            <a:r>
              <a:rPr lang="en-GB" sz="2000" dirty="0"/>
              <a:t> Results : Ecological seasons</a:t>
            </a:r>
          </a:p>
          <a:p>
            <a:pPr>
              <a:buFont typeface="Wingdings" pitchFamily="2" charset="2"/>
              <a:buChar char="v"/>
            </a:pPr>
            <a:r>
              <a:rPr lang="en-GB" sz="2000" dirty="0"/>
              <a:t> Conclusions of the experiment (results + gaps addressed)</a:t>
            </a:r>
          </a:p>
          <a:p>
            <a:pPr>
              <a:buFont typeface="Wingdings" pitchFamily="2" charset="2"/>
              <a:buChar char="v"/>
            </a:pPr>
            <a:r>
              <a:rPr lang="en-GB" sz="2000" dirty="0"/>
              <a:t> Limitations and future direction</a:t>
            </a:r>
          </a:p>
          <a:p>
            <a:pPr>
              <a:buFont typeface="Wingdings" pitchFamily="2" charset="2"/>
              <a:buChar char="v"/>
            </a:pPr>
            <a:r>
              <a:rPr lang="en-GB" sz="2000" dirty="0"/>
              <a:t> Future research and take-home message</a:t>
            </a:r>
          </a:p>
          <a:p>
            <a:pPr>
              <a:buFont typeface="Wingdings" pitchFamily="2" charset="2"/>
              <a:buChar char="v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073790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6CADF-D85A-3BEB-EBC8-7DD13264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findings: In short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DA44CB-0C27-B200-9875-032051318F81}"/>
              </a:ext>
            </a:extLst>
          </p:cNvPr>
          <p:cNvSpPr txBox="1"/>
          <p:nvPr/>
        </p:nvSpPr>
        <p:spPr>
          <a:xfrm>
            <a:off x="838200" y="2210215"/>
            <a:ext cx="489274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400" dirty="0"/>
              <a:t>The </a:t>
            </a:r>
            <a:r>
              <a:rPr lang="fr-CH" sz="1400" dirty="0" err="1"/>
              <a:t>study</a:t>
            </a:r>
            <a:r>
              <a:rPr lang="fr-CH" sz="1400" dirty="0"/>
              <a:t> highlights </a:t>
            </a:r>
            <a:r>
              <a:rPr lang="fr-CH" sz="1400" dirty="0" err="1"/>
              <a:t>that</a:t>
            </a:r>
            <a:r>
              <a:rPr lang="fr-CH" sz="1400" dirty="0"/>
              <a:t> </a:t>
            </a:r>
            <a:r>
              <a:rPr lang="fr-CH" sz="1400" b="1" dirty="0"/>
              <a:t>male-</a:t>
            </a:r>
            <a:r>
              <a:rPr lang="fr-CH" sz="1400" b="1" dirty="0" err="1"/>
              <a:t>female</a:t>
            </a:r>
            <a:r>
              <a:rPr lang="fr-CH" sz="1400" b="1" dirty="0"/>
              <a:t> </a:t>
            </a:r>
            <a:r>
              <a:rPr lang="fr-CH" sz="1400" b="1" dirty="0" err="1"/>
              <a:t>tolerance</a:t>
            </a:r>
            <a:r>
              <a:rPr lang="fr-CH" sz="1400" b="1" dirty="0"/>
              <a:t> </a:t>
            </a:r>
            <a:r>
              <a:rPr lang="fr-CH" sz="1400" b="1" dirty="0" err="1"/>
              <a:t>is</a:t>
            </a:r>
            <a:r>
              <a:rPr lang="fr-CH" sz="1400" b="1" dirty="0"/>
              <a:t> not </a:t>
            </a:r>
            <a:r>
              <a:rPr lang="fr-CH" sz="1400" b="1" dirty="0" err="1"/>
              <a:t>just</a:t>
            </a:r>
            <a:r>
              <a:rPr lang="fr-CH" sz="1400" b="1" dirty="0"/>
              <a:t> a </a:t>
            </a:r>
            <a:r>
              <a:rPr lang="fr-CH" sz="1400" b="1" dirty="0" err="1"/>
              <a:t>function</a:t>
            </a:r>
            <a:r>
              <a:rPr lang="fr-CH" sz="1400" b="1" dirty="0"/>
              <a:t> of </a:t>
            </a:r>
            <a:r>
              <a:rPr lang="fr-CH" sz="1400" b="1" dirty="0" err="1"/>
              <a:t>individual</a:t>
            </a:r>
            <a:r>
              <a:rPr lang="fr-CH" sz="1400" b="1" dirty="0"/>
              <a:t> </a:t>
            </a:r>
            <a:r>
              <a:rPr lang="fr-CH" sz="1400" b="1" dirty="0" err="1"/>
              <a:t>personalities</a:t>
            </a:r>
            <a:r>
              <a:rPr lang="fr-CH" sz="1400" b="1" dirty="0"/>
              <a:t> but </a:t>
            </a:r>
            <a:r>
              <a:rPr lang="fr-CH" sz="1400" b="1" dirty="0" err="1"/>
              <a:t>is</a:t>
            </a:r>
            <a:r>
              <a:rPr lang="fr-CH" sz="1400" b="1" dirty="0"/>
              <a:t> </a:t>
            </a:r>
            <a:r>
              <a:rPr lang="fr-CH" sz="1400" b="1" dirty="0" err="1"/>
              <a:t>shaped</a:t>
            </a:r>
            <a:r>
              <a:rPr lang="fr-CH" sz="1400" b="1" dirty="0"/>
              <a:t> by </a:t>
            </a:r>
            <a:r>
              <a:rPr lang="fr-CH" sz="1400" b="1" dirty="0" err="1"/>
              <a:t>ecological</a:t>
            </a:r>
            <a:r>
              <a:rPr lang="fr-CH" sz="1400" b="1" dirty="0"/>
              <a:t> and </a:t>
            </a:r>
            <a:r>
              <a:rPr lang="fr-CH" sz="1400" b="1" dirty="0" err="1"/>
              <a:t>hierarchical</a:t>
            </a:r>
            <a:r>
              <a:rPr lang="fr-CH" sz="1400" b="1" dirty="0"/>
              <a:t> </a:t>
            </a:r>
            <a:r>
              <a:rPr lang="fr-CH" sz="1400" b="1" dirty="0" err="1"/>
              <a:t>constraints</a:t>
            </a:r>
            <a:r>
              <a:rPr lang="fr-CH" sz="1400" dirty="0"/>
              <a:t>.</a:t>
            </a:r>
          </a:p>
          <a:p>
            <a:r>
              <a:rPr lang="fr-CH" sz="1400" b="1" dirty="0"/>
              <a:t>Key </a:t>
            </a:r>
            <a:r>
              <a:rPr lang="fr-CH" sz="1400" b="1" dirty="0" err="1"/>
              <a:t>Takeaways</a:t>
            </a:r>
            <a:br>
              <a:rPr lang="fr-CH" sz="1400" b="1" dirty="0"/>
            </a:br>
            <a:endParaRPr lang="fr-CH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CH" sz="1400" b="1" dirty="0" err="1"/>
              <a:t>Hierarchy</a:t>
            </a:r>
            <a:r>
              <a:rPr lang="fr-CH" sz="1400" b="1" dirty="0"/>
              <a:t> affects social bonds</a:t>
            </a:r>
            <a:r>
              <a:rPr lang="fr-CH" sz="1400" dirty="0"/>
              <a:t>: </a:t>
            </a:r>
            <a:r>
              <a:rPr lang="fr-CH" sz="1400" dirty="0" err="1"/>
              <a:t>Unlike</a:t>
            </a:r>
            <a:r>
              <a:rPr lang="fr-CH" sz="1400" dirty="0"/>
              <a:t> </a:t>
            </a:r>
            <a:r>
              <a:rPr lang="fr-CH" sz="1400" dirty="0" err="1"/>
              <a:t>species</a:t>
            </a:r>
            <a:r>
              <a:rPr lang="fr-CH" sz="1400" dirty="0"/>
              <a:t> </a:t>
            </a:r>
            <a:r>
              <a:rPr lang="fr-CH" sz="1400" dirty="0" err="1"/>
              <a:t>where</a:t>
            </a:r>
            <a:r>
              <a:rPr lang="fr-CH" sz="1400" dirty="0"/>
              <a:t> male-</a:t>
            </a:r>
            <a:r>
              <a:rPr lang="fr-CH" sz="1400" dirty="0" err="1"/>
              <a:t>female</a:t>
            </a:r>
            <a:r>
              <a:rPr lang="fr-CH" sz="1400" dirty="0"/>
              <a:t> </a:t>
            </a:r>
            <a:r>
              <a:rPr lang="fr-CH" sz="1400" dirty="0" err="1"/>
              <a:t>friendships</a:t>
            </a:r>
            <a:r>
              <a:rPr lang="fr-CH" sz="1400" dirty="0"/>
              <a:t> are </a:t>
            </a:r>
            <a:r>
              <a:rPr lang="fr-CH" sz="1400" dirty="0" err="1"/>
              <a:t>strong</a:t>
            </a:r>
            <a:r>
              <a:rPr lang="fr-CH" sz="1400" dirty="0"/>
              <a:t> (e.g., bonobos), vervets </a:t>
            </a:r>
            <a:r>
              <a:rPr lang="fr-CH" sz="1400" b="1" dirty="0" err="1"/>
              <a:t>prioritize</a:t>
            </a:r>
            <a:r>
              <a:rPr lang="fr-CH" sz="1400" b="1" dirty="0"/>
              <a:t> dominance over social affiliation</a:t>
            </a:r>
            <a:r>
              <a:rPr lang="fr-CH" sz="1400" dirty="0"/>
              <a:t> in </a:t>
            </a:r>
            <a:r>
              <a:rPr lang="fr-CH" sz="1400" dirty="0" err="1"/>
              <a:t>food</a:t>
            </a:r>
            <a:r>
              <a:rPr lang="fr-CH" sz="1400" dirty="0"/>
              <a:t> </a:t>
            </a:r>
            <a:r>
              <a:rPr lang="fr-CH" sz="1400" dirty="0" err="1"/>
              <a:t>contexts</a:t>
            </a:r>
            <a:r>
              <a:rPr lang="fr-CH" sz="1400" dirty="0"/>
              <a:t>.</a:t>
            </a:r>
            <a:br>
              <a:rPr lang="fr-CH" sz="1400" dirty="0"/>
            </a:br>
            <a:endParaRPr lang="fr-CH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CH" sz="1400" b="1" dirty="0"/>
              <a:t>Male </a:t>
            </a:r>
            <a:r>
              <a:rPr lang="fr-CH" sz="1400" b="1" dirty="0" err="1"/>
              <a:t>strategies</a:t>
            </a:r>
            <a:r>
              <a:rPr lang="fr-CH" sz="1400" b="1" dirty="0"/>
              <a:t> </a:t>
            </a:r>
            <a:r>
              <a:rPr lang="fr-CH" sz="1400" b="1" dirty="0" err="1"/>
              <a:t>may</a:t>
            </a:r>
            <a:r>
              <a:rPr lang="fr-CH" sz="1400" b="1" dirty="0"/>
              <a:t> </a:t>
            </a:r>
            <a:r>
              <a:rPr lang="fr-CH" sz="1400" b="1" dirty="0" err="1"/>
              <a:t>be</a:t>
            </a:r>
            <a:r>
              <a:rPr lang="fr-CH" sz="1400" b="1" dirty="0"/>
              <a:t> </a:t>
            </a:r>
            <a:r>
              <a:rPr lang="fr-CH" sz="1400" b="1" dirty="0" err="1"/>
              <a:t>context-dependent</a:t>
            </a:r>
            <a:r>
              <a:rPr lang="fr-CH" sz="1400" dirty="0"/>
              <a:t>: In </a:t>
            </a:r>
            <a:r>
              <a:rPr lang="fr-CH" sz="1400" dirty="0" err="1"/>
              <a:t>mating</a:t>
            </a:r>
            <a:r>
              <a:rPr lang="fr-CH" sz="1400" dirty="0"/>
              <a:t> </a:t>
            </a:r>
            <a:r>
              <a:rPr lang="fr-CH" sz="1400" dirty="0" err="1"/>
              <a:t>seasons</a:t>
            </a:r>
            <a:r>
              <a:rPr lang="fr-CH" sz="1400" dirty="0"/>
              <a:t>, males show more </a:t>
            </a:r>
            <a:r>
              <a:rPr lang="fr-CH" sz="1400" dirty="0" err="1"/>
              <a:t>tolerance</a:t>
            </a:r>
            <a:r>
              <a:rPr lang="fr-CH" sz="1400" dirty="0"/>
              <a:t>, </a:t>
            </a:r>
            <a:r>
              <a:rPr lang="fr-CH" sz="1400" dirty="0" err="1"/>
              <a:t>possibly</a:t>
            </a:r>
            <a:r>
              <a:rPr lang="fr-CH" sz="1400" dirty="0"/>
              <a:t> to gain reproductive </a:t>
            </a:r>
            <a:r>
              <a:rPr lang="fr-CH" sz="1400" dirty="0" err="1"/>
              <a:t>advantages</a:t>
            </a:r>
            <a:r>
              <a:rPr lang="fr-CH" sz="1400" dirty="0"/>
              <a:t>. In </a:t>
            </a:r>
            <a:r>
              <a:rPr lang="fr-CH" sz="1400" dirty="0" err="1"/>
              <a:t>contrast</a:t>
            </a:r>
            <a:r>
              <a:rPr lang="fr-CH" sz="1400" dirty="0"/>
              <a:t>, in non-</a:t>
            </a:r>
            <a:r>
              <a:rPr lang="fr-CH" sz="1400" dirty="0" err="1"/>
              <a:t>mating</a:t>
            </a:r>
            <a:r>
              <a:rPr lang="fr-CH" sz="1400" dirty="0"/>
              <a:t> </a:t>
            </a:r>
            <a:r>
              <a:rPr lang="fr-CH" sz="1400" dirty="0" err="1"/>
              <a:t>periods</a:t>
            </a:r>
            <a:r>
              <a:rPr lang="fr-CH" sz="1400" dirty="0"/>
              <a:t>, </a:t>
            </a:r>
            <a:r>
              <a:rPr lang="fr-CH" sz="1400" dirty="0" err="1"/>
              <a:t>rank-based</a:t>
            </a:r>
            <a:r>
              <a:rPr lang="fr-CH" sz="1400" dirty="0"/>
              <a:t> </a:t>
            </a:r>
            <a:r>
              <a:rPr lang="fr-CH" sz="1400" dirty="0" err="1"/>
              <a:t>avoidance</a:t>
            </a:r>
            <a:r>
              <a:rPr lang="fr-CH" sz="1400" dirty="0"/>
              <a:t> </a:t>
            </a:r>
            <a:r>
              <a:rPr lang="fr-CH" sz="1400" dirty="0" err="1"/>
              <a:t>dominates</a:t>
            </a:r>
            <a:r>
              <a:rPr lang="fr-CH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CH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CH" sz="1400" b="1" dirty="0" err="1"/>
              <a:t>Baboon</a:t>
            </a:r>
            <a:r>
              <a:rPr lang="fr-CH" sz="1400" b="1" dirty="0"/>
              <a:t> “</a:t>
            </a:r>
            <a:r>
              <a:rPr lang="fr-CH" sz="1400" b="1" dirty="0" err="1"/>
              <a:t>Friendships</a:t>
            </a:r>
            <a:r>
              <a:rPr lang="fr-CH" sz="1400" b="1" dirty="0"/>
              <a:t>” (Smuts, 1985)</a:t>
            </a:r>
            <a:r>
              <a:rPr lang="fr-CH" sz="1400" dirty="0"/>
              <a:t>: Males </a:t>
            </a:r>
            <a:r>
              <a:rPr lang="fr-CH" sz="1400" dirty="0" err="1"/>
              <a:t>form</a:t>
            </a:r>
            <a:r>
              <a:rPr lang="fr-CH" sz="1400" dirty="0"/>
              <a:t> bonds </a:t>
            </a:r>
            <a:r>
              <a:rPr lang="fr-CH" sz="1400" dirty="0" err="1"/>
              <a:t>with</a:t>
            </a:r>
            <a:r>
              <a:rPr lang="fr-CH" sz="1400" dirty="0"/>
              <a:t> </a:t>
            </a:r>
            <a:r>
              <a:rPr lang="fr-CH" sz="1400" dirty="0" err="1"/>
              <a:t>females</a:t>
            </a:r>
            <a:r>
              <a:rPr lang="fr-CH" sz="1400" dirty="0"/>
              <a:t> to gain future reproductive </a:t>
            </a:r>
            <a:r>
              <a:rPr lang="fr-CH" sz="1400" dirty="0" err="1"/>
              <a:t>benefits</a:t>
            </a:r>
            <a:r>
              <a:rPr lang="fr-CH" sz="1400" dirty="0"/>
              <a:t>. In vervets, </a:t>
            </a:r>
            <a:r>
              <a:rPr lang="fr-CH" sz="1400" dirty="0" err="1"/>
              <a:t>however</a:t>
            </a:r>
            <a:r>
              <a:rPr lang="fr-CH" sz="1400" dirty="0"/>
              <a:t>, </a:t>
            </a:r>
            <a:r>
              <a:rPr lang="fr-CH" sz="1400" dirty="0" err="1"/>
              <a:t>rank</a:t>
            </a:r>
            <a:r>
              <a:rPr lang="fr-CH" sz="1400" dirty="0"/>
              <a:t> </a:t>
            </a:r>
            <a:r>
              <a:rPr lang="fr-CH" sz="1400" dirty="0" err="1"/>
              <a:t>disparities</a:t>
            </a:r>
            <a:r>
              <a:rPr lang="fr-CH" sz="1400" dirty="0"/>
              <a:t> </a:t>
            </a:r>
            <a:r>
              <a:rPr lang="fr-CH" sz="1400" dirty="0" err="1"/>
              <a:t>override</a:t>
            </a:r>
            <a:r>
              <a:rPr lang="fr-CH" sz="1400" dirty="0"/>
              <a:t> </a:t>
            </a:r>
            <a:r>
              <a:rPr lang="fr-CH" sz="1400" dirty="0" err="1"/>
              <a:t>these</a:t>
            </a:r>
            <a:r>
              <a:rPr lang="fr-CH" sz="1400" dirty="0"/>
              <a:t> affiliations in </a:t>
            </a:r>
            <a:r>
              <a:rPr lang="fr-CH" sz="1400" dirty="0" err="1"/>
              <a:t>food</a:t>
            </a:r>
            <a:r>
              <a:rPr lang="fr-CH" sz="1400" dirty="0"/>
              <a:t> </a:t>
            </a:r>
            <a:r>
              <a:rPr lang="fr-CH" sz="1400" dirty="0" err="1"/>
              <a:t>competition</a:t>
            </a:r>
            <a:r>
              <a:rPr lang="fr-CH" sz="1400" dirty="0"/>
              <a:t> settings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7EC7077-C3EC-6400-7C83-3229AC6E30EE}"/>
              </a:ext>
            </a:extLst>
          </p:cNvPr>
          <p:cNvSpPr txBox="1"/>
          <p:nvPr/>
        </p:nvSpPr>
        <p:spPr>
          <a:xfrm>
            <a:off x="6096000" y="2210214"/>
            <a:ext cx="609777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400" b="1" dirty="0" err="1"/>
              <a:t>Supporting</a:t>
            </a:r>
            <a:r>
              <a:rPr lang="fr-CH" sz="1400" b="1" dirty="0"/>
              <a:t> </a:t>
            </a:r>
            <a:r>
              <a:rPr lang="fr-CH" sz="1400" b="1" dirty="0" err="1"/>
              <a:t>Seasonal</a:t>
            </a:r>
            <a:r>
              <a:rPr lang="fr-CH" sz="1400" b="1" dirty="0"/>
              <a:t> </a:t>
            </a:r>
            <a:r>
              <a:rPr lang="fr-CH" sz="1400" b="1" dirty="0" err="1"/>
              <a:t>Adaptability</a:t>
            </a:r>
            <a:r>
              <a:rPr lang="fr-CH" sz="1400" b="1" dirty="0"/>
              <a:t> Theory</a:t>
            </a:r>
          </a:p>
          <a:p>
            <a:endParaRPr lang="fr-CH" sz="1400" b="1" dirty="0"/>
          </a:p>
          <a:p>
            <a:r>
              <a:rPr lang="fr-CH" sz="1400" dirty="0"/>
              <a:t>The </a:t>
            </a:r>
            <a:r>
              <a:rPr lang="fr-CH" sz="1400" dirty="0" err="1"/>
              <a:t>study</a:t>
            </a:r>
            <a:r>
              <a:rPr lang="fr-CH" sz="1400" dirty="0"/>
              <a:t> </a:t>
            </a:r>
            <a:r>
              <a:rPr lang="fr-CH" sz="1400" b="1" dirty="0" err="1"/>
              <a:t>reinforces</a:t>
            </a:r>
            <a:r>
              <a:rPr lang="fr-CH" sz="1400" b="1" dirty="0"/>
              <a:t> the </a:t>
            </a:r>
            <a:r>
              <a:rPr lang="fr-CH" sz="1400" b="1" dirty="0" err="1"/>
              <a:t>idea</a:t>
            </a:r>
            <a:r>
              <a:rPr lang="fr-CH" sz="1400" b="1" dirty="0"/>
              <a:t> </a:t>
            </a:r>
            <a:r>
              <a:rPr lang="fr-CH" sz="1400" b="1" dirty="0" err="1"/>
              <a:t>that</a:t>
            </a:r>
            <a:r>
              <a:rPr lang="fr-CH" sz="1400" b="1" dirty="0"/>
              <a:t> </a:t>
            </a:r>
            <a:r>
              <a:rPr lang="fr-CH" sz="1400" b="1" dirty="0" err="1"/>
              <a:t>cooperation</a:t>
            </a:r>
            <a:r>
              <a:rPr lang="fr-CH" sz="1400" b="1" dirty="0"/>
              <a:t> </a:t>
            </a:r>
            <a:r>
              <a:rPr lang="fr-CH" sz="1400" b="1" dirty="0" err="1"/>
              <a:t>increases</a:t>
            </a:r>
            <a:r>
              <a:rPr lang="fr-CH" sz="1400" b="1" dirty="0"/>
              <a:t> </a:t>
            </a:r>
            <a:r>
              <a:rPr lang="fr-CH" sz="1400" b="1" dirty="0" err="1"/>
              <a:t>under</a:t>
            </a:r>
            <a:r>
              <a:rPr lang="fr-CH" sz="1400" b="1" dirty="0"/>
              <a:t> </a:t>
            </a:r>
            <a:r>
              <a:rPr lang="fr-CH" sz="1400" b="1" dirty="0" err="1"/>
              <a:t>environmental</a:t>
            </a:r>
            <a:r>
              <a:rPr lang="fr-CH" sz="1400" b="1" dirty="0"/>
              <a:t> stress</a:t>
            </a:r>
            <a:r>
              <a:rPr lang="fr-CH" sz="1400" dirty="0"/>
              <a:t>, </a:t>
            </a:r>
            <a:r>
              <a:rPr lang="fr-CH" sz="1400" dirty="0" err="1"/>
              <a:t>aligning</a:t>
            </a:r>
            <a:r>
              <a:rPr lang="fr-CH" sz="1400" dirty="0"/>
              <a:t> </a:t>
            </a:r>
            <a:r>
              <a:rPr lang="fr-CH" sz="1400" dirty="0" err="1"/>
              <a:t>with</a:t>
            </a:r>
            <a:r>
              <a:rPr lang="fr-CH" sz="1400" dirty="0"/>
              <a:t> </a:t>
            </a:r>
            <a:r>
              <a:rPr lang="fr-CH" sz="1400" dirty="0" err="1"/>
              <a:t>broader</a:t>
            </a:r>
            <a:r>
              <a:rPr lang="fr-CH" sz="1400" dirty="0"/>
              <a:t> </a:t>
            </a:r>
            <a:r>
              <a:rPr lang="fr-CH" sz="1400" dirty="0" err="1"/>
              <a:t>ecological</a:t>
            </a:r>
            <a:r>
              <a:rPr lang="fr-CH" sz="1400" dirty="0"/>
              <a:t> </a:t>
            </a:r>
            <a:r>
              <a:rPr lang="fr-CH" sz="1400" dirty="0" err="1"/>
              <a:t>theories</a:t>
            </a:r>
            <a:r>
              <a:rPr lang="fr-CH" sz="1400" dirty="0"/>
              <a:t> of </a:t>
            </a:r>
            <a:r>
              <a:rPr lang="fr-CH" sz="1400" dirty="0" err="1"/>
              <a:t>sociality</a:t>
            </a:r>
            <a:r>
              <a:rPr lang="fr-CH" sz="1400" dirty="0"/>
              <a:t>.</a:t>
            </a:r>
          </a:p>
          <a:p>
            <a:r>
              <a:rPr lang="fr-CH" sz="1400" b="1" dirty="0"/>
              <a:t>Key </a:t>
            </a:r>
            <a:r>
              <a:rPr lang="fr-CH" sz="1400" b="1" dirty="0" err="1"/>
              <a:t>Takeaways</a:t>
            </a:r>
            <a:endParaRPr lang="fr-CH" sz="1400" b="1" dirty="0"/>
          </a:p>
          <a:p>
            <a:endParaRPr lang="fr-CH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CH" sz="1400" b="1" dirty="0"/>
              <a:t>Survival Pressures Influence </a:t>
            </a:r>
            <a:r>
              <a:rPr lang="fr-CH" sz="1400" b="1" dirty="0" err="1"/>
              <a:t>Tolerance</a:t>
            </a:r>
            <a:r>
              <a:rPr lang="fr-CH" sz="1400" dirty="0"/>
              <a:t>: </a:t>
            </a:r>
            <a:r>
              <a:rPr lang="fr-CH" sz="1400" dirty="0" err="1"/>
              <a:t>When</a:t>
            </a:r>
            <a:r>
              <a:rPr lang="fr-CH" sz="1400" dirty="0"/>
              <a:t> </a:t>
            </a:r>
            <a:r>
              <a:rPr lang="fr-CH" sz="1400" dirty="0" err="1"/>
              <a:t>resources</a:t>
            </a:r>
            <a:r>
              <a:rPr lang="fr-CH" sz="1400" dirty="0"/>
              <a:t> are </a:t>
            </a:r>
            <a:r>
              <a:rPr lang="fr-CH" sz="1400" dirty="0" err="1"/>
              <a:t>scarce</a:t>
            </a:r>
            <a:r>
              <a:rPr lang="fr-CH" sz="1400" dirty="0"/>
              <a:t>, primates </a:t>
            </a:r>
            <a:r>
              <a:rPr lang="fr-CH" sz="1400" dirty="0" err="1"/>
              <a:t>become</a:t>
            </a:r>
            <a:r>
              <a:rPr lang="fr-CH" sz="1400" dirty="0"/>
              <a:t> </a:t>
            </a:r>
            <a:r>
              <a:rPr lang="fr-CH" sz="1400" b="1" dirty="0"/>
              <a:t>more </a:t>
            </a:r>
            <a:r>
              <a:rPr lang="fr-CH" sz="1400" b="1" dirty="0" err="1"/>
              <a:t>cooperative</a:t>
            </a:r>
            <a:r>
              <a:rPr lang="fr-CH" sz="1400" b="1" dirty="0"/>
              <a:t> to </a:t>
            </a:r>
            <a:r>
              <a:rPr lang="fr-CH" sz="1400" b="1" dirty="0" err="1"/>
              <a:t>increase</a:t>
            </a:r>
            <a:r>
              <a:rPr lang="fr-CH" sz="1400" b="1" dirty="0"/>
              <a:t> </a:t>
            </a:r>
            <a:r>
              <a:rPr lang="fr-CH" sz="1400" b="1" dirty="0" err="1"/>
              <a:t>survival</a:t>
            </a:r>
            <a:r>
              <a:rPr lang="fr-CH" sz="1400" b="1" dirty="0"/>
              <a:t> chances</a:t>
            </a:r>
            <a:r>
              <a:rPr lang="fr-CH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CH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CH" sz="1400" b="1" dirty="0" err="1"/>
              <a:t>Seasonality</a:t>
            </a:r>
            <a:r>
              <a:rPr lang="fr-CH" sz="1400" b="1" dirty="0"/>
              <a:t> </a:t>
            </a:r>
            <a:r>
              <a:rPr lang="fr-CH" sz="1400" b="1" dirty="0" err="1"/>
              <a:t>Shapes</a:t>
            </a:r>
            <a:r>
              <a:rPr lang="fr-CH" sz="1400" b="1" dirty="0"/>
              <a:t> Social </a:t>
            </a:r>
            <a:r>
              <a:rPr lang="fr-CH" sz="1400" b="1" dirty="0" err="1"/>
              <a:t>Organization</a:t>
            </a:r>
            <a:r>
              <a:rPr lang="fr-CH" sz="1400" dirty="0"/>
              <a:t>: </a:t>
            </a:r>
            <a:r>
              <a:rPr lang="fr-CH" sz="1400" dirty="0" err="1"/>
              <a:t>Tolerance</a:t>
            </a:r>
            <a:r>
              <a:rPr lang="fr-CH" sz="1400" dirty="0"/>
              <a:t> </a:t>
            </a:r>
            <a:r>
              <a:rPr lang="fr-CH" sz="1400" dirty="0" err="1"/>
              <a:t>fluctuates</a:t>
            </a:r>
            <a:r>
              <a:rPr lang="fr-CH" sz="1400" dirty="0"/>
              <a:t> not </a:t>
            </a:r>
            <a:r>
              <a:rPr lang="fr-CH" sz="1400" dirty="0" err="1"/>
              <a:t>just</a:t>
            </a:r>
            <a:r>
              <a:rPr lang="fr-CH" sz="1400" dirty="0"/>
              <a:t> due to </a:t>
            </a:r>
            <a:r>
              <a:rPr lang="fr-CH" sz="1400" dirty="0" err="1"/>
              <a:t>individual</a:t>
            </a:r>
            <a:r>
              <a:rPr lang="fr-CH" sz="1400" dirty="0"/>
              <a:t> traits but </a:t>
            </a:r>
            <a:r>
              <a:rPr lang="fr-CH" sz="1400" b="1" dirty="0"/>
              <a:t>in </a:t>
            </a:r>
            <a:r>
              <a:rPr lang="fr-CH" sz="1400" b="1" dirty="0" err="1"/>
              <a:t>response</a:t>
            </a:r>
            <a:r>
              <a:rPr lang="fr-CH" sz="1400" b="1" dirty="0"/>
              <a:t> to </a:t>
            </a:r>
            <a:r>
              <a:rPr lang="fr-CH" sz="1400" b="1" dirty="0" err="1"/>
              <a:t>ecological</a:t>
            </a:r>
            <a:r>
              <a:rPr lang="fr-CH" sz="1400" b="1" dirty="0"/>
              <a:t> conditions</a:t>
            </a:r>
            <a:r>
              <a:rPr lang="fr-CH" sz="1400" dirty="0"/>
              <a:t>.</a:t>
            </a:r>
          </a:p>
          <a:p>
            <a:r>
              <a:rPr lang="fr-CH" sz="1400" b="1" dirty="0"/>
              <a:t>Example</a:t>
            </a:r>
          </a:p>
          <a:p>
            <a:endParaRPr lang="fr-CH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CH" sz="1400" b="1" dirty="0" err="1"/>
              <a:t>Chimpanzee</a:t>
            </a:r>
            <a:r>
              <a:rPr lang="fr-CH" sz="1400" b="1" dirty="0"/>
              <a:t> </a:t>
            </a:r>
            <a:r>
              <a:rPr lang="fr-CH" sz="1400" b="1" dirty="0" err="1"/>
              <a:t>Seasonal</a:t>
            </a:r>
            <a:r>
              <a:rPr lang="fr-CH" sz="1400" b="1" dirty="0"/>
              <a:t> Fission-Fusion Dynamics (Houle &amp; </a:t>
            </a:r>
            <a:r>
              <a:rPr lang="fr-CH" sz="1400" b="1" dirty="0" err="1"/>
              <a:t>Wrangham</a:t>
            </a:r>
            <a:r>
              <a:rPr lang="fr-CH" sz="1400" b="1" dirty="0"/>
              <a:t>, 2021)</a:t>
            </a:r>
            <a:r>
              <a:rPr lang="fr-CH" sz="1400" dirty="0"/>
              <a:t>: </a:t>
            </a:r>
            <a:r>
              <a:rPr lang="fr-CH" sz="1400" dirty="0" err="1"/>
              <a:t>Chimpanzees</a:t>
            </a:r>
            <a:r>
              <a:rPr lang="fr-CH" sz="1400" dirty="0"/>
              <a:t> </a:t>
            </a:r>
            <a:r>
              <a:rPr lang="fr-CH" sz="1400" b="1" dirty="0" err="1"/>
              <a:t>adjust</a:t>
            </a:r>
            <a:r>
              <a:rPr lang="fr-CH" sz="1400" b="1" dirty="0"/>
              <a:t> </a:t>
            </a:r>
            <a:r>
              <a:rPr lang="fr-CH" sz="1400" b="1" dirty="0" err="1"/>
              <a:t>their</a:t>
            </a:r>
            <a:r>
              <a:rPr lang="fr-CH" sz="1400" b="1" dirty="0"/>
              <a:t> </a:t>
            </a:r>
            <a:r>
              <a:rPr lang="fr-CH" sz="1400" b="1" dirty="0" err="1"/>
              <a:t>grouping</a:t>
            </a:r>
            <a:r>
              <a:rPr lang="fr-CH" sz="1400" b="1" dirty="0"/>
              <a:t> patterns </a:t>
            </a:r>
            <a:r>
              <a:rPr lang="fr-CH" sz="1400" b="1" dirty="0" err="1"/>
              <a:t>based</a:t>
            </a:r>
            <a:r>
              <a:rPr lang="fr-CH" sz="1400" b="1" dirty="0"/>
              <a:t> on </a:t>
            </a:r>
            <a:r>
              <a:rPr lang="fr-CH" sz="1400" b="1" dirty="0" err="1"/>
              <a:t>seasonal</a:t>
            </a:r>
            <a:r>
              <a:rPr lang="fr-CH" sz="1400" b="1" dirty="0"/>
              <a:t> </a:t>
            </a:r>
            <a:r>
              <a:rPr lang="fr-CH" sz="1400" b="1" dirty="0" err="1"/>
              <a:t>resource</a:t>
            </a:r>
            <a:r>
              <a:rPr lang="fr-CH" sz="1400" b="1" dirty="0"/>
              <a:t> </a:t>
            </a:r>
            <a:r>
              <a:rPr lang="fr-CH" sz="1400" b="1" dirty="0" err="1"/>
              <a:t>availability</a:t>
            </a:r>
            <a:r>
              <a:rPr lang="fr-CH" sz="1400" dirty="0"/>
              <a:t>, </a:t>
            </a:r>
            <a:r>
              <a:rPr lang="fr-CH" sz="1400" dirty="0" err="1"/>
              <a:t>showing</a:t>
            </a:r>
            <a:r>
              <a:rPr lang="fr-CH" sz="1400" dirty="0"/>
              <a:t> </a:t>
            </a:r>
            <a:r>
              <a:rPr lang="fr-CH" sz="1400" dirty="0" err="1"/>
              <a:t>similar</a:t>
            </a:r>
            <a:r>
              <a:rPr lang="fr-CH" sz="1400" dirty="0"/>
              <a:t> social </a:t>
            </a:r>
            <a:r>
              <a:rPr lang="fr-CH" sz="1400" dirty="0" err="1"/>
              <a:t>flexibility</a:t>
            </a:r>
            <a:r>
              <a:rPr lang="fr-CH" sz="1400" dirty="0"/>
              <a:t> as vervets in </a:t>
            </a:r>
            <a:r>
              <a:rPr lang="fr-CH" sz="1400" dirty="0" err="1"/>
              <a:t>this</a:t>
            </a:r>
            <a:r>
              <a:rPr lang="fr-CH" sz="1400" dirty="0"/>
              <a:t> </a:t>
            </a:r>
            <a:r>
              <a:rPr lang="fr-CH" sz="1400" dirty="0" err="1"/>
              <a:t>study</a:t>
            </a:r>
            <a:r>
              <a:rPr lang="fr-CH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0168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6CADF-D85A-3BEB-EBC8-7DD13264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&amp; Future Directions</a:t>
            </a:r>
            <a:br>
              <a:rPr lang="en-GB" dirty="0"/>
            </a:br>
            <a:endParaRPr lang="en-GB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AB6486-1E32-9307-7ECD-CBAB4978D47F}"/>
              </a:ext>
            </a:extLst>
          </p:cNvPr>
          <p:cNvSpPr txBox="1"/>
          <p:nvPr/>
        </p:nvSpPr>
        <p:spPr>
          <a:xfrm>
            <a:off x="838200" y="1892343"/>
            <a:ext cx="44249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H" b="1" dirty="0"/>
              <a:t>Small </a:t>
            </a:r>
            <a:r>
              <a:rPr lang="fr-CH" b="1" dirty="0" err="1"/>
              <a:t>Sample</a:t>
            </a:r>
            <a:r>
              <a:rPr lang="fr-CH" b="1" dirty="0"/>
              <a:t> Size</a:t>
            </a:r>
            <a:r>
              <a:rPr lang="fr-CH" dirty="0"/>
              <a:t>:</a:t>
            </a:r>
            <a:br>
              <a:rPr lang="fr-CH" dirty="0"/>
            </a:br>
            <a:r>
              <a:rPr lang="fr-CH" dirty="0"/>
              <a:t> Limits </a:t>
            </a:r>
            <a:r>
              <a:rPr lang="fr-CH" dirty="0" err="1"/>
              <a:t>statistical</a:t>
            </a:r>
            <a:r>
              <a:rPr lang="fr-CH" dirty="0"/>
              <a:t> power and </a:t>
            </a:r>
            <a:r>
              <a:rPr lang="fr-CH" dirty="0" err="1"/>
              <a:t>generalizability</a:t>
            </a:r>
            <a:r>
              <a:rPr lang="fr-CH" dirty="0"/>
              <a:t>​.</a:t>
            </a:r>
          </a:p>
          <a:p>
            <a:pPr>
              <a:buFont typeface="Arial" panose="020B0604020202020204" pitchFamily="34" charset="0"/>
              <a:buChar char="•"/>
            </a:pP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/>
              <a:t>No Audience </a:t>
            </a:r>
            <a:r>
              <a:rPr lang="fr-CH" b="1" dirty="0" err="1"/>
              <a:t>Effects</a:t>
            </a:r>
            <a:r>
              <a:rPr lang="fr-CH" b="1" dirty="0"/>
              <a:t> </a:t>
            </a:r>
            <a:r>
              <a:rPr lang="fr-CH" b="1" dirty="0" err="1"/>
              <a:t>Considered</a:t>
            </a:r>
            <a:r>
              <a:rPr lang="fr-CH" dirty="0"/>
              <a:t>: </a:t>
            </a:r>
            <a:br>
              <a:rPr lang="fr-CH" dirty="0"/>
            </a:br>
            <a:r>
              <a:rPr lang="fr-CH" dirty="0" err="1"/>
              <a:t>Lack</a:t>
            </a:r>
            <a:r>
              <a:rPr lang="fr-CH" dirty="0"/>
              <a:t> of control for </a:t>
            </a:r>
            <a:r>
              <a:rPr lang="fr-CH" dirty="0" err="1"/>
              <a:t>third</a:t>
            </a:r>
            <a:r>
              <a:rPr lang="fr-CH" dirty="0"/>
              <a:t>-party influences on </a:t>
            </a:r>
            <a:r>
              <a:rPr lang="fr-CH" dirty="0" err="1"/>
              <a:t>dyadic</a:t>
            </a:r>
            <a:r>
              <a:rPr lang="fr-CH" dirty="0"/>
              <a:t> interactions​.</a:t>
            </a:r>
          </a:p>
          <a:p>
            <a:pPr>
              <a:buFont typeface="Arial" panose="020B0604020202020204" pitchFamily="34" charset="0"/>
              <a:buChar char="•"/>
            </a:pP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/>
              <a:t>Resource </a:t>
            </a:r>
            <a:r>
              <a:rPr lang="fr-CH" b="1" dirty="0" err="1"/>
              <a:t>Availability</a:t>
            </a:r>
            <a:r>
              <a:rPr lang="fr-CH" b="1" dirty="0"/>
              <a:t> Not </a:t>
            </a:r>
            <a:r>
              <a:rPr lang="fr-CH" b="1" dirty="0" err="1"/>
              <a:t>Measured</a:t>
            </a:r>
            <a:r>
              <a:rPr lang="fr-CH" dirty="0"/>
              <a:t>: </a:t>
            </a:r>
            <a:r>
              <a:rPr lang="fr-CH" dirty="0" err="1"/>
              <a:t>Seasonal</a:t>
            </a:r>
            <a:r>
              <a:rPr lang="fr-CH" dirty="0"/>
              <a:t> </a:t>
            </a:r>
            <a:r>
              <a:rPr lang="fr-CH" dirty="0" err="1"/>
              <a:t>differences</a:t>
            </a:r>
            <a:r>
              <a:rPr lang="fr-CH" dirty="0"/>
              <a:t> </a:t>
            </a:r>
            <a:r>
              <a:rPr lang="fr-CH" dirty="0" err="1"/>
              <a:t>were</a:t>
            </a:r>
            <a:r>
              <a:rPr lang="fr-CH" dirty="0"/>
              <a:t> </a:t>
            </a:r>
            <a:r>
              <a:rPr lang="fr-CH" dirty="0" err="1"/>
              <a:t>inferred</a:t>
            </a:r>
            <a:r>
              <a:rPr lang="fr-CH" dirty="0"/>
              <a:t> </a:t>
            </a:r>
            <a:r>
              <a:rPr lang="fr-CH" dirty="0" err="1"/>
              <a:t>rather</a:t>
            </a:r>
            <a:r>
              <a:rPr lang="fr-CH" dirty="0"/>
              <a:t> </a:t>
            </a:r>
            <a:r>
              <a:rPr lang="fr-CH" dirty="0" err="1"/>
              <a:t>than</a:t>
            </a:r>
            <a:r>
              <a:rPr lang="fr-CH" dirty="0"/>
              <a:t> </a:t>
            </a:r>
            <a:r>
              <a:rPr lang="fr-CH" dirty="0" err="1"/>
              <a:t>directly</a:t>
            </a:r>
            <a:r>
              <a:rPr lang="fr-CH" dirty="0"/>
              <a:t> </a:t>
            </a:r>
            <a:r>
              <a:rPr lang="fr-CH" dirty="0" err="1"/>
              <a:t>tested</a:t>
            </a:r>
            <a:r>
              <a:rPr lang="fr-CH" dirty="0"/>
              <a:t>​.</a:t>
            </a:r>
          </a:p>
          <a:p>
            <a:pPr>
              <a:buFont typeface="Arial" panose="020B0604020202020204" pitchFamily="34" charset="0"/>
              <a:buChar char="•"/>
            </a:pP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/>
              <a:t>Short </a:t>
            </a:r>
            <a:r>
              <a:rPr lang="fr-CH" b="1" dirty="0" err="1"/>
              <a:t>Study</a:t>
            </a:r>
            <a:r>
              <a:rPr lang="fr-CH" b="1" dirty="0"/>
              <a:t> Duration</a:t>
            </a:r>
            <a:r>
              <a:rPr lang="fr-CH" dirty="0"/>
              <a:t>: </a:t>
            </a:r>
            <a:br>
              <a:rPr lang="fr-CH" dirty="0"/>
            </a:br>
            <a:r>
              <a:rPr lang="fr-CH" dirty="0"/>
              <a:t>Limited </a:t>
            </a:r>
            <a:r>
              <a:rPr lang="fr-CH" dirty="0" err="1"/>
              <a:t>ability</a:t>
            </a:r>
            <a:r>
              <a:rPr lang="fr-CH" dirty="0"/>
              <a:t> to </a:t>
            </a:r>
            <a:r>
              <a:rPr lang="fr-CH" dirty="0" err="1"/>
              <a:t>assess</a:t>
            </a:r>
            <a:r>
              <a:rPr lang="fr-CH" dirty="0"/>
              <a:t> long-</a:t>
            </a:r>
            <a:r>
              <a:rPr lang="fr-CH" dirty="0" err="1"/>
              <a:t>term</a:t>
            </a:r>
            <a:r>
              <a:rPr lang="fr-CH" dirty="0"/>
              <a:t> social </a:t>
            </a:r>
            <a:r>
              <a:rPr lang="fr-CH" dirty="0" err="1"/>
              <a:t>dynamics</a:t>
            </a:r>
            <a:r>
              <a:rPr lang="fr-CH" dirty="0"/>
              <a:t>​.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8CCB3A5-540D-6099-3C50-4242FB8DF5DE}"/>
              </a:ext>
            </a:extLst>
          </p:cNvPr>
          <p:cNvSpPr txBox="1"/>
          <p:nvPr/>
        </p:nvSpPr>
        <p:spPr>
          <a:xfrm>
            <a:off x="6185491" y="1892343"/>
            <a:ext cx="566981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H" b="1" dirty="0"/>
              <a:t>Longitudinal </a:t>
            </a:r>
            <a:r>
              <a:rPr lang="fr-CH" b="1" dirty="0" err="1"/>
              <a:t>Studies</a:t>
            </a:r>
            <a:r>
              <a:rPr lang="fr-CH" dirty="0"/>
              <a:t>: </a:t>
            </a:r>
            <a:br>
              <a:rPr lang="fr-CH" dirty="0"/>
            </a:br>
            <a:r>
              <a:rPr lang="fr-CH" dirty="0" err="1"/>
              <a:t>Investigate</a:t>
            </a:r>
            <a:r>
              <a:rPr lang="fr-CH" dirty="0"/>
              <a:t> </a:t>
            </a:r>
            <a:r>
              <a:rPr lang="fr-CH" dirty="0" err="1"/>
              <a:t>tolerance</a:t>
            </a:r>
            <a:r>
              <a:rPr lang="fr-CH" dirty="0"/>
              <a:t> </a:t>
            </a:r>
            <a:r>
              <a:rPr lang="fr-CH" dirty="0" err="1"/>
              <a:t>evolution</a:t>
            </a:r>
            <a:r>
              <a:rPr lang="fr-CH" dirty="0"/>
              <a:t> over </a:t>
            </a:r>
            <a:r>
              <a:rPr lang="fr-CH" dirty="0" err="1"/>
              <a:t>extended</a:t>
            </a:r>
            <a:r>
              <a:rPr lang="fr-CH" dirty="0"/>
              <a:t> </a:t>
            </a:r>
            <a:r>
              <a:rPr lang="fr-CH" dirty="0" err="1"/>
              <a:t>periods</a:t>
            </a:r>
            <a:r>
              <a:rPr lang="fr-CH" dirty="0"/>
              <a:t>​.</a:t>
            </a:r>
            <a:br>
              <a:rPr lang="fr-CH" dirty="0"/>
            </a:b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/>
              <a:t>Audience </a:t>
            </a:r>
            <a:r>
              <a:rPr lang="fr-CH" b="1" dirty="0" err="1"/>
              <a:t>Effects</a:t>
            </a:r>
            <a:r>
              <a:rPr lang="fr-CH" dirty="0"/>
              <a:t>:</a:t>
            </a:r>
            <a:br>
              <a:rPr lang="fr-CH" dirty="0"/>
            </a:br>
            <a:r>
              <a:rPr lang="fr-CH" dirty="0"/>
              <a:t> </a:t>
            </a:r>
            <a:r>
              <a:rPr lang="fr-CH" dirty="0" err="1"/>
              <a:t>Include</a:t>
            </a:r>
            <a:r>
              <a:rPr lang="fr-CH" dirty="0"/>
              <a:t> </a:t>
            </a:r>
            <a:r>
              <a:rPr lang="fr-CH" dirty="0" err="1"/>
              <a:t>observational</a:t>
            </a:r>
            <a:r>
              <a:rPr lang="fr-CH" dirty="0"/>
              <a:t> </a:t>
            </a:r>
            <a:r>
              <a:rPr lang="fr-CH" dirty="0" err="1"/>
              <a:t>controls</a:t>
            </a:r>
            <a:r>
              <a:rPr lang="fr-CH" dirty="0"/>
              <a:t> for </a:t>
            </a:r>
            <a:r>
              <a:rPr lang="fr-CH" dirty="0" err="1"/>
              <a:t>third</a:t>
            </a:r>
            <a:r>
              <a:rPr lang="fr-CH" dirty="0"/>
              <a:t>-party influences​.</a:t>
            </a:r>
            <a:br>
              <a:rPr lang="fr-CH" dirty="0"/>
            </a:b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 err="1"/>
              <a:t>Demographic</a:t>
            </a:r>
            <a:r>
              <a:rPr lang="fr-CH" b="1" dirty="0"/>
              <a:t> Variables</a:t>
            </a:r>
            <a:r>
              <a:rPr lang="fr-CH" dirty="0"/>
              <a:t>: </a:t>
            </a:r>
            <a:br>
              <a:rPr lang="fr-CH" dirty="0"/>
            </a:br>
            <a:r>
              <a:rPr lang="fr-CH" dirty="0"/>
              <a:t>Examine the impact of </a:t>
            </a:r>
            <a:r>
              <a:rPr lang="fr-CH" dirty="0" err="1"/>
              <a:t>sex</a:t>
            </a:r>
            <a:r>
              <a:rPr lang="fr-CH" dirty="0"/>
              <a:t> ratios and group composition on </a:t>
            </a:r>
            <a:r>
              <a:rPr lang="fr-CH" dirty="0" err="1"/>
              <a:t>tolerance</a:t>
            </a:r>
            <a:r>
              <a:rPr lang="fr-CH" dirty="0"/>
              <a:t>​.</a:t>
            </a:r>
          </a:p>
        </p:txBody>
      </p:sp>
    </p:spTree>
    <p:extLst>
      <p:ext uri="{BB962C8B-B14F-4D97-AF65-F5344CB8AC3E}">
        <p14:creationId xmlns:p14="http://schemas.microsoft.com/office/powerpoint/2010/main" val="2251970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6CADF-D85A-3BEB-EBC8-7DD13264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bonds do not predict tolerance?</a:t>
            </a:r>
            <a:br>
              <a:rPr lang="en-GB" dirty="0"/>
            </a:br>
            <a:endParaRPr lang="en-GB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F07C574-BD97-D116-C30D-7C8033CFB538}"/>
              </a:ext>
            </a:extLst>
          </p:cNvPr>
          <p:cNvSpPr txBox="1"/>
          <p:nvPr/>
        </p:nvSpPr>
        <p:spPr>
          <a:xfrm>
            <a:off x="838200" y="1332630"/>
            <a:ext cx="522128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400" dirty="0"/>
              <a:t>One </a:t>
            </a:r>
            <a:r>
              <a:rPr lang="fr-CH" sz="1400" dirty="0" err="1"/>
              <a:t>unexpected</a:t>
            </a:r>
            <a:r>
              <a:rPr lang="fr-CH" sz="1400" dirty="0"/>
              <a:t> </a:t>
            </a:r>
            <a:r>
              <a:rPr lang="fr-CH" sz="1400" dirty="0" err="1"/>
              <a:t>finding</a:t>
            </a:r>
            <a:r>
              <a:rPr lang="fr-CH" sz="1400" dirty="0"/>
              <a:t> </a:t>
            </a:r>
            <a:r>
              <a:rPr lang="fr-CH" sz="1400" dirty="0" err="1"/>
              <a:t>is</a:t>
            </a:r>
            <a:r>
              <a:rPr lang="fr-CH" sz="1400" dirty="0"/>
              <a:t> </a:t>
            </a:r>
            <a:r>
              <a:rPr lang="fr-CH" sz="1400" dirty="0" err="1"/>
              <a:t>that</a:t>
            </a:r>
            <a:r>
              <a:rPr lang="fr-CH" sz="1400" dirty="0"/>
              <a:t> </a:t>
            </a:r>
            <a:r>
              <a:rPr lang="fr-CH" sz="1400" b="1" dirty="0" err="1"/>
              <a:t>pre-existing</a:t>
            </a:r>
            <a:r>
              <a:rPr lang="fr-CH" sz="1400" b="1" dirty="0"/>
              <a:t> social bonds </a:t>
            </a:r>
            <a:r>
              <a:rPr lang="fr-CH" sz="1400" b="1" dirty="0" err="1"/>
              <a:t>did</a:t>
            </a:r>
            <a:r>
              <a:rPr lang="fr-CH" sz="1400" b="1" dirty="0"/>
              <a:t> not </a:t>
            </a:r>
            <a:r>
              <a:rPr lang="fr-CH" sz="1400" b="1" dirty="0" err="1"/>
              <a:t>significantly</a:t>
            </a:r>
            <a:r>
              <a:rPr lang="fr-CH" sz="1400" b="1" dirty="0"/>
              <a:t> </a:t>
            </a:r>
            <a:r>
              <a:rPr lang="fr-CH" sz="1400" b="1" dirty="0" err="1"/>
              <a:t>predict</a:t>
            </a:r>
            <a:r>
              <a:rPr lang="fr-CH" sz="1400" b="1" dirty="0"/>
              <a:t> </a:t>
            </a:r>
            <a:r>
              <a:rPr lang="fr-CH" sz="1400" b="1" dirty="0" err="1"/>
              <a:t>tolerance</a:t>
            </a:r>
            <a:r>
              <a:rPr lang="fr-CH" sz="1400" b="1" dirty="0"/>
              <a:t> </a:t>
            </a:r>
            <a:r>
              <a:rPr lang="fr-CH" sz="1400" b="1" dirty="0" err="1"/>
              <a:t>levels</a:t>
            </a:r>
            <a:r>
              <a:rPr lang="fr-CH" sz="1400" dirty="0"/>
              <a:t>.</a:t>
            </a:r>
          </a:p>
          <a:p>
            <a:r>
              <a:rPr lang="fr-CH" sz="1400" b="1" dirty="0" err="1"/>
              <a:t>Why</a:t>
            </a:r>
            <a:r>
              <a:rPr lang="fr-CH" sz="1400" b="1" dirty="0"/>
              <a:t> </a:t>
            </a:r>
            <a:r>
              <a:rPr lang="fr-CH" sz="1400" b="1" dirty="0" err="1"/>
              <a:t>is</a:t>
            </a:r>
            <a:r>
              <a:rPr lang="fr-CH" sz="1400" b="1" dirty="0"/>
              <a:t> </a:t>
            </a:r>
            <a:r>
              <a:rPr lang="fr-CH" sz="1400" b="1" dirty="0" err="1"/>
              <a:t>this</a:t>
            </a:r>
            <a:r>
              <a:rPr lang="fr-CH" sz="1400" b="1" dirty="0"/>
              <a:t> important?</a:t>
            </a:r>
          </a:p>
          <a:p>
            <a:endParaRPr lang="fr-CH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CH" sz="1400" b="1" dirty="0"/>
              <a:t>Social Bonds Are Not Always Stable </a:t>
            </a:r>
            <a:r>
              <a:rPr lang="fr-CH" sz="1400" b="1" dirty="0" err="1"/>
              <a:t>Predictors</a:t>
            </a:r>
            <a:r>
              <a:rPr lang="fr-CH" sz="1400" dirty="0"/>
              <a:t>: In vervets, </a:t>
            </a:r>
            <a:r>
              <a:rPr lang="fr-CH" sz="1400" b="1" dirty="0" err="1"/>
              <a:t>hierarchy</a:t>
            </a:r>
            <a:r>
              <a:rPr lang="fr-CH" sz="1400" b="1" dirty="0"/>
              <a:t> </a:t>
            </a:r>
            <a:r>
              <a:rPr lang="fr-CH" sz="1400" b="1" dirty="0" err="1"/>
              <a:t>overrides</a:t>
            </a:r>
            <a:r>
              <a:rPr lang="fr-CH" sz="1400" dirty="0"/>
              <a:t> </a:t>
            </a:r>
            <a:r>
              <a:rPr lang="fr-CH" sz="1400" dirty="0" err="1"/>
              <a:t>pre-existing</a:t>
            </a:r>
            <a:r>
              <a:rPr lang="fr-CH" sz="1400" dirty="0"/>
              <a:t> </a:t>
            </a:r>
            <a:r>
              <a:rPr lang="fr-CH" sz="1400" dirty="0" err="1"/>
              <a:t>relationships</a:t>
            </a:r>
            <a:r>
              <a:rPr lang="fr-CH" sz="1400" dirty="0"/>
              <a:t> in </a:t>
            </a:r>
            <a:r>
              <a:rPr lang="fr-CH" sz="1400" dirty="0" err="1"/>
              <a:t>food</a:t>
            </a:r>
            <a:r>
              <a:rPr lang="fr-CH" sz="1400" dirty="0"/>
              <a:t> </a:t>
            </a:r>
            <a:r>
              <a:rPr lang="fr-CH" sz="1400" dirty="0" err="1"/>
              <a:t>competition</a:t>
            </a:r>
            <a:r>
              <a:rPr lang="fr-CH" sz="1400" dirty="0"/>
              <a:t> </a:t>
            </a:r>
            <a:r>
              <a:rPr lang="fr-CH" sz="1400" dirty="0" err="1"/>
              <a:t>contexts</a:t>
            </a:r>
            <a:r>
              <a:rPr lang="fr-CH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CH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CH" sz="1400" b="1" dirty="0"/>
              <a:t>Social Learning May Play a </a:t>
            </a:r>
            <a:r>
              <a:rPr lang="fr-CH" sz="1400" b="1" dirty="0" err="1"/>
              <a:t>Role</a:t>
            </a:r>
            <a:r>
              <a:rPr lang="fr-CH" sz="1400" dirty="0"/>
              <a:t>: </a:t>
            </a:r>
            <a:r>
              <a:rPr lang="fr-CH" sz="1400" dirty="0" err="1"/>
              <a:t>Dyads</a:t>
            </a:r>
            <a:r>
              <a:rPr lang="fr-CH" sz="1400" dirty="0"/>
              <a:t> </a:t>
            </a:r>
            <a:r>
              <a:rPr lang="fr-CH" sz="1400" dirty="0" err="1"/>
              <a:t>with</a:t>
            </a:r>
            <a:r>
              <a:rPr lang="fr-CH" sz="1400" dirty="0"/>
              <a:t> </a:t>
            </a:r>
            <a:r>
              <a:rPr lang="fr-CH" sz="1400" dirty="0" err="1"/>
              <a:t>weaker</a:t>
            </a:r>
            <a:r>
              <a:rPr lang="fr-CH" sz="1400" dirty="0"/>
              <a:t> initial bonds </a:t>
            </a:r>
            <a:r>
              <a:rPr lang="fr-CH" sz="1400" b="1" dirty="0" err="1"/>
              <a:t>increased</a:t>
            </a:r>
            <a:r>
              <a:rPr lang="fr-CH" sz="1400" b="1" dirty="0"/>
              <a:t> </a:t>
            </a:r>
            <a:r>
              <a:rPr lang="fr-CH" sz="1400" b="1" dirty="0" err="1"/>
              <a:t>their</a:t>
            </a:r>
            <a:r>
              <a:rPr lang="fr-CH" sz="1400" b="1" dirty="0"/>
              <a:t> </a:t>
            </a:r>
            <a:r>
              <a:rPr lang="fr-CH" sz="1400" b="1" dirty="0" err="1"/>
              <a:t>tolerance</a:t>
            </a:r>
            <a:r>
              <a:rPr lang="fr-CH" sz="1400" b="1" dirty="0"/>
              <a:t> over time</a:t>
            </a:r>
            <a:r>
              <a:rPr lang="fr-CH" sz="1400" dirty="0"/>
              <a:t>, </a:t>
            </a:r>
            <a:r>
              <a:rPr lang="fr-CH" sz="1400" dirty="0" err="1"/>
              <a:t>suggesting</a:t>
            </a:r>
            <a:r>
              <a:rPr lang="fr-CH" sz="1400" dirty="0"/>
              <a:t> </a:t>
            </a:r>
            <a:r>
              <a:rPr lang="fr-CH" sz="1400" dirty="0" err="1"/>
              <a:t>that</a:t>
            </a:r>
            <a:r>
              <a:rPr lang="fr-CH" sz="1400" dirty="0"/>
              <a:t> </a:t>
            </a:r>
            <a:r>
              <a:rPr lang="fr-CH" sz="1400" b="1" dirty="0" err="1"/>
              <a:t>forced</a:t>
            </a:r>
            <a:r>
              <a:rPr lang="fr-CH" sz="1400" b="1" dirty="0"/>
              <a:t> </a:t>
            </a:r>
            <a:r>
              <a:rPr lang="fr-CH" sz="1400" b="1" dirty="0" err="1"/>
              <a:t>proximity</a:t>
            </a:r>
            <a:r>
              <a:rPr lang="fr-CH" sz="1400" b="1" dirty="0"/>
              <a:t> can </a:t>
            </a:r>
            <a:r>
              <a:rPr lang="fr-CH" sz="1400" b="1" dirty="0" err="1"/>
              <a:t>induce</a:t>
            </a:r>
            <a:r>
              <a:rPr lang="fr-CH" sz="1400" b="1" dirty="0"/>
              <a:t> social </a:t>
            </a:r>
            <a:r>
              <a:rPr lang="fr-CH" sz="1400" b="1" dirty="0" err="1"/>
              <a:t>familiarity</a:t>
            </a:r>
            <a:r>
              <a:rPr lang="fr-CH" sz="1400" dirty="0"/>
              <a:t>.</a:t>
            </a:r>
          </a:p>
          <a:p>
            <a:r>
              <a:rPr lang="fr-CH" sz="1400" b="1" dirty="0"/>
              <a:t>Example</a:t>
            </a:r>
          </a:p>
          <a:p>
            <a:endParaRPr lang="fr-CH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CH" sz="1400" b="1" dirty="0"/>
              <a:t>Grooming-for-</a:t>
            </a:r>
            <a:r>
              <a:rPr lang="fr-CH" sz="1400" b="1" dirty="0" err="1"/>
              <a:t>Tolerance</a:t>
            </a:r>
            <a:r>
              <a:rPr lang="fr-CH" sz="1400" b="1" dirty="0"/>
              <a:t> Trade-</a:t>
            </a:r>
            <a:r>
              <a:rPr lang="fr-CH" sz="1400" b="1" dirty="0" err="1"/>
              <a:t>offs</a:t>
            </a:r>
            <a:r>
              <a:rPr lang="fr-CH" sz="1400" b="1" dirty="0"/>
              <a:t> (Borgeaud &amp; Bshary, 2015)</a:t>
            </a:r>
            <a:r>
              <a:rPr lang="fr-CH" sz="1400" dirty="0"/>
              <a:t>: Grooming can </a:t>
            </a:r>
            <a:r>
              <a:rPr lang="fr-CH" sz="1400" dirty="0" err="1"/>
              <a:t>act</a:t>
            </a:r>
            <a:r>
              <a:rPr lang="fr-CH" sz="1400" dirty="0"/>
              <a:t> as a </a:t>
            </a:r>
            <a:r>
              <a:rPr lang="fr-CH" sz="1400" dirty="0" err="1"/>
              <a:t>form</a:t>
            </a:r>
            <a:r>
              <a:rPr lang="fr-CH" sz="1400" dirty="0"/>
              <a:t> of </a:t>
            </a:r>
            <a:r>
              <a:rPr lang="fr-CH" sz="1400" dirty="0" err="1"/>
              <a:t>currency</a:t>
            </a:r>
            <a:r>
              <a:rPr lang="fr-CH" sz="1400" dirty="0"/>
              <a:t>, but in vervets, </a:t>
            </a:r>
            <a:r>
              <a:rPr lang="fr-CH" sz="1400" dirty="0" err="1"/>
              <a:t>forced</a:t>
            </a:r>
            <a:r>
              <a:rPr lang="fr-CH" sz="1400" dirty="0"/>
              <a:t> </a:t>
            </a:r>
            <a:r>
              <a:rPr lang="fr-CH" sz="1400" dirty="0" err="1"/>
              <a:t>proximity</a:t>
            </a:r>
            <a:r>
              <a:rPr lang="fr-CH" sz="1400" dirty="0"/>
              <a:t> </a:t>
            </a:r>
            <a:r>
              <a:rPr lang="fr-CH" sz="1400" b="1" dirty="0" err="1"/>
              <a:t>alone</a:t>
            </a:r>
            <a:r>
              <a:rPr lang="fr-CH" sz="1400" b="1" dirty="0"/>
              <a:t> </a:t>
            </a:r>
            <a:r>
              <a:rPr lang="fr-CH" sz="1400" b="1" dirty="0" err="1"/>
              <a:t>may</a:t>
            </a:r>
            <a:r>
              <a:rPr lang="fr-CH" sz="1400" b="1" dirty="0"/>
              <a:t> </a:t>
            </a:r>
            <a:r>
              <a:rPr lang="fr-CH" sz="1400" b="1" dirty="0" err="1"/>
              <a:t>be</a:t>
            </a:r>
            <a:r>
              <a:rPr lang="fr-CH" sz="1400" b="1" dirty="0"/>
              <a:t> </a:t>
            </a:r>
            <a:r>
              <a:rPr lang="fr-CH" sz="1400" b="1" dirty="0" err="1"/>
              <a:t>enough</a:t>
            </a:r>
            <a:r>
              <a:rPr lang="fr-CH" sz="1400" dirty="0"/>
              <a:t> to </a:t>
            </a:r>
            <a:r>
              <a:rPr lang="fr-CH" sz="1400" dirty="0" err="1"/>
              <a:t>foster</a:t>
            </a:r>
            <a:r>
              <a:rPr lang="fr-CH" sz="1400" dirty="0"/>
              <a:t> </a:t>
            </a:r>
            <a:r>
              <a:rPr lang="fr-CH" sz="1400" dirty="0" err="1"/>
              <a:t>tolerance</a:t>
            </a:r>
            <a:r>
              <a:rPr lang="fr-CH" sz="1400" dirty="0"/>
              <a:t>, </a:t>
            </a:r>
            <a:r>
              <a:rPr lang="fr-CH" sz="1400" dirty="0" err="1"/>
              <a:t>even</a:t>
            </a:r>
            <a:r>
              <a:rPr lang="fr-CH" sz="1400" dirty="0"/>
              <a:t> </a:t>
            </a:r>
            <a:r>
              <a:rPr lang="fr-CH" sz="1400" dirty="0" err="1"/>
              <a:t>without</a:t>
            </a:r>
            <a:r>
              <a:rPr lang="fr-CH" sz="1400" dirty="0"/>
              <a:t> grooming </a:t>
            </a:r>
            <a:r>
              <a:rPr lang="fr-CH" sz="1400" dirty="0" err="1"/>
              <a:t>reinforcement</a:t>
            </a:r>
            <a:r>
              <a:rPr lang="fr-CH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1335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6CADF-D85A-3BEB-EBC8-7DD13264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keep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BC7173D-1751-83DD-A26C-8DCE7D5F7353}"/>
              </a:ext>
            </a:extLst>
          </p:cNvPr>
          <p:cNvSpPr txBox="1"/>
          <p:nvPr/>
        </p:nvSpPr>
        <p:spPr>
          <a:xfrm>
            <a:off x="157549" y="1260547"/>
            <a:ext cx="60980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b="1" dirty="0"/>
              <a:t>Main Message:</a:t>
            </a:r>
          </a:p>
          <a:p>
            <a:r>
              <a:rPr lang="fr-CH" dirty="0"/>
              <a:t>Male-</a:t>
            </a:r>
            <a:r>
              <a:rPr lang="fr-CH" dirty="0" err="1"/>
              <a:t>female</a:t>
            </a:r>
            <a:r>
              <a:rPr lang="fr-CH" dirty="0"/>
              <a:t> </a:t>
            </a:r>
            <a:r>
              <a:rPr lang="fr-CH" dirty="0" err="1"/>
              <a:t>tolerance</a:t>
            </a:r>
            <a:r>
              <a:rPr lang="fr-CH" dirty="0"/>
              <a:t> in vervet </a:t>
            </a:r>
            <a:r>
              <a:rPr lang="fr-CH" dirty="0" err="1"/>
              <a:t>monkeys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b="1" dirty="0"/>
              <a:t>not </a:t>
            </a:r>
            <a:r>
              <a:rPr lang="fr-CH" b="1" dirty="0" err="1"/>
              <a:t>driven</a:t>
            </a:r>
            <a:r>
              <a:rPr lang="fr-CH" b="1" dirty="0"/>
              <a:t> </a:t>
            </a:r>
            <a:r>
              <a:rPr lang="fr-CH" b="1" dirty="0" err="1"/>
              <a:t>primarily</a:t>
            </a:r>
            <a:r>
              <a:rPr lang="fr-CH" b="1" dirty="0"/>
              <a:t> by social bonds</a:t>
            </a:r>
            <a:r>
              <a:rPr lang="fr-CH" dirty="0"/>
              <a:t> but </a:t>
            </a:r>
            <a:r>
              <a:rPr lang="fr-CH" dirty="0" err="1"/>
              <a:t>rather</a:t>
            </a:r>
            <a:r>
              <a:rPr lang="fr-CH" dirty="0"/>
              <a:t> by </a:t>
            </a:r>
            <a:r>
              <a:rPr lang="fr-CH" b="1" dirty="0" err="1"/>
              <a:t>hierarchical</a:t>
            </a:r>
            <a:r>
              <a:rPr lang="fr-CH" b="1" dirty="0"/>
              <a:t> structures and </a:t>
            </a:r>
            <a:r>
              <a:rPr lang="fr-CH" b="1" dirty="0" err="1"/>
              <a:t>ecological</a:t>
            </a:r>
            <a:r>
              <a:rPr lang="fr-CH" b="1" dirty="0"/>
              <a:t> conditions</a:t>
            </a:r>
            <a:r>
              <a:rPr lang="fr-CH" dirty="0"/>
              <a:t>.</a:t>
            </a:r>
          </a:p>
          <a:p>
            <a:r>
              <a:rPr lang="fr-CH" b="1" dirty="0" err="1"/>
              <a:t>What</a:t>
            </a:r>
            <a:r>
              <a:rPr lang="fr-CH" b="1" dirty="0"/>
              <a:t> </a:t>
            </a:r>
            <a:r>
              <a:rPr lang="fr-CH" b="1" dirty="0" err="1"/>
              <a:t>Should</a:t>
            </a:r>
            <a:r>
              <a:rPr lang="fr-CH" b="1" dirty="0"/>
              <a:t> </a:t>
            </a:r>
            <a:r>
              <a:rPr lang="fr-CH" b="1" dirty="0" err="1"/>
              <a:t>We</a:t>
            </a:r>
            <a:r>
              <a:rPr lang="fr-CH" b="1" dirty="0"/>
              <a:t> </a:t>
            </a:r>
            <a:r>
              <a:rPr lang="fr-CH" b="1" dirty="0" err="1"/>
              <a:t>Keep</a:t>
            </a:r>
            <a:r>
              <a:rPr lang="fr-CH" b="1" dirty="0"/>
              <a:t> in </a:t>
            </a:r>
            <a:r>
              <a:rPr lang="fr-CH" b="1" dirty="0" err="1"/>
              <a:t>Mind</a:t>
            </a:r>
            <a:r>
              <a:rPr lang="fr-CH" b="1" dirty="0"/>
              <a:t>?</a:t>
            </a:r>
          </a:p>
          <a:p>
            <a:pPr>
              <a:buFont typeface="+mj-lt"/>
              <a:buAutoNum type="arabicPeriod"/>
            </a:pPr>
            <a:r>
              <a:rPr lang="fr-CH" b="1" dirty="0" err="1"/>
              <a:t>Hierarchy</a:t>
            </a:r>
            <a:r>
              <a:rPr lang="fr-CH" b="1" dirty="0"/>
              <a:t> </a:t>
            </a:r>
            <a:r>
              <a:rPr lang="fr-CH" b="1" dirty="0" err="1"/>
              <a:t>Matters</a:t>
            </a:r>
            <a:r>
              <a:rPr lang="fr-CH" b="1" dirty="0"/>
              <a:t> More </a:t>
            </a:r>
            <a:r>
              <a:rPr lang="fr-CH" b="1" dirty="0" err="1"/>
              <a:t>Than</a:t>
            </a:r>
            <a:r>
              <a:rPr lang="fr-CH" b="1" dirty="0"/>
              <a:t> </a:t>
            </a:r>
            <a:r>
              <a:rPr lang="fr-CH" b="1" dirty="0" err="1"/>
              <a:t>Friendships</a:t>
            </a:r>
            <a:endParaRPr lang="fr-CH" dirty="0"/>
          </a:p>
          <a:p>
            <a:pPr marL="742950" lvl="1" indent="-285750">
              <a:buFont typeface="+mj-lt"/>
              <a:buAutoNum type="arabicPeriod"/>
            </a:pPr>
            <a:r>
              <a:rPr lang="fr-CH" dirty="0" err="1"/>
              <a:t>Unlike</a:t>
            </a:r>
            <a:r>
              <a:rPr lang="fr-CH" dirty="0"/>
              <a:t> in bonobos or </a:t>
            </a:r>
            <a:r>
              <a:rPr lang="fr-CH" dirty="0" err="1"/>
              <a:t>baboons</a:t>
            </a:r>
            <a:r>
              <a:rPr lang="fr-CH" dirty="0"/>
              <a:t>, </a:t>
            </a:r>
            <a:r>
              <a:rPr lang="fr-CH" dirty="0" err="1"/>
              <a:t>where</a:t>
            </a:r>
            <a:r>
              <a:rPr lang="fr-CH" dirty="0"/>
              <a:t> male-</a:t>
            </a:r>
            <a:r>
              <a:rPr lang="fr-CH" dirty="0" err="1"/>
              <a:t>female</a:t>
            </a:r>
            <a:r>
              <a:rPr lang="fr-CH" dirty="0"/>
              <a:t> “</a:t>
            </a:r>
            <a:r>
              <a:rPr lang="fr-CH" dirty="0" err="1"/>
              <a:t>friendships</a:t>
            </a:r>
            <a:r>
              <a:rPr lang="fr-CH" dirty="0"/>
              <a:t>” </a:t>
            </a:r>
            <a:r>
              <a:rPr lang="fr-CH" dirty="0" err="1"/>
              <a:t>provide</a:t>
            </a:r>
            <a:r>
              <a:rPr lang="fr-CH" dirty="0"/>
              <a:t> </a:t>
            </a:r>
            <a:r>
              <a:rPr lang="fr-CH" dirty="0" err="1"/>
              <a:t>stability</a:t>
            </a:r>
            <a:r>
              <a:rPr lang="fr-CH" dirty="0"/>
              <a:t>, </a:t>
            </a:r>
            <a:r>
              <a:rPr lang="fr-CH" b="1" dirty="0"/>
              <a:t>vervets </a:t>
            </a:r>
            <a:r>
              <a:rPr lang="fr-CH" b="1" dirty="0" err="1"/>
              <a:t>prioritize</a:t>
            </a:r>
            <a:r>
              <a:rPr lang="fr-CH" b="1" dirty="0"/>
              <a:t> </a:t>
            </a:r>
            <a:r>
              <a:rPr lang="fr-CH" b="1" dirty="0" err="1"/>
              <a:t>rank</a:t>
            </a:r>
            <a:r>
              <a:rPr lang="fr-CH" b="1" dirty="0"/>
              <a:t> in </a:t>
            </a:r>
            <a:r>
              <a:rPr lang="fr-CH" b="1" dirty="0" err="1"/>
              <a:t>cooperative</a:t>
            </a:r>
            <a:r>
              <a:rPr lang="fr-CH" b="1" dirty="0"/>
              <a:t> </a:t>
            </a:r>
            <a:r>
              <a:rPr lang="fr-CH" b="1" dirty="0" err="1"/>
              <a:t>tasks</a:t>
            </a:r>
            <a:r>
              <a:rPr lang="fr-CH" dirty="0"/>
              <a:t>.</a:t>
            </a:r>
          </a:p>
          <a:p>
            <a:pPr>
              <a:buFont typeface="+mj-lt"/>
              <a:buAutoNum type="arabicPeriod"/>
            </a:pPr>
            <a:r>
              <a:rPr lang="fr-CH" b="1" dirty="0" err="1"/>
              <a:t>Context</a:t>
            </a:r>
            <a:r>
              <a:rPr lang="fr-CH" b="1" dirty="0"/>
              <a:t> </a:t>
            </a:r>
            <a:r>
              <a:rPr lang="fr-CH" b="1" dirty="0" err="1"/>
              <a:t>Shapes</a:t>
            </a:r>
            <a:r>
              <a:rPr lang="fr-CH" b="1" dirty="0"/>
              <a:t> </a:t>
            </a:r>
            <a:r>
              <a:rPr lang="fr-CH" b="1" dirty="0" err="1"/>
              <a:t>Behavior</a:t>
            </a:r>
            <a:endParaRPr lang="fr-CH" dirty="0"/>
          </a:p>
          <a:p>
            <a:pPr marL="742950" lvl="1" indent="-285750">
              <a:buFont typeface="+mj-lt"/>
              <a:buAutoNum type="arabicPeriod"/>
            </a:pPr>
            <a:r>
              <a:rPr lang="fr-CH" b="1" dirty="0" err="1"/>
              <a:t>Tolerance</a:t>
            </a:r>
            <a:r>
              <a:rPr lang="fr-CH" b="1" dirty="0"/>
              <a:t> </a:t>
            </a:r>
            <a:r>
              <a:rPr lang="fr-CH" b="1" dirty="0" err="1"/>
              <a:t>fluctuates</a:t>
            </a:r>
            <a:r>
              <a:rPr lang="fr-CH" b="1" dirty="0"/>
              <a:t> </a:t>
            </a:r>
            <a:r>
              <a:rPr lang="fr-CH" b="1" dirty="0" err="1"/>
              <a:t>with</a:t>
            </a:r>
            <a:r>
              <a:rPr lang="fr-CH" b="1" dirty="0"/>
              <a:t> </a:t>
            </a:r>
            <a:r>
              <a:rPr lang="fr-CH" b="1" dirty="0" err="1"/>
              <a:t>seasons</a:t>
            </a:r>
            <a:r>
              <a:rPr lang="fr-CH" dirty="0"/>
              <a:t>, </a:t>
            </a:r>
            <a:r>
              <a:rPr lang="fr-CH" dirty="0" err="1"/>
              <a:t>showing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b="1" dirty="0" err="1"/>
              <a:t>behavioral</a:t>
            </a:r>
            <a:r>
              <a:rPr lang="fr-CH" b="1" dirty="0"/>
              <a:t> </a:t>
            </a:r>
            <a:r>
              <a:rPr lang="fr-CH" b="1" dirty="0" err="1"/>
              <a:t>flexibility</a:t>
            </a:r>
            <a:r>
              <a:rPr lang="fr-CH" b="1" dirty="0"/>
              <a:t> </a:t>
            </a:r>
            <a:r>
              <a:rPr lang="fr-CH" b="1" dirty="0" err="1"/>
              <a:t>is</a:t>
            </a:r>
            <a:r>
              <a:rPr lang="fr-CH" b="1" dirty="0"/>
              <a:t> crucial</a:t>
            </a:r>
            <a:r>
              <a:rPr lang="fr-CH" dirty="0"/>
              <a:t> in </a:t>
            </a:r>
            <a:r>
              <a:rPr lang="fr-CH" dirty="0" err="1"/>
              <a:t>understanding</a:t>
            </a:r>
            <a:r>
              <a:rPr lang="fr-CH" dirty="0"/>
              <a:t> primate </a:t>
            </a:r>
            <a:r>
              <a:rPr lang="fr-CH" dirty="0" err="1"/>
              <a:t>sociality</a:t>
            </a:r>
            <a:r>
              <a:rPr lang="fr-CH" dirty="0"/>
              <a:t>.</a:t>
            </a:r>
          </a:p>
          <a:p>
            <a:pPr>
              <a:buFont typeface="+mj-lt"/>
              <a:buAutoNum type="arabicPeriod"/>
            </a:pPr>
            <a:r>
              <a:rPr lang="fr-CH" b="1" dirty="0"/>
              <a:t>Social </a:t>
            </a:r>
            <a:r>
              <a:rPr lang="fr-CH" b="1" dirty="0" err="1"/>
              <a:t>Proximity</a:t>
            </a:r>
            <a:r>
              <a:rPr lang="fr-CH" b="1" dirty="0"/>
              <a:t> Can Replace Social Bonds</a:t>
            </a:r>
            <a:endParaRPr lang="fr-CH" dirty="0"/>
          </a:p>
          <a:p>
            <a:pPr marL="742950" lvl="1" indent="-285750">
              <a:buFont typeface="+mj-lt"/>
              <a:buAutoNum type="arabicPeriod"/>
            </a:pPr>
            <a:r>
              <a:rPr lang="fr-CH" dirty="0"/>
              <a:t>Even </a:t>
            </a:r>
            <a:r>
              <a:rPr lang="fr-CH" dirty="0" err="1"/>
              <a:t>individuals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weak</a:t>
            </a:r>
            <a:r>
              <a:rPr lang="fr-CH" dirty="0"/>
              <a:t> social bonds </a:t>
            </a:r>
            <a:r>
              <a:rPr lang="fr-CH" b="1" dirty="0" err="1"/>
              <a:t>became</a:t>
            </a:r>
            <a:r>
              <a:rPr lang="fr-CH" b="1" dirty="0"/>
              <a:t> more </a:t>
            </a:r>
            <a:r>
              <a:rPr lang="fr-CH" b="1" dirty="0" err="1"/>
              <a:t>tolerant</a:t>
            </a:r>
            <a:r>
              <a:rPr lang="fr-CH" b="1" dirty="0"/>
              <a:t> over time</a:t>
            </a:r>
            <a:r>
              <a:rPr lang="fr-CH" dirty="0"/>
              <a:t>, </a:t>
            </a:r>
            <a:r>
              <a:rPr lang="fr-CH" dirty="0" err="1"/>
              <a:t>suggesting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b="1" dirty="0"/>
              <a:t>interaction </a:t>
            </a:r>
            <a:r>
              <a:rPr lang="fr-CH" b="1" dirty="0" err="1"/>
              <a:t>frequency</a:t>
            </a:r>
            <a:r>
              <a:rPr lang="fr-CH" dirty="0"/>
              <a:t> can </a:t>
            </a:r>
            <a:r>
              <a:rPr lang="fr-CH" dirty="0" err="1"/>
              <a:t>shape</a:t>
            </a:r>
            <a:r>
              <a:rPr lang="fr-CH" dirty="0"/>
              <a:t> </a:t>
            </a:r>
            <a:r>
              <a:rPr lang="fr-CH" dirty="0" err="1"/>
              <a:t>cooperation</a:t>
            </a:r>
            <a:r>
              <a:rPr lang="fr-CH" dirty="0"/>
              <a:t>, </a:t>
            </a:r>
            <a:r>
              <a:rPr lang="fr-CH" dirty="0" err="1"/>
              <a:t>even</a:t>
            </a:r>
            <a:r>
              <a:rPr lang="fr-CH" dirty="0"/>
              <a:t> in the absence of grooming or affiliative </a:t>
            </a:r>
            <a:r>
              <a:rPr lang="fr-CH" dirty="0" err="1"/>
              <a:t>behaviors</a:t>
            </a:r>
            <a:r>
              <a:rPr lang="fr-CH" dirty="0"/>
              <a:t>.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79495E9-D86C-284A-EE59-D4CB74A19E32}"/>
              </a:ext>
            </a:extLst>
          </p:cNvPr>
          <p:cNvSpPr txBox="1"/>
          <p:nvPr/>
        </p:nvSpPr>
        <p:spPr>
          <a:xfrm>
            <a:off x="6410067" y="1411921"/>
            <a:ext cx="448859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b="1" dirty="0" err="1"/>
              <a:t>Why</a:t>
            </a:r>
            <a:r>
              <a:rPr lang="fr-CH" b="1" dirty="0"/>
              <a:t> This </a:t>
            </a:r>
            <a:r>
              <a:rPr lang="fr-CH" b="1" dirty="0" err="1"/>
              <a:t>Matters</a:t>
            </a:r>
            <a:r>
              <a:rPr lang="fr-CH" b="1" dirty="0"/>
              <a:t> in a </a:t>
            </a:r>
            <a:r>
              <a:rPr lang="fr-CH" b="1" dirty="0" err="1"/>
              <a:t>Broader</a:t>
            </a:r>
            <a:r>
              <a:rPr lang="fr-CH" b="1" dirty="0"/>
              <a:t> </a:t>
            </a:r>
            <a:r>
              <a:rPr lang="fr-CH" b="1" dirty="0" err="1"/>
              <a:t>Context</a:t>
            </a:r>
            <a:r>
              <a:rPr lang="fr-CH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 err="1"/>
              <a:t>Evolutionary</a:t>
            </a:r>
            <a:r>
              <a:rPr lang="fr-CH" b="1" dirty="0"/>
              <a:t> Perspective</a:t>
            </a:r>
            <a:r>
              <a:rPr lang="fr-CH" dirty="0"/>
              <a:t>: Supports the </a:t>
            </a:r>
            <a:r>
              <a:rPr lang="fr-CH" dirty="0" err="1"/>
              <a:t>idea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b="1" dirty="0" err="1"/>
              <a:t>hierarchical</a:t>
            </a:r>
            <a:r>
              <a:rPr lang="fr-CH" b="1" dirty="0"/>
              <a:t> primates </a:t>
            </a:r>
            <a:r>
              <a:rPr lang="fr-CH" b="1" dirty="0" err="1"/>
              <a:t>adjust</a:t>
            </a:r>
            <a:r>
              <a:rPr lang="fr-CH" b="1" dirty="0"/>
              <a:t> </a:t>
            </a:r>
            <a:r>
              <a:rPr lang="fr-CH" b="1" dirty="0" err="1"/>
              <a:t>cooperation</a:t>
            </a:r>
            <a:r>
              <a:rPr lang="fr-CH" b="1" dirty="0"/>
              <a:t> </a:t>
            </a:r>
            <a:r>
              <a:rPr lang="fr-CH" b="1" dirty="0" err="1"/>
              <a:t>strategies</a:t>
            </a:r>
            <a:r>
              <a:rPr lang="fr-CH" b="1" dirty="0"/>
              <a:t> </a:t>
            </a:r>
            <a:r>
              <a:rPr lang="fr-CH" b="1" dirty="0" err="1"/>
              <a:t>dynamically</a:t>
            </a:r>
            <a:r>
              <a:rPr lang="fr-CH" dirty="0"/>
              <a:t>, </a:t>
            </a:r>
            <a:r>
              <a:rPr lang="fr-CH" dirty="0" err="1"/>
              <a:t>rather</a:t>
            </a:r>
            <a:r>
              <a:rPr lang="fr-CH" dirty="0"/>
              <a:t> </a:t>
            </a:r>
            <a:r>
              <a:rPr lang="fr-CH" dirty="0" err="1"/>
              <a:t>than</a:t>
            </a:r>
            <a:r>
              <a:rPr lang="fr-CH" dirty="0"/>
              <a:t> </a:t>
            </a:r>
            <a:r>
              <a:rPr lang="fr-CH" dirty="0" err="1"/>
              <a:t>being</a:t>
            </a:r>
            <a:r>
              <a:rPr lang="fr-CH" dirty="0"/>
              <a:t> </a:t>
            </a:r>
            <a:r>
              <a:rPr lang="fr-CH" dirty="0" err="1"/>
              <a:t>bound</a:t>
            </a:r>
            <a:r>
              <a:rPr lang="fr-CH" dirty="0"/>
              <a:t> by </a:t>
            </a:r>
            <a:r>
              <a:rPr lang="fr-CH" dirty="0" err="1"/>
              <a:t>pre-existing</a:t>
            </a:r>
            <a:r>
              <a:rPr lang="fr-CH" dirty="0"/>
              <a:t> </a:t>
            </a:r>
            <a:r>
              <a:rPr lang="fr-CH" dirty="0" err="1"/>
              <a:t>relationships</a:t>
            </a:r>
            <a:r>
              <a:rPr lang="fr-CH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/>
              <a:t>Comparative Primate </a:t>
            </a:r>
            <a:r>
              <a:rPr lang="fr-CH" b="1" dirty="0" err="1"/>
              <a:t>Studies</a:t>
            </a:r>
            <a:r>
              <a:rPr lang="fr-CH" dirty="0"/>
              <a:t>: This challenges the </a:t>
            </a:r>
            <a:r>
              <a:rPr lang="fr-CH" dirty="0" err="1"/>
              <a:t>assumption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b="1" dirty="0"/>
              <a:t>male-</a:t>
            </a:r>
            <a:r>
              <a:rPr lang="fr-CH" b="1" dirty="0" err="1"/>
              <a:t>female</a:t>
            </a:r>
            <a:r>
              <a:rPr lang="fr-CH" b="1" dirty="0"/>
              <a:t> </a:t>
            </a:r>
            <a:r>
              <a:rPr lang="fr-CH" b="1" dirty="0" err="1"/>
              <a:t>tolerance</a:t>
            </a:r>
            <a:r>
              <a:rPr lang="fr-CH" b="1" dirty="0"/>
              <a:t> </a:t>
            </a:r>
            <a:r>
              <a:rPr lang="fr-CH" b="1" dirty="0" err="1"/>
              <a:t>follows</a:t>
            </a:r>
            <a:r>
              <a:rPr lang="fr-CH" b="1" dirty="0"/>
              <a:t> a </a:t>
            </a:r>
            <a:r>
              <a:rPr lang="fr-CH" b="1" dirty="0" err="1"/>
              <a:t>universal</a:t>
            </a:r>
            <a:r>
              <a:rPr lang="fr-CH" b="1" dirty="0"/>
              <a:t> </a:t>
            </a:r>
            <a:r>
              <a:rPr lang="fr-CH" b="1" dirty="0" err="1"/>
              <a:t>rule</a:t>
            </a:r>
            <a:r>
              <a:rPr lang="fr-CH" b="1" dirty="0"/>
              <a:t> </a:t>
            </a:r>
            <a:r>
              <a:rPr lang="fr-CH" b="1" dirty="0" err="1"/>
              <a:t>across</a:t>
            </a:r>
            <a:r>
              <a:rPr lang="fr-CH" b="1" dirty="0"/>
              <a:t> primate </a:t>
            </a:r>
            <a:r>
              <a:rPr lang="fr-CH" b="1" dirty="0" err="1"/>
              <a:t>species</a:t>
            </a:r>
            <a:r>
              <a:rPr lang="fr-CH" dirty="0"/>
              <a:t>—</a:t>
            </a:r>
            <a:r>
              <a:rPr lang="fr-CH" dirty="0" err="1"/>
              <a:t>instead</a:t>
            </a:r>
            <a:r>
              <a:rPr lang="fr-CH" dirty="0"/>
              <a:t>, </a:t>
            </a:r>
            <a:r>
              <a:rPr lang="fr-CH" dirty="0" err="1"/>
              <a:t>ecological</a:t>
            </a:r>
            <a:r>
              <a:rPr lang="fr-CH" dirty="0"/>
              <a:t> and dominance-</a:t>
            </a:r>
            <a:r>
              <a:rPr lang="fr-CH" dirty="0" err="1"/>
              <a:t>based</a:t>
            </a:r>
            <a:r>
              <a:rPr lang="fr-CH" dirty="0"/>
              <a:t> </a:t>
            </a:r>
            <a:r>
              <a:rPr lang="fr-CH" dirty="0" err="1"/>
              <a:t>factors</a:t>
            </a:r>
            <a:r>
              <a:rPr lang="fr-CH" dirty="0"/>
              <a:t> </a:t>
            </a:r>
            <a:r>
              <a:rPr lang="fr-CH" dirty="0" err="1"/>
              <a:t>play</a:t>
            </a:r>
            <a:r>
              <a:rPr lang="fr-CH" dirty="0"/>
              <a:t> </a:t>
            </a:r>
            <a:r>
              <a:rPr lang="fr-CH" b="1" dirty="0"/>
              <a:t>a </a:t>
            </a:r>
            <a:r>
              <a:rPr lang="fr-CH" b="1" dirty="0" err="1"/>
              <a:t>stronger</a:t>
            </a:r>
            <a:r>
              <a:rPr lang="fr-CH" b="1" dirty="0"/>
              <a:t> </a:t>
            </a:r>
            <a:r>
              <a:rPr lang="fr-CH" b="1" dirty="0" err="1"/>
              <a:t>role</a:t>
            </a:r>
            <a:r>
              <a:rPr lang="fr-CH" b="1" dirty="0"/>
              <a:t> in vervets</a:t>
            </a:r>
            <a:r>
              <a:rPr lang="fr-CH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/>
              <a:t>Application to Conservation &amp; Animal </a:t>
            </a:r>
            <a:r>
              <a:rPr lang="fr-CH" b="1" dirty="0" err="1"/>
              <a:t>Behavior</a:t>
            </a:r>
            <a:r>
              <a:rPr lang="fr-CH" dirty="0"/>
              <a:t>: </a:t>
            </a:r>
            <a:r>
              <a:rPr lang="fr-CH" dirty="0" err="1"/>
              <a:t>Understanding</a:t>
            </a:r>
            <a:r>
              <a:rPr lang="fr-CH" dirty="0"/>
              <a:t> </a:t>
            </a:r>
            <a:r>
              <a:rPr lang="fr-CH" b="1" dirty="0"/>
              <a:t>how </a:t>
            </a:r>
            <a:r>
              <a:rPr lang="fr-CH" b="1" dirty="0" err="1"/>
              <a:t>ecological</a:t>
            </a:r>
            <a:r>
              <a:rPr lang="fr-CH" b="1" dirty="0"/>
              <a:t> </a:t>
            </a:r>
            <a:r>
              <a:rPr lang="fr-CH" b="1" dirty="0" err="1"/>
              <a:t>constraints</a:t>
            </a:r>
            <a:r>
              <a:rPr lang="fr-CH" b="1" dirty="0"/>
              <a:t> influence </a:t>
            </a:r>
            <a:r>
              <a:rPr lang="fr-CH" b="1" dirty="0" err="1"/>
              <a:t>cooperation</a:t>
            </a:r>
            <a:r>
              <a:rPr lang="fr-CH" dirty="0"/>
              <a:t> can help </a:t>
            </a:r>
            <a:r>
              <a:rPr lang="fr-CH" dirty="0" err="1"/>
              <a:t>predict</a:t>
            </a:r>
            <a:r>
              <a:rPr lang="fr-CH" dirty="0"/>
              <a:t> how </a:t>
            </a:r>
            <a:r>
              <a:rPr lang="fr-CH" b="1" dirty="0"/>
              <a:t>primates </a:t>
            </a:r>
            <a:r>
              <a:rPr lang="fr-CH" b="1" dirty="0" err="1"/>
              <a:t>may</a:t>
            </a:r>
            <a:r>
              <a:rPr lang="fr-CH" b="1" dirty="0"/>
              <a:t> </a:t>
            </a:r>
            <a:r>
              <a:rPr lang="fr-CH" b="1" dirty="0" err="1"/>
              <a:t>respond</a:t>
            </a:r>
            <a:r>
              <a:rPr lang="fr-CH" b="1" dirty="0"/>
              <a:t> to </a:t>
            </a:r>
            <a:r>
              <a:rPr lang="fr-CH" b="1" dirty="0" err="1"/>
              <a:t>environmental</a:t>
            </a:r>
            <a:r>
              <a:rPr lang="fr-CH" b="1" dirty="0"/>
              <a:t> changes</a:t>
            </a:r>
            <a:r>
              <a:rPr lang="fr-CH" dirty="0"/>
              <a:t> </a:t>
            </a:r>
            <a:r>
              <a:rPr lang="fr-CH" dirty="0" err="1"/>
              <a:t>such</a:t>
            </a:r>
            <a:r>
              <a:rPr lang="fr-CH" dirty="0"/>
              <a:t> as habitat </a:t>
            </a:r>
            <a:r>
              <a:rPr lang="fr-CH" dirty="0" err="1"/>
              <a:t>loss</a:t>
            </a:r>
            <a:r>
              <a:rPr lang="fr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911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6CADF-D85A-3BEB-EBC8-7DD13264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 home message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0E68C2-92C5-6908-C985-6CC5EFAE29AE}"/>
              </a:ext>
            </a:extLst>
          </p:cNvPr>
          <p:cNvSpPr txBox="1"/>
          <p:nvPr/>
        </p:nvSpPr>
        <p:spPr>
          <a:xfrm>
            <a:off x="1380868" y="3207171"/>
            <a:ext cx="60980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This </a:t>
            </a:r>
            <a:r>
              <a:rPr lang="fr-CH" dirty="0" err="1"/>
              <a:t>study</a:t>
            </a:r>
            <a:r>
              <a:rPr lang="fr-CH" dirty="0"/>
              <a:t> </a:t>
            </a:r>
            <a:r>
              <a:rPr lang="fr-CH" b="1" dirty="0"/>
              <a:t>challenges </a:t>
            </a:r>
            <a:r>
              <a:rPr lang="fr-CH" b="1" dirty="0" err="1"/>
              <a:t>existing</a:t>
            </a:r>
            <a:r>
              <a:rPr lang="fr-CH" b="1" dirty="0"/>
              <a:t> </a:t>
            </a:r>
            <a:r>
              <a:rPr lang="fr-CH" b="1" dirty="0" err="1"/>
              <a:t>paradigms</a:t>
            </a:r>
            <a:r>
              <a:rPr lang="fr-CH" dirty="0"/>
              <a:t> and highlights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tolerance</a:t>
            </a:r>
            <a:r>
              <a:rPr lang="fr-CH" dirty="0"/>
              <a:t> </a:t>
            </a:r>
            <a:r>
              <a:rPr lang="fr-CH" b="1" dirty="0" err="1"/>
              <a:t>is</a:t>
            </a:r>
            <a:r>
              <a:rPr lang="fr-CH" b="1" dirty="0"/>
              <a:t> not </a:t>
            </a:r>
            <a:r>
              <a:rPr lang="fr-CH" b="1" dirty="0" err="1"/>
              <a:t>universal</a:t>
            </a:r>
            <a:r>
              <a:rPr lang="fr-CH" b="1" dirty="0"/>
              <a:t> </a:t>
            </a:r>
            <a:r>
              <a:rPr lang="fr-CH" b="1" dirty="0" err="1"/>
              <a:t>across</a:t>
            </a:r>
            <a:r>
              <a:rPr lang="fr-CH" b="1" dirty="0"/>
              <a:t> </a:t>
            </a:r>
            <a:r>
              <a:rPr lang="fr-CH" b="1" dirty="0" err="1"/>
              <a:t>species</a:t>
            </a:r>
            <a:r>
              <a:rPr lang="fr-CH" b="1" dirty="0"/>
              <a:t> but an adaptive </a:t>
            </a:r>
            <a:r>
              <a:rPr lang="fr-CH" b="1" dirty="0" err="1"/>
              <a:t>response</a:t>
            </a:r>
            <a:r>
              <a:rPr lang="fr-CH" b="1" dirty="0"/>
              <a:t> to social and </a:t>
            </a:r>
            <a:r>
              <a:rPr lang="fr-CH" b="1" dirty="0" err="1"/>
              <a:t>ecological</a:t>
            </a:r>
            <a:r>
              <a:rPr lang="fr-CH" b="1" dirty="0"/>
              <a:t> </a:t>
            </a:r>
            <a:r>
              <a:rPr lang="fr-CH" b="1" dirty="0" err="1"/>
              <a:t>realities</a:t>
            </a:r>
            <a:r>
              <a:rPr lang="fr-CH" dirty="0"/>
              <a:t>. Future </a:t>
            </a:r>
            <a:r>
              <a:rPr lang="fr-CH" dirty="0" err="1"/>
              <a:t>research</a:t>
            </a:r>
            <a:r>
              <a:rPr lang="fr-CH" dirty="0"/>
              <a:t> </a:t>
            </a:r>
            <a:r>
              <a:rPr lang="fr-CH" dirty="0" err="1"/>
              <a:t>should</a:t>
            </a:r>
            <a:r>
              <a:rPr lang="fr-CH" dirty="0"/>
              <a:t> focus on </a:t>
            </a:r>
            <a:r>
              <a:rPr lang="fr-CH" b="1" dirty="0"/>
              <a:t>how </a:t>
            </a:r>
            <a:r>
              <a:rPr lang="fr-CH" b="1" dirty="0" err="1"/>
              <a:t>these</a:t>
            </a:r>
            <a:r>
              <a:rPr lang="fr-CH" b="1" dirty="0"/>
              <a:t> </a:t>
            </a:r>
            <a:r>
              <a:rPr lang="fr-CH" b="1" dirty="0" err="1"/>
              <a:t>factors</a:t>
            </a:r>
            <a:r>
              <a:rPr lang="fr-CH" b="1" dirty="0"/>
              <a:t> </a:t>
            </a:r>
            <a:r>
              <a:rPr lang="fr-CH" b="1" dirty="0" err="1"/>
              <a:t>interact</a:t>
            </a:r>
            <a:r>
              <a:rPr lang="fr-CH" b="1" dirty="0"/>
              <a:t> </a:t>
            </a:r>
            <a:r>
              <a:rPr lang="fr-CH" b="1" dirty="0" err="1"/>
              <a:t>across</a:t>
            </a:r>
            <a:r>
              <a:rPr lang="fr-CH" b="1" dirty="0"/>
              <a:t> </a:t>
            </a:r>
            <a:r>
              <a:rPr lang="fr-CH" b="1" dirty="0" err="1"/>
              <a:t>different</a:t>
            </a:r>
            <a:r>
              <a:rPr lang="fr-CH" b="1" dirty="0"/>
              <a:t> primate </a:t>
            </a:r>
            <a:r>
              <a:rPr lang="fr-CH" b="1" dirty="0" err="1"/>
              <a:t>societies</a:t>
            </a:r>
            <a:r>
              <a:rPr lang="fr-CH" b="1" dirty="0"/>
              <a:t> and </a:t>
            </a:r>
            <a:r>
              <a:rPr lang="fr-CH" b="1" dirty="0" err="1"/>
              <a:t>other</a:t>
            </a:r>
            <a:r>
              <a:rPr lang="fr-CH" b="1" dirty="0"/>
              <a:t> social </a:t>
            </a:r>
            <a:r>
              <a:rPr lang="fr-CH" b="1" dirty="0" err="1"/>
              <a:t>animals</a:t>
            </a:r>
            <a:r>
              <a:rPr lang="fr-CH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1085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6CADF-D85A-3BEB-EBC8-7DD13264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18DDE6-D209-EB07-2B94-C0EEEC55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1" y="2083501"/>
            <a:ext cx="5105400" cy="381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BE153412-CC0F-E7D3-B083-25ED25F39E5A}"/>
              </a:ext>
            </a:extLst>
          </p:cNvPr>
          <p:cNvSpPr txBox="1"/>
          <p:nvPr/>
        </p:nvSpPr>
        <p:spPr>
          <a:xfrm>
            <a:off x="5467349" y="2705100"/>
            <a:ext cx="35909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800" dirty="0" err="1"/>
              <a:t>Collaborators</a:t>
            </a:r>
            <a:r>
              <a:rPr lang="fr-CH" sz="2800" dirty="0"/>
              <a:t> </a:t>
            </a:r>
          </a:p>
          <a:p>
            <a:endParaRPr lang="fr-CH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800" dirty="0" err="1"/>
              <a:t>Funding</a:t>
            </a:r>
            <a:r>
              <a:rPr lang="fr-CH" sz="2800" dirty="0"/>
              <a:t> </a:t>
            </a:r>
            <a:r>
              <a:rPr lang="fr-CH" sz="2800" dirty="0" err="1"/>
              <a:t>agencies</a:t>
            </a:r>
            <a:endParaRPr lang="fr-CH" sz="2800" dirty="0"/>
          </a:p>
          <a:p>
            <a:endParaRPr lang="fr-CH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800" dirty="0"/>
              <a:t>Group affiliations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1110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EE02A72-77F6-F643-A5B7-3D29D28CDC25}"/>
              </a:ext>
            </a:extLst>
          </p:cNvPr>
          <p:cNvSpPr txBox="1">
            <a:spLocks/>
          </p:cNvSpPr>
          <p:nvPr/>
        </p:nvSpPr>
        <p:spPr>
          <a:xfrm>
            <a:off x="-1576081" y="392147"/>
            <a:ext cx="7772400" cy="1060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Question time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D62D8DE0-EAEB-DBFF-2A46-603C2711FE9E}"/>
              </a:ext>
            </a:extLst>
          </p:cNvPr>
          <p:cNvSpPr txBox="1"/>
          <p:nvPr/>
        </p:nvSpPr>
        <p:spPr>
          <a:xfrm>
            <a:off x="1151931" y="4563611"/>
            <a:ext cx="8715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600" b="1" dirty="0"/>
              <a:t>Prepare for &amp; know your audience</a:t>
            </a:r>
          </a:p>
        </p:txBody>
      </p:sp>
      <p:pic>
        <p:nvPicPr>
          <p:cNvPr id="9" name="Picture 2" descr="http://icons.iconarchive.com/icons/double-j-design/origami/256/clock-icon.png">
            <a:extLst>
              <a:ext uri="{FF2B5EF4-FFF2-40B4-BE49-F238E27FC236}">
                <a16:creationId xmlns:a16="http://schemas.microsoft.com/office/drawing/2014/main" id="{D90E329E-6CD4-009C-7B5F-EA211458E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5309"/>
            <a:ext cx="912946" cy="9129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088698B3-C7FC-32EE-83B8-A56BF55DB694}"/>
              </a:ext>
            </a:extLst>
          </p:cNvPr>
          <p:cNvSpPr txBox="1"/>
          <p:nvPr/>
        </p:nvSpPr>
        <p:spPr>
          <a:xfrm>
            <a:off x="1751146" y="2873255"/>
            <a:ext cx="1485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500" b="1" dirty="0"/>
              <a:t>5 minutes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701933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4A5DED-CB2F-F7F2-B697-604B03DDA188}"/>
              </a:ext>
            </a:extLst>
          </p:cNvPr>
          <p:cNvSpPr txBox="1">
            <a:spLocks/>
          </p:cNvSpPr>
          <p:nvPr/>
        </p:nvSpPr>
        <p:spPr>
          <a:xfrm>
            <a:off x="805611" y="317720"/>
            <a:ext cx="7772400" cy="1060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89157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F512-2DFB-95FE-1DA7-59A2BD4572D7}"/>
              </a:ext>
            </a:extLst>
          </p:cNvPr>
          <p:cNvSpPr txBox="1">
            <a:spLocks/>
          </p:cNvSpPr>
          <p:nvPr/>
        </p:nvSpPr>
        <p:spPr>
          <a:xfrm>
            <a:off x="476002" y="434677"/>
            <a:ext cx="7772400" cy="1060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Question time</a:t>
            </a:r>
          </a:p>
        </p:txBody>
      </p:sp>
    </p:spTree>
    <p:extLst>
      <p:ext uri="{BB962C8B-B14F-4D97-AF65-F5344CB8AC3E}">
        <p14:creationId xmlns:p14="http://schemas.microsoft.com/office/powerpoint/2010/main" val="2847899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F512-2DFB-95FE-1DA7-59A2BD4572D7}"/>
              </a:ext>
            </a:extLst>
          </p:cNvPr>
          <p:cNvSpPr txBox="1">
            <a:spLocks/>
          </p:cNvSpPr>
          <p:nvPr/>
        </p:nvSpPr>
        <p:spPr>
          <a:xfrm>
            <a:off x="476002" y="434677"/>
            <a:ext cx="7772400" cy="1060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Additional content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812C824-51C3-F0D1-6073-6A925D46ADD6}"/>
              </a:ext>
            </a:extLst>
          </p:cNvPr>
          <p:cNvSpPr txBox="1"/>
          <p:nvPr/>
        </p:nvSpPr>
        <p:spPr>
          <a:xfrm>
            <a:off x="869211" y="1914711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Evoltuin</a:t>
            </a:r>
            <a:r>
              <a:rPr lang="en-GB" dirty="0"/>
              <a:t> </a:t>
            </a:r>
            <a:r>
              <a:rPr lang="en-GB" dirty="0" err="1"/>
              <a:t>nof</a:t>
            </a:r>
            <a:r>
              <a:rPr lang="en-GB" dirty="0"/>
              <a:t> tolerance per dyad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Non significant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Tabel</a:t>
            </a:r>
            <a:r>
              <a:rPr lang="en-GB" dirty="0"/>
              <a:t> </a:t>
            </a:r>
            <a:r>
              <a:rPr lang="en-GB" dirty="0" err="1"/>
              <a:t>expliaing</a:t>
            </a:r>
            <a:r>
              <a:rPr lang="en-GB" dirty="0"/>
              <a:t>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16 model </a:t>
            </a:r>
            <a:r>
              <a:rPr lang="en-GB" dirty="0" err="1"/>
              <a:t>comparaison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75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D654E-E794-44F9-E0AA-66DCB734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Intoroduction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04CC62-7CF3-B893-2E92-AF644F63B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/>
              <a:t>Importance of research area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/>
              <a:t>Main theories and empirical findings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/>
              <a:t>Lead into why your study was needed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/>
              <a:t>Your specific research question(s) 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/>
              <a:t>Your specific hypotheses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873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5E4C54-2568-5F7A-106A-7A0C4FA9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E7760A-0752-26DD-2F93-CB1E2DE3D90A}"/>
              </a:ext>
            </a:extLst>
          </p:cNvPr>
          <p:cNvSpPr/>
          <p:nvPr/>
        </p:nvSpPr>
        <p:spPr>
          <a:xfrm>
            <a:off x="0" y="193175"/>
            <a:ext cx="9144000" cy="1060823"/>
          </a:xfrm>
          <a:prstGeom prst="rect">
            <a:avLst/>
          </a:prstGeom>
          <a:solidFill>
            <a:srgbClr val="C851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4C5E58-131E-FB69-9196-655CEB08AEF2}"/>
              </a:ext>
            </a:extLst>
          </p:cNvPr>
          <p:cNvSpPr txBox="1">
            <a:spLocks/>
          </p:cNvSpPr>
          <p:nvPr/>
        </p:nvSpPr>
        <p:spPr>
          <a:xfrm>
            <a:off x="738187" y="193174"/>
            <a:ext cx="7772400" cy="1060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Font size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3A6730-D3F2-1F4C-6659-95FDBEBEEC73}"/>
              </a:ext>
            </a:extLst>
          </p:cNvPr>
          <p:cNvSpPr/>
          <p:nvPr/>
        </p:nvSpPr>
        <p:spPr>
          <a:xfrm>
            <a:off x="304799" y="1822788"/>
            <a:ext cx="863917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2000" b="1" dirty="0"/>
              <a:t>Size 20 (citations and statistics)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H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2500" b="1" dirty="0"/>
              <a:t>Size 25 (minimum font size)</a:t>
            </a:r>
          </a:p>
          <a:p>
            <a:endParaRPr lang="fr-CH" sz="25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3200" b="1" dirty="0"/>
              <a:t>Size 32 (</a:t>
            </a:r>
            <a:r>
              <a:rPr lang="fr-CH" sz="3200" b="1" dirty="0" err="1"/>
              <a:t>better</a:t>
            </a:r>
            <a:r>
              <a:rPr lang="fr-CH" sz="3200" b="1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H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3500" b="1" dirty="0"/>
              <a:t>Size 35 (</a:t>
            </a:r>
            <a:r>
              <a:rPr lang="fr-CH" sz="3500" b="1" dirty="0" err="1"/>
              <a:t>even</a:t>
            </a:r>
            <a:r>
              <a:rPr lang="fr-CH" sz="3500" b="1" dirty="0"/>
              <a:t> </a:t>
            </a:r>
            <a:r>
              <a:rPr lang="fr-CH" sz="3500" b="1" dirty="0" err="1"/>
              <a:t>better</a:t>
            </a:r>
            <a:r>
              <a:rPr lang="fr-CH" sz="3500" b="1" dirty="0"/>
              <a:t>)</a:t>
            </a:r>
          </a:p>
          <a:p>
            <a:endParaRPr lang="fr-CH" sz="35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4000" b="1" dirty="0"/>
              <a:t>Size 40 (titles)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588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BF184D-0A61-5F8E-DD23-B0EDF1B4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F31C85-4029-EC08-F8D5-45F9A9D1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H" dirty="0" err="1"/>
              <a:t>Silk</a:t>
            </a:r>
            <a:r>
              <a:rPr lang="fr-CH" dirty="0"/>
              <a:t>, J. B. (2007) – </a:t>
            </a:r>
            <a:r>
              <a:rPr lang="fr-CH" dirty="0" err="1"/>
              <a:t>frequently</a:t>
            </a:r>
            <a:r>
              <a:rPr lang="fr-CH" dirty="0"/>
              <a:t> </a:t>
            </a:r>
            <a:r>
              <a:rPr lang="fr-CH" dirty="0" err="1"/>
              <a:t>referenced</a:t>
            </a:r>
            <a:r>
              <a:rPr lang="fr-CH" dirty="0"/>
              <a:t> for </a:t>
            </a:r>
            <a:r>
              <a:rPr lang="fr-CH" dirty="0" err="1"/>
              <a:t>intergroup</a:t>
            </a:r>
            <a:r>
              <a:rPr lang="fr-CH" dirty="0"/>
              <a:t> </a:t>
            </a:r>
            <a:r>
              <a:rPr lang="fr-CH" dirty="0" err="1"/>
              <a:t>tolerance</a:t>
            </a:r>
            <a:r>
              <a:rPr lang="fr-CH" dirty="0"/>
              <a:t> and primate </a:t>
            </a:r>
            <a:r>
              <a:rPr lang="fr-CH" dirty="0" err="1"/>
              <a:t>cooperation</a:t>
            </a:r>
            <a:r>
              <a:rPr lang="fr-CH" dirty="0"/>
              <a:t>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dirty="0" err="1"/>
              <a:t>Jaeggi</a:t>
            </a:r>
            <a:r>
              <a:rPr lang="fr-CH" dirty="0"/>
              <a:t> et al. (2016) – </a:t>
            </a:r>
            <a:r>
              <a:rPr lang="fr-CH" dirty="0" err="1"/>
              <a:t>discusses</a:t>
            </a:r>
            <a:r>
              <a:rPr lang="fr-CH" dirty="0"/>
              <a:t> obstacles and </a:t>
            </a:r>
            <a:r>
              <a:rPr lang="fr-CH" dirty="0" err="1"/>
              <a:t>catalysts</a:t>
            </a:r>
            <a:r>
              <a:rPr lang="fr-CH" dirty="0"/>
              <a:t> of </a:t>
            </a:r>
            <a:r>
              <a:rPr lang="fr-CH" dirty="0" err="1"/>
              <a:t>cooperation</a:t>
            </a:r>
            <a:r>
              <a:rPr lang="fr-CH" dirty="0"/>
              <a:t> in primates​.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dirty="0"/>
              <a:t>Lewis (2002, 2018, 2023) – </a:t>
            </a:r>
            <a:r>
              <a:rPr lang="fr-CH" dirty="0" err="1"/>
              <a:t>focuses</a:t>
            </a:r>
            <a:r>
              <a:rPr lang="fr-CH" dirty="0"/>
              <a:t> on </a:t>
            </a:r>
            <a:r>
              <a:rPr lang="fr-CH" dirty="0" err="1"/>
              <a:t>intersexual</a:t>
            </a:r>
            <a:r>
              <a:rPr lang="fr-CH" dirty="0"/>
              <a:t> power and dominance​.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dirty="0" err="1"/>
              <a:t>Ostner</a:t>
            </a:r>
            <a:r>
              <a:rPr lang="fr-CH" dirty="0"/>
              <a:t> &amp; </a:t>
            </a:r>
            <a:r>
              <a:rPr lang="fr-CH" dirty="0" err="1"/>
              <a:t>Schülke</a:t>
            </a:r>
            <a:r>
              <a:rPr lang="fr-CH" dirty="0"/>
              <a:t> (2018) – examines </a:t>
            </a:r>
            <a:r>
              <a:rPr lang="fr-CH" dirty="0" err="1"/>
              <a:t>resource</a:t>
            </a:r>
            <a:r>
              <a:rPr lang="fr-CH" dirty="0"/>
              <a:t> </a:t>
            </a:r>
            <a:r>
              <a:rPr lang="fr-CH" dirty="0" err="1"/>
              <a:t>monopolization</a:t>
            </a:r>
            <a:r>
              <a:rPr lang="fr-CH" dirty="0"/>
              <a:t> and dominance structures​.</a:t>
            </a:r>
          </a:p>
          <a:p>
            <a:r>
              <a:rPr lang="fr-CH" b="1" dirty="0"/>
              <a:t>Most Important Sources:</a:t>
            </a: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dirty="0"/>
              <a:t>Borgeaud &amp; Bshary (2015) – highlights how grooming influences social bonds and </a:t>
            </a:r>
            <a:r>
              <a:rPr lang="fr-CH" dirty="0" err="1"/>
              <a:t>tolerance</a:t>
            </a:r>
            <a:r>
              <a:rPr lang="fr-CH" dirty="0"/>
              <a:t>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dirty="0"/>
              <a:t>Cheney et al. (2016) – </a:t>
            </a:r>
            <a:r>
              <a:rPr lang="fr-CH" dirty="0" err="1"/>
              <a:t>provides</a:t>
            </a:r>
            <a:r>
              <a:rPr lang="fr-CH" dirty="0"/>
              <a:t> a </a:t>
            </a:r>
            <a:r>
              <a:rPr lang="fr-CH" dirty="0" err="1"/>
              <a:t>theoretical</a:t>
            </a:r>
            <a:r>
              <a:rPr lang="fr-CH" dirty="0"/>
              <a:t> </a:t>
            </a:r>
            <a:r>
              <a:rPr lang="fr-CH" dirty="0" err="1"/>
              <a:t>framework</a:t>
            </a:r>
            <a:r>
              <a:rPr lang="fr-CH" dirty="0"/>
              <a:t> for social bonds and </a:t>
            </a:r>
            <a:r>
              <a:rPr lang="fr-CH" dirty="0" err="1"/>
              <a:t>tolerance</a:t>
            </a:r>
            <a:r>
              <a:rPr lang="fr-CH" dirty="0"/>
              <a:t>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dirty="0"/>
              <a:t>Hare et al. (2007) – compares </a:t>
            </a:r>
            <a:r>
              <a:rPr lang="fr-CH" dirty="0" err="1"/>
              <a:t>cooperative</a:t>
            </a:r>
            <a:r>
              <a:rPr lang="fr-CH" dirty="0"/>
              <a:t> </a:t>
            </a:r>
            <a:r>
              <a:rPr lang="fr-CH" dirty="0" err="1"/>
              <a:t>behaviors</a:t>
            </a:r>
            <a:r>
              <a:rPr lang="fr-CH" dirty="0"/>
              <a:t> in primates, </a:t>
            </a:r>
            <a:r>
              <a:rPr lang="fr-CH" dirty="0" err="1"/>
              <a:t>particularly</a:t>
            </a:r>
            <a:r>
              <a:rPr lang="fr-CH" dirty="0"/>
              <a:t> bonobos​.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dirty="0" err="1"/>
              <a:t>Díaz-Muñoz</a:t>
            </a:r>
            <a:r>
              <a:rPr lang="fr-CH" dirty="0"/>
              <a:t> et al. (2014) – explores male-</a:t>
            </a:r>
            <a:r>
              <a:rPr lang="fr-CH" dirty="0" err="1"/>
              <a:t>female</a:t>
            </a:r>
            <a:r>
              <a:rPr lang="fr-CH" dirty="0"/>
              <a:t> reproductive </a:t>
            </a:r>
            <a:r>
              <a:rPr lang="fr-CH" dirty="0" err="1"/>
              <a:t>cooperation</a:t>
            </a:r>
            <a:r>
              <a:rPr lang="fr-CH" dirty="0"/>
              <a:t>​.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08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67107-9671-787C-3299-DEDA7647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Vervets / Population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7A2A66-B97A-37B0-1E83-F9139392C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Groups</a:t>
            </a:r>
          </a:p>
          <a:p>
            <a:r>
              <a:rPr lang="en-GB" dirty="0"/>
              <a:t>Males /Females</a:t>
            </a:r>
          </a:p>
          <a:p>
            <a:r>
              <a:rPr lang="en-GB" dirty="0"/>
              <a:t>Rank</a:t>
            </a:r>
          </a:p>
          <a:p>
            <a:endParaRPr lang="en-GB" dirty="0"/>
          </a:p>
          <a:p>
            <a:r>
              <a:rPr lang="en-GB" dirty="0"/>
              <a:t>Time p/week</a:t>
            </a:r>
          </a:p>
          <a:p>
            <a:r>
              <a:rPr lang="en-GB" dirty="0"/>
              <a:t>Frequency</a:t>
            </a:r>
          </a:p>
          <a:p>
            <a:r>
              <a:rPr lang="en-GB"/>
              <a:t>Amount </a:t>
            </a:r>
            <a:r>
              <a:rPr lang="en-GB" dirty="0"/>
              <a:t>trials</a:t>
            </a:r>
          </a:p>
          <a:p>
            <a:pPr lvl="4"/>
            <a:r>
              <a:rPr lang="en-GB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41093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33233-CA9C-8AD0-4BFD-B1E4A8E8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Tolerance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D74E6E-BA6B-2FCF-526D-A44F6B0B9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behaviours</a:t>
            </a:r>
          </a:p>
          <a:p>
            <a:endParaRPr lang="en-GB" dirty="0"/>
          </a:p>
          <a:p>
            <a:r>
              <a:rPr lang="en-GB" dirty="0"/>
              <a:t>Forms of tolerance</a:t>
            </a:r>
          </a:p>
          <a:p>
            <a:endParaRPr lang="en-GB" dirty="0"/>
          </a:p>
          <a:p>
            <a:r>
              <a:rPr lang="en-GB" dirty="0"/>
              <a:t>Definition of tolerance</a:t>
            </a:r>
          </a:p>
          <a:p>
            <a:endParaRPr lang="en-GB" dirty="0"/>
          </a:p>
          <a:p>
            <a:pPr lvl="1"/>
            <a:r>
              <a:rPr lang="en-GB" dirty="0"/>
              <a:t>Definition for experiment: eating at the box without engaging in agonistic (stare attack, hit, head bop) with it’s partner</a:t>
            </a:r>
          </a:p>
        </p:txBody>
      </p:sp>
    </p:spTree>
    <p:extLst>
      <p:ext uri="{BB962C8B-B14F-4D97-AF65-F5344CB8AC3E}">
        <p14:creationId xmlns:p14="http://schemas.microsoft.com/office/powerpoint/2010/main" val="403581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F1F89-B06A-1EEA-F653-8F6FB3C2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(tolerance?)</a:t>
            </a:r>
            <a:br>
              <a:rPr lang="en-GB" dirty="0"/>
            </a:b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4801A4-530E-3232-0E3E-01AFE2D0F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Fitness</a:t>
            </a:r>
          </a:p>
          <a:p>
            <a:r>
              <a:rPr lang="en-GB" dirty="0"/>
              <a:t>Male dispersal</a:t>
            </a:r>
          </a:p>
          <a:p>
            <a:r>
              <a:rPr lang="en-GB" dirty="0"/>
              <a:t>What influences it?</a:t>
            </a:r>
          </a:p>
          <a:p>
            <a:r>
              <a:rPr lang="en-GB" dirty="0"/>
              <a:t>Why in vervets : </a:t>
            </a:r>
            <a:br>
              <a:rPr lang="en-GB" dirty="0"/>
            </a:br>
            <a:r>
              <a:rPr lang="en-GB" dirty="0"/>
              <a:t>	-Lack studies in monkeys and in experimental conditions</a:t>
            </a:r>
          </a:p>
          <a:p>
            <a:pPr marL="914400" lvl="2" indent="0">
              <a:buNone/>
            </a:pPr>
            <a:r>
              <a:rPr lang="en-GB" dirty="0"/>
              <a:t>-…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63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FCA91A-D277-C538-6E15-33A012BF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DED242-9FD0-FFA8-307E-C32FBF99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29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2453D-8DE7-B2F9-1549-0029D8C8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collection &amp; Methods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19E4E-BCB9-184F-D43C-B3757F175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Methods</a:t>
            </a:r>
          </a:p>
          <a:p>
            <a:pPr lvl="1"/>
            <a:r>
              <a:rPr lang="en-GB" dirty="0"/>
              <a:t>Ab libitum</a:t>
            </a:r>
          </a:p>
          <a:p>
            <a:pPr lvl="1"/>
            <a:r>
              <a:rPr lang="en-GB" dirty="0"/>
              <a:t>Scans</a:t>
            </a:r>
          </a:p>
          <a:p>
            <a:pPr lvl="1"/>
            <a:r>
              <a:rPr lang="en-GB" dirty="0"/>
              <a:t>Focal</a:t>
            </a:r>
          </a:p>
          <a:p>
            <a:r>
              <a:rPr lang="en-GB" dirty="0"/>
              <a:t>Data (before/after)</a:t>
            </a:r>
          </a:p>
          <a:p>
            <a:pPr lvl="1"/>
            <a:r>
              <a:rPr lang="en-GB" dirty="0"/>
              <a:t>Grooming intra dyad </a:t>
            </a:r>
          </a:p>
          <a:p>
            <a:pPr lvl="1"/>
            <a:r>
              <a:rPr lang="en-GB" dirty="0"/>
              <a:t>Proximity with partner</a:t>
            </a:r>
          </a:p>
          <a:p>
            <a:pPr lvl="1"/>
            <a:r>
              <a:rPr lang="en-GB" dirty="0"/>
              <a:t>Social network</a:t>
            </a:r>
          </a:p>
          <a:p>
            <a:pPr lvl="1"/>
            <a:r>
              <a:rPr lang="en-GB" dirty="0"/>
              <a:t>Rank</a:t>
            </a:r>
          </a:p>
          <a:p>
            <a:pPr lvl="1"/>
            <a:r>
              <a:rPr lang="en-GB" dirty="0"/>
              <a:t>Audience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9E2CB28F-C865-9ABD-EEC2-03A88C287BE9}"/>
              </a:ext>
            </a:extLst>
          </p:cNvPr>
          <p:cNvSpPr txBox="1"/>
          <p:nvPr/>
        </p:nvSpPr>
        <p:spPr>
          <a:xfrm>
            <a:off x="5275730" y="1797784"/>
            <a:ext cx="7772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500" dirty="0"/>
              <a:t>Introduce research design</a:t>
            </a:r>
            <a:endParaRPr lang="fr-CH" sz="25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CH" sz="2500" dirty="0"/>
              <a:t>Explain how you recruited subjects (humans, mosquitoes, plants, etc)</a:t>
            </a:r>
            <a:endParaRPr lang="en-US" sz="25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500" dirty="0"/>
              <a:t>Explain how variables were operationally defined </a:t>
            </a:r>
          </a:p>
        </p:txBody>
      </p:sp>
      <p:pic>
        <p:nvPicPr>
          <p:cNvPr id="5" name="Picture 2" descr="http://icons.iconarchive.com/icons/double-j-design/origami/256/clock-icon.png">
            <a:extLst>
              <a:ext uri="{FF2B5EF4-FFF2-40B4-BE49-F238E27FC236}">
                <a16:creationId xmlns:a16="http://schemas.microsoft.com/office/drawing/2014/main" id="{831580F1-0161-A7C5-6904-2C1035BB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652" y="777742"/>
            <a:ext cx="912946" cy="9129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75BF61F8-B8C0-3C80-852F-011166448450}"/>
              </a:ext>
            </a:extLst>
          </p:cNvPr>
          <p:cNvSpPr txBox="1"/>
          <p:nvPr/>
        </p:nvSpPr>
        <p:spPr>
          <a:xfrm>
            <a:off x="8185598" y="995688"/>
            <a:ext cx="1485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500" b="1" dirty="0"/>
              <a:t>3 minutes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7083856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4926</TotalTime>
  <Words>1932</Words>
  <Application>Microsoft Macintosh PowerPoint</Application>
  <PresentationFormat>Grand écran</PresentationFormat>
  <Paragraphs>230</Paragraphs>
  <Slides>30</Slides>
  <Notes>5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ui-sans-serif</vt:lpstr>
      <vt:lpstr>Wingdings</vt:lpstr>
      <vt:lpstr>Thème Office</vt:lpstr>
      <vt:lpstr>Investigating feeding tolerance in wild vervet monkeys during a cooperative task</vt:lpstr>
      <vt:lpstr>Plan</vt:lpstr>
      <vt:lpstr>Intoroduction</vt:lpstr>
      <vt:lpstr>Présentation PowerPoint</vt:lpstr>
      <vt:lpstr>Vervets / Population</vt:lpstr>
      <vt:lpstr>Tolerance</vt:lpstr>
      <vt:lpstr>Why (tolerance?) </vt:lpstr>
      <vt:lpstr>Hypothesis</vt:lpstr>
      <vt:lpstr>Data collection &amp; Methods</vt:lpstr>
      <vt:lpstr>Method</vt:lpstr>
      <vt:lpstr>Analysis</vt:lpstr>
      <vt:lpstr>Questions</vt:lpstr>
      <vt:lpstr>Présentation PowerPoint</vt:lpstr>
      <vt:lpstr>Présentation PowerPoint</vt:lpstr>
      <vt:lpstr>Présentation PowerPoint</vt:lpstr>
      <vt:lpstr>Results</vt:lpstr>
      <vt:lpstr>Effect of Rank on Tolerance</vt:lpstr>
      <vt:lpstr>Effect of Ecological Seasons on Tolerance</vt:lpstr>
      <vt:lpstr>Discussion</vt:lpstr>
      <vt:lpstr>Our findings: In short</vt:lpstr>
      <vt:lpstr>Limitations &amp; Future Directions </vt:lpstr>
      <vt:lpstr>Social bonds do not predict tolerance? </vt:lpstr>
      <vt:lpstr>What to keep</vt:lpstr>
      <vt:lpstr>Take home message</vt:lpstr>
      <vt:lpstr>Acknowledgements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Dyadic task experiment</dc:title>
  <dc:creator>Michael Aung</dc:creator>
  <cp:lastModifiedBy>Aung Kyaw Michael</cp:lastModifiedBy>
  <cp:revision>14</cp:revision>
  <dcterms:created xsi:type="dcterms:W3CDTF">2022-09-29T19:09:40Z</dcterms:created>
  <dcterms:modified xsi:type="dcterms:W3CDTF">2025-01-31T19:18:33Z</dcterms:modified>
</cp:coreProperties>
</file>