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7" r:id="rId3"/>
    <p:sldId id="259" r:id="rId4"/>
    <p:sldId id="260" r:id="rId5"/>
    <p:sldId id="261" r:id="rId6"/>
    <p:sldId id="270" r:id="rId7"/>
    <p:sldId id="263" r:id="rId8"/>
    <p:sldId id="264" r:id="rId9"/>
    <p:sldId id="265" r:id="rId10"/>
    <p:sldId id="266" r:id="rId11"/>
    <p:sldId id="267" r:id="rId12"/>
    <p:sldId id="268" r:id="rId13"/>
    <p:sldId id="269" r:id="rId14"/>
    <p:sldId id="262" r:id="rId15"/>
    <p:sldId id="258" r:id="rId1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dirty="0"/>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dirty="0"/>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8182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dirty="0"/>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5" name="Date Placeholder 4"/>
          <p:cNvSpPr>
            <a:spLocks noGrp="1"/>
          </p:cNvSpPr>
          <p:nvPr>
            <p:ph type="dt" sz="half" idx="10"/>
          </p:nvPr>
        </p:nvSpPr>
        <p:spPr/>
        <p:txBody>
          <a:bodyPr/>
          <a:lstStyle/>
          <a:p>
            <a:fld id="{8526F0F3-3C53-41BC-8FFD-0BFB6DD91672}" type="datetimeFigureOut">
              <a:rPr lang="el-GR" smtClean="0"/>
              <a:t>18/11/2018</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23020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dirty="0"/>
              <a:t>Κάντε κλικ για να επεξεργαστείτε τον τίτλο υποδείγματος</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4"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20294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dirty="0"/>
              <a:t>Κάντε κλικ για να επεξεργαστείτε τον τίτλο υποδείγματος</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dirty="0"/>
              <a:t>Επεξεργασία στυλ υποδείγματος κειμένου</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4"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6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Επεξεργασία στυλ υποδείγματος κειμένου</a:t>
            </a:r>
          </a:p>
        </p:txBody>
      </p:sp>
      <p:sp>
        <p:nvSpPr>
          <p:cNvPr id="4"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58924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85177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183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nchorCtr="0"/>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4"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41050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dirty="0"/>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4"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33218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7"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14676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Επεξεργασία στυλ υποδείγματος κειμένου</a:t>
            </a:r>
          </a:p>
        </p:txBody>
      </p:sp>
      <p:sp>
        <p:nvSpPr>
          <p:cNvPr id="4" name="Date Placeholder 3"/>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33931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5" name="Date Placeholder 4"/>
          <p:cNvSpPr>
            <a:spLocks noGrp="1"/>
          </p:cNvSpPr>
          <p:nvPr>
            <p:ph type="dt" sz="half" idx="10"/>
          </p:nvPr>
        </p:nvSpPr>
        <p:spPr/>
        <p:txBody>
          <a:bodyPr/>
          <a:lstStyle/>
          <a:p>
            <a:fld id="{8526F0F3-3C53-41BC-8FFD-0BFB6DD91672}" type="datetimeFigureOut">
              <a:rPr lang="el-GR" smtClean="0"/>
              <a:t>18/11/2018</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0340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Επεξεργασία στυλ υποδείγματος κειμένου</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7" name="Date Placeholder 6"/>
          <p:cNvSpPr>
            <a:spLocks noGrp="1"/>
          </p:cNvSpPr>
          <p:nvPr>
            <p:ph type="dt" sz="half" idx="10"/>
          </p:nvPr>
        </p:nvSpPr>
        <p:spPr/>
        <p:txBody>
          <a:bodyPr/>
          <a:lstStyle/>
          <a:p>
            <a:fld id="{8526F0F3-3C53-41BC-8FFD-0BFB6DD91672}" type="datetimeFigureOut">
              <a:rPr lang="el-GR" smtClean="0"/>
              <a:t>18/11/2018</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9614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Κάντε κλικ για να επεξεργαστείτε τον τίτλο υποδείγματος</a:t>
            </a:r>
            <a:endParaRPr lang="en-US" dirty="0"/>
          </a:p>
        </p:txBody>
      </p:sp>
      <p:sp>
        <p:nvSpPr>
          <p:cNvPr id="7" name="Date Placeholder 2"/>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3"/>
          <p:cNvSpPr>
            <a:spLocks noGrp="1"/>
          </p:cNvSpPr>
          <p:nvPr>
            <p:ph type="ftr" sz="quarter" idx="11"/>
          </p:nvPr>
        </p:nvSpPr>
        <p:spPr/>
        <p:txBody>
          <a:bodyPr/>
          <a:lstStyle/>
          <a:p>
            <a:endParaRPr lang="el-GR"/>
          </a:p>
        </p:txBody>
      </p:sp>
      <p:sp>
        <p:nvSpPr>
          <p:cNvPr id="6" name="Slide Number Placeholder 4"/>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04935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2"/>
          <p:cNvSpPr>
            <a:spLocks noGrp="1"/>
          </p:cNvSpPr>
          <p:nvPr>
            <p:ph type="ftr" sz="quarter" idx="11"/>
          </p:nvPr>
        </p:nvSpPr>
        <p:spPr/>
        <p:txBody>
          <a:bodyPr/>
          <a:lstStyle/>
          <a:p>
            <a:endParaRPr lang="el-GR"/>
          </a:p>
        </p:txBody>
      </p:sp>
      <p:sp>
        <p:nvSpPr>
          <p:cNvPr id="6" name="Slide Number Placeholder 3"/>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53578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dirty="0"/>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7" name="Date Placeholder 4"/>
          <p:cNvSpPr>
            <a:spLocks noGrp="1"/>
          </p:cNvSpPr>
          <p:nvPr>
            <p:ph type="dt" sz="half" idx="10"/>
          </p:nvPr>
        </p:nvSpPr>
        <p:spPr/>
        <p:txBody>
          <a:bodyPr/>
          <a:lstStyle/>
          <a:p>
            <a:fld id="{8526F0F3-3C53-41BC-8FFD-0BFB6DD91672}" type="datetimeFigureOut">
              <a:rPr lang="el-GR" smtClean="0"/>
              <a:t>18/11/2018</a:t>
            </a:fld>
            <a:endParaRPr lang="el-GR"/>
          </a:p>
        </p:txBody>
      </p:sp>
      <p:sp>
        <p:nvSpPr>
          <p:cNvPr id="5" name="Footer Placeholder 5"/>
          <p:cNvSpPr>
            <a:spLocks noGrp="1"/>
          </p:cNvSpPr>
          <p:nvPr>
            <p:ph type="ftr" sz="quarter" idx="11"/>
          </p:nvPr>
        </p:nvSpPr>
        <p:spPr/>
        <p:txBody>
          <a:bodyPr/>
          <a:lstStyle/>
          <a:p>
            <a:endParaRPr lang="el-GR"/>
          </a:p>
        </p:txBody>
      </p:sp>
      <p:sp>
        <p:nvSpPr>
          <p:cNvPr id="6" name="Slide Number Placeholder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88606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dirty="0"/>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Επεξεργασία στυλ υποδείγματος κειμένου</a:t>
            </a:r>
          </a:p>
        </p:txBody>
      </p:sp>
      <p:sp>
        <p:nvSpPr>
          <p:cNvPr id="5" name="Date Placeholder 4"/>
          <p:cNvSpPr>
            <a:spLocks noGrp="1"/>
          </p:cNvSpPr>
          <p:nvPr>
            <p:ph type="dt" sz="half" idx="10"/>
          </p:nvPr>
        </p:nvSpPr>
        <p:spPr/>
        <p:txBody>
          <a:bodyPr/>
          <a:lstStyle/>
          <a:p>
            <a:fld id="{8526F0F3-3C53-41BC-8FFD-0BFB6DD91672}" type="datetimeFigureOut">
              <a:rPr lang="el-GR" smtClean="0"/>
              <a:t>18/11/2018</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35840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26F0F3-3C53-41BC-8FFD-0BFB6DD91672}" type="datetimeFigureOut">
              <a:rPr lang="el-GR" smtClean="0"/>
              <a:t>18/11/2018</a:t>
            </a:fld>
            <a:endParaRPr lang="el-G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D45B6D-1AE9-4C4D-AC38-C455C96DF37A}" type="slidenum">
              <a:rPr lang="el-GR" smtClean="0"/>
              <a:t>‹#›</a:t>
            </a:fld>
            <a:endParaRPr lang="el-GR"/>
          </a:p>
        </p:txBody>
      </p:sp>
    </p:spTree>
    <p:extLst>
      <p:ext uri="{BB962C8B-B14F-4D97-AF65-F5344CB8AC3E}">
        <p14:creationId xmlns:p14="http://schemas.microsoft.com/office/powerpoint/2010/main" val="939234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t133978@it.teithe.gr"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 TargetMode="External"/><Relationship Id="rId4" Type="http://schemas.openxmlformats.org/officeDocument/2006/relationships/hyperlink" Target="http://g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2" name="Τίτλος 1"/>
          <p:cNvSpPr>
            <a:spLocks noGrp="1"/>
          </p:cNvSpPr>
          <p:nvPr>
            <p:ph type="ctrTitle"/>
          </p:nvPr>
        </p:nvSpPr>
        <p:spPr>
          <a:xfrm>
            <a:off x="-617" y="967890"/>
            <a:ext cx="6630143" cy="4980094"/>
          </a:xfrm>
        </p:spPr>
        <p:txBody>
          <a:bodyPr anchor="ctr">
            <a:normAutofit/>
          </a:bodyPr>
          <a:lstStyle/>
          <a:p>
            <a:pPr algn="r"/>
            <a:r>
              <a:rPr lang="el-GR"/>
              <a:t>Health Partner</a:t>
            </a:r>
          </a:p>
        </p:txBody>
      </p:sp>
      <p:sp>
        <p:nvSpPr>
          <p:cNvPr id="3" name="Υπότιτλος 2"/>
          <p:cNvSpPr>
            <a:spLocks noGrp="1"/>
          </p:cNvSpPr>
          <p:nvPr>
            <p:ph type="subTitle" idx="1"/>
          </p:nvPr>
        </p:nvSpPr>
        <p:spPr>
          <a:xfrm>
            <a:off x="8308468" y="2505528"/>
            <a:ext cx="3780116" cy="3507015"/>
          </a:xfrm>
        </p:spPr>
        <p:txBody>
          <a:bodyPr anchor="ctr">
            <a:normAutofit fontScale="92500" lnSpcReduction="10000"/>
          </a:bodyPr>
          <a:lstStyle/>
          <a:p>
            <a:r>
              <a:rPr lang="el-GR" sz="1500">
                <a:solidFill>
                  <a:schemeClr val="bg1"/>
                </a:solidFill>
              </a:rPr>
              <a:t>Ξάνθης Ασημάκης                  </a:t>
            </a:r>
          </a:p>
          <a:p>
            <a:r>
              <a:rPr lang="el-GR" sz="1500">
                <a:solidFill>
                  <a:schemeClr val="bg1"/>
                </a:solidFill>
              </a:rPr>
              <a:t>ΑΜ:133978       </a:t>
            </a:r>
            <a:r>
              <a:rPr lang="el-GR" sz="1500" dirty="0">
                <a:solidFill>
                  <a:schemeClr val="bg1"/>
                </a:solidFill>
                <a:hlinkClick r:id="rId3"/>
              </a:rPr>
              <a:t>It133978@it.teithe.gr</a:t>
            </a:r>
            <a:endParaRPr lang="el-GR" sz="1500" dirty="0">
              <a:solidFill>
                <a:schemeClr val="bg1"/>
              </a:solidFill>
            </a:endParaRPr>
          </a:p>
          <a:p>
            <a:endParaRPr lang="el-GR" sz="1500" dirty="0">
              <a:solidFill>
                <a:srgbClr val="8AD0D6"/>
              </a:solidFill>
            </a:endParaRPr>
          </a:p>
          <a:p>
            <a:endParaRPr lang="el-GR" sz="1500" dirty="0">
              <a:solidFill>
                <a:srgbClr val="8AD0D6"/>
              </a:solidFill>
            </a:endParaRPr>
          </a:p>
          <a:p>
            <a:endParaRPr lang="el-GR" sz="1500" dirty="0">
              <a:solidFill>
                <a:srgbClr val="8AD0D6"/>
              </a:solidFill>
            </a:endParaRPr>
          </a:p>
          <a:p>
            <a:r>
              <a:rPr lang="el-GR" sz="1500">
                <a:solidFill>
                  <a:schemeClr val="bg1"/>
                </a:solidFill>
              </a:rPr>
              <a:t>Γεωργιάδης  Κωνσταντίνος </a:t>
            </a:r>
            <a:r>
              <a:rPr lang="el-GR" sz="1500" dirty="0">
                <a:solidFill>
                  <a:schemeClr val="bg1"/>
                </a:solidFill>
              </a:rPr>
              <a:t>                  </a:t>
            </a:r>
          </a:p>
          <a:p>
            <a:r>
              <a:rPr lang="el-GR" sz="1500">
                <a:solidFill>
                  <a:schemeClr val="bg1"/>
                </a:solidFill>
              </a:rPr>
              <a:t>ΑΜ </a:t>
            </a:r>
            <a:r>
              <a:rPr lang="el-GR" sz="1500" dirty="0">
                <a:solidFill>
                  <a:schemeClr val="bg1"/>
                </a:solidFill>
              </a:rPr>
              <a:t>:144164    </a:t>
            </a:r>
            <a:r>
              <a:rPr lang="el-GR" sz="1500" dirty="0">
                <a:solidFill>
                  <a:srgbClr val="8AD0D6"/>
                </a:solidFill>
              </a:rPr>
              <a:t> </a:t>
            </a:r>
            <a:r>
              <a:rPr lang="en-US" sz="1500" dirty="0">
                <a:solidFill>
                  <a:srgbClr val="8AD0D6"/>
                </a:solidFill>
                <a:hlinkClick r:id="rId4"/>
              </a:rPr>
              <a:t>it</a:t>
            </a:r>
            <a:r>
              <a:rPr lang="el-GR" sz="1500" dirty="0">
                <a:solidFill>
                  <a:srgbClr val="8AD0D6"/>
                </a:solidFill>
                <a:hlinkClick r:id="rId5"/>
              </a:rPr>
              <a:t>144164@</a:t>
            </a:r>
            <a:r>
              <a:rPr lang="en-US" sz="1500" dirty="0">
                <a:solidFill>
                  <a:srgbClr val="8AD0D6"/>
                </a:solidFill>
                <a:hlinkClick r:id="rId4"/>
              </a:rPr>
              <a:t>it</a:t>
            </a:r>
            <a:r>
              <a:rPr lang="el-GR" sz="1500" dirty="0">
                <a:solidFill>
                  <a:srgbClr val="8AD0D6"/>
                </a:solidFill>
                <a:hlinkClick r:id="rId5"/>
              </a:rPr>
              <a:t>.</a:t>
            </a:r>
            <a:r>
              <a:rPr lang="en-US" sz="1500" dirty="0">
                <a:solidFill>
                  <a:srgbClr val="8AD0D6"/>
                </a:solidFill>
                <a:hlinkClick r:id="rId4"/>
              </a:rPr>
              <a:t>teithe</a:t>
            </a:r>
            <a:r>
              <a:rPr lang="el-GR" sz="1500" dirty="0">
                <a:solidFill>
                  <a:srgbClr val="8AD0D6"/>
                </a:solidFill>
                <a:hlinkClick r:id="rId5"/>
              </a:rPr>
              <a:t>.</a:t>
            </a:r>
            <a:r>
              <a:rPr lang="en-US" sz="1500" dirty="0">
                <a:solidFill>
                  <a:srgbClr val="8AD0D6"/>
                </a:solidFill>
                <a:hlinkClick r:id="rId4"/>
              </a:rPr>
              <a:t>gr</a:t>
            </a:r>
            <a:endParaRPr lang="el-GR" sz="1500"/>
          </a:p>
          <a:p>
            <a:endParaRPr lang="el-GR" dirty="0">
              <a:solidFill>
                <a:schemeClr val="bg1"/>
              </a:solidFill>
            </a:endParaRPr>
          </a:p>
          <a:p>
            <a:endParaRPr lang="el-GR" dirty="0">
              <a:solidFill>
                <a:srgbClr val="8AD0D6"/>
              </a:solidFill>
            </a:endParaRPr>
          </a:p>
          <a:p>
            <a:r>
              <a:rPr lang="el-GR" dirty="0">
                <a:solidFill>
                  <a:srgbClr val="8AD0D6"/>
                </a:solidFill>
              </a:rPr>
              <a:t>          </a:t>
            </a:r>
            <a:endParaRPr lang="el-GR"/>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Εικόνα 4">
            <a:extLst>
              <a:ext uri="{FF2B5EF4-FFF2-40B4-BE49-F238E27FC236}">
                <a16:creationId xmlns:a16="http://schemas.microsoft.com/office/drawing/2014/main" id="{276547B1-0807-4A67-9540-8D0DE48F0119}"/>
              </a:ext>
            </a:extLst>
          </p:cNvPr>
          <p:cNvPicPr>
            <a:picLocks noChangeAspect="1"/>
          </p:cNvPicPr>
          <p:nvPr/>
        </p:nvPicPr>
        <p:blipFill>
          <a:blip r:embed="rId6"/>
          <a:stretch>
            <a:fillRect/>
          </a:stretch>
        </p:blipFill>
        <p:spPr>
          <a:xfrm>
            <a:off x="6624578" y="2777160"/>
            <a:ext cx="1228846" cy="1158994"/>
          </a:xfrm>
          <a:prstGeom prst="rect">
            <a:avLst/>
          </a:prstGeom>
        </p:spPr>
      </p:pic>
    </p:spTree>
    <p:extLst>
      <p:ext uri="{BB962C8B-B14F-4D97-AF65-F5344CB8AC3E}">
        <p14:creationId xmlns:p14="http://schemas.microsoft.com/office/powerpoint/2010/main" val="232512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039BEAB-9B18-4629-9318-A2C94FD846A4}"/>
              </a:ext>
            </a:extLst>
          </p:cNvPr>
          <p:cNvSpPr>
            <a:spLocks noGrp="1"/>
          </p:cNvSpPr>
          <p:nvPr>
            <p:ph type="title"/>
          </p:nvPr>
        </p:nvSpPr>
        <p:spPr/>
        <p:txBody>
          <a:bodyPr/>
          <a:lstStyle/>
          <a:p>
            <a:pPr algn="ctr"/>
            <a:r>
              <a:rPr lang="el-GR"/>
              <a:t>Λειτουργίες</a:t>
            </a:r>
          </a:p>
        </p:txBody>
      </p:sp>
      <p:sp>
        <p:nvSpPr>
          <p:cNvPr id="6" name="TextBox 5">
            <a:extLst>
              <a:ext uri="{FF2B5EF4-FFF2-40B4-BE49-F238E27FC236}">
                <a16:creationId xmlns:a16="http://schemas.microsoft.com/office/drawing/2014/main" id="{843018F1-08B5-4BFE-B730-A1BB42DEE348}"/>
              </a:ext>
            </a:extLst>
          </p:cNvPr>
          <p:cNvSpPr txBox="1"/>
          <p:nvPr/>
        </p:nvSpPr>
        <p:spPr>
          <a:xfrm>
            <a:off x="5015753" y="5717988"/>
            <a:ext cx="240702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SESSURE ΚΑΡΤΕΛΑ</a:t>
            </a:r>
          </a:p>
        </p:txBody>
      </p:sp>
      <p:sp>
        <p:nvSpPr>
          <p:cNvPr id="10" name="TextBox 9">
            <a:extLst>
              <a:ext uri="{FF2B5EF4-FFF2-40B4-BE49-F238E27FC236}">
                <a16:creationId xmlns:a16="http://schemas.microsoft.com/office/drawing/2014/main" id="{DC798953-9CE9-45A1-8DF8-DAE3C86D87DE}"/>
              </a:ext>
            </a:extLst>
          </p:cNvPr>
          <p:cNvSpPr txBox="1"/>
          <p:nvPr/>
        </p:nvSpPr>
        <p:spPr>
          <a:xfrm>
            <a:off x="9692341" y="1788458"/>
            <a:ext cx="1996142" cy="92333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Φόρτωμα αποθηκευμένου προγράμματος</a:t>
            </a:r>
          </a:p>
        </p:txBody>
      </p:sp>
      <p:sp>
        <p:nvSpPr>
          <p:cNvPr id="11" name="TextBox 10">
            <a:extLst>
              <a:ext uri="{FF2B5EF4-FFF2-40B4-BE49-F238E27FC236}">
                <a16:creationId xmlns:a16="http://schemas.microsoft.com/office/drawing/2014/main" id="{4E3D9BBC-083E-4A57-9753-908351A0EEC1}"/>
              </a:ext>
            </a:extLst>
          </p:cNvPr>
          <p:cNvSpPr txBox="1"/>
          <p:nvPr/>
        </p:nvSpPr>
        <p:spPr>
          <a:xfrm>
            <a:off x="9617635" y="2998693"/>
            <a:ext cx="2123141"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Αποθήκευση προγράμματος</a:t>
            </a:r>
          </a:p>
        </p:txBody>
      </p:sp>
      <p:pic>
        <p:nvPicPr>
          <p:cNvPr id="14" name="Εικόνα 1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FF261068-0CE3-45E6-AE75-101A68107658}"/>
              </a:ext>
            </a:extLst>
          </p:cNvPr>
          <p:cNvPicPr>
            <a:picLocks noGrp="1" noChangeAspect="1"/>
          </p:cNvPicPr>
          <p:nvPr>
            <p:ph idx="1"/>
          </p:nvPr>
        </p:nvPicPr>
        <p:blipFill>
          <a:blip r:embed="rId2"/>
          <a:stretch>
            <a:fillRect/>
          </a:stretch>
        </p:blipFill>
        <p:spPr>
          <a:xfrm>
            <a:off x="2059848" y="1395506"/>
            <a:ext cx="7018527" cy="4195481"/>
          </a:xfrm>
          <a:prstGeom prst="rect">
            <a:avLst/>
          </a:prstGeom>
        </p:spPr>
      </p:pic>
      <p:cxnSp>
        <p:nvCxnSpPr>
          <p:cNvPr id="16" name="Ευθύγραμμο βέλος σύνδεσης 15">
            <a:extLst>
              <a:ext uri="{FF2B5EF4-FFF2-40B4-BE49-F238E27FC236}">
                <a16:creationId xmlns:a16="http://schemas.microsoft.com/office/drawing/2014/main" id="{3EC6E6DA-5810-4C2A-ADB3-4DEB3025A099}"/>
              </a:ext>
            </a:extLst>
          </p:cNvPr>
          <p:cNvCxnSpPr/>
          <p:nvPr/>
        </p:nvCxnSpPr>
        <p:spPr>
          <a:xfrm flipH="1">
            <a:off x="8697258" y="1970740"/>
            <a:ext cx="953246" cy="2943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Ευθύγραμμο βέλος σύνδεσης 16">
            <a:extLst>
              <a:ext uri="{FF2B5EF4-FFF2-40B4-BE49-F238E27FC236}">
                <a16:creationId xmlns:a16="http://schemas.microsoft.com/office/drawing/2014/main" id="{EB88B42D-F1C9-4774-99FC-73CEF1659450}"/>
              </a:ext>
            </a:extLst>
          </p:cNvPr>
          <p:cNvCxnSpPr>
            <a:cxnSpLocks/>
          </p:cNvCxnSpPr>
          <p:nvPr/>
        </p:nvCxnSpPr>
        <p:spPr>
          <a:xfrm flipH="1" flipV="1">
            <a:off x="7838142" y="2332319"/>
            <a:ext cx="1760070" cy="893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Ευθύγραμμο βέλος σύνδεσης 17">
            <a:extLst>
              <a:ext uri="{FF2B5EF4-FFF2-40B4-BE49-F238E27FC236}">
                <a16:creationId xmlns:a16="http://schemas.microsoft.com/office/drawing/2014/main" id="{1C2C971F-067D-4ABE-8C03-A3648E313577}"/>
              </a:ext>
            </a:extLst>
          </p:cNvPr>
          <p:cNvCxnSpPr>
            <a:cxnSpLocks/>
          </p:cNvCxnSpPr>
          <p:nvPr/>
        </p:nvCxnSpPr>
        <p:spPr>
          <a:xfrm flipH="1" flipV="1">
            <a:off x="7068670" y="2339788"/>
            <a:ext cx="2395069" cy="15658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2081773-DE35-40E5-88E5-66508416D8FD}"/>
              </a:ext>
            </a:extLst>
          </p:cNvPr>
          <p:cNvSpPr txBox="1"/>
          <p:nvPr/>
        </p:nvSpPr>
        <p:spPr>
          <a:xfrm>
            <a:off x="9214223" y="3887693"/>
            <a:ext cx="2743200" cy="92333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Αναζήτηση προγράμματος με </a:t>
            </a:r>
            <a:r>
              <a:rPr lang="el-GR"/>
              <a:t>βάση τις θερμίδες</a:t>
            </a:r>
          </a:p>
        </p:txBody>
      </p:sp>
    </p:spTree>
    <p:extLst>
      <p:ext uri="{BB962C8B-B14F-4D97-AF65-F5344CB8AC3E}">
        <p14:creationId xmlns:p14="http://schemas.microsoft.com/office/powerpoint/2010/main" val="405037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A78C9A-D59E-4EBD-A7E3-51568466EA9E}"/>
              </a:ext>
            </a:extLst>
          </p:cNvPr>
          <p:cNvSpPr>
            <a:spLocks noGrp="1"/>
          </p:cNvSpPr>
          <p:nvPr>
            <p:ph type="title"/>
          </p:nvPr>
        </p:nvSpPr>
        <p:spPr/>
        <p:txBody>
          <a:bodyPr/>
          <a:lstStyle/>
          <a:p>
            <a:pPr algn="ctr"/>
            <a:r>
              <a:rPr lang="el-GR"/>
              <a:t>Λειτουργίες</a:t>
            </a: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622F8DF5-629C-42DA-A680-22BB3062B5A8}"/>
              </a:ext>
            </a:extLst>
          </p:cNvPr>
          <p:cNvPicPr>
            <a:picLocks noGrp="1" noChangeAspect="1"/>
          </p:cNvPicPr>
          <p:nvPr>
            <p:ph idx="1"/>
          </p:nvPr>
        </p:nvPicPr>
        <p:blipFill>
          <a:blip r:embed="rId2"/>
          <a:stretch>
            <a:fillRect/>
          </a:stretch>
        </p:blipFill>
        <p:spPr>
          <a:xfrm>
            <a:off x="2142865" y="1485154"/>
            <a:ext cx="7203610" cy="4270186"/>
          </a:xfrm>
          <a:prstGeom prst="rect">
            <a:avLst/>
          </a:prstGeom>
        </p:spPr>
      </p:pic>
      <p:sp>
        <p:nvSpPr>
          <p:cNvPr id="6" name="TextBox 5">
            <a:extLst>
              <a:ext uri="{FF2B5EF4-FFF2-40B4-BE49-F238E27FC236}">
                <a16:creationId xmlns:a16="http://schemas.microsoft.com/office/drawing/2014/main" id="{AC01893C-4D8F-4417-94B4-81CB94C78638}"/>
              </a:ext>
            </a:extLst>
          </p:cNvPr>
          <p:cNvSpPr txBox="1"/>
          <p:nvPr/>
        </p:nvSpPr>
        <p:spPr>
          <a:xfrm>
            <a:off x="4560047" y="591222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SEARCH ΚΑΡΤΕΛΑ</a:t>
            </a:r>
          </a:p>
        </p:txBody>
      </p:sp>
      <p:cxnSp>
        <p:nvCxnSpPr>
          <p:cNvPr id="7" name="Ευθύγραμμο βέλος σύνδεσης 6">
            <a:extLst>
              <a:ext uri="{FF2B5EF4-FFF2-40B4-BE49-F238E27FC236}">
                <a16:creationId xmlns:a16="http://schemas.microsoft.com/office/drawing/2014/main" id="{888C49F7-0608-43BA-8C9A-FA61D297D92C}"/>
              </a:ext>
            </a:extLst>
          </p:cNvPr>
          <p:cNvCxnSpPr/>
          <p:nvPr/>
        </p:nvCxnSpPr>
        <p:spPr>
          <a:xfrm flipH="1" flipV="1">
            <a:off x="9257764" y="2527361"/>
            <a:ext cx="759012" cy="236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73BBB91-8205-4A27-8D77-75EB7BB6414B}"/>
              </a:ext>
            </a:extLst>
          </p:cNvPr>
          <p:cNvSpPr txBox="1"/>
          <p:nvPr/>
        </p:nvSpPr>
        <p:spPr>
          <a:xfrm>
            <a:off x="9423399" y="2804458"/>
            <a:ext cx="2407024" cy="92333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Αναζήτηση φαγητού βάση παραμέτρων</a:t>
            </a:r>
          </a:p>
        </p:txBody>
      </p:sp>
    </p:spTree>
    <p:extLst>
      <p:ext uri="{BB962C8B-B14F-4D97-AF65-F5344CB8AC3E}">
        <p14:creationId xmlns:p14="http://schemas.microsoft.com/office/powerpoint/2010/main" val="1259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1FFEC6-C8E6-4079-8506-A9946AAFB081}"/>
              </a:ext>
            </a:extLst>
          </p:cNvPr>
          <p:cNvSpPr>
            <a:spLocks noGrp="1"/>
          </p:cNvSpPr>
          <p:nvPr>
            <p:ph type="title"/>
          </p:nvPr>
        </p:nvSpPr>
        <p:spPr/>
        <p:txBody>
          <a:bodyPr/>
          <a:lstStyle/>
          <a:p>
            <a:pPr algn="ctr"/>
            <a:r>
              <a:rPr lang="el-GR"/>
              <a:t>Λειτουργίες</a:t>
            </a:r>
          </a:p>
        </p:txBody>
      </p:sp>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2105DB75-326A-4DA8-844C-44C80EA4A0A1}"/>
              </a:ext>
            </a:extLst>
          </p:cNvPr>
          <p:cNvPicPr>
            <a:picLocks noGrp="1" noChangeAspect="1"/>
          </p:cNvPicPr>
          <p:nvPr>
            <p:ph idx="1"/>
          </p:nvPr>
        </p:nvPicPr>
        <p:blipFill>
          <a:blip r:embed="rId2"/>
          <a:stretch>
            <a:fillRect/>
          </a:stretch>
        </p:blipFill>
        <p:spPr>
          <a:xfrm>
            <a:off x="2169077" y="1739153"/>
            <a:ext cx="7024187" cy="4195481"/>
          </a:xfrm>
          <a:prstGeom prst="rect">
            <a:avLst/>
          </a:prstGeom>
        </p:spPr>
      </p:pic>
      <p:sp>
        <p:nvSpPr>
          <p:cNvPr id="5" name="TextBox 4">
            <a:extLst>
              <a:ext uri="{FF2B5EF4-FFF2-40B4-BE49-F238E27FC236}">
                <a16:creationId xmlns:a16="http://schemas.microsoft.com/office/drawing/2014/main" id="{C746D811-9BB8-45DF-A187-636599178913}"/>
              </a:ext>
            </a:extLst>
          </p:cNvPr>
          <p:cNvSpPr txBox="1"/>
          <p:nvPr/>
        </p:nvSpPr>
        <p:spPr>
          <a:xfrm>
            <a:off x="4567518" y="618116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RECIPE ΚΑΡΤΕΛΑ</a:t>
            </a:r>
          </a:p>
        </p:txBody>
      </p:sp>
      <p:cxnSp>
        <p:nvCxnSpPr>
          <p:cNvPr id="8" name="Ευθύγραμμο βέλος σύνδεσης 7">
            <a:extLst>
              <a:ext uri="{FF2B5EF4-FFF2-40B4-BE49-F238E27FC236}">
                <a16:creationId xmlns:a16="http://schemas.microsoft.com/office/drawing/2014/main" id="{31CF4F25-5572-47A1-B8D4-383EB0C918CE}"/>
              </a:ext>
            </a:extLst>
          </p:cNvPr>
          <p:cNvCxnSpPr/>
          <p:nvPr/>
        </p:nvCxnSpPr>
        <p:spPr>
          <a:xfrm flipH="1" flipV="1">
            <a:off x="9040906" y="2832848"/>
            <a:ext cx="744070" cy="437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CE9D24C-011C-4A2D-B142-7324670B31DB}"/>
              </a:ext>
            </a:extLst>
          </p:cNvPr>
          <p:cNvSpPr txBox="1"/>
          <p:nvPr/>
        </p:nvSpPr>
        <p:spPr>
          <a:xfrm>
            <a:off x="9244106" y="3245224"/>
            <a:ext cx="2743200" cy="92333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Αναζήτηση συνταγής με βάση τις παραμέτρους</a:t>
            </a:r>
          </a:p>
        </p:txBody>
      </p:sp>
    </p:spTree>
    <p:extLst>
      <p:ext uri="{BB962C8B-B14F-4D97-AF65-F5344CB8AC3E}">
        <p14:creationId xmlns:p14="http://schemas.microsoft.com/office/powerpoint/2010/main" val="383726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89C69A-5765-4DFC-AEFD-CA77DC3DB94D}"/>
              </a:ext>
            </a:extLst>
          </p:cNvPr>
          <p:cNvSpPr>
            <a:spLocks noGrp="1"/>
          </p:cNvSpPr>
          <p:nvPr>
            <p:ph type="title"/>
          </p:nvPr>
        </p:nvSpPr>
        <p:spPr/>
        <p:txBody>
          <a:bodyPr/>
          <a:lstStyle/>
          <a:p>
            <a:pPr algn="ctr"/>
            <a:r>
              <a:rPr lang="el-GR"/>
              <a:t>Λειτουργίες</a:t>
            </a: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F685DB66-0315-49DC-B0DE-28E072C6C290}"/>
              </a:ext>
            </a:extLst>
          </p:cNvPr>
          <p:cNvPicPr>
            <a:picLocks noGrp="1" noChangeAspect="1"/>
          </p:cNvPicPr>
          <p:nvPr>
            <p:ph idx="1"/>
          </p:nvPr>
        </p:nvPicPr>
        <p:blipFill>
          <a:blip r:embed="rId2"/>
          <a:stretch>
            <a:fillRect/>
          </a:stretch>
        </p:blipFill>
        <p:spPr>
          <a:xfrm>
            <a:off x="3773462" y="1409793"/>
            <a:ext cx="3150533" cy="3763495"/>
          </a:xfrm>
          <a:prstGeom prst="rect">
            <a:avLst/>
          </a:prstGeom>
        </p:spPr>
      </p:pic>
      <p:sp>
        <p:nvSpPr>
          <p:cNvPr id="7" name="TextBox 6">
            <a:extLst>
              <a:ext uri="{FF2B5EF4-FFF2-40B4-BE49-F238E27FC236}">
                <a16:creationId xmlns:a16="http://schemas.microsoft.com/office/drawing/2014/main" id="{6115D541-CB7A-4A30-A5B2-5CC15D5E6A7D}"/>
              </a:ext>
            </a:extLst>
          </p:cNvPr>
          <p:cNvSpPr txBox="1"/>
          <p:nvPr/>
        </p:nvSpPr>
        <p:spPr>
          <a:xfrm>
            <a:off x="4507753" y="5755341"/>
            <a:ext cx="1966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ΑΒΟUT FORM</a:t>
            </a:r>
          </a:p>
        </p:txBody>
      </p:sp>
    </p:spTree>
    <p:extLst>
      <p:ext uri="{BB962C8B-B14F-4D97-AF65-F5344CB8AC3E}">
        <p14:creationId xmlns:p14="http://schemas.microsoft.com/office/powerpoint/2010/main" val="204508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777309-67D8-41D9-8A07-CFBEA43227E8}"/>
              </a:ext>
            </a:extLst>
          </p:cNvPr>
          <p:cNvSpPr>
            <a:spLocks noGrp="1"/>
          </p:cNvSpPr>
          <p:nvPr>
            <p:ph type="title"/>
          </p:nvPr>
        </p:nvSpPr>
        <p:spPr/>
        <p:txBody>
          <a:bodyPr/>
          <a:lstStyle/>
          <a:p>
            <a:pPr algn="ctr"/>
            <a:r>
              <a:rPr lang="el-GR"/>
              <a:t>Μελοντική επέκταση</a:t>
            </a:r>
          </a:p>
        </p:txBody>
      </p:sp>
      <p:sp>
        <p:nvSpPr>
          <p:cNvPr id="3" name="Θέση περιεχομένου 2">
            <a:extLst>
              <a:ext uri="{FF2B5EF4-FFF2-40B4-BE49-F238E27FC236}">
                <a16:creationId xmlns:a16="http://schemas.microsoft.com/office/drawing/2014/main" id="{4F28F7EC-C842-46FC-ACBC-EAD981D5C034}"/>
              </a:ext>
            </a:extLst>
          </p:cNvPr>
          <p:cNvSpPr>
            <a:spLocks noGrp="1"/>
          </p:cNvSpPr>
          <p:nvPr>
            <p:ph idx="1"/>
          </p:nvPr>
        </p:nvSpPr>
        <p:spPr>
          <a:xfrm>
            <a:off x="1103312" y="1975753"/>
            <a:ext cx="8946541" cy="4195481"/>
          </a:xfrm>
        </p:spPr>
        <p:txBody>
          <a:bodyPr vert="horz" lIns="91440" tIns="45720" rIns="91440" bIns="45720" rtlCol="0" anchor="t">
            <a:normAutofit lnSpcReduction="10000"/>
          </a:bodyPr>
          <a:lstStyle/>
          <a:p>
            <a:r>
              <a:rPr lang="el-GR"/>
              <a:t>Στην εφαρμογή που αναπτύχθηκε χρησιμοποιήθηκαν οι πιο σημαντικές μέθοδοι τις υπηρεσίας ωστόσο υπάρχουν ακόμα πολλές που θα μπορούσαν να προσδώσουν στην λειτουργικότητα και δεν έχουν υιοθετηθεί. Μια καλή ιδέα θα ήταν αν οι χρήστες οι ίδιοι μπορούν να εισάγουν πληροφορίες στην εφαρμογή και να επεκταθεί το σύνολο των δεδομένων της, ένας από αυτούς τους τρόπους είναι οι χρήστες να εισάγουν δικές τους συνταγές.</a:t>
            </a:r>
          </a:p>
          <a:p>
            <a:r>
              <a:rPr lang="el-GR"/>
              <a:t>Επίσης η υπηρεσία παρέχει αναζήτηση συνταγών που υπάρχουν στα εστιατόρια, με αυτό τον τρόπο οι χρήστες μπορούν να ξέρουν ακριβώς τα θρεπτικά συστατικά και τις θερμίδες που λαμβάνουν όταν τρώνε έξω χωρίς να χρειάζεται να υπολογίζουν το κάθε συστατικό μίας συνταγής μεμονωμένα, ενώ ταυτόχρονα παρέχεται και αυτόματη συμπλήρωση στις αναζητήσεις αυτές αλλά και των συνταγών και τροφών. </a:t>
            </a:r>
            <a:endParaRPr lang="el-GR" dirty="0"/>
          </a:p>
        </p:txBody>
      </p:sp>
    </p:spTree>
    <p:extLst>
      <p:ext uri="{BB962C8B-B14F-4D97-AF65-F5344CB8AC3E}">
        <p14:creationId xmlns:p14="http://schemas.microsoft.com/office/powerpoint/2010/main" val="161667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746615F0-F66A-4D48-860D-0CA48FE68201}"/>
              </a:ext>
            </a:extLst>
          </p:cNvPr>
          <p:cNvSpPr>
            <a:spLocks noGrp="1"/>
          </p:cNvSpPr>
          <p:nvPr>
            <p:ph idx="1"/>
          </p:nvPr>
        </p:nvSpPr>
        <p:spPr/>
        <p:txBody>
          <a:bodyPr vert="horz" lIns="91440" tIns="45720" rIns="91440" bIns="45720" rtlCol="0" anchor="t">
            <a:normAutofit/>
          </a:bodyPr>
          <a:lstStyle/>
          <a:p>
            <a:pPr marL="0" indent="0" algn="ctr">
              <a:buNone/>
            </a:pPr>
            <a:r>
              <a:rPr lang="el-GR" sz="3600" dirty="0"/>
              <a:t> </a:t>
            </a:r>
            <a:r>
              <a:rPr lang="el-GR" sz="4400" dirty="0"/>
              <a:t>Ερωτήσεις - Απορίες ;</a:t>
            </a:r>
          </a:p>
        </p:txBody>
      </p:sp>
    </p:spTree>
    <p:extLst>
      <p:ext uri="{BB962C8B-B14F-4D97-AF65-F5344CB8AC3E}">
        <p14:creationId xmlns:p14="http://schemas.microsoft.com/office/powerpoint/2010/main" val="49918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DA8E141-7906-46DD-8511-60D417EF2343}"/>
              </a:ext>
            </a:extLst>
          </p:cNvPr>
          <p:cNvSpPr>
            <a:spLocks noGrp="1"/>
          </p:cNvSpPr>
          <p:nvPr>
            <p:ph type="title"/>
          </p:nvPr>
        </p:nvSpPr>
        <p:spPr/>
        <p:txBody>
          <a:bodyPr/>
          <a:lstStyle/>
          <a:p>
            <a:pPr algn="ctr"/>
            <a:r>
              <a:rPr lang="el-GR"/>
              <a:t>Περιεχόμενα</a:t>
            </a:r>
          </a:p>
        </p:txBody>
      </p:sp>
      <p:sp>
        <p:nvSpPr>
          <p:cNvPr id="3" name="Θέση περιεχομένου 2">
            <a:extLst>
              <a:ext uri="{FF2B5EF4-FFF2-40B4-BE49-F238E27FC236}">
                <a16:creationId xmlns:a16="http://schemas.microsoft.com/office/drawing/2014/main" id="{6BC6BC2B-EB81-432E-95E2-C15D5538C1A1}"/>
              </a:ext>
            </a:extLst>
          </p:cNvPr>
          <p:cNvSpPr>
            <a:spLocks noGrp="1"/>
          </p:cNvSpPr>
          <p:nvPr>
            <p:ph idx="1"/>
          </p:nvPr>
        </p:nvSpPr>
        <p:spPr/>
        <p:txBody>
          <a:bodyPr vert="horz" lIns="91440" tIns="45720" rIns="91440" bIns="45720" rtlCol="0" anchor="t">
            <a:normAutofit/>
          </a:bodyPr>
          <a:lstStyle/>
          <a:p>
            <a:r>
              <a:rPr lang="el-GR"/>
              <a:t>Τί είναι το Health Partner</a:t>
            </a:r>
          </a:p>
          <a:p>
            <a:r>
              <a:rPr lang="el-GR"/>
              <a:t>Πως υλοποιήθηκε</a:t>
            </a:r>
          </a:p>
          <a:p>
            <a:r>
              <a:rPr lang="el-GR"/>
              <a:t>Στόχος της εφαρμογής</a:t>
            </a:r>
            <a:endParaRPr lang="el-GR" dirty="0"/>
          </a:p>
          <a:p>
            <a:r>
              <a:rPr lang="el-GR"/>
              <a:t>Η υπηρεσία που χρησιμοποιεί</a:t>
            </a:r>
            <a:endParaRPr lang="el-GR" b="1" dirty="0"/>
          </a:p>
          <a:p>
            <a:r>
              <a:rPr lang="el-GR"/>
              <a:t>Οι λειτουργιες του Health Partner</a:t>
            </a:r>
          </a:p>
          <a:p>
            <a:r>
              <a:rPr lang="el-GR"/>
              <a:t>Μελοντική επέκταση</a:t>
            </a:r>
            <a:endParaRPr lang="el-GR" dirty="0"/>
          </a:p>
        </p:txBody>
      </p:sp>
    </p:spTree>
    <p:extLst>
      <p:ext uri="{BB962C8B-B14F-4D97-AF65-F5344CB8AC3E}">
        <p14:creationId xmlns:p14="http://schemas.microsoft.com/office/powerpoint/2010/main" val="136177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ABC9C6-A4EE-409B-8C11-5AF8168304D5}"/>
              </a:ext>
            </a:extLst>
          </p:cNvPr>
          <p:cNvSpPr>
            <a:spLocks noGrp="1"/>
          </p:cNvSpPr>
          <p:nvPr>
            <p:ph type="title"/>
          </p:nvPr>
        </p:nvSpPr>
        <p:spPr/>
        <p:txBody>
          <a:bodyPr/>
          <a:lstStyle/>
          <a:p>
            <a:pPr algn="ctr"/>
            <a:r>
              <a:rPr lang="el-GR"/>
              <a:t>Το Health Partner</a:t>
            </a:r>
          </a:p>
        </p:txBody>
      </p:sp>
      <p:sp>
        <p:nvSpPr>
          <p:cNvPr id="3" name="Θέση περιεχομένου 2">
            <a:extLst>
              <a:ext uri="{FF2B5EF4-FFF2-40B4-BE49-F238E27FC236}">
                <a16:creationId xmlns:a16="http://schemas.microsoft.com/office/drawing/2014/main" id="{CE329441-12C1-460A-8EE0-286EF6A28E3E}"/>
              </a:ext>
            </a:extLst>
          </p:cNvPr>
          <p:cNvSpPr>
            <a:spLocks noGrp="1"/>
          </p:cNvSpPr>
          <p:nvPr>
            <p:ph idx="1"/>
          </p:nvPr>
        </p:nvSpPr>
        <p:spPr/>
        <p:txBody>
          <a:bodyPr vert="horz" lIns="91440" tIns="45720" rIns="91440" bIns="45720" rtlCol="0" anchor="t">
            <a:normAutofit/>
          </a:bodyPr>
          <a:lstStyle/>
          <a:p>
            <a:r>
              <a:rPr lang="el-GR"/>
              <a:t>Είναι μία εφαρμογή διατροφής , αυτό που χρειάζεσαι όταν θέλεις να χάσεις κιλά , να φτιάξεις δικό σου πρόγραμμα με γέυματα ,να αναζητήσεις φαγητά που σου αρέσουν . Όλα αυτά σε ένα , κάνουν το Health Partner διαφορετικό και συγχρόνως καλύτερο από άλλα παρόμοια προγράμματα διατροφής . </a:t>
            </a:r>
          </a:p>
        </p:txBody>
      </p:sp>
    </p:spTree>
    <p:extLst>
      <p:ext uri="{BB962C8B-B14F-4D97-AF65-F5344CB8AC3E}">
        <p14:creationId xmlns:p14="http://schemas.microsoft.com/office/powerpoint/2010/main" val="49493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3F06165-6304-4154-B557-016E361A14FC}"/>
              </a:ext>
            </a:extLst>
          </p:cNvPr>
          <p:cNvSpPr>
            <a:spLocks noGrp="1"/>
          </p:cNvSpPr>
          <p:nvPr>
            <p:ph type="title"/>
          </p:nvPr>
        </p:nvSpPr>
        <p:spPr/>
        <p:txBody>
          <a:bodyPr/>
          <a:lstStyle/>
          <a:p>
            <a:pPr algn="ctr"/>
            <a:r>
              <a:rPr lang="el-GR"/>
              <a:t>Η υλοποίηση του</a:t>
            </a:r>
          </a:p>
        </p:txBody>
      </p:sp>
      <p:sp>
        <p:nvSpPr>
          <p:cNvPr id="3" name="Θέση περιεχομένου 2">
            <a:extLst>
              <a:ext uri="{FF2B5EF4-FFF2-40B4-BE49-F238E27FC236}">
                <a16:creationId xmlns:a16="http://schemas.microsoft.com/office/drawing/2014/main" id="{0669A823-EBC4-4E0E-945F-40C0164962D9}"/>
              </a:ext>
            </a:extLst>
          </p:cNvPr>
          <p:cNvSpPr>
            <a:spLocks noGrp="1"/>
          </p:cNvSpPr>
          <p:nvPr>
            <p:ph idx="1"/>
          </p:nvPr>
        </p:nvSpPr>
        <p:spPr/>
        <p:txBody>
          <a:bodyPr vert="horz" lIns="91440" tIns="45720" rIns="91440" bIns="45720" rtlCol="0" anchor="t">
            <a:normAutofit/>
          </a:bodyPr>
          <a:lstStyle/>
          <a:p>
            <a:r>
              <a:rPr lang="el-GR"/>
              <a:t>Σκεπτόμενοι ότι οι περισσότεροι άνθρωποι ανεξαρτήτου ηλικίας χρησιμοποιούν τον προσωπικό τους υπολογιστή σε καθημερινή βάση, αποφασίσαμε να την κάνουμε για desktop συστήματα. Έτσι ο χρήστης θα διεκολύνεται ακόμα περισσότερο αφού θα μπορεί να κάνει την δουλεία που θέλει αλλά και να έχει ανοικτή την εφαρμογή χρησιμοποιώντας τις δυνατότητες της.</a:t>
            </a:r>
          </a:p>
          <a:p>
            <a:r>
              <a:rPr lang="el-GR"/>
              <a:t>Η εφαρμογή είναι γραμμένη σε C# και το περιβάλλον που αναπτύχθηκε είναι το Visual Studio 2017 Community Edition</a:t>
            </a:r>
          </a:p>
          <a:p>
            <a:r>
              <a:rPr lang="el-GR"/>
              <a:t>Χρησιμοποιείται μία βάση για του χρήστες αλλά και για το πρόγραμμα τους </a:t>
            </a:r>
            <a:endParaRPr lang="el-GR" dirty="0"/>
          </a:p>
        </p:txBody>
      </p:sp>
    </p:spTree>
    <p:extLst>
      <p:ext uri="{BB962C8B-B14F-4D97-AF65-F5344CB8AC3E}">
        <p14:creationId xmlns:p14="http://schemas.microsoft.com/office/powerpoint/2010/main" val="137965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E7CADA-5235-487B-A064-7DC111DC8059}"/>
              </a:ext>
            </a:extLst>
          </p:cNvPr>
          <p:cNvSpPr>
            <a:spLocks noGrp="1"/>
          </p:cNvSpPr>
          <p:nvPr>
            <p:ph type="title"/>
          </p:nvPr>
        </p:nvSpPr>
        <p:spPr/>
        <p:txBody>
          <a:bodyPr/>
          <a:lstStyle/>
          <a:p>
            <a:pPr algn="ctr"/>
            <a:r>
              <a:rPr lang="el-GR"/>
              <a:t>Ο Στόχος</a:t>
            </a:r>
          </a:p>
        </p:txBody>
      </p:sp>
      <p:sp>
        <p:nvSpPr>
          <p:cNvPr id="3" name="Θέση περιεχομένου 2">
            <a:extLst>
              <a:ext uri="{FF2B5EF4-FFF2-40B4-BE49-F238E27FC236}">
                <a16:creationId xmlns:a16="http://schemas.microsoft.com/office/drawing/2014/main" id="{CB01A9EC-0BE6-4988-AF35-36BBD2449D33}"/>
              </a:ext>
            </a:extLst>
          </p:cNvPr>
          <p:cNvSpPr>
            <a:spLocks noGrp="1"/>
          </p:cNvSpPr>
          <p:nvPr>
            <p:ph idx="1"/>
          </p:nvPr>
        </p:nvSpPr>
        <p:spPr/>
        <p:txBody>
          <a:bodyPr vert="horz" lIns="91440" tIns="45720" rIns="91440" bIns="45720" rtlCol="0" anchor="t">
            <a:normAutofit/>
          </a:bodyPr>
          <a:lstStyle/>
          <a:p>
            <a:r>
              <a:rPr lang="el-GR"/>
              <a:t>Κύριος στόχος της εφαρμογής, είναι να βοηθήσει τους χρήστες , βγάζοντας τους πρόγραμμα , ανάλογα με τις παραμέτρους που αυτού έχουν ζητήσει και προτείνωντας τους 3 γέυματα καθημερινά σε ένα διάστημα 2 εβδομάδων .  </a:t>
            </a:r>
          </a:p>
          <a:p>
            <a:r>
              <a:rPr lang="el-GR"/>
              <a:t>Επιπλέον , δίνει την δυνατότητα στους χρήστες να αναζητήσουν το φαγητό που θέλουν , με βάση τι υπάρχει στο σουπερ μαρκετ , αλλά και να το φτιάξουν, δείχνοντας τα υλικά και την συνταγή .</a:t>
            </a:r>
          </a:p>
          <a:p>
            <a:endParaRPr lang="el-GR" dirty="0"/>
          </a:p>
        </p:txBody>
      </p:sp>
    </p:spTree>
    <p:extLst>
      <p:ext uri="{BB962C8B-B14F-4D97-AF65-F5344CB8AC3E}">
        <p14:creationId xmlns:p14="http://schemas.microsoft.com/office/powerpoint/2010/main" val="162631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599B51-366B-4B37-A4A6-950992D812F8}"/>
              </a:ext>
            </a:extLst>
          </p:cNvPr>
          <p:cNvSpPr>
            <a:spLocks noGrp="1"/>
          </p:cNvSpPr>
          <p:nvPr>
            <p:ph type="title"/>
          </p:nvPr>
        </p:nvSpPr>
        <p:spPr/>
        <p:txBody>
          <a:bodyPr/>
          <a:lstStyle/>
          <a:p>
            <a:pPr algn="ctr"/>
            <a:r>
              <a:rPr lang="el-GR"/>
              <a:t>Η υπηρεσία που χρησιμοποιεί</a:t>
            </a:r>
          </a:p>
          <a:p>
            <a:endParaRPr lang="el-GR" dirty="0"/>
          </a:p>
        </p:txBody>
      </p:sp>
      <p:sp>
        <p:nvSpPr>
          <p:cNvPr id="3" name="Θέση περιεχομένου 2">
            <a:extLst>
              <a:ext uri="{FF2B5EF4-FFF2-40B4-BE49-F238E27FC236}">
                <a16:creationId xmlns:a16="http://schemas.microsoft.com/office/drawing/2014/main" id="{F4132604-84C7-4863-ACA0-1E5574F47290}"/>
              </a:ext>
            </a:extLst>
          </p:cNvPr>
          <p:cNvSpPr>
            <a:spLocks noGrp="1"/>
          </p:cNvSpPr>
          <p:nvPr>
            <p:ph idx="1"/>
          </p:nvPr>
        </p:nvSpPr>
        <p:spPr/>
        <p:txBody>
          <a:bodyPr/>
          <a:lstStyle/>
          <a:p>
            <a:endParaRPr lang="el-GR"/>
          </a:p>
        </p:txBody>
      </p:sp>
    </p:spTree>
    <p:extLst>
      <p:ext uri="{BB962C8B-B14F-4D97-AF65-F5344CB8AC3E}">
        <p14:creationId xmlns:p14="http://schemas.microsoft.com/office/powerpoint/2010/main" val="1756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2019A70-4834-4D61-882B-A2B10F3AB004}"/>
              </a:ext>
            </a:extLst>
          </p:cNvPr>
          <p:cNvSpPr>
            <a:spLocks noGrp="1"/>
          </p:cNvSpPr>
          <p:nvPr>
            <p:ph type="title"/>
          </p:nvPr>
        </p:nvSpPr>
        <p:spPr/>
        <p:txBody>
          <a:bodyPr/>
          <a:lstStyle/>
          <a:p>
            <a:pPr algn="ctr"/>
            <a:r>
              <a:rPr lang="el-GR"/>
              <a:t>Λειτουργίες</a:t>
            </a: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7A0F8CBD-969F-47B4-886F-9FD08CB71BA1}"/>
              </a:ext>
            </a:extLst>
          </p:cNvPr>
          <p:cNvPicPr>
            <a:picLocks noGrp="1" noChangeAspect="1"/>
          </p:cNvPicPr>
          <p:nvPr>
            <p:ph idx="1"/>
          </p:nvPr>
        </p:nvPicPr>
        <p:blipFill>
          <a:blip r:embed="rId2"/>
          <a:stretch>
            <a:fillRect/>
          </a:stretch>
        </p:blipFill>
        <p:spPr>
          <a:xfrm>
            <a:off x="2144178" y="1402978"/>
            <a:ext cx="6573458" cy="4404657"/>
          </a:xfrm>
          <a:prstGeom prst="rect">
            <a:avLst/>
          </a:prstGeom>
        </p:spPr>
      </p:pic>
      <p:cxnSp>
        <p:nvCxnSpPr>
          <p:cNvPr id="6" name="Ευθύγραμμο βέλος σύνδεσης 5">
            <a:extLst>
              <a:ext uri="{FF2B5EF4-FFF2-40B4-BE49-F238E27FC236}">
                <a16:creationId xmlns:a16="http://schemas.microsoft.com/office/drawing/2014/main" id="{8952D1B1-6141-4CEA-B255-15A3F1C9F238}"/>
              </a:ext>
            </a:extLst>
          </p:cNvPr>
          <p:cNvCxnSpPr/>
          <p:nvPr/>
        </p:nvCxnSpPr>
        <p:spPr>
          <a:xfrm flipH="1">
            <a:off x="8159377" y="3136153"/>
            <a:ext cx="1214717" cy="1086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Ευθύγραμμο βέλος σύνδεσης 6">
            <a:extLst>
              <a:ext uri="{FF2B5EF4-FFF2-40B4-BE49-F238E27FC236}">
                <a16:creationId xmlns:a16="http://schemas.microsoft.com/office/drawing/2014/main" id="{00E8BE61-C229-476E-A970-1022F29E3CC4}"/>
              </a:ext>
            </a:extLst>
          </p:cNvPr>
          <p:cNvCxnSpPr/>
          <p:nvPr/>
        </p:nvCxnSpPr>
        <p:spPr>
          <a:xfrm flipH="1">
            <a:off x="8592670" y="5564094"/>
            <a:ext cx="1147482" cy="25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41CF6AB-C1EC-4EED-88B2-1A83E4E6D5B1}"/>
              </a:ext>
            </a:extLst>
          </p:cNvPr>
          <p:cNvSpPr txBox="1"/>
          <p:nvPr/>
        </p:nvSpPr>
        <p:spPr>
          <a:xfrm>
            <a:off x="8945282" y="2767105"/>
            <a:ext cx="274320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Eίσοδος χρήστη</a:t>
            </a:r>
          </a:p>
        </p:txBody>
      </p:sp>
      <p:sp>
        <p:nvSpPr>
          <p:cNvPr id="9" name="TextBox 8">
            <a:extLst>
              <a:ext uri="{FF2B5EF4-FFF2-40B4-BE49-F238E27FC236}">
                <a16:creationId xmlns:a16="http://schemas.microsoft.com/office/drawing/2014/main" id="{9DE6D8F0-798E-417A-A676-7CACDFF42A61}"/>
              </a:ext>
            </a:extLst>
          </p:cNvPr>
          <p:cNvSpPr txBox="1"/>
          <p:nvPr/>
        </p:nvSpPr>
        <p:spPr>
          <a:xfrm>
            <a:off x="9132046" y="5284694"/>
            <a:ext cx="274320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Εγγραφή χρήστη</a:t>
            </a:r>
          </a:p>
        </p:txBody>
      </p:sp>
      <p:sp>
        <p:nvSpPr>
          <p:cNvPr id="10" name="TextBox 9">
            <a:extLst>
              <a:ext uri="{FF2B5EF4-FFF2-40B4-BE49-F238E27FC236}">
                <a16:creationId xmlns:a16="http://schemas.microsoft.com/office/drawing/2014/main" id="{CCBA7172-0822-485C-8B74-2E48F04899A1}"/>
              </a:ext>
            </a:extLst>
          </p:cNvPr>
          <p:cNvSpPr txBox="1"/>
          <p:nvPr/>
        </p:nvSpPr>
        <p:spPr>
          <a:xfrm>
            <a:off x="4634753" y="5942106"/>
            <a:ext cx="191396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LOGIN FORM</a:t>
            </a:r>
          </a:p>
        </p:txBody>
      </p:sp>
    </p:spTree>
    <p:extLst>
      <p:ext uri="{BB962C8B-B14F-4D97-AF65-F5344CB8AC3E}">
        <p14:creationId xmlns:p14="http://schemas.microsoft.com/office/powerpoint/2010/main" val="405257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F97241-1B7F-47AD-B631-9E8541CD6991}"/>
              </a:ext>
            </a:extLst>
          </p:cNvPr>
          <p:cNvSpPr>
            <a:spLocks noGrp="1"/>
          </p:cNvSpPr>
          <p:nvPr>
            <p:ph type="title"/>
          </p:nvPr>
        </p:nvSpPr>
        <p:spPr/>
        <p:txBody>
          <a:bodyPr/>
          <a:lstStyle/>
          <a:p>
            <a:pPr algn="ctr"/>
            <a:r>
              <a:rPr lang="el-GR"/>
              <a:t>Λειτουργίες</a:t>
            </a: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D359E237-D21F-49A0-BF2C-0EACF9FC06AA}"/>
              </a:ext>
            </a:extLst>
          </p:cNvPr>
          <p:cNvPicPr>
            <a:picLocks noGrp="1" noChangeAspect="1"/>
          </p:cNvPicPr>
          <p:nvPr>
            <p:ph idx="1"/>
          </p:nvPr>
        </p:nvPicPr>
        <p:blipFill>
          <a:blip r:embed="rId2"/>
          <a:stretch>
            <a:fillRect/>
          </a:stretch>
        </p:blipFill>
        <p:spPr>
          <a:xfrm>
            <a:off x="3428844" y="1432859"/>
            <a:ext cx="4026535" cy="4195481"/>
          </a:xfrm>
          <a:prstGeom prst="rect">
            <a:avLst/>
          </a:prstGeom>
        </p:spPr>
      </p:pic>
      <p:cxnSp>
        <p:nvCxnSpPr>
          <p:cNvPr id="6" name="Ευθύγραμμο βέλος σύνδεσης 5">
            <a:extLst>
              <a:ext uri="{FF2B5EF4-FFF2-40B4-BE49-F238E27FC236}">
                <a16:creationId xmlns:a16="http://schemas.microsoft.com/office/drawing/2014/main" id="{F8EDD954-3C6E-4183-ABF3-9278FE56E48D}"/>
              </a:ext>
            </a:extLst>
          </p:cNvPr>
          <p:cNvCxnSpPr/>
          <p:nvPr/>
        </p:nvCxnSpPr>
        <p:spPr>
          <a:xfrm flipH="1">
            <a:off x="6598023" y="3278094"/>
            <a:ext cx="1416424" cy="1833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Ευθύγραμμο βέλος σύνδεσης 6">
            <a:extLst>
              <a:ext uri="{FF2B5EF4-FFF2-40B4-BE49-F238E27FC236}">
                <a16:creationId xmlns:a16="http://schemas.microsoft.com/office/drawing/2014/main" id="{23FD087D-A1FC-4CF0-91F8-C9BDB3254E13}"/>
              </a:ext>
            </a:extLst>
          </p:cNvPr>
          <p:cNvCxnSpPr/>
          <p:nvPr/>
        </p:nvCxnSpPr>
        <p:spPr>
          <a:xfrm>
            <a:off x="2687918" y="4025154"/>
            <a:ext cx="1683870" cy="1190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CB6638E-4B17-4410-8083-0536D5551A48}"/>
              </a:ext>
            </a:extLst>
          </p:cNvPr>
          <p:cNvSpPr txBox="1"/>
          <p:nvPr/>
        </p:nvSpPr>
        <p:spPr>
          <a:xfrm>
            <a:off x="339164" y="3775634"/>
            <a:ext cx="274320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Ακύρωση εγγραφής</a:t>
            </a:r>
          </a:p>
        </p:txBody>
      </p:sp>
      <p:sp>
        <p:nvSpPr>
          <p:cNvPr id="9" name="TextBox 8">
            <a:extLst>
              <a:ext uri="{FF2B5EF4-FFF2-40B4-BE49-F238E27FC236}">
                <a16:creationId xmlns:a16="http://schemas.microsoft.com/office/drawing/2014/main" id="{C38B0904-920D-4279-82EF-B7D19510B7D2}"/>
              </a:ext>
            </a:extLst>
          </p:cNvPr>
          <p:cNvSpPr txBox="1"/>
          <p:nvPr/>
        </p:nvSpPr>
        <p:spPr>
          <a:xfrm>
            <a:off x="7637929" y="2804458"/>
            <a:ext cx="2743200"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Ολοκλήρωση εγγραφής</a:t>
            </a:r>
          </a:p>
        </p:txBody>
      </p:sp>
      <p:sp>
        <p:nvSpPr>
          <p:cNvPr id="10" name="TextBox 9">
            <a:extLst>
              <a:ext uri="{FF2B5EF4-FFF2-40B4-BE49-F238E27FC236}">
                <a16:creationId xmlns:a16="http://schemas.microsoft.com/office/drawing/2014/main" id="{6D58629F-B475-475B-8115-C033464D85B1}"/>
              </a:ext>
            </a:extLst>
          </p:cNvPr>
          <p:cNvSpPr txBox="1"/>
          <p:nvPr/>
        </p:nvSpPr>
        <p:spPr>
          <a:xfrm>
            <a:off x="4716929" y="5762812"/>
            <a:ext cx="200361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SIGN IN FORM</a:t>
            </a:r>
            <a:endParaRPr lang="el-GR" dirty="0"/>
          </a:p>
        </p:txBody>
      </p:sp>
    </p:spTree>
    <p:extLst>
      <p:ext uri="{BB962C8B-B14F-4D97-AF65-F5344CB8AC3E}">
        <p14:creationId xmlns:p14="http://schemas.microsoft.com/office/powerpoint/2010/main" val="361430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3B1332-20DA-4E63-B242-DF206CFADA38}"/>
              </a:ext>
            </a:extLst>
          </p:cNvPr>
          <p:cNvSpPr>
            <a:spLocks noGrp="1"/>
          </p:cNvSpPr>
          <p:nvPr>
            <p:ph type="title"/>
          </p:nvPr>
        </p:nvSpPr>
        <p:spPr/>
        <p:txBody>
          <a:bodyPr/>
          <a:lstStyle/>
          <a:p>
            <a:pPr algn="ctr"/>
            <a:r>
              <a:rPr lang="el-GR"/>
              <a:t>Λειτουργίες</a:t>
            </a: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9483B6C3-CB17-4263-B3F5-0F5B541627F4}"/>
              </a:ext>
            </a:extLst>
          </p:cNvPr>
          <p:cNvPicPr>
            <a:picLocks noGrp="1" noChangeAspect="1"/>
          </p:cNvPicPr>
          <p:nvPr>
            <p:ph idx="1"/>
          </p:nvPr>
        </p:nvPicPr>
        <p:blipFill>
          <a:blip r:embed="rId2"/>
          <a:stretch>
            <a:fillRect/>
          </a:stretch>
        </p:blipFill>
        <p:spPr>
          <a:xfrm>
            <a:off x="1787256" y="1223683"/>
            <a:ext cx="8131475" cy="4875304"/>
          </a:xfrm>
          <a:prstGeom prst="rect">
            <a:avLst/>
          </a:prstGeom>
        </p:spPr>
      </p:pic>
      <p:cxnSp>
        <p:nvCxnSpPr>
          <p:cNvPr id="6" name="Ευθύγραμμο βέλος σύνδεσης 5">
            <a:extLst>
              <a:ext uri="{FF2B5EF4-FFF2-40B4-BE49-F238E27FC236}">
                <a16:creationId xmlns:a16="http://schemas.microsoft.com/office/drawing/2014/main" id="{13C0D719-B40F-4DB3-BD30-6CED02FF0670}"/>
              </a:ext>
            </a:extLst>
          </p:cNvPr>
          <p:cNvCxnSpPr/>
          <p:nvPr/>
        </p:nvCxnSpPr>
        <p:spPr>
          <a:xfrm>
            <a:off x="924860" y="3741272"/>
            <a:ext cx="1982693" cy="1265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Ευθύγραμμο βέλος σύνδεσης 6">
            <a:extLst>
              <a:ext uri="{FF2B5EF4-FFF2-40B4-BE49-F238E27FC236}">
                <a16:creationId xmlns:a16="http://schemas.microsoft.com/office/drawing/2014/main" id="{6DB75AD4-CAA6-4195-B36D-6CFBE837F303}"/>
              </a:ext>
            </a:extLst>
          </p:cNvPr>
          <p:cNvCxnSpPr>
            <a:cxnSpLocks/>
          </p:cNvCxnSpPr>
          <p:nvPr/>
        </p:nvCxnSpPr>
        <p:spPr>
          <a:xfrm flipV="1">
            <a:off x="1507565" y="5141259"/>
            <a:ext cx="2782047" cy="594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Ευθύγραμμο βέλος σύνδεσης 7">
            <a:extLst>
              <a:ext uri="{FF2B5EF4-FFF2-40B4-BE49-F238E27FC236}">
                <a16:creationId xmlns:a16="http://schemas.microsoft.com/office/drawing/2014/main" id="{8C4FC8C0-AA61-4F14-B282-AA401AF26FED}"/>
              </a:ext>
            </a:extLst>
          </p:cNvPr>
          <p:cNvCxnSpPr>
            <a:cxnSpLocks/>
          </p:cNvCxnSpPr>
          <p:nvPr/>
        </p:nvCxnSpPr>
        <p:spPr>
          <a:xfrm flipH="1" flipV="1">
            <a:off x="9608670" y="2190377"/>
            <a:ext cx="1080247" cy="83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1AAA78-5741-4103-B24E-D2ABDD20FE4A}"/>
              </a:ext>
            </a:extLst>
          </p:cNvPr>
          <p:cNvSpPr txBox="1"/>
          <p:nvPr/>
        </p:nvSpPr>
        <p:spPr>
          <a:xfrm>
            <a:off x="9976224" y="3058458"/>
            <a:ext cx="1742142"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Κουμπι που μας μεταφέρει </a:t>
            </a:r>
            <a:r>
              <a:rPr lang="el-GR"/>
              <a:t>στο About Form</a:t>
            </a:r>
            <a:endParaRPr lang="el-GR" dirty="0"/>
          </a:p>
        </p:txBody>
      </p:sp>
      <p:sp>
        <p:nvSpPr>
          <p:cNvPr id="11" name="TextBox 10">
            <a:extLst>
              <a:ext uri="{FF2B5EF4-FFF2-40B4-BE49-F238E27FC236}">
                <a16:creationId xmlns:a16="http://schemas.microsoft.com/office/drawing/2014/main" id="{CB38227F-6296-4393-871B-AEC635A039EA}"/>
              </a:ext>
            </a:extLst>
          </p:cNvPr>
          <p:cNvSpPr txBox="1"/>
          <p:nvPr/>
        </p:nvSpPr>
        <p:spPr>
          <a:xfrm>
            <a:off x="122517" y="3252694"/>
            <a:ext cx="1562846"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Επεξεργασία στοιχείων</a:t>
            </a:r>
          </a:p>
        </p:txBody>
      </p:sp>
      <p:sp>
        <p:nvSpPr>
          <p:cNvPr id="12" name="TextBox 11">
            <a:extLst>
              <a:ext uri="{FF2B5EF4-FFF2-40B4-BE49-F238E27FC236}">
                <a16:creationId xmlns:a16="http://schemas.microsoft.com/office/drawing/2014/main" id="{A2871019-02EC-4658-BCBA-ABD4CA3A407F}"/>
              </a:ext>
            </a:extLst>
          </p:cNvPr>
          <p:cNvSpPr txBox="1"/>
          <p:nvPr/>
        </p:nvSpPr>
        <p:spPr>
          <a:xfrm>
            <a:off x="70223" y="5493870"/>
            <a:ext cx="1547907"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Αποθήκευση αλλαγών</a:t>
            </a:r>
          </a:p>
        </p:txBody>
      </p:sp>
      <p:sp>
        <p:nvSpPr>
          <p:cNvPr id="13" name="TextBox 12">
            <a:extLst>
              <a:ext uri="{FF2B5EF4-FFF2-40B4-BE49-F238E27FC236}">
                <a16:creationId xmlns:a16="http://schemas.microsoft.com/office/drawing/2014/main" id="{0ABDF54D-BC03-40C2-BF31-A8C5E8F8E285}"/>
              </a:ext>
            </a:extLst>
          </p:cNvPr>
          <p:cNvSpPr txBox="1"/>
          <p:nvPr/>
        </p:nvSpPr>
        <p:spPr>
          <a:xfrm>
            <a:off x="5000812" y="6143812"/>
            <a:ext cx="1966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a:t>PROFILE FORM</a:t>
            </a:r>
          </a:p>
        </p:txBody>
      </p:sp>
    </p:spTree>
    <p:extLst>
      <p:ext uri="{BB962C8B-B14F-4D97-AF65-F5344CB8AC3E}">
        <p14:creationId xmlns:p14="http://schemas.microsoft.com/office/powerpoint/2010/main" val="322039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Ευρεία οθόνη</PresentationFormat>
  <Paragraphs>0</Paragraphs>
  <Slides>15</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15</vt:i4>
      </vt:variant>
    </vt:vector>
  </HeadingPairs>
  <TitlesOfParts>
    <vt:vector size="16" baseType="lpstr">
      <vt:lpstr>Ιόν</vt:lpstr>
      <vt:lpstr>Health Partner</vt:lpstr>
      <vt:lpstr>Περιεχόμενα</vt:lpstr>
      <vt:lpstr>Το Health Partner</vt:lpstr>
      <vt:lpstr>Η υλοποίηση του</vt:lpstr>
      <vt:lpstr>Ο Στόχος</vt:lpstr>
      <vt:lpstr>Η υπηρεσία που χρησιμοποιεί </vt:lpstr>
      <vt:lpstr>Λειτουργίες</vt:lpstr>
      <vt:lpstr>Λειτουργίες</vt:lpstr>
      <vt:lpstr>Λειτουργίες</vt:lpstr>
      <vt:lpstr>Λειτουργίες</vt:lpstr>
      <vt:lpstr>Λειτουργίες</vt:lpstr>
      <vt:lpstr>Λειτουργίες</vt:lpstr>
      <vt:lpstr>Λειτουργίες</vt:lpstr>
      <vt:lpstr>Μελοντική επέκταση</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
  <cp:lastModifiedBy/>
  <cp:revision>593</cp:revision>
  <dcterms:created xsi:type="dcterms:W3CDTF">2012-08-02T13:11:46Z</dcterms:created>
  <dcterms:modified xsi:type="dcterms:W3CDTF">2018-11-18T17:50:12Z</dcterms:modified>
</cp:coreProperties>
</file>