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12192000"/>
  <p:notesSz cx="7102475" cy="93884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2" roundtripDataSignature="AMtx7mjXnk06ONh+ZGaU4bNd2Fo7778o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F33A625-E465-4C98-9AAF-78588A4FDC85}">
  <a:tblStyle styleId="{DF33A625-E465-4C98-9AAF-78588A4FDC8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7739" cy="47105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092" y="0"/>
            <a:ext cx="3077739" cy="47105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 txBox="1"/>
          <p:nvPr>
            <p:ph idx="12" type="sldNum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-100479" lvl="0" marL="17667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generate chart - anth left - in excel- manually with cells - do it horizontal , statistical validity chart number of respondents to the total Determine a Statistically Valid Sample Size</a:t>
            </a:r>
            <a:endParaRPr/>
          </a:p>
        </p:txBody>
      </p:sp>
      <p:sp>
        <p:nvSpPr>
          <p:cNvPr id="153" name="Google Shape;153;p11:notes"/>
          <p:cNvSpPr txBox="1"/>
          <p:nvPr>
            <p:ph idx="12" type="sldNum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dial</a:t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generated from questions - can be shorter - percentage from overall - not weighted - attribute - are sub cat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–bottom are pulled from </a:t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 from above – look to quantifiable results “questions” – major themes from in person and word association – could also use cluster info </a:t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generate as a graph - can keep dial top right – keep is easy to read - add sub categories from questions that had the most impact - focus on the “bad” attributes - largest deviations from dep/pos when cmprd to cmpny - add more sub cat to questions to be more specific —---start general “trust” -&gt; “hr trust, sprvsr trust, ldr trust” -can change gray - any color - nutral dark</a:t>
            </a:r>
            <a:endParaRPr/>
          </a:p>
        </p:txBody>
      </p:sp>
      <p:sp>
        <p:nvSpPr>
          <p:cNvPr id="188" name="Google Shape;188;p15:notes"/>
          <p:cNvSpPr txBox="1"/>
          <p:nvPr>
            <p:ph idx="12" type="sldNum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outside bounds by negative stdrd dev -&gt; red highlight - further reviews / tweaks</a:t>
            </a:r>
            <a:endParaRPr/>
          </a:p>
        </p:txBody>
      </p:sp>
      <p:sp>
        <p:nvSpPr>
          <p:cNvPr id="196" name="Google Shape;196;p16:notes"/>
          <p:cNvSpPr txBox="1"/>
          <p:nvPr>
            <p:ph idx="12" type="sldNum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710248" y="4518204"/>
            <a:ext cx="5682000" cy="3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735013" y="1173163"/>
            <a:ext cx="5632500" cy="316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22:notes"/>
          <p:cNvSpPr txBox="1"/>
          <p:nvPr>
            <p:ph idx="12" type="sldNum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3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23:notes"/>
          <p:cNvSpPr txBox="1"/>
          <p:nvPr>
            <p:ph idx="12" type="sldNum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24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26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leave a space to add notes</a:t>
            </a:r>
            <a:endParaRPr/>
          </a:p>
        </p:txBody>
      </p:sp>
      <p:sp>
        <p:nvSpPr>
          <p:cNvPr id="288" name="Google Shape;288;p27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28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9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29:notes"/>
          <p:cNvSpPr txBox="1"/>
          <p:nvPr>
            <p:ph idx="12" type="sldNum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standar slide</a:t>
            </a:r>
            <a:endParaRPr/>
          </a:p>
        </p:txBody>
      </p:sp>
      <p:sp>
        <p:nvSpPr>
          <p:cNvPr id="77" name="Google Shape;77;p3:notes"/>
          <p:cNvSpPr txBox="1"/>
          <p:nvPr>
            <p:ph idx="12" type="sldNum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30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30:notes"/>
          <p:cNvSpPr txBox="1"/>
          <p:nvPr>
            <p:ph idx="12" type="sldNum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31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31:notes"/>
          <p:cNvSpPr txBox="1"/>
          <p:nvPr>
            <p:ph idx="12" type="sldNum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32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anth</a:t>
            </a:r>
            <a:endParaRPr/>
          </a:p>
        </p:txBody>
      </p:sp>
      <p:sp>
        <p:nvSpPr>
          <p:cNvPr id="336" name="Google Shape;336;p33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34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generate circles - same colors</a:t>
            </a:r>
            <a:endParaRPr/>
          </a:p>
        </p:txBody>
      </p:sp>
      <p:sp>
        <p:nvSpPr>
          <p:cNvPr id="345" name="Google Shape;345;p34:notes"/>
          <p:cNvSpPr txBox="1"/>
          <p:nvPr>
            <p:ph idx="12" type="sldNum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35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personal notes</a:t>
            </a:r>
            <a:endParaRPr/>
          </a:p>
        </p:txBody>
      </p:sp>
      <p:sp>
        <p:nvSpPr>
          <p:cNvPr id="353" name="Google Shape;353;p35:notes"/>
          <p:cNvSpPr txBox="1"/>
          <p:nvPr>
            <p:ph idx="12" type="sldNum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36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%100 generate -  &lt; &gt; signs when compared to kbc avg -  words that drive the score - based on stdv per word that flag words with most impact - those show up on graph positive or negative (if score is positive only do 4 pos 4 neg) more if department is sqd to more ngtv prctg pnt variance. another </a:t>
            </a:r>
            <a:endParaRPr/>
          </a:p>
        </p:txBody>
      </p:sp>
      <p:sp>
        <p:nvSpPr>
          <p:cNvPr id="361" name="Google Shape;361;p36:notes"/>
          <p:cNvSpPr txBox="1"/>
          <p:nvPr>
            <p:ph idx="12" type="sldNum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7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37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37:notes"/>
          <p:cNvSpPr txBox="1"/>
          <p:nvPr>
            <p:ph idx="12" type="sldNum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38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keep percentages</a:t>
            </a:r>
            <a:endParaRPr/>
          </a:p>
        </p:txBody>
      </p:sp>
      <p:sp>
        <p:nvSpPr>
          <p:cNvPr id="377" name="Google Shape;377;p38:notes"/>
          <p:cNvSpPr txBox="1"/>
          <p:nvPr>
            <p:ph idx="12" type="sldNum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9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break out positions and departments - can delete if not ness</a:t>
            </a:r>
            <a:endParaRPr/>
          </a:p>
        </p:txBody>
      </p:sp>
      <p:sp>
        <p:nvSpPr>
          <p:cNvPr id="385" name="Google Shape;385;p39:notes"/>
          <p:cNvSpPr txBox="1"/>
          <p:nvPr>
            <p:ph idx="12" type="sldNum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anth</a:t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40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40:notes"/>
          <p:cNvSpPr txBox="1"/>
          <p:nvPr>
            <p:ph idx="12" type="sldNum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1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p41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p42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7" name="Google Shape;417;p43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p44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5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3" name="Google Shape;433;p45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6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1" name="Google Shape;441;p46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three levels of assessment - one is here (full blown) – w/ team members —-- others have less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Making it more like instrument - speedometer - red yellow green different dials for each gauge - car instrument panel - make it “sexier”</a:t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dials instead - positive atrt and improvement opp generated from sub cats that stand out over all sections with large impact to the score are the primary concentration areas - some came from employee interview and other sections anth</a:t>
            </a:r>
            <a:endParaRPr/>
          </a:p>
        </p:txBody>
      </p:sp>
      <p:sp>
        <p:nvSpPr>
          <p:cNvPr id="117" name="Google Shape;117;p7:notes"/>
          <p:cNvSpPr txBox="1"/>
          <p:nvPr>
            <p:ph idx="12" type="sldNum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anth same thing as prev</a:t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same as above</a:t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5"/>
          <p:cNvSpPr txBox="1"/>
          <p:nvPr>
            <p:ph type="ctrTitle"/>
          </p:nvPr>
        </p:nvSpPr>
        <p:spPr>
          <a:xfrm>
            <a:off x="1524000" y="176098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5"/>
          <p:cNvSpPr txBox="1"/>
          <p:nvPr>
            <p:ph idx="1" type="subTitle"/>
          </p:nvPr>
        </p:nvSpPr>
        <p:spPr>
          <a:xfrm>
            <a:off x="1524000" y="415358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21" name="Google Shape;21;p55"/>
          <p:cNvCxnSpPr/>
          <p:nvPr/>
        </p:nvCxnSpPr>
        <p:spPr>
          <a:xfrm>
            <a:off x="1060174" y="1213981"/>
            <a:ext cx="11131826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55"/>
          <p:cNvSpPr txBox="1"/>
          <p:nvPr>
            <p:ph idx="10" type="dt"/>
          </p:nvPr>
        </p:nvSpPr>
        <p:spPr>
          <a:xfrm>
            <a:off x="141929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5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6"/>
          <p:cNvSpPr txBox="1"/>
          <p:nvPr>
            <p:ph type="title"/>
          </p:nvPr>
        </p:nvSpPr>
        <p:spPr>
          <a:xfrm>
            <a:off x="1418771" y="292556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6"/>
          <p:cNvSpPr txBox="1"/>
          <p:nvPr>
            <p:ph idx="1" type="body"/>
          </p:nvPr>
        </p:nvSpPr>
        <p:spPr>
          <a:xfrm>
            <a:off x="838199" y="1520831"/>
            <a:ext cx="1109617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6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7"/>
          <p:cNvSpPr txBox="1"/>
          <p:nvPr>
            <p:ph type="title"/>
          </p:nvPr>
        </p:nvSpPr>
        <p:spPr>
          <a:xfrm>
            <a:off x="831850" y="153557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7"/>
          <p:cNvSpPr txBox="1"/>
          <p:nvPr>
            <p:ph idx="1" type="body"/>
          </p:nvPr>
        </p:nvSpPr>
        <p:spPr>
          <a:xfrm>
            <a:off x="831850" y="44878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7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7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0"/>
          <p:cNvSpPr txBox="1"/>
          <p:nvPr>
            <p:ph type="title"/>
          </p:nvPr>
        </p:nvSpPr>
        <p:spPr>
          <a:xfrm>
            <a:off x="1317171" y="365126"/>
            <a:ext cx="10515600" cy="7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0"/>
          <p:cNvSpPr txBox="1"/>
          <p:nvPr>
            <p:ph idx="1" type="body"/>
          </p:nvPr>
        </p:nvSpPr>
        <p:spPr>
          <a:xfrm>
            <a:off x="838200" y="1564373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0"/>
          <p:cNvSpPr txBox="1"/>
          <p:nvPr>
            <p:ph idx="2" type="body"/>
          </p:nvPr>
        </p:nvSpPr>
        <p:spPr>
          <a:xfrm>
            <a:off x="6172200" y="1564373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0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0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1"/>
          <p:cNvSpPr txBox="1"/>
          <p:nvPr>
            <p:ph type="title"/>
          </p:nvPr>
        </p:nvSpPr>
        <p:spPr>
          <a:xfrm>
            <a:off x="1375230" y="365126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1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1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2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2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3"/>
          <p:cNvSpPr txBox="1"/>
          <p:nvPr>
            <p:ph type="title"/>
          </p:nvPr>
        </p:nvSpPr>
        <p:spPr>
          <a:xfrm>
            <a:off x="839788" y="1327148"/>
            <a:ext cx="3932237" cy="1049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3"/>
          <p:cNvSpPr txBox="1"/>
          <p:nvPr>
            <p:ph idx="1" type="body"/>
          </p:nvPr>
        </p:nvSpPr>
        <p:spPr>
          <a:xfrm>
            <a:off x="5183188" y="1306733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63"/>
          <p:cNvSpPr txBox="1"/>
          <p:nvPr>
            <p:ph idx="2" type="body"/>
          </p:nvPr>
        </p:nvSpPr>
        <p:spPr>
          <a:xfrm>
            <a:off x="839788" y="2376708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63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3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4"/>
          <p:cNvSpPr txBox="1"/>
          <p:nvPr>
            <p:ph type="title"/>
          </p:nvPr>
        </p:nvSpPr>
        <p:spPr>
          <a:xfrm>
            <a:off x="839788" y="463826"/>
            <a:ext cx="4156282" cy="15935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64"/>
          <p:cNvSpPr txBox="1"/>
          <p:nvPr>
            <p:ph idx="1" type="body"/>
          </p:nvPr>
        </p:nvSpPr>
        <p:spPr>
          <a:xfrm>
            <a:off x="839788" y="2073182"/>
            <a:ext cx="4156282" cy="3795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64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4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/>
          <p:nvPr>
            <p:ph type="title"/>
          </p:nvPr>
        </p:nvSpPr>
        <p:spPr>
          <a:xfrm>
            <a:off x="1201056" y="365125"/>
            <a:ext cx="10515600" cy="73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4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4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4"/>
          <p:cNvCxnSpPr/>
          <p:nvPr/>
        </p:nvCxnSpPr>
        <p:spPr>
          <a:xfrm>
            <a:off x="1060174" y="1213981"/>
            <a:ext cx="11131826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" name="Google Shape;15;p54"/>
          <p:cNvCxnSpPr/>
          <p:nvPr/>
        </p:nvCxnSpPr>
        <p:spPr>
          <a:xfrm flipH="1" rot="10800000">
            <a:off x="16546" y="6412157"/>
            <a:ext cx="12175454" cy="16553"/>
          </a:xfrm>
          <a:prstGeom prst="straightConnector1">
            <a:avLst/>
          </a:prstGeom>
          <a:noFill/>
          <a:ln cap="flat" cmpd="sng" w="508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54"/>
          <p:cNvSpPr txBox="1"/>
          <p:nvPr/>
        </p:nvSpPr>
        <p:spPr>
          <a:xfrm>
            <a:off x="1734458" y="6459638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©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Anthony and Guy Casablanca</a:t>
            </a:r>
            <a:r>
              <a:rPr b="1" i="0" lang="en-US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For the exclusive use by </a:t>
            </a:r>
            <a:r>
              <a:rPr b="1" i="0" lang="en-US" sz="105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Grief</a:t>
            </a:r>
            <a:r>
              <a:rPr b="1" i="0" lang="en-US" sz="105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Leaders</a:t>
            </a:r>
            <a:r>
              <a:rPr b="1" baseline="30000" i="0" lang="en-US" sz="105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r>
              <a:rPr b="0" i="0" lang="en-US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with no reproduction or distribution permitted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90180"/>
            <a:ext cx="1101813" cy="88385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1524000" y="415358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Cultural Assessment Leadership Team Review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August 3, 2022</a:t>
            </a:r>
            <a:endParaRPr/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9964" y="2684206"/>
            <a:ext cx="7214982" cy="79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831850" y="153557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Assessment Details Discussion</a:t>
            </a:r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831850" y="44878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48" name="Google Shape;148;p10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149" name="Google Shape;149;p10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type="title"/>
          </p:nvPr>
        </p:nvSpPr>
        <p:spPr>
          <a:xfrm>
            <a:off x="1505858" y="45818"/>
            <a:ext cx="10515600" cy="999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Participation</a:t>
            </a:r>
            <a:endParaRPr/>
          </a:p>
        </p:txBody>
      </p:sp>
      <p:sp>
        <p:nvSpPr>
          <p:cNvPr id="156" name="Google Shape;156;p11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157" name="Google Shape;157;p11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6607277" y="2005781"/>
            <a:ext cx="5506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Participation Drivers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363794" y="1307690"/>
            <a:ext cx="1156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/>
          <p:nvPr/>
        </p:nvSpPr>
        <p:spPr>
          <a:xfrm>
            <a:off x="1953768" y="0"/>
            <a:ext cx="8284464" cy="6858000"/>
          </a:xfrm>
          <a:custGeom>
            <a:rect b="b" l="l" r="r" t="t"/>
            <a:pathLst>
              <a:path extrusionOk="0" h="6858000" w="8284464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/>
          <p:nvPr/>
        </p:nvSpPr>
        <p:spPr>
          <a:xfrm>
            <a:off x="2118360" y="0"/>
            <a:ext cx="7955280" cy="6858000"/>
          </a:xfrm>
          <a:custGeom>
            <a:rect b="b" l="l" r="r" t="t"/>
            <a:pathLst>
              <a:path extrusionOk="0" h="6858000" w="795528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"/>
          <p:cNvSpPr txBox="1"/>
          <p:nvPr>
            <p:ph type="title"/>
          </p:nvPr>
        </p:nvSpPr>
        <p:spPr>
          <a:xfrm>
            <a:off x="2555631" y="1441938"/>
            <a:ext cx="7080600" cy="39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C0C0C"/>
                </a:solidFill>
              </a:rPr>
              <a:t>Respect For</a:t>
            </a:r>
            <a:r>
              <a:rPr b="1" lang="en-US" sz="5400">
                <a:solidFill>
                  <a:srgbClr val="0C0C0C"/>
                </a:solidFill>
              </a:rPr>
              <a:t> </a:t>
            </a:r>
            <a:r>
              <a:rPr b="1" lang="en-US" sz="5400">
                <a:solidFill>
                  <a:srgbClr val="0C0C0C"/>
                </a:solidFill>
              </a:rPr>
              <a:t>People Details</a:t>
            </a:r>
            <a:endParaRPr/>
          </a:p>
        </p:txBody>
      </p:sp>
      <p:sp>
        <p:nvSpPr>
          <p:cNvPr id="167" name="Google Shape;167;p12"/>
          <p:cNvSpPr txBox="1"/>
          <p:nvPr>
            <p:ph idx="10" type="dt"/>
          </p:nvPr>
        </p:nvSpPr>
        <p:spPr>
          <a:xfrm>
            <a:off x="838200" y="6199632"/>
            <a:ext cx="21964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solidFill>
                  <a:schemeClr val="lt1"/>
                </a:solidFill>
              </a:rPr>
              <a:t>9/2/2022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68" name="Google Shape;168;p12"/>
          <p:cNvSpPr/>
          <p:nvPr>
            <p:ph idx="12" type="sldNum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1064810" y="272891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Respect For People Positive Attributes</a:t>
            </a:r>
            <a:endParaRPr/>
          </a:p>
        </p:txBody>
      </p:sp>
      <p:sp>
        <p:nvSpPr>
          <p:cNvPr id="174" name="Google Shape;174;p13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175" name="Google Shape;175;p13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6" name="Google Shape;176;p13"/>
          <p:cNvGraphicFramePr/>
          <p:nvPr/>
        </p:nvGraphicFramePr>
        <p:xfrm>
          <a:off x="570270" y="1476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{DF33A625-E465-4C98-9AAF-78588A4FDC85}</a:tableStyleId>
              </a:tblPr>
              <a:tblGrid>
                <a:gridCol w="2051700"/>
                <a:gridCol w="7925175"/>
                <a:gridCol w="1104075"/>
              </a:tblGrid>
              <a:tr h="46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Attribute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Statement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Yes %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5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Performance Management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✔"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4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Support  / Flexibility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✔"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1054978" y="292556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Respect For People Improvements</a:t>
            </a:r>
            <a:endParaRPr/>
          </a:p>
        </p:txBody>
      </p:sp>
      <p:sp>
        <p:nvSpPr>
          <p:cNvPr id="182" name="Google Shape;182;p14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183" name="Google Shape;183;p14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84" name="Google Shape;184;p14"/>
          <p:cNvGraphicFramePr/>
          <p:nvPr/>
        </p:nvGraphicFramePr>
        <p:xfrm>
          <a:off x="727588" y="11602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{DF33A625-E465-4C98-9AAF-78588A4FDC85}</a:tableStyleId>
              </a:tblPr>
              <a:tblGrid>
                <a:gridCol w="2040775"/>
                <a:gridCol w="7883000"/>
                <a:gridCol w="1098200"/>
              </a:tblGrid>
              <a:tr h="527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Attribute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Statement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Yes %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Trust in HR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⮚"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b="0"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4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Values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⮚"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349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Personal Development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⮚"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349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3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Workload / Burnout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⮚"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1505858" y="45818"/>
            <a:ext cx="10515600" cy="999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RFP Departmental Analysis</a:t>
            </a:r>
            <a:endParaRPr/>
          </a:p>
        </p:txBody>
      </p:sp>
      <p:sp>
        <p:nvSpPr>
          <p:cNvPr id="191" name="Google Shape;191;p15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192" name="Google Shape;192;p15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type="title"/>
          </p:nvPr>
        </p:nvSpPr>
        <p:spPr>
          <a:xfrm>
            <a:off x="1505858" y="45818"/>
            <a:ext cx="10515600" cy="999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RFP Departmental Breakout</a:t>
            </a:r>
            <a:endParaRPr/>
          </a:p>
        </p:txBody>
      </p:sp>
      <p:sp>
        <p:nvSpPr>
          <p:cNvPr id="199" name="Google Shape;199;p16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200" name="Google Shape;200;p16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/>
          <p:nvPr/>
        </p:nvSpPr>
        <p:spPr>
          <a:xfrm>
            <a:off x="1953768" y="0"/>
            <a:ext cx="8284464" cy="6858000"/>
          </a:xfrm>
          <a:custGeom>
            <a:rect b="b" l="l" r="r" t="t"/>
            <a:pathLst>
              <a:path extrusionOk="0" h="6858000" w="8284464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2118360" y="0"/>
            <a:ext cx="7955280" cy="6858000"/>
          </a:xfrm>
          <a:custGeom>
            <a:rect b="b" l="l" r="r" t="t"/>
            <a:pathLst>
              <a:path extrusionOk="0" h="6858000" w="795528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7"/>
          <p:cNvSpPr txBox="1"/>
          <p:nvPr>
            <p:ph type="title"/>
          </p:nvPr>
        </p:nvSpPr>
        <p:spPr>
          <a:xfrm>
            <a:off x="2555631" y="1441938"/>
            <a:ext cx="7080738" cy="3974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C0C0C"/>
                </a:solidFill>
              </a:rPr>
              <a:t>Emotional Safety Details</a:t>
            </a:r>
            <a:endParaRPr/>
          </a:p>
        </p:txBody>
      </p:sp>
      <p:sp>
        <p:nvSpPr>
          <p:cNvPr id="208" name="Google Shape;208;p17"/>
          <p:cNvSpPr txBox="1"/>
          <p:nvPr>
            <p:ph idx="10" type="dt"/>
          </p:nvPr>
        </p:nvSpPr>
        <p:spPr>
          <a:xfrm>
            <a:off x="838200" y="6199632"/>
            <a:ext cx="21964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solidFill>
                  <a:schemeClr val="lt1"/>
                </a:solidFill>
              </a:rPr>
              <a:t>9/2/2022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9" name="Google Shape;209;p17"/>
          <p:cNvSpPr/>
          <p:nvPr>
            <p:ph idx="12" type="sldNum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1064810" y="272891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Emotional Safety Positive Attributes</a:t>
            </a:r>
            <a:endParaRPr/>
          </a:p>
        </p:txBody>
      </p:sp>
      <p:sp>
        <p:nvSpPr>
          <p:cNvPr id="215" name="Google Shape;215;p18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216" name="Google Shape;216;p18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7" name="Google Shape;217;p18"/>
          <p:cNvGraphicFramePr/>
          <p:nvPr/>
        </p:nvGraphicFramePr>
        <p:xfrm>
          <a:off x="570270" y="1476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{DF33A625-E465-4C98-9AAF-78588A4FDC85}</a:tableStyleId>
              </a:tblPr>
              <a:tblGrid>
                <a:gridCol w="2051700"/>
                <a:gridCol w="7925175"/>
                <a:gridCol w="1104075"/>
              </a:tblGrid>
              <a:tr h="46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Attribute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Statement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Yes %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Benefits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✔"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Vulnerability / Open Culture / Supervisor Trust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✔"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/>
          <p:nvPr/>
        </p:nvSpPr>
        <p:spPr>
          <a:xfrm>
            <a:off x="1953768" y="0"/>
            <a:ext cx="8284464" cy="6858000"/>
          </a:xfrm>
          <a:custGeom>
            <a:rect b="b" l="l" r="r" t="t"/>
            <a:pathLst>
              <a:path extrusionOk="0" h="6858000" w="8284464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2118360" y="0"/>
            <a:ext cx="7955280" cy="6858000"/>
          </a:xfrm>
          <a:custGeom>
            <a:rect b="b" l="l" r="r" t="t"/>
            <a:pathLst>
              <a:path extrusionOk="0" h="6858000" w="795528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9"/>
          <p:cNvSpPr txBox="1"/>
          <p:nvPr>
            <p:ph type="title"/>
          </p:nvPr>
        </p:nvSpPr>
        <p:spPr>
          <a:xfrm>
            <a:off x="2555631" y="1441938"/>
            <a:ext cx="7080738" cy="3974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C0C0C"/>
                </a:solidFill>
              </a:rPr>
              <a:t>Change Management Details</a:t>
            </a:r>
            <a:endParaRPr/>
          </a:p>
        </p:txBody>
      </p:sp>
      <p:sp>
        <p:nvSpPr>
          <p:cNvPr id="225" name="Google Shape;225;p19"/>
          <p:cNvSpPr txBox="1"/>
          <p:nvPr>
            <p:ph idx="10" type="dt"/>
          </p:nvPr>
        </p:nvSpPr>
        <p:spPr>
          <a:xfrm>
            <a:off x="838200" y="6199632"/>
            <a:ext cx="21964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solidFill>
                  <a:schemeClr val="lt1"/>
                </a:solidFill>
              </a:rPr>
              <a:t>9/2/2022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26" name="Google Shape;226;p19"/>
          <p:cNvSpPr/>
          <p:nvPr>
            <p:ph idx="12" type="sldNum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1418771" y="292556"/>
            <a:ext cx="105156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Engagement Scope</a:t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838199" y="1373349"/>
            <a:ext cx="11096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t/>
            </a:r>
            <a:endParaRPr/>
          </a:p>
        </p:txBody>
      </p:sp>
      <p:sp>
        <p:nvSpPr>
          <p:cNvPr id="72" name="Google Shape;72;p2"/>
          <p:cNvSpPr txBox="1"/>
          <p:nvPr>
            <p:ph idx="10" type="dt"/>
          </p:nvPr>
        </p:nvSpPr>
        <p:spPr>
          <a:xfrm>
            <a:off x="97972" y="6475618"/>
            <a:ext cx="1280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73" name="Google Shape;73;p2"/>
          <p:cNvSpPr txBox="1"/>
          <p:nvPr>
            <p:ph idx="12" type="sldNum"/>
          </p:nvPr>
        </p:nvSpPr>
        <p:spPr>
          <a:xfrm>
            <a:off x="11353800" y="6475618"/>
            <a:ext cx="769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1064810" y="272891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Change Management Positive Attributes</a:t>
            </a:r>
            <a:endParaRPr/>
          </a:p>
        </p:txBody>
      </p:sp>
      <p:sp>
        <p:nvSpPr>
          <p:cNvPr id="232" name="Google Shape;232;p20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233" name="Google Shape;233;p20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4" name="Google Shape;234;p20"/>
          <p:cNvGraphicFramePr/>
          <p:nvPr/>
        </p:nvGraphicFramePr>
        <p:xfrm>
          <a:off x="570270" y="1476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{DF33A625-E465-4C98-9AAF-78588A4FDC85}</a:tableStyleId>
              </a:tblPr>
              <a:tblGrid>
                <a:gridCol w="2051700"/>
                <a:gridCol w="7925175"/>
                <a:gridCol w="1104075"/>
              </a:tblGrid>
              <a:tr h="46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Attribute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Statement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Yes %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Purpose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✔"/>
                      </a:pPr>
                      <a:r>
                        <a:rPr b="1" lang="en-US" sz="1600" u="none" cap="none" strike="noStrike">
                          <a:solidFill>
                            <a:srgbClr val="0070C0"/>
                          </a:solidFill>
                        </a:rPr>
                        <a:t> 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Celebrating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✔"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1064810" y="272891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Change Management Improvements</a:t>
            </a:r>
            <a:endParaRPr/>
          </a:p>
        </p:txBody>
      </p:sp>
      <p:sp>
        <p:nvSpPr>
          <p:cNvPr id="240" name="Google Shape;240;p21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241" name="Google Shape;241;p21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42" name="Google Shape;242;p21"/>
          <p:cNvGraphicFramePr/>
          <p:nvPr/>
        </p:nvGraphicFramePr>
        <p:xfrm>
          <a:off x="570270" y="131943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{DF33A625-E465-4C98-9AAF-78588A4FDC85}</a:tableStyleId>
              </a:tblPr>
              <a:tblGrid>
                <a:gridCol w="2051700"/>
                <a:gridCol w="7925175"/>
                <a:gridCol w="1104075"/>
              </a:tblGrid>
              <a:tr h="46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Attribute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Statement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Yes %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Lack of Process</a:t>
                      </a:r>
                      <a:endParaRPr b="1"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⮚"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5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333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Noto Sans Symbols"/>
                        <a:buNone/>
                      </a:pPr>
                      <a:r>
                        <a:t/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b="0"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Communication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⮚"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349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Support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⮚"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type="title"/>
          </p:nvPr>
        </p:nvSpPr>
        <p:spPr>
          <a:xfrm>
            <a:off x="1505858" y="45818"/>
            <a:ext cx="10515600" cy="999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Change Mgmt Departmental Analysis</a:t>
            </a:r>
            <a:endParaRPr/>
          </a:p>
        </p:txBody>
      </p:sp>
      <p:sp>
        <p:nvSpPr>
          <p:cNvPr id="249" name="Google Shape;249;p22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250" name="Google Shape;250;p22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/>
          <p:nvPr>
            <p:ph type="title"/>
          </p:nvPr>
        </p:nvSpPr>
        <p:spPr>
          <a:xfrm>
            <a:off x="1505858" y="45818"/>
            <a:ext cx="10515600" cy="999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Change Mgmt Departmental Breakout</a:t>
            </a:r>
            <a:endParaRPr/>
          </a:p>
        </p:txBody>
      </p:sp>
      <p:sp>
        <p:nvSpPr>
          <p:cNvPr id="257" name="Google Shape;257;p23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258" name="Google Shape;258;p23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/>
          <p:nvPr/>
        </p:nvSpPr>
        <p:spPr>
          <a:xfrm>
            <a:off x="1953768" y="0"/>
            <a:ext cx="8284464" cy="6858000"/>
          </a:xfrm>
          <a:custGeom>
            <a:rect b="b" l="l" r="r" t="t"/>
            <a:pathLst>
              <a:path extrusionOk="0" h="6858000" w="8284464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2118360" y="0"/>
            <a:ext cx="7955280" cy="6858000"/>
          </a:xfrm>
          <a:custGeom>
            <a:rect b="b" l="l" r="r" t="t"/>
            <a:pathLst>
              <a:path extrusionOk="0" h="6858000" w="795528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4"/>
          <p:cNvSpPr txBox="1"/>
          <p:nvPr>
            <p:ph type="title"/>
          </p:nvPr>
        </p:nvSpPr>
        <p:spPr>
          <a:xfrm>
            <a:off x="2555631" y="1441938"/>
            <a:ext cx="7080738" cy="3974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C0C0C"/>
                </a:solidFill>
              </a:rPr>
              <a:t>Supervisor Leadership Details</a:t>
            </a:r>
            <a:endParaRPr/>
          </a:p>
        </p:txBody>
      </p:sp>
      <p:sp>
        <p:nvSpPr>
          <p:cNvPr id="266" name="Google Shape;266;p24"/>
          <p:cNvSpPr txBox="1"/>
          <p:nvPr>
            <p:ph idx="10" type="dt"/>
          </p:nvPr>
        </p:nvSpPr>
        <p:spPr>
          <a:xfrm>
            <a:off x="838200" y="6199632"/>
            <a:ext cx="21964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solidFill>
                  <a:schemeClr val="lt1"/>
                </a:solidFill>
              </a:rPr>
              <a:t>9/2/2022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67" name="Google Shape;267;p24"/>
          <p:cNvSpPr/>
          <p:nvPr>
            <p:ph idx="12" type="sldNum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/>
          <p:nvPr>
            <p:ph type="title"/>
          </p:nvPr>
        </p:nvSpPr>
        <p:spPr>
          <a:xfrm>
            <a:off x="1064810" y="272891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Supervisor Leadership Positive Attributes</a:t>
            </a:r>
            <a:endParaRPr/>
          </a:p>
        </p:txBody>
      </p:sp>
      <p:sp>
        <p:nvSpPr>
          <p:cNvPr id="273" name="Google Shape;273;p25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274" name="Google Shape;274;p25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75" name="Google Shape;275;p25"/>
          <p:cNvGraphicFramePr/>
          <p:nvPr/>
        </p:nvGraphicFramePr>
        <p:xfrm>
          <a:off x="540773" y="1909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{DF33A625-E465-4C98-9AAF-78588A4FDC85}</a:tableStyleId>
              </a:tblPr>
              <a:tblGrid>
                <a:gridCol w="2051700"/>
                <a:gridCol w="7925175"/>
                <a:gridCol w="1104075"/>
              </a:tblGrid>
              <a:tr h="46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Attribute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Statement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Yes %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Courage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Compassion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Competence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Trust</a:t>
                      </a:r>
                      <a:endParaRPr b="1" sz="20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✔"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6" name="Google Shape;276;p25"/>
          <p:cNvSpPr txBox="1"/>
          <p:nvPr/>
        </p:nvSpPr>
        <p:spPr>
          <a:xfrm>
            <a:off x="275304" y="5132439"/>
            <a:ext cx="117692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US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KBC’s frontline leaders are a true asset that can be leveraged… treat them like leaders not like employees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1414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"/>
          <p:cNvSpPr/>
          <p:nvPr/>
        </p:nvSpPr>
        <p:spPr>
          <a:xfrm>
            <a:off x="1953768" y="0"/>
            <a:ext cx="8284464" cy="6858000"/>
          </a:xfrm>
          <a:custGeom>
            <a:rect b="b" l="l" r="r" t="t"/>
            <a:pathLst>
              <a:path extrusionOk="0" h="6858000" w="8284464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2118360" y="0"/>
            <a:ext cx="7955280" cy="6858000"/>
          </a:xfrm>
          <a:custGeom>
            <a:rect b="b" l="l" r="r" t="t"/>
            <a:pathLst>
              <a:path extrusionOk="0" h="6858000" w="795528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6"/>
          <p:cNvSpPr txBox="1"/>
          <p:nvPr>
            <p:ph type="title"/>
          </p:nvPr>
        </p:nvSpPr>
        <p:spPr>
          <a:xfrm>
            <a:off x="2555631" y="1441938"/>
            <a:ext cx="7080738" cy="3974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0C0C0C"/>
                </a:solidFill>
              </a:rPr>
              <a:t>Senior Leadership Details</a:t>
            </a:r>
            <a:endParaRPr/>
          </a:p>
        </p:txBody>
      </p:sp>
      <p:sp>
        <p:nvSpPr>
          <p:cNvPr id="284" name="Google Shape;284;p26"/>
          <p:cNvSpPr txBox="1"/>
          <p:nvPr>
            <p:ph idx="10" type="dt"/>
          </p:nvPr>
        </p:nvSpPr>
        <p:spPr>
          <a:xfrm>
            <a:off x="838200" y="6199632"/>
            <a:ext cx="21964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solidFill>
                  <a:schemeClr val="lt1"/>
                </a:solidFill>
              </a:rPr>
              <a:t>9/2/2022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85" name="Google Shape;285;p26"/>
          <p:cNvSpPr/>
          <p:nvPr>
            <p:ph idx="12" type="sldNum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title"/>
          </p:nvPr>
        </p:nvSpPr>
        <p:spPr>
          <a:xfrm>
            <a:off x="1064810" y="272891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Senior Leadership Positive Attributes</a:t>
            </a:r>
            <a:endParaRPr/>
          </a:p>
        </p:txBody>
      </p:sp>
      <p:sp>
        <p:nvSpPr>
          <p:cNvPr id="291" name="Google Shape;291;p27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292" name="Google Shape;292;p27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93" name="Google Shape;293;p27"/>
          <p:cNvGraphicFramePr/>
          <p:nvPr/>
        </p:nvGraphicFramePr>
        <p:xfrm>
          <a:off x="540773" y="19093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{DF33A625-E465-4C98-9AAF-78588A4FDC85}</a:tableStyleId>
              </a:tblPr>
              <a:tblGrid>
                <a:gridCol w="2051700"/>
                <a:gridCol w="7925175"/>
                <a:gridCol w="1104075"/>
              </a:tblGrid>
              <a:tr h="26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Attribute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Statement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Yes %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Approachable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✔"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 txBox="1"/>
          <p:nvPr>
            <p:ph type="title"/>
          </p:nvPr>
        </p:nvSpPr>
        <p:spPr>
          <a:xfrm>
            <a:off x="1064810" y="272891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Senior Leadership Improvements</a:t>
            </a:r>
            <a:endParaRPr/>
          </a:p>
        </p:txBody>
      </p:sp>
      <p:sp>
        <p:nvSpPr>
          <p:cNvPr id="299" name="Google Shape;299;p28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300" name="Google Shape;300;p28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01" name="Google Shape;301;p28"/>
          <p:cNvGraphicFramePr/>
          <p:nvPr/>
        </p:nvGraphicFramePr>
        <p:xfrm>
          <a:off x="639096" y="14079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{DF33A625-E465-4C98-9AAF-78588A4FDC85}</a:tableStyleId>
              </a:tblPr>
              <a:tblGrid>
                <a:gridCol w="2051700"/>
                <a:gridCol w="7925175"/>
                <a:gridCol w="1104075"/>
              </a:tblGrid>
              <a:tr h="26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Attribute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Statement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</a:rPr>
                        <a:t>Yes %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Values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⮚"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349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Trust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⮚"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6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349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Noto Sans Symbols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</a:rPr>
                        <a:t>Servant Leadership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⮚"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308" name="Google Shape;308;p29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29"/>
          <p:cNvSpPr txBox="1"/>
          <p:nvPr>
            <p:ph type="title"/>
          </p:nvPr>
        </p:nvSpPr>
        <p:spPr>
          <a:xfrm>
            <a:off x="1064810" y="272891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Senior Leadership Departmental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1505858" y="45818"/>
            <a:ext cx="10515600" cy="999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The Paradox of High Performance</a:t>
            </a:r>
            <a:endParaRPr/>
          </a:p>
        </p:txBody>
      </p:sp>
      <p:sp>
        <p:nvSpPr>
          <p:cNvPr id="80" name="Google Shape;80;p3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81" name="Google Shape;81;p3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7358" y="1918008"/>
            <a:ext cx="5448174" cy="386334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"/>
          <p:cNvSpPr txBox="1"/>
          <p:nvPr/>
        </p:nvSpPr>
        <p:spPr>
          <a:xfrm>
            <a:off x="275304" y="5830520"/>
            <a:ext cx="1178887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reality, Leaders are responsible for the people who generate the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594852" y="1253611"/>
            <a:ext cx="97683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Leaders believe they are responsible for the results…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316" name="Google Shape;316;p30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30"/>
          <p:cNvSpPr txBox="1"/>
          <p:nvPr>
            <p:ph type="title"/>
          </p:nvPr>
        </p:nvSpPr>
        <p:spPr>
          <a:xfrm>
            <a:off x="1064810" y="272891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Senior Leadership Departmental Analysis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type="title"/>
          </p:nvPr>
        </p:nvSpPr>
        <p:spPr>
          <a:xfrm>
            <a:off x="1505858" y="45818"/>
            <a:ext cx="10515600" cy="999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Executive Summary</a:t>
            </a:r>
            <a:endParaRPr/>
          </a:p>
        </p:txBody>
      </p:sp>
      <p:sp>
        <p:nvSpPr>
          <p:cNvPr id="324" name="Google Shape;324;p31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325" name="Google Shape;325;p31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/>
          <p:nvPr>
            <p:ph type="title"/>
          </p:nvPr>
        </p:nvSpPr>
        <p:spPr>
          <a:xfrm>
            <a:off x="831850" y="153557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Word Association</a:t>
            </a:r>
            <a:br>
              <a:rPr lang="en-US"/>
            </a:br>
            <a:r>
              <a:rPr lang="en-US"/>
              <a:t> Details Discussion</a:t>
            </a:r>
            <a:endParaRPr/>
          </a:p>
        </p:txBody>
      </p:sp>
      <p:sp>
        <p:nvSpPr>
          <p:cNvPr id="331" name="Google Shape;331;p32"/>
          <p:cNvSpPr txBox="1"/>
          <p:nvPr>
            <p:ph idx="1" type="body"/>
          </p:nvPr>
        </p:nvSpPr>
        <p:spPr>
          <a:xfrm>
            <a:off x="831850" y="44878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333" name="Google Shape;333;p32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title"/>
          </p:nvPr>
        </p:nvSpPr>
        <p:spPr>
          <a:xfrm>
            <a:off x="1418771" y="292556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Word Association Surprises / Themes</a:t>
            </a:r>
            <a:endParaRPr/>
          </a:p>
        </p:txBody>
      </p:sp>
      <p:sp>
        <p:nvSpPr>
          <p:cNvPr id="339" name="Google Shape;339;p33"/>
          <p:cNvSpPr txBox="1"/>
          <p:nvPr>
            <p:ph idx="1" type="body"/>
          </p:nvPr>
        </p:nvSpPr>
        <p:spPr>
          <a:xfrm>
            <a:off x="838199" y="1520831"/>
            <a:ext cx="11096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0" name="Google Shape;340;p33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341" name="Google Shape;341;p33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 txBox="1"/>
          <p:nvPr>
            <p:ph type="title"/>
          </p:nvPr>
        </p:nvSpPr>
        <p:spPr>
          <a:xfrm>
            <a:off x="1505858" y="45818"/>
            <a:ext cx="10515600" cy="999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Word Association High Level Summary</a:t>
            </a:r>
            <a:endParaRPr/>
          </a:p>
        </p:txBody>
      </p:sp>
      <p:sp>
        <p:nvSpPr>
          <p:cNvPr id="348" name="Google Shape;348;p34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349" name="Google Shape;349;p34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356" name="Google Shape;356;p35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35"/>
          <p:cNvSpPr txBox="1"/>
          <p:nvPr>
            <p:ph type="title"/>
          </p:nvPr>
        </p:nvSpPr>
        <p:spPr>
          <a:xfrm>
            <a:off x="1505858" y="45818"/>
            <a:ext cx="10515600" cy="999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Word Association High Level Summary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"/>
          <p:cNvSpPr txBox="1"/>
          <p:nvPr>
            <p:ph type="title"/>
          </p:nvPr>
        </p:nvSpPr>
        <p:spPr>
          <a:xfrm>
            <a:off x="1505858" y="45818"/>
            <a:ext cx="10515600" cy="999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Word Association Departmental Analysis</a:t>
            </a:r>
            <a:endParaRPr/>
          </a:p>
        </p:txBody>
      </p:sp>
      <p:sp>
        <p:nvSpPr>
          <p:cNvPr id="364" name="Google Shape;364;p36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365" name="Google Shape;365;p36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/>
          <p:nvPr>
            <p:ph type="title"/>
          </p:nvPr>
        </p:nvSpPr>
        <p:spPr>
          <a:xfrm>
            <a:off x="1505858" y="45818"/>
            <a:ext cx="10515600" cy="999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Troubling Word Analysis-Toxic Environment</a:t>
            </a:r>
            <a:endParaRPr/>
          </a:p>
        </p:txBody>
      </p:sp>
      <p:sp>
        <p:nvSpPr>
          <p:cNvPr id="372" name="Google Shape;372;p37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373" name="Google Shape;373;p37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8"/>
          <p:cNvSpPr txBox="1"/>
          <p:nvPr>
            <p:ph type="title"/>
          </p:nvPr>
        </p:nvSpPr>
        <p:spPr>
          <a:xfrm>
            <a:off x="1505858" y="45818"/>
            <a:ext cx="10515600" cy="999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Troubling Word Analysis-Burnout</a:t>
            </a:r>
            <a:endParaRPr/>
          </a:p>
        </p:txBody>
      </p:sp>
      <p:sp>
        <p:nvSpPr>
          <p:cNvPr id="380" name="Google Shape;380;p38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381" name="Google Shape;381;p38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"/>
          <p:cNvSpPr txBox="1"/>
          <p:nvPr>
            <p:ph type="title"/>
          </p:nvPr>
        </p:nvSpPr>
        <p:spPr>
          <a:xfrm>
            <a:off x="1505858" y="45818"/>
            <a:ext cx="10515600" cy="999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Hi-Pots View KBC Significantly Less Positive</a:t>
            </a:r>
            <a:endParaRPr/>
          </a:p>
        </p:txBody>
      </p:sp>
      <p:sp>
        <p:nvSpPr>
          <p:cNvPr id="388" name="Google Shape;388;p39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389" name="Google Shape;389;p39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1418771" y="292556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Assessment Surprises</a:t>
            </a:r>
            <a:endParaRPr/>
          </a:p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562902" y="1383178"/>
            <a:ext cx="1154060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92" name="Google Shape;92;p4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"/>
          <p:cNvSpPr txBox="1"/>
          <p:nvPr>
            <p:ph type="title"/>
          </p:nvPr>
        </p:nvSpPr>
        <p:spPr>
          <a:xfrm>
            <a:off x="1505858" y="45818"/>
            <a:ext cx="10515600" cy="999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Hi-Pots Are At Risk</a:t>
            </a:r>
            <a:endParaRPr/>
          </a:p>
        </p:txBody>
      </p:sp>
      <p:sp>
        <p:nvSpPr>
          <p:cNvPr id="396" name="Google Shape;396;p40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397" name="Google Shape;397;p40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 txBox="1"/>
          <p:nvPr>
            <p:ph type="title"/>
          </p:nvPr>
        </p:nvSpPr>
        <p:spPr>
          <a:xfrm>
            <a:off x="1418771" y="292556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Next Steps -Overall</a:t>
            </a:r>
            <a:endParaRPr/>
          </a:p>
        </p:txBody>
      </p:sp>
      <p:sp>
        <p:nvSpPr>
          <p:cNvPr id="403" name="Google Shape;403;p41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404" name="Google Shape;404;p41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05" name="Google Shape;405;p41"/>
          <p:cNvGraphicFramePr/>
          <p:nvPr/>
        </p:nvGraphicFramePr>
        <p:xfrm>
          <a:off x="845574" y="24698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{DF33A625-E465-4C98-9AAF-78588A4FDC85}</a:tableStyleId>
              </a:tblPr>
              <a:tblGrid>
                <a:gridCol w="1679100"/>
                <a:gridCol w="6776650"/>
                <a:gridCol w="2261425"/>
              </a:tblGrid>
              <a:tr h="42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Improvement Area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Recommendation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Responsible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-1841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6" name="Google Shape;406;p41"/>
          <p:cNvSpPr txBox="1"/>
          <p:nvPr/>
        </p:nvSpPr>
        <p:spPr>
          <a:xfrm>
            <a:off x="324465" y="1514168"/>
            <a:ext cx="111497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 recommended next steps that follow </a:t>
            </a:r>
            <a:r>
              <a:rPr b="1" i="1" lang="en-US" sz="1800" u="sng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will positively impact retention and productivity metrics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as well as increasing engagement, morale, and loyalty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/>
          <p:nvPr>
            <p:ph type="title"/>
          </p:nvPr>
        </p:nvSpPr>
        <p:spPr>
          <a:xfrm>
            <a:off x="1418771" y="292556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Next Steps - Trust</a:t>
            </a:r>
            <a:endParaRPr/>
          </a:p>
        </p:txBody>
      </p:sp>
      <p:sp>
        <p:nvSpPr>
          <p:cNvPr id="412" name="Google Shape;412;p42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413" name="Google Shape;413;p42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14" name="Google Shape;414;p42"/>
          <p:cNvGraphicFramePr/>
          <p:nvPr/>
        </p:nvGraphicFramePr>
        <p:xfrm>
          <a:off x="825910" y="13292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{DF33A625-E465-4C98-9AAF-78588A4FDC85}</a:tableStyleId>
              </a:tblPr>
              <a:tblGrid>
                <a:gridCol w="1679100"/>
                <a:gridCol w="6776650"/>
                <a:gridCol w="2261425"/>
              </a:tblGrid>
              <a:tr h="42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Improvement Area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Recommendation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Responsible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3"/>
          <p:cNvSpPr txBox="1"/>
          <p:nvPr>
            <p:ph type="title"/>
          </p:nvPr>
        </p:nvSpPr>
        <p:spPr>
          <a:xfrm>
            <a:off x="1418771" y="292556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Next Steps – Change Management</a:t>
            </a:r>
            <a:endParaRPr/>
          </a:p>
        </p:txBody>
      </p:sp>
      <p:sp>
        <p:nvSpPr>
          <p:cNvPr id="420" name="Google Shape;420;p43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421" name="Google Shape;421;p43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22" name="Google Shape;422;p43"/>
          <p:cNvGraphicFramePr/>
          <p:nvPr/>
        </p:nvGraphicFramePr>
        <p:xfrm>
          <a:off x="648930" y="15849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{DF33A625-E465-4C98-9AAF-78588A4FDC85}</a:tableStyleId>
              </a:tblPr>
              <a:tblGrid>
                <a:gridCol w="1677850"/>
                <a:gridCol w="6305925"/>
                <a:gridCol w="2615375"/>
              </a:tblGrid>
              <a:tr h="42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Improvement Area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Recommendation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Responsible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2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4"/>
          <p:cNvSpPr txBox="1"/>
          <p:nvPr>
            <p:ph type="title"/>
          </p:nvPr>
        </p:nvSpPr>
        <p:spPr>
          <a:xfrm>
            <a:off x="1418771" y="292556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Next Steps – Burnout/Development</a:t>
            </a:r>
            <a:endParaRPr/>
          </a:p>
        </p:txBody>
      </p:sp>
      <p:sp>
        <p:nvSpPr>
          <p:cNvPr id="428" name="Google Shape;428;p44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429" name="Google Shape;429;p44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30" name="Google Shape;430;p44"/>
          <p:cNvGraphicFramePr/>
          <p:nvPr/>
        </p:nvGraphicFramePr>
        <p:xfrm>
          <a:off x="648930" y="13980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{DF33A625-E465-4C98-9AAF-78588A4FDC85}</a:tableStyleId>
              </a:tblPr>
              <a:tblGrid>
                <a:gridCol w="1677850"/>
                <a:gridCol w="6305925"/>
                <a:gridCol w="2615375"/>
              </a:tblGrid>
              <a:tr h="42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Improvement Area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Recommendation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Responsible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5"/>
          <p:cNvSpPr txBox="1"/>
          <p:nvPr>
            <p:ph type="title"/>
          </p:nvPr>
        </p:nvSpPr>
        <p:spPr>
          <a:xfrm>
            <a:off x="1418771" y="292556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Next Steps – Other Areas</a:t>
            </a:r>
            <a:endParaRPr/>
          </a:p>
        </p:txBody>
      </p:sp>
      <p:sp>
        <p:nvSpPr>
          <p:cNvPr id="436" name="Google Shape;436;p45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437" name="Google Shape;437;p45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38" name="Google Shape;438;p45"/>
          <p:cNvGraphicFramePr/>
          <p:nvPr/>
        </p:nvGraphicFramePr>
        <p:xfrm>
          <a:off x="648930" y="13980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{DF33A625-E465-4C98-9AAF-78588A4FDC85}</a:tableStyleId>
              </a:tblPr>
              <a:tblGrid>
                <a:gridCol w="1677850"/>
                <a:gridCol w="6305925"/>
                <a:gridCol w="2615375"/>
              </a:tblGrid>
              <a:tr h="42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Improvement Area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Recommendation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Responsible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/>
          <p:nvPr>
            <p:ph type="title"/>
          </p:nvPr>
        </p:nvSpPr>
        <p:spPr>
          <a:xfrm>
            <a:off x="1418771" y="292556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Backup</a:t>
            </a:r>
            <a:endParaRPr/>
          </a:p>
        </p:txBody>
      </p:sp>
      <p:sp>
        <p:nvSpPr>
          <p:cNvPr id="444" name="Google Shape;444;p46"/>
          <p:cNvSpPr txBox="1"/>
          <p:nvPr>
            <p:ph idx="1" type="body"/>
          </p:nvPr>
        </p:nvSpPr>
        <p:spPr>
          <a:xfrm>
            <a:off x="838199" y="1520831"/>
            <a:ext cx="1109617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45" name="Google Shape;445;p46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446" name="Google Shape;446;p46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/>
          <p:nvPr>
            <p:ph type="title"/>
          </p:nvPr>
        </p:nvSpPr>
        <p:spPr>
          <a:xfrm>
            <a:off x="1418771" y="292556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Overarching Themes-Positives to Build on</a:t>
            </a:r>
            <a:endParaRPr/>
          </a:p>
        </p:txBody>
      </p:sp>
      <p:sp>
        <p:nvSpPr>
          <p:cNvPr id="98" name="Google Shape;98;p5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99" name="Google Shape;99;p5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0" name="Google Shape;100;p5"/>
          <p:cNvGrpSpPr/>
          <p:nvPr/>
        </p:nvGrpSpPr>
        <p:grpSpPr>
          <a:xfrm>
            <a:off x="344129" y="1907458"/>
            <a:ext cx="5607312" cy="3077497"/>
            <a:chOff x="344129" y="1799303"/>
            <a:chExt cx="5607312" cy="3077497"/>
          </a:xfrm>
        </p:grpSpPr>
        <p:sp>
          <p:nvSpPr>
            <p:cNvPr id="101" name="Google Shape;101;p5"/>
            <p:cNvSpPr txBox="1"/>
            <p:nvPr/>
          </p:nvSpPr>
          <p:spPr>
            <a:xfrm>
              <a:off x="344129" y="2312328"/>
              <a:ext cx="5607312" cy="25644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-228600" lvl="0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 txBox="1"/>
            <p:nvPr/>
          </p:nvSpPr>
          <p:spPr>
            <a:xfrm>
              <a:off x="353961" y="1799303"/>
              <a:ext cx="5584723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Positive Themes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5"/>
          <p:cNvGrpSpPr/>
          <p:nvPr/>
        </p:nvGrpSpPr>
        <p:grpSpPr>
          <a:xfrm>
            <a:off x="6282812" y="1858296"/>
            <a:ext cx="5663381" cy="972978"/>
            <a:chOff x="6282812" y="1347018"/>
            <a:chExt cx="5663381" cy="972978"/>
          </a:xfrm>
        </p:grpSpPr>
        <p:sp>
          <p:nvSpPr>
            <p:cNvPr id="104" name="Google Shape;104;p5"/>
            <p:cNvSpPr txBox="1"/>
            <p:nvPr/>
          </p:nvSpPr>
          <p:spPr>
            <a:xfrm>
              <a:off x="6282812" y="1347018"/>
              <a:ext cx="566338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Improvement Themes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"/>
            <p:cNvSpPr txBox="1"/>
            <p:nvPr/>
          </p:nvSpPr>
          <p:spPr>
            <a:xfrm>
              <a:off x="7207045" y="1858296"/>
              <a:ext cx="4345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2400"/>
                <a:buFont typeface="Arial"/>
                <a:buChar char="•"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type="title"/>
          </p:nvPr>
        </p:nvSpPr>
        <p:spPr>
          <a:xfrm>
            <a:off x="1418771" y="292556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Executive Summary</a:t>
            </a:r>
            <a:endParaRPr/>
          </a:p>
        </p:txBody>
      </p:sp>
      <p:sp>
        <p:nvSpPr>
          <p:cNvPr id="111" name="Google Shape;111;p6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112" name="Google Shape;112;p6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16076"/>
            <a:ext cx="12192002" cy="227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>
            <p:ph type="title"/>
          </p:nvPr>
        </p:nvSpPr>
        <p:spPr>
          <a:xfrm>
            <a:off x="1505858" y="45818"/>
            <a:ext cx="10515600" cy="999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Executive Summary</a:t>
            </a:r>
            <a:endParaRPr/>
          </a:p>
        </p:txBody>
      </p:sp>
      <p:sp>
        <p:nvSpPr>
          <p:cNvPr id="120" name="Google Shape;120;p7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121" name="Google Shape;121;p7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1418771" y="292556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Business Outcomes Assessment</a:t>
            </a:r>
            <a:endParaRPr/>
          </a:p>
        </p:txBody>
      </p:sp>
      <p:sp>
        <p:nvSpPr>
          <p:cNvPr id="127" name="Google Shape;127;p8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6897329" y="1263446"/>
            <a:ext cx="499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Turnover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609598" y="1258535"/>
            <a:ext cx="5171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Morale –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585018" y="4026308"/>
            <a:ext cx="51717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Mgmt/Resilience –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6921910" y="3864078"/>
            <a:ext cx="5171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Engagement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1418771" y="292556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70C0"/>
                </a:solidFill>
              </a:rPr>
              <a:t>Business Outcomes Assessment</a:t>
            </a:r>
            <a:endParaRPr/>
          </a:p>
        </p:txBody>
      </p:sp>
      <p:sp>
        <p:nvSpPr>
          <p:cNvPr id="138" name="Google Shape;138;p9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9/2/2022</a:t>
            </a:r>
            <a:endParaRPr/>
          </a:p>
        </p:txBody>
      </p:sp>
      <p:sp>
        <p:nvSpPr>
          <p:cNvPr id="139" name="Google Shape;139;p9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9"/>
          <p:cNvSpPr txBox="1"/>
          <p:nvPr/>
        </p:nvSpPr>
        <p:spPr>
          <a:xfrm>
            <a:off x="6095998" y="2202427"/>
            <a:ext cx="5869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Unionization –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9"/>
          <p:cNvSpPr txBox="1"/>
          <p:nvPr/>
        </p:nvSpPr>
        <p:spPr>
          <a:xfrm>
            <a:off x="585017" y="2207344"/>
            <a:ext cx="504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Loyalty –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2020-03-24T14:41:32Z</dcterms:created>
  <dc:creator>Anthony Casablanca</dc:creator>
</cp:coreProperties>
</file>