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73" r:id="rId8"/>
    <p:sldId id="274" r:id="rId9"/>
    <p:sldId id="272" r:id="rId10"/>
    <p:sldId id="286" r:id="rId11"/>
    <p:sldId id="282" r:id="rId12"/>
    <p:sldId id="275" r:id="rId13"/>
    <p:sldId id="276" r:id="rId14"/>
    <p:sldId id="278" r:id="rId15"/>
    <p:sldId id="279" r:id="rId16"/>
    <p:sldId id="288" r:id="rId17"/>
    <p:sldId id="284" r:id="rId18"/>
    <p:sldId id="283"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77" d="100"/>
          <a:sy n="77" d="100"/>
        </p:scale>
        <p:origin x="-450" y="-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1B65-AC54-408D-BF27-26C69FB2A830}" type="datetimeFigureOut">
              <a:rPr lang="en-US" smtClean="0"/>
              <a:pPr/>
              <a:t>12/12/2017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4F3D3A-EA0F-4841-9F1C-7E08E0C01D46}" type="slidenum">
              <a:rPr lang="en-IN" smtClean="0"/>
              <a:pPr/>
              <a:t>‹#›</a:t>
            </a:fld>
            <a:endParaRPr lang="en-IN"/>
          </a:p>
        </p:txBody>
      </p:sp>
    </p:spTree>
    <p:extLst>
      <p:ext uri="{BB962C8B-B14F-4D97-AF65-F5344CB8AC3E}">
        <p14:creationId xmlns:p14="http://schemas.microsoft.com/office/powerpoint/2010/main" xmlns="" val="536865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944F3D3A-EA0F-4841-9F1C-7E08E0C01D46}"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0ADFAF-B73F-4A14-B676-6C78115405A5}" type="datetime1">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115608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2E2E6-41AA-4D99-8940-0529D439EFDF}" type="datetime1">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367783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3A1453-CC27-497E-BE87-78966C78E22A}" type="datetime1">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61703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9E264-547A-4067-BE10-151E9786F2E8}" type="datetime1">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65177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DE60DC-60CE-43BC-8E08-02B6EEB21D66}" type="datetime1">
              <a:rPr lang="en-US" smtClean="0"/>
              <a:pPr/>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64513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B70C53-4E38-42C1-A114-5A199EDD185F}" type="datetime1">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394901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D8C9F8-52C8-4DF7-9054-FBDDC9FFD938}" type="datetime1">
              <a:rPr lang="en-US" smtClean="0"/>
              <a:pPr/>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8593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9510E-D39F-48AD-B681-3E3C146E05A8}" type="datetime1">
              <a:rPr lang="en-US" smtClean="0"/>
              <a:pPr/>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387112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4F580-2EAE-4B9A-AB04-BDE7E75BAEDC}" type="datetime1">
              <a:rPr lang="en-US" smtClean="0"/>
              <a:pPr/>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251968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20CE4E-D1A2-40A6-BE47-A0A8988FE76F}" type="datetime1">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401718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00A0E7-0883-4BD8-B0D4-22D178BAC7FA}" type="datetime1">
              <a:rPr lang="en-US" smtClean="0"/>
              <a:pPr/>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195834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5839E-F052-4FB7-A078-709917F485D1}" type="datetime1">
              <a:rPr lang="en-US" smtClean="0"/>
              <a:pPr/>
              <a:t>12/12/2017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4C8AA-83CA-4DCD-88C9-E5DE796046B1}" type="slidenum">
              <a:rPr lang="en-US" smtClean="0"/>
              <a:pPr/>
              <a:t>‹#›</a:t>
            </a:fld>
            <a:endParaRPr lang="en-US"/>
          </a:p>
        </p:txBody>
      </p:sp>
    </p:spTree>
    <p:extLst>
      <p:ext uri="{BB962C8B-B14F-4D97-AF65-F5344CB8AC3E}">
        <p14:creationId xmlns:p14="http://schemas.microsoft.com/office/powerpoint/2010/main" xmlns="" val="245498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937" y="546241"/>
            <a:ext cx="9144000" cy="2387600"/>
          </a:xfrm>
        </p:spPr>
        <p:txBody>
          <a:bodyPr/>
          <a:lstStyle/>
          <a:p>
            <a:r>
              <a:rPr lang="en-US" dirty="0" smtClean="0">
                <a:latin typeface="Times New Roman" panose="02020603050405020304" pitchFamily="18" charset="0"/>
                <a:cs typeface="Times New Roman" panose="02020603050405020304" pitchFamily="18" charset="0"/>
              </a:rPr>
              <a:t>PROOF READING BOT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80307" y="3447511"/>
            <a:ext cx="9144000" cy="1035276"/>
          </a:xfrm>
        </p:spPr>
        <p:txBody>
          <a:bodyPr>
            <a:normAutofit/>
          </a:bodyPr>
          <a:lstStyle/>
          <a:p>
            <a:r>
              <a:rPr lang="en-US" sz="2800" dirty="0" smtClean="0">
                <a:latin typeface="Times New Roman" pitchFamily="18" charset="0"/>
                <a:cs typeface="Times New Roman" pitchFamily="18" charset="0"/>
              </a:rPr>
              <a:t>Aayush Grover      Komal Makkar     Shubham Singhal</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500045032             500046239                500048442</a:t>
            </a:r>
          </a:p>
          <a:p>
            <a:endParaRPr lang="en-US" dirty="0"/>
          </a:p>
          <a:p>
            <a:endParaRPr lang="en-US" dirty="0" smtClean="0"/>
          </a:p>
        </p:txBody>
      </p:sp>
      <p:pic>
        <p:nvPicPr>
          <p:cNvPr id="8" name="Picture 7"/>
          <p:cNvPicPr/>
          <p:nvPr/>
        </p:nvPicPr>
        <p:blipFill>
          <a:blip r:embed="rId2">
            <a:extLst>
              <a:ext uri="{28A0092B-C50C-407E-A947-70E740481C1C}">
                <a14:useLocalDpi xmlns:a14="http://schemas.microsoft.com/office/drawing/2010/main" xmlns="" val="0"/>
              </a:ext>
            </a:extLst>
          </a:blip>
          <a:srcRect/>
          <a:stretch>
            <a:fillRect/>
          </a:stretch>
        </p:blipFill>
        <p:spPr bwMode="auto">
          <a:xfrm>
            <a:off x="8051165" y="0"/>
            <a:ext cx="4140835" cy="1397635"/>
          </a:xfrm>
          <a:prstGeom prst="rect">
            <a:avLst/>
          </a:prstGeom>
          <a:noFill/>
          <a:ln>
            <a:noFill/>
          </a:ln>
        </p:spPr>
      </p:pic>
      <p:sp>
        <p:nvSpPr>
          <p:cNvPr id="9" name="TextBox 8"/>
          <p:cNvSpPr txBox="1"/>
          <p:nvPr/>
        </p:nvSpPr>
        <p:spPr>
          <a:xfrm>
            <a:off x="4572000" y="5212080"/>
            <a:ext cx="3230372" cy="892552"/>
          </a:xfrm>
          <a:prstGeom prst="rect">
            <a:avLst/>
          </a:prstGeom>
          <a:noFill/>
        </p:spPr>
        <p:txBody>
          <a:bodyPr wrap="none" rtlCol="0">
            <a:spAutoFit/>
          </a:bodyPr>
          <a:lstStyle/>
          <a:p>
            <a:pPr algn="ctr"/>
            <a:r>
              <a:rPr lang="en-US" sz="2000" dirty="0" smtClean="0">
                <a:latin typeface="Times New Roman" pitchFamily="18" charset="0"/>
                <a:cs typeface="Times New Roman" pitchFamily="18" charset="0"/>
              </a:rPr>
              <a:t>Under the guidance of</a:t>
            </a:r>
          </a:p>
          <a:p>
            <a:pPr algn="ctr"/>
            <a:r>
              <a:rPr lang="en-US" sz="3200" dirty="0" smtClean="0">
                <a:latin typeface="Times New Roman" pitchFamily="18" charset="0"/>
                <a:cs typeface="Times New Roman" pitchFamily="18" charset="0"/>
              </a:rPr>
              <a:t>Ms. </a:t>
            </a:r>
            <a:r>
              <a:rPr lang="en-US" sz="3200" dirty="0" err="1" smtClean="0">
                <a:latin typeface="Times New Roman" pitchFamily="18" charset="0"/>
                <a:cs typeface="Times New Roman" pitchFamily="18" charset="0"/>
              </a:rPr>
              <a:t>Ruchika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Saini</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527314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C4C8AA-83CA-4DCD-88C9-E5DE796046B1}" type="slidenum">
              <a:rPr lang="en-US" smtClean="0"/>
              <a:pPr/>
              <a:t>10</a:t>
            </a:fld>
            <a:endParaRPr lang="en-US"/>
          </a:p>
        </p:txBody>
      </p:sp>
      <p:pic>
        <p:nvPicPr>
          <p:cNvPr id="4" name="Picture 3" descr="C:\Users\dell\Desktop\cmp.PNG"/>
          <p:cNvPicPr/>
          <p:nvPr/>
        </p:nvPicPr>
        <p:blipFill>
          <a:blip r:embed="rId2"/>
          <a:srcRect/>
          <a:stretch>
            <a:fillRect/>
          </a:stretch>
        </p:blipFill>
        <p:spPr bwMode="auto">
          <a:xfrm>
            <a:off x="4104751" y="1067699"/>
            <a:ext cx="3570605" cy="5686425"/>
          </a:xfrm>
          <a:prstGeom prst="rect">
            <a:avLst/>
          </a:prstGeom>
          <a:noFill/>
          <a:ln w="9525">
            <a:noFill/>
            <a:miter lim="800000"/>
            <a:headEnd/>
            <a:tailEnd/>
          </a:ln>
        </p:spPr>
      </p:pic>
      <p:sp>
        <p:nvSpPr>
          <p:cNvPr id="5" name="TextBox 4"/>
          <p:cNvSpPr txBox="1"/>
          <p:nvPr/>
        </p:nvSpPr>
        <p:spPr>
          <a:xfrm>
            <a:off x="2706130" y="295877"/>
            <a:ext cx="6982104" cy="369332"/>
          </a:xfrm>
          <a:prstGeom prst="rect">
            <a:avLst/>
          </a:prstGeom>
          <a:noFill/>
        </p:spPr>
        <p:txBody>
          <a:bodyPr wrap="none" rtlCol="0">
            <a:spAutoFit/>
          </a:bodyPr>
          <a:lstStyle/>
          <a:p>
            <a:r>
              <a:rPr lang="en-US" b="1" u="sng" dirty="0">
                <a:latin typeface="Times New Roman" pitchFamily="18" charset="0"/>
                <a:cs typeface="Times New Roman" pitchFamily="18" charset="0"/>
              </a:rPr>
              <a:t>FLOWCHART: </a:t>
            </a:r>
            <a:r>
              <a:rPr lang="en-US" b="1" u="sng" dirty="0" err="1">
                <a:latin typeface="Times New Roman" pitchFamily="18" charset="0"/>
                <a:cs typeface="Times New Roman" pitchFamily="18" charset="0"/>
              </a:rPr>
              <a:t>calc_hash</a:t>
            </a:r>
            <a:r>
              <a:rPr lang="en-US" b="1" u="sng" dirty="0">
                <a:latin typeface="Times New Roman" pitchFamily="18" charset="0"/>
                <a:cs typeface="Times New Roman" pitchFamily="18" charset="0"/>
              </a:rPr>
              <a:t>(char input[],char output[],char output2[])</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466975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0704"/>
            <a:ext cx="10515600" cy="6487296"/>
          </a:xfrm>
        </p:spPr>
        <p:txBody>
          <a:bodyPr>
            <a:normAutofit fontScale="25000" lnSpcReduction="20000"/>
          </a:bodyPr>
          <a:lstStyle/>
          <a:p>
            <a:pPr algn="just">
              <a:buNone/>
            </a:pPr>
            <a:r>
              <a:rPr lang="en-US" sz="9600" b="1" u="sng" dirty="0" smtClean="0">
                <a:latin typeface="Times New Roman" pitchFamily="18" charset="0"/>
                <a:cs typeface="Times New Roman" pitchFamily="18" charset="0"/>
              </a:rPr>
              <a:t>ALGORITHM FOR DOCUMENTS COMPARISON</a:t>
            </a:r>
            <a:endParaRPr lang="en-IN" sz="9600"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marL="0" indent="0">
              <a:buNone/>
            </a:pPr>
            <a:r>
              <a:rPr lang="en-IN" sz="5600" dirty="0"/>
              <a:t/>
            </a:r>
            <a:br>
              <a:rPr lang="en-IN" sz="5600" dirty="0"/>
            </a:br>
            <a:r>
              <a:rPr lang="en-IN" sz="5600" dirty="0">
                <a:latin typeface="Times New Roman" pitchFamily="18" charset="0"/>
                <a:cs typeface="Times New Roman" pitchFamily="18" charset="0"/>
              </a:rPr>
              <a:t>1. Users submit the assignment.</a:t>
            </a:r>
            <a:endParaRPr lang="en-US" sz="5600" dirty="0">
              <a:latin typeface="Times New Roman" pitchFamily="18" charset="0"/>
              <a:cs typeface="Times New Roman" pitchFamily="18" charset="0"/>
            </a:endParaRPr>
          </a:p>
          <a:p>
            <a:pPr marL="0" indent="0">
              <a:buNone/>
            </a:pPr>
            <a:r>
              <a:rPr lang="en-IN" sz="5600" dirty="0">
                <a:latin typeface="Times New Roman" pitchFamily="18" charset="0"/>
                <a:cs typeface="Times New Roman" pitchFamily="18" charset="0"/>
              </a:rPr>
              <a:t>2. Document fetched and words stored in an array</a:t>
            </a:r>
            <a:endParaRPr lang="en-US" sz="5600" dirty="0">
              <a:latin typeface="Times New Roman" pitchFamily="18" charset="0"/>
              <a:cs typeface="Times New Roman" pitchFamily="18" charset="0"/>
            </a:endParaRPr>
          </a:p>
          <a:p>
            <a:pPr marL="0" indent="0">
              <a:buNone/>
            </a:pPr>
            <a:r>
              <a:rPr lang="en-IN" sz="5600" dirty="0">
                <a:latin typeface="Times New Roman" pitchFamily="18" charset="0"/>
                <a:cs typeface="Times New Roman" pitchFamily="18" charset="0"/>
              </a:rPr>
              <a:t>3. Punctuation marks are removed and words converted to lower case.</a:t>
            </a:r>
            <a:endParaRPr lang="en-US" sz="5600" dirty="0">
              <a:latin typeface="Times New Roman" pitchFamily="18" charset="0"/>
              <a:cs typeface="Times New Roman" pitchFamily="18" charset="0"/>
            </a:endParaRPr>
          </a:p>
          <a:p>
            <a:pPr marL="0" indent="0">
              <a:buNone/>
            </a:pPr>
            <a:r>
              <a:rPr lang="en-IN" sz="5600" dirty="0">
                <a:latin typeface="Times New Roman" pitchFamily="18" charset="0"/>
                <a:cs typeface="Times New Roman" pitchFamily="18" charset="0"/>
              </a:rPr>
              <a:t>4. Stop words (like is, a, the, </a:t>
            </a:r>
            <a:r>
              <a:rPr lang="en-IN" sz="5600" dirty="0" err="1">
                <a:latin typeface="Times New Roman" pitchFamily="18" charset="0"/>
                <a:cs typeface="Times New Roman" pitchFamily="18" charset="0"/>
              </a:rPr>
              <a:t>etc</a:t>
            </a:r>
            <a:r>
              <a:rPr lang="en-IN" sz="5600" dirty="0">
                <a:latin typeface="Times New Roman" pitchFamily="18" charset="0"/>
                <a:cs typeface="Times New Roman" pitchFamily="18" charset="0"/>
              </a:rPr>
              <a:t>) are removed.</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4.1  </a:t>
            </a:r>
            <a:r>
              <a:rPr lang="en-IN" sz="5600" dirty="0">
                <a:latin typeface="Times New Roman" pitchFamily="18" charset="0"/>
                <a:cs typeface="Times New Roman" pitchFamily="18" charset="0"/>
              </a:rPr>
              <a:t>For i←0 to </a:t>
            </a:r>
            <a:r>
              <a:rPr lang="en-IN" sz="5600" dirty="0" err="1">
                <a:latin typeface="Times New Roman" pitchFamily="18" charset="0"/>
                <a:cs typeface="Times New Roman" pitchFamily="18" charset="0"/>
              </a:rPr>
              <a:t>nowords</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4.1.1  </a:t>
            </a:r>
            <a:r>
              <a:rPr lang="en-IN" sz="5600" dirty="0">
                <a:latin typeface="Times New Roman" pitchFamily="18" charset="0"/>
                <a:cs typeface="Times New Roman" pitchFamily="18" charset="0"/>
              </a:rPr>
              <a:t>For k←0 to no of stop words</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4.1.1.1 </a:t>
            </a:r>
            <a:r>
              <a:rPr lang="en-IN" sz="5600" dirty="0">
                <a:latin typeface="Times New Roman" pitchFamily="18" charset="0"/>
                <a:cs typeface="Times New Roman" pitchFamily="18" charset="0"/>
              </a:rPr>
              <a:t>if(</a:t>
            </a:r>
            <a:r>
              <a:rPr lang="en-IN" sz="5600" dirty="0" err="1">
                <a:latin typeface="Times New Roman" pitchFamily="18" charset="0"/>
                <a:cs typeface="Times New Roman" pitchFamily="18" charset="0"/>
              </a:rPr>
              <a:t>strcmp</a:t>
            </a:r>
            <a:r>
              <a:rPr lang="en-IN" sz="5600" dirty="0">
                <a:latin typeface="Times New Roman" pitchFamily="18" charset="0"/>
                <a:cs typeface="Times New Roman" pitchFamily="18" charset="0"/>
              </a:rPr>
              <a:t>(words[i],</a:t>
            </a:r>
            <a:r>
              <a:rPr lang="en-IN" sz="5600" dirty="0" err="1">
                <a:latin typeface="Times New Roman" pitchFamily="18" charset="0"/>
                <a:cs typeface="Times New Roman" pitchFamily="18" charset="0"/>
              </a:rPr>
              <a:t>stopword</a:t>
            </a:r>
            <a:r>
              <a:rPr lang="en-IN" sz="5600" dirty="0">
                <a:latin typeface="Times New Roman" pitchFamily="18" charset="0"/>
                <a:cs typeface="Times New Roman" pitchFamily="18" charset="0"/>
              </a:rPr>
              <a:t>[k])==0)</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4.1.1.1.1 </a:t>
            </a:r>
            <a:r>
              <a:rPr lang="en-IN" sz="5600" dirty="0">
                <a:latin typeface="Times New Roman" pitchFamily="18" charset="0"/>
                <a:cs typeface="Times New Roman" pitchFamily="18" charset="0"/>
              </a:rPr>
              <a:t>remove words[i]</a:t>
            </a:r>
            <a:endParaRPr lang="en-US" sz="5600" dirty="0">
              <a:latin typeface="Times New Roman" pitchFamily="18" charset="0"/>
              <a:cs typeface="Times New Roman" pitchFamily="18" charset="0"/>
            </a:endParaRPr>
          </a:p>
          <a:p>
            <a:pPr marL="0" indent="0">
              <a:buNone/>
            </a:pPr>
            <a:r>
              <a:rPr lang="en-IN" sz="5600" dirty="0">
                <a:latin typeface="Times New Roman" pitchFamily="18" charset="0"/>
                <a:cs typeface="Times New Roman" pitchFamily="18" charset="0"/>
              </a:rPr>
              <a:t>5. Assign hash values to remaining words using hash function.</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5.1 </a:t>
            </a:r>
            <a:r>
              <a:rPr lang="en-IN" sz="5600" dirty="0">
                <a:latin typeface="Times New Roman" pitchFamily="18" charset="0"/>
                <a:cs typeface="Times New Roman" pitchFamily="18" charset="0"/>
              </a:rPr>
              <a:t>For i←0 to no of words</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5.1.1 </a:t>
            </a:r>
            <a:r>
              <a:rPr lang="en-IN" sz="5600" dirty="0">
                <a:latin typeface="Times New Roman" pitchFamily="18" charset="0"/>
                <a:cs typeface="Times New Roman" pitchFamily="18" charset="0"/>
              </a:rPr>
              <a:t>m=</a:t>
            </a:r>
            <a:r>
              <a:rPr lang="en-IN" sz="5600" dirty="0" err="1">
                <a:latin typeface="Times New Roman" pitchFamily="18" charset="0"/>
                <a:cs typeface="Times New Roman" pitchFamily="18" charset="0"/>
              </a:rPr>
              <a:t>strlen</a:t>
            </a:r>
            <a:r>
              <a:rPr lang="en-IN" sz="5600" dirty="0">
                <a:latin typeface="Times New Roman" pitchFamily="18" charset="0"/>
                <a:cs typeface="Times New Roman" pitchFamily="18" charset="0"/>
              </a:rPr>
              <a:t>(word)</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5.1.2 </a:t>
            </a:r>
            <a:r>
              <a:rPr lang="en-IN" sz="5600" dirty="0">
                <a:latin typeface="Times New Roman" pitchFamily="18" charset="0"/>
                <a:cs typeface="Times New Roman" pitchFamily="18" charset="0"/>
              </a:rPr>
              <a:t>For k←1 to m</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5.1.2.1 </a:t>
            </a:r>
            <a:r>
              <a:rPr lang="en-IN" sz="5600" dirty="0">
                <a:latin typeface="Times New Roman" pitchFamily="18" charset="0"/>
                <a:cs typeface="Times New Roman" pitchFamily="18" charset="0"/>
              </a:rPr>
              <a:t>hash[i]=hash[i]+(q*</a:t>
            </a:r>
            <a:r>
              <a:rPr lang="en-IN" sz="5600" dirty="0" err="1">
                <a:latin typeface="Times New Roman" pitchFamily="18" charset="0"/>
                <a:cs typeface="Times New Roman" pitchFamily="18" charset="0"/>
              </a:rPr>
              <a:t>pow</a:t>
            </a:r>
            <a:r>
              <a:rPr lang="en-IN" sz="5600" dirty="0">
                <a:latin typeface="Times New Roman" pitchFamily="18" charset="0"/>
                <a:cs typeface="Times New Roman" pitchFamily="18" charset="0"/>
              </a:rPr>
              <a:t>(</a:t>
            </a:r>
            <a:r>
              <a:rPr lang="en-IN" sz="5600" dirty="0" err="1">
                <a:latin typeface="Times New Roman" pitchFamily="18" charset="0"/>
                <a:cs typeface="Times New Roman" pitchFamily="18" charset="0"/>
              </a:rPr>
              <a:t>p,m</a:t>
            </a:r>
            <a:r>
              <a:rPr lang="en-IN" sz="5600" dirty="0">
                <a:latin typeface="Times New Roman" pitchFamily="18" charset="0"/>
                <a:cs typeface="Times New Roman" pitchFamily="18" charset="0"/>
              </a:rPr>
              <a:t>-k))</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where </a:t>
            </a:r>
            <a:r>
              <a:rPr lang="en-IN" sz="5600" dirty="0">
                <a:latin typeface="Times New Roman" pitchFamily="18" charset="0"/>
                <a:cs typeface="Times New Roman" pitchFamily="18" charset="0"/>
              </a:rPr>
              <a:t>q= </a:t>
            </a:r>
            <a:r>
              <a:rPr lang="en-IN" sz="5600" dirty="0" err="1">
                <a:latin typeface="Times New Roman" pitchFamily="18" charset="0"/>
                <a:cs typeface="Times New Roman" pitchFamily="18" charset="0"/>
              </a:rPr>
              <a:t>Ascii</a:t>
            </a:r>
            <a:r>
              <a:rPr lang="en-IN" sz="5600" dirty="0">
                <a:latin typeface="Times New Roman" pitchFamily="18" charset="0"/>
                <a:cs typeface="Times New Roman" pitchFamily="18" charset="0"/>
              </a:rPr>
              <a:t> code of the character</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p=large </a:t>
            </a:r>
            <a:r>
              <a:rPr lang="en-IN" sz="5600" dirty="0">
                <a:latin typeface="Times New Roman" pitchFamily="18" charset="0"/>
                <a:cs typeface="Times New Roman" pitchFamily="18" charset="0"/>
              </a:rPr>
              <a:t>prime number</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m</a:t>
            </a:r>
            <a:r>
              <a:rPr lang="en-IN" sz="5600" dirty="0">
                <a:latin typeface="Times New Roman" pitchFamily="18" charset="0"/>
                <a:cs typeface="Times New Roman" pitchFamily="18" charset="0"/>
              </a:rPr>
              <a:t>= length of the word</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				k</a:t>
            </a:r>
            <a:r>
              <a:rPr lang="en-IN" sz="5600" dirty="0">
                <a:latin typeface="Times New Roman" pitchFamily="18" charset="0"/>
                <a:cs typeface="Times New Roman" pitchFamily="18" charset="0"/>
              </a:rPr>
              <a:t>= characters</a:t>
            </a:r>
            <a:endParaRPr lang="en-US" sz="5600" dirty="0">
              <a:latin typeface="Times New Roman" pitchFamily="18" charset="0"/>
              <a:cs typeface="Times New Roman" pitchFamily="18" charset="0"/>
            </a:endParaRPr>
          </a:p>
          <a:p>
            <a:pPr marL="0" indent="0">
              <a:buNone/>
            </a:pPr>
            <a:r>
              <a:rPr lang="en-IN" sz="5600" dirty="0">
                <a:latin typeface="Times New Roman" pitchFamily="18" charset="0"/>
                <a:cs typeface="Times New Roman" pitchFamily="18" charset="0"/>
              </a:rPr>
              <a:t>6. Store the values in a file.</a:t>
            </a:r>
            <a:endParaRPr lang="en-US" sz="5600" dirty="0">
              <a:latin typeface="Times New Roman" pitchFamily="18" charset="0"/>
              <a:cs typeface="Times New Roman" pitchFamily="18" charset="0"/>
            </a:endParaRPr>
          </a:p>
          <a:p>
            <a:pPr marL="0" indent="0">
              <a:buNone/>
            </a:pPr>
            <a:r>
              <a:rPr lang="en-IN" sz="5600" dirty="0">
                <a:latin typeface="Times New Roman" pitchFamily="18" charset="0"/>
                <a:cs typeface="Times New Roman" pitchFamily="18" charset="0"/>
              </a:rPr>
              <a:t>7. Repeat 2-6 for every </a:t>
            </a:r>
            <a:r>
              <a:rPr lang="en-IN" sz="5600" dirty="0" smtClean="0">
                <a:latin typeface="Times New Roman" pitchFamily="18" charset="0"/>
                <a:cs typeface="Times New Roman" pitchFamily="18" charset="0"/>
              </a:rPr>
              <a:t>submission.</a:t>
            </a:r>
            <a:endParaRPr lang="en-US" sz="5600" dirty="0">
              <a:latin typeface="Times New Roman" pitchFamily="18" charset="0"/>
              <a:cs typeface="Times New Roman" pitchFamily="18" charset="0"/>
            </a:endParaRPr>
          </a:p>
          <a:p>
            <a:pPr marL="0" indent="0">
              <a:buNone/>
            </a:pPr>
            <a:r>
              <a:rPr lang="en-IN" sz="5600" dirty="0" smtClean="0">
                <a:latin typeface="Times New Roman" pitchFamily="18" charset="0"/>
                <a:cs typeface="Times New Roman" pitchFamily="18" charset="0"/>
              </a:rPr>
              <a:t>8</a:t>
            </a:r>
            <a:r>
              <a:rPr lang="en-IN" sz="5600" dirty="0">
                <a:latin typeface="Times New Roman" pitchFamily="18" charset="0"/>
                <a:cs typeface="Times New Roman" pitchFamily="18" charset="0"/>
              </a:rPr>
              <a:t>. Percentage of similarity between documents is calculated and displayed.</a:t>
            </a:r>
            <a:endParaRPr lang="en-US" sz="5600" dirty="0">
              <a:latin typeface="Times New Roman" pitchFamily="18" charset="0"/>
              <a:cs typeface="Times New Roman"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93C4C8AA-83CA-4DCD-88C9-E5DE796046B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101737" y="1358539"/>
            <a:ext cx="3095897"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tabLst>
                <a:tab pos="257175" algn="l"/>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3793" name="Object 1"/>
          <p:cNvGraphicFramePr>
            <a:graphicFrameLocks noChangeAspect="1"/>
          </p:cNvGraphicFramePr>
          <p:nvPr>
            <p:extLst>
              <p:ext uri="{D42A27DB-BD31-4B8C-83A1-F6EECF244321}">
                <p14:modId xmlns:p14="http://schemas.microsoft.com/office/powerpoint/2010/main" xmlns="" val="2454677383"/>
              </p:ext>
            </p:extLst>
          </p:nvPr>
        </p:nvGraphicFramePr>
        <p:xfrm>
          <a:off x="1262915" y="2384148"/>
          <a:ext cx="9225445" cy="3657600"/>
        </p:xfrm>
        <a:graphic>
          <a:graphicData uri="http://schemas.openxmlformats.org/presentationml/2006/ole">
            <p:oleObj spid="_x0000_s33796" r:id="rId3" imgW="7562731" imgH="2990893" progId="Visio.Drawing.15">
              <p:embed/>
            </p:oleObj>
          </a:graphicData>
        </a:graphic>
      </p:graphicFrame>
      <p:sp>
        <p:nvSpPr>
          <p:cNvPr id="33795" name="Rectangle 3"/>
          <p:cNvSpPr>
            <a:spLocks noChangeArrowheads="1"/>
          </p:cNvSpPr>
          <p:nvPr/>
        </p:nvSpPr>
        <p:spPr bwMode="auto">
          <a:xfrm>
            <a:off x="0" y="2809875"/>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799" name="Rectangle 7"/>
          <p:cNvSpPr>
            <a:spLocks noChangeArrowheads="1"/>
          </p:cNvSpPr>
          <p:nvPr/>
        </p:nvSpPr>
        <p:spPr bwMode="auto">
          <a:xfrm>
            <a:off x="3447535" y="633103"/>
            <a:ext cx="4856206"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57175" algn="l"/>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a:t>
            </a:r>
            <a:r>
              <a:rPr kumimoji="0" lang="en-US" sz="2400" b="1" i="0" u="sng"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  DIAGRAM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7175" algn="l"/>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TextBox 10"/>
          <p:cNvSpPr txBox="1"/>
          <p:nvPr/>
        </p:nvSpPr>
        <p:spPr>
          <a:xfrm>
            <a:off x="1158466" y="1697093"/>
            <a:ext cx="1299010" cy="400110"/>
          </a:xfrm>
          <a:prstGeom prst="rect">
            <a:avLst/>
          </a:prstGeom>
          <a:noFill/>
        </p:spPr>
        <p:txBody>
          <a:bodyPr wrap="none" rtlCol="0">
            <a:spAutoFit/>
          </a:bodyPr>
          <a:lstStyle/>
          <a:p>
            <a:r>
              <a:rPr lang="en-US" sz="2000" b="1" u="sng" dirty="0" smtClean="0">
                <a:latin typeface="Times New Roman" pitchFamily="18" charset="0"/>
                <a:cs typeface="Times New Roman" pitchFamily="18" charset="0"/>
              </a:rPr>
              <a:t>LEVEL  0</a:t>
            </a:r>
            <a:endParaRPr lang="en-IN" sz="2000" b="1" u="sng"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93C4C8AA-83CA-4DCD-88C9-E5DE796046B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3772" y="627017"/>
            <a:ext cx="1442061" cy="461665"/>
          </a:xfrm>
          <a:prstGeom prst="rect">
            <a:avLst/>
          </a:prstGeom>
          <a:noFill/>
        </p:spPr>
        <p:txBody>
          <a:bodyPr wrap="none" rtlCol="0">
            <a:spAutoFit/>
          </a:bodyPr>
          <a:lstStyle/>
          <a:p>
            <a:r>
              <a:rPr lang="en-US" sz="2400" b="1" u="sng" dirty="0" smtClean="0">
                <a:latin typeface="Times New Roman" pitchFamily="18" charset="0"/>
                <a:cs typeface="Times New Roman" pitchFamily="18" charset="0"/>
              </a:rPr>
              <a:t>LEVEL 1</a:t>
            </a:r>
            <a:endParaRPr lang="en-IN" sz="24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3C4C8AA-83CA-4DCD-88C9-E5DE796046B1}" type="slidenum">
              <a:rPr lang="en-US" smtClean="0"/>
              <a:pPr/>
              <a:t>13</a:t>
            </a:fld>
            <a:endParaRPr lang="en-US"/>
          </a:p>
        </p:txBody>
      </p:sp>
      <p:pic>
        <p:nvPicPr>
          <p:cNvPr id="61443" name="Picture 3"/>
          <p:cNvPicPr>
            <a:picLocks noChangeAspect="1" noChangeArrowheads="1"/>
          </p:cNvPicPr>
          <p:nvPr/>
        </p:nvPicPr>
        <p:blipFill>
          <a:blip r:embed="rId2"/>
          <a:srcRect/>
          <a:stretch>
            <a:fillRect/>
          </a:stretch>
        </p:blipFill>
        <p:spPr bwMode="auto">
          <a:xfrm>
            <a:off x="344959" y="1285747"/>
            <a:ext cx="11353800"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2783" y="1495416"/>
            <a:ext cx="11682036" cy="4616648"/>
          </a:xfrm>
          <a:prstGeom prst="rect">
            <a:avLst/>
          </a:prstGeom>
          <a:noFill/>
        </p:spPr>
        <p:txBody>
          <a:bodyPr wrap="square" rtlCol="0">
            <a:spAutoFit/>
          </a:bodyPr>
          <a:lstStyle/>
          <a:p>
            <a:r>
              <a:rPr lang="en-US" b="1" dirty="0" smtClean="0"/>
              <a:t> </a:t>
            </a:r>
            <a:endParaRPr lang="en-IN" dirty="0" smtClean="0"/>
          </a:p>
          <a:p>
            <a:endParaRPr lang="en-IN" dirty="0" smtClean="0"/>
          </a:p>
          <a:p>
            <a:pPr marL="457200" indent="-457200" algn="just">
              <a:buFont typeface="+mj-lt"/>
              <a:buAutoNum type="arabicPeriod"/>
            </a:pPr>
            <a:r>
              <a:rPr lang="en-US" sz="2000" dirty="0" smtClean="0">
                <a:latin typeface="Times New Roman" pitchFamily="18" charset="0"/>
                <a:cs typeface="Times New Roman" pitchFamily="18" charset="0"/>
              </a:rPr>
              <a:t>Different modules have been discussed in this project. </a:t>
            </a:r>
            <a:endParaRPr lang="en-IN" sz="2000" dirty="0" smtClean="0">
              <a:latin typeface="Times New Roman" pitchFamily="18" charset="0"/>
              <a:cs typeface="Times New Roman" pitchFamily="18" charset="0"/>
            </a:endParaRPr>
          </a:p>
          <a:p>
            <a:pPr marL="457200" lvl="0" indent="-457200" algn="just">
              <a:buFont typeface="+mj-lt"/>
              <a:buAutoNum type="arabicPeriod"/>
            </a:pPr>
            <a:r>
              <a:rPr lang="en-US" sz="2000" dirty="0" smtClean="0">
                <a:latin typeface="Times New Roman" pitchFamily="18" charset="0"/>
                <a:cs typeface="Times New Roman" pitchFamily="18" charset="0"/>
              </a:rPr>
              <a:t>These modules are Connection Establishment, Data Transfer, Storage and Fetching, Tokenizing and Stop word removal, Data Comparison, and Plagiarism Analysis</a:t>
            </a:r>
          </a:p>
          <a:p>
            <a:pPr marL="457200" lvl="0" indent="-457200" algn="just">
              <a:buFont typeface="+mj-lt"/>
              <a:buAutoNum type="arabicPeriod"/>
            </a:pPr>
            <a:r>
              <a:rPr lang="en-US" sz="2000" dirty="0" smtClean="0">
                <a:latin typeface="Times New Roman" pitchFamily="18" charset="0"/>
                <a:cs typeface="Times New Roman" pitchFamily="18" charset="0"/>
              </a:rPr>
              <a:t>In Connection Establishment module, connection between client (user) and server (teacher) is established.</a:t>
            </a:r>
            <a:endParaRPr lang="en-IN" sz="2000" dirty="0" smtClean="0">
              <a:latin typeface="Times New Roman" pitchFamily="18" charset="0"/>
              <a:cs typeface="Times New Roman" pitchFamily="18" charset="0"/>
            </a:endParaRPr>
          </a:p>
          <a:p>
            <a:pPr marL="457200" lvl="0" indent="-457200" algn="just">
              <a:buFont typeface="+mj-lt"/>
              <a:buAutoNum type="arabicPeriod"/>
            </a:pPr>
            <a:r>
              <a:rPr lang="en-US" sz="2000" dirty="0" smtClean="0">
                <a:latin typeface="Times New Roman" pitchFamily="18" charset="0"/>
                <a:cs typeface="Times New Roman" pitchFamily="18" charset="0"/>
              </a:rPr>
              <a:t>In Data Transfer module, submission of assignment takes place.</a:t>
            </a:r>
            <a:endParaRPr lang="en-IN" sz="2000" dirty="0" smtClean="0">
              <a:latin typeface="Times New Roman" pitchFamily="18" charset="0"/>
              <a:cs typeface="Times New Roman" pitchFamily="18" charset="0"/>
            </a:endParaRPr>
          </a:p>
          <a:p>
            <a:pPr marL="457200" lvl="0" indent="-457200" algn="just">
              <a:buFont typeface="+mj-lt"/>
              <a:buAutoNum type="arabicPeriod"/>
            </a:pPr>
            <a:r>
              <a:rPr lang="en-US" sz="2000" dirty="0" smtClean="0">
                <a:latin typeface="Times New Roman" pitchFamily="18" charset="0"/>
                <a:cs typeface="Times New Roman" pitchFamily="18" charset="0"/>
              </a:rPr>
              <a:t>In Storage and Fetching module, assignment file is stored on server’s system and later fetched for plagiarism check.</a:t>
            </a:r>
            <a:endParaRPr lang="en-IN" sz="2000" dirty="0" smtClean="0">
              <a:latin typeface="Times New Roman" pitchFamily="18" charset="0"/>
              <a:cs typeface="Times New Roman" pitchFamily="18" charset="0"/>
            </a:endParaRPr>
          </a:p>
          <a:p>
            <a:pPr marL="457200" lvl="0" indent="-457200" algn="just">
              <a:buFont typeface="+mj-lt"/>
              <a:buAutoNum type="arabicPeriod"/>
            </a:pPr>
            <a:r>
              <a:rPr lang="en-US" sz="2000" dirty="0" smtClean="0">
                <a:latin typeface="Times New Roman" pitchFamily="18" charset="0"/>
                <a:cs typeface="Times New Roman" pitchFamily="18" charset="0"/>
              </a:rPr>
              <a:t>In Tokenizing and Stop word removal module, documents are checked and stop words are removed</a:t>
            </a:r>
            <a:endParaRPr lang="en-IN" sz="2000" dirty="0" smtClean="0">
              <a:latin typeface="Times New Roman" pitchFamily="18" charset="0"/>
              <a:cs typeface="Times New Roman" pitchFamily="18" charset="0"/>
            </a:endParaRPr>
          </a:p>
          <a:p>
            <a:pPr marL="457200" lvl="0" indent="-457200" algn="just">
              <a:buFont typeface="+mj-lt"/>
              <a:buAutoNum type="arabicPeriod"/>
            </a:pPr>
            <a:r>
              <a:rPr lang="en-US" sz="2000" dirty="0" smtClean="0">
                <a:latin typeface="Times New Roman" pitchFamily="18" charset="0"/>
                <a:cs typeface="Times New Roman" pitchFamily="18" charset="0"/>
              </a:rPr>
              <a:t>In Data Comparison module, strings of the document are assigned a hash value using a hash function and are compared.</a:t>
            </a:r>
            <a:endParaRPr lang="en-IN" sz="2000" dirty="0" smtClean="0">
              <a:latin typeface="Times New Roman" pitchFamily="18" charset="0"/>
              <a:cs typeface="Times New Roman" pitchFamily="18" charset="0"/>
            </a:endParaRPr>
          </a:p>
          <a:p>
            <a:pPr marL="457200" lvl="0" indent="-457200" algn="just">
              <a:buFont typeface="+mj-lt"/>
              <a:buAutoNum type="arabicPeriod"/>
            </a:pPr>
            <a:r>
              <a:rPr lang="en-US" sz="2000" dirty="0" smtClean="0">
                <a:latin typeface="Times New Roman" pitchFamily="18" charset="0"/>
                <a:cs typeface="Times New Roman" pitchFamily="18" charset="0"/>
              </a:rPr>
              <a:t>In Plagiarism Analysis module, similarity between the two documents is seen using percentage calculation. </a:t>
            </a:r>
            <a:endParaRPr lang="en-IN"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dirty="0"/>
          </a:p>
        </p:txBody>
      </p:sp>
      <p:sp>
        <p:nvSpPr>
          <p:cNvPr id="4" name="TextBox 3"/>
          <p:cNvSpPr txBox="1"/>
          <p:nvPr/>
        </p:nvSpPr>
        <p:spPr>
          <a:xfrm>
            <a:off x="2754653" y="849085"/>
            <a:ext cx="5598584" cy="861774"/>
          </a:xfrm>
          <a:prstGeom prst="rect">
            <a:avLst/>
          </a:prstGeom>
          <a:noFill/>
        </p:spPr>
        <p:txBody>
          <a:bodyPr wrap="none" rtlCol="0">
            <a:spAutoFit/>
          </a:bodyPr>
          <a:lstStyle/>
          <a:p>
            <a:pPr lvl="0" algn="ctr"/>
            <a:r>
              <a:rPr lang="en-US" sz="3200" b="1" dirty="0" smtClean="0">
                <a:latin typeface="Times New Roman" pitchFamily="18" charset="0"/>
                <a:cs typeface="Times New Roman" pitchFamily="18" charset="0"/>
              </a:rPr>
              <a:t>RESULTS AND DISCUSSION</a:t>
            </a:r>
            <a:endParaRPr lang="en-IN" sz="3200" dirty="0" smtClean="0">
              <a:latin typeface="Times New Roman" pitchFamily="18" charset="0"/>
              <a:cs typeface="Times New Roman" pitchFamily="18" charset="0"/>
            </a:endParaRPr>
          </a:p>
          <a:p>
            <a:pPr algn="ctr"/>
            <a:endParaRPr lang="en-IN" dirty="0"/>
          </a:p>
        </p:txBody>
      </p:sp>
      <p:sp>
        <p:nvSpPr>
          <p:cNvPr id="5" name="Slide Number Placeholder 4"/>
          <p:cNvSpPr>
            <a:spLocks noGrp="1"/>
          </p:cNvSpPr>
          <p:nvPr>
            <p:ph type="sldNum" sz="quarter" idx="12"/>
          </p:nvPr>
        </p:nvSpPr>
        <p:spPr/>
        <p:txBody>
          <a:bodyPr/>
          <a:lstStyle/>
          <a:p>
            <a:fld id="{93C4C8AA-83CA-4DCD-88C9-E5DE796046B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906" y="2352328"/>
            <a:ext cx="9993085" cy="1877437"/>
          </a:xfrm>
          <a:prstGeom prst="rect">
            <a:avLst/>
          </a:prstGeom>
          <a:noFill/>
        </p:spPr>
        <p:txBody>
          <a:bodyPr wrap="square" rtlCol="0">
            <a:spAutoFit/>
          </a:bodyPr>
          <a:lstStyle/>
          <a:p>
            <a:endParaRPr lang="en-IN"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The user (student) will be able to submit the assignment and they will be directed to Administrator ’s (professor) system. Multiple client and server communication is possible. Plagiarism between multiple documents can be checked and displayed.</a:t>
            </a:r>
            <a:endParaRPr lang="en-IN" sz="2000" dirty="0" smtClean="0">
              <a:latin typeface="Times New Roman" pitchFamily="18" charset="0"/>
              <a:cs typeface="Times New Roman" pitchFamily="18" charset="0"/>
            </a:endParaRPr>
          </a:p>
          <a:p>
            <a:r>
              <a:rPr lang="en-US" b="1" dirty="0" smtClean="0"/>
              <a:t> </a:t>
            </a:r>
            <a:endParaRPr lang="en-IN" dirty="0" smtClean="0"/>
          </a:p>
          <a:p>
            <a:endParaRPr lang="en-IN" dirty="0"/>
          </a:p>
        </p:txBody>
      </p:sp>
      <p:sp>
        <p:nvSpPr>
          <p:cNvPr id="4" name="Rectangle 3"/>
          <p:cNvSpPr/>
          <p:nvPr/>
        </p:nvSpPr>
        <p:spPr>
          <a:xfrm>
            <a:off x="4266906" y="965773"/>
            <a:ext cx="3023580" cy="584775"/>
          </a:xfrm>
          <a:prstGeom prst="rect">
            <a:avLst/>
          </a:prstGeom>
        </p:spPr>
        <p:txBody>
          <a:bodyPr wrap="square">
            <a:spAutoFit/>
          </a:bodyPr>
          <a:lstStyle/>
          <a:p>
            <a:pPr lvl="0" algn="ctr"/>
            <a:r>
              <a:rPr lang="en-US" sz="3200" b="1" dirty="0" smtClean="0">
                <a:solidFill>
                  <a:prstClr val="black"/>
                </a:solidFill>
                <a:latin typeface="Times New Roman" pitchFamily="18" charset="0"/>
                <a:cs typeface="Times New Roman" pitchFamily="18" charset="0"/>
              </a:rPr>
              <a:t>CONCLUSION</a:t>
            </a:r>
            <a:endParaRPr lang="en-IN" sz="3200" dirty="0" smtClean="0">
              <a:solidFill>
                <a:prstClr val="black"/>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3C4C8AA-83CA-4DCD-88C9-E5DE796046B1}"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3C4C8AA-83CA-4DCD-88C9-E5DE796046B1}" type="slidenum">
              <a:rPr lang="en-US" smtClean="0"/>
              <a:pPr/>
              <a:t>16</a:t>
            </a:fld>
            <a:endParaRPr lang="en-US"/>
          </a:p>
        </p:txBody>
      </p:sp>
      <p:sp>
        <p:nvSpPr>
          <p:cNvPr id="6" name="TextBox 5"/>
          <p:cNvSpPr txBox="1"/>
          <p:nvPr/>
        </p:nvSpPr>
        <p:spPr>
          <a:xfrm>
            <a:off x="3880022" y="531341"/>
            <a:ext cx="3265959"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TEST CASES</a:t>
            </a:r>
            <a:endParaRPr lang="en-US" sz="4000" b="1"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770089102"/>
              </p:ext>
            </p:extLst>
          </p:nvPr>
        </p:nvGraphicFramePr>
        <p:xfrm>
          <a:off x="628134" y="1687845"/>
          <a:ext cx="11123141" cy="4688240"/>
        </p:xfrm>
        <a:graphic>
          <a:graphicData uri="http://schemas.openxmlformats.org/drawingml/2006/table">
            <a:tbl>
              <a:tblPr>
                <a:tableStyleId>{5C22544A-7EE6-4342-B048-85BDC9FD1C3A}</a:tableStyleId>
              </a:tblPr>
              <a:tblGrid>
                <a:gridCol w="1357521"/>
                <a:gridCol w="1357521"/>
                <a:gridCol w="1982975"/>
                <a:gridCol w="2937741"/>
                <a:gridCol w="2539725"/>
                <a:gridCol w="947658"/>
              </a:tblGrid>
              <a:tr h="195424">
                <a:tc>
                  <a:txBody>
                    <a:bodyPr/>
                    <a:lstStyle/>
                    <a:p>
                      <a:pPr algn="ctr" fontAlgn="b"/>
                      <a:r>
                        <a:rPr lang="en-US" sz="1100" u="none" strike="noStrike">
                          <a:effectLst/>
                        </a:rPr>
                        <a:t>TEST CASE ID</a:t>
                      </a:r>
                      <a:endParaRPr lang="en-US" sz="1100" b="1" i="0" u="none" strike="noStrike">
                        <a:solidFill>
                          <a:srgbClr val="000000"/>
                        </a:solidFill>
                        <a:effectLst/>
                        <a:latin typeface="Times New Roman"/>
                      </a:endParaRPr>
                    </a:p>
                  </a:txBody>
                  <a:tcPr marL="6724" marR="6724" marT="6724" marB="0" anchor="b"/>
                </a:tc>
                <a:tc>
                  <a:txBody>
                    <a:bodyPr/>
                    <a:lstStyle/>
                    <a:p>
                      <a:pPr algn="ctr" fontAlgn="b"/>
                      <a:r>
                        <a:rPr lang="en-US" sz="1100" u="none" strike="noStrike">
                          <a:effectLst/>
                        </a:rPr>
                        <a:t>TEST OBJECTIVE</a:t>
                      </a:r>
                      <a:endParaRPr lang="en-US" sz="1100" b="1" i="0" u="none" strike="noStrike">
                        <a:solidFill>
                          <a:srgbClr val="000000"/>
                        </a:solidFill>
                        <a:effectLst/>
                        <a:latin typeface="Times New Roman"/>
                      </a:endParaRPr>
                    </a:p>
                  </a:txBody>
                  <a:tcPr marL="6724" marR="6724" marT="6724" marB="0" anchor="b"/>
                </a:tc>
                <a:tc>
                  <a:txBody>
                    <a:bodyPr/>
                    <a:lstStyle/>
                    <a:p>
                      <a:pPr algn="ctr" fontAlgn="b"/>
                      <a:r>
                        <a:rPr lang="en-US" sz="1100" u="none" strike="noStrike">
                          <a:effectLst/>
                        </a:rPr>
                        <a:t>TEST DATA</a:t>
                      </a:r>
                      <a:endParaRPr lang="en-US" sz="1100" b="1" i="0" u="none" strike="noStrike">
                        <a:solidFill>
                          <a:srgbClr val="000000"/>
                        </a:solidFill>
                        <a:effectLst/>
                        <a:latin typeface="Times New Roman"/>
                      </a:endParaRPr>
                    </a:p>
                  </a:txBody>
                  <a:tcPr marL="6724" marR="6724" marT="6724" marB="0" anchor="b"/>
                </a:tc>
                <a:tc>
                  <a:txBody>
                    <a:bodyPr/>
                    <a:lstStyle/>
                    <a:p>
                      <a:pPr algn="ctr" fontAlgn="b"/>
                      <a:r>
                        <a:rPr lang="en-US" sz="1100" u="none" strike="noStrike">
                          <a:effectLst/>
                        </a:rPr>
                        <a:t>EXPECTED OUTPUT</a:t>
                      </a:r>
                      <a:endParaRPr lang="en-US" sz="1100" b="1" i="0" u="none" strike="noStrike">
                        <a:solidFill>
                          <a:srgbClr val="000000"/>
                        </a:solidFill>
                        <a:effectLst/>
                        <a:latin typeface="Times New Roman"/>
                      </a:endParaRPr>
                    </a:p>
                  </a:txBody>
                  <a:tcPr marL="6724" marR="6724" marT="6724" marB="0" anchor="b"/>
                </a:tc>
                <a:tc>
                  <a:txBody>
                    <a:bodyPr/>
                    <a:lstStyle/>
                    <a:p>
                      <a:pPr algn="ctr" fontAlgn="b"/>
                      <a:r>
                        <a:rPr lang="en-US" sz="1100" u="none" strike="noStrike">
                          <a:effectLst/>
                        </a:rPr>
                        <a:t>ACTUAL OUTPUT</a:t>
                      </a:r>
                      <a:endParaRPr lang="en-US" sz="1100" b="1" i="0" u="none" strike="noStrike">
                        <a:solidFill>
                          <a:srgbClr val="000000"/>
                        </a:solidFill>
                        <a:effectLst/>
                        <a:latin typeface="Times New Roman"/>
                      </a:endParaRPr>
                    </a:p>
                  </a:txBody>
                  <a:tcPr marL="6724" marR="6724" marT="6724" marB="0" anchor="b"/>
                </a:tc>
                <a:tc>
                  <a:txBody>
                    <a:bodyPr/>
                    <a:lstStyle/>
                    <a:p>
                      <a:pPr algn="ctr" fontAlgn="b"/>
                      <a:r>
                        <a:rPr lang="en-US" sz="1100" u="none" strike="noStrike">
                          <a:effectLst/>
                        </a:rPr>
                        <a:t>STATUS</a:t>
                      </a:r>
                      <a:endParaRPr lang="en-US" sz="1100" b="1" i="0" u="none" strike="noStrike">
                        <a:solidFill>
                          <a:srgbClr val="000000"/>
                        </a:solidFill>
                        <a:effectLst/>
                        <a:latin typeface="Times New Roman"/>
                      </a:endParaRPr>
                    </a:p>
                  </a:txBody>
                  <a:tcPr marL="6724" marR="6724" marT="6724" marB="0" anchor="b"/>
                </a:tc>
              </a:tr>
              <a:tr h="433793">
                <a:tc rowSpan="3">
                  <a:txBody>
                    <a:bodyPr/>
                    <a:lstStyle/>
                    <a:p>
                      <a:pPr algn="ctr" fontAlgn="ctr"/>
                      <a:r>
                        <a:rPr lang="en-US" sz="1300" u="none" strike="noStrike">
                          <a:effectLst/>
                        </a:rPr>
                        <a:t>TC_01</a:t>
                      </a:r>
                      <a:endParaRPr lang="en-US" sz="1300" b="1" i="0" u="none" strike="noStrike">
                        <a:solidFill>
                          <a:srgbClr val="000000"/>
                        </a:solidFill>
                        <a:effectLst/>
                        <a:latin typeface="Times New Roman"/>
                      </a:endParaRPr>
                    </a:p>
                  </a:txBody>
                  <a:tcPr marL="6724" marR="6724" marT="6724" marB="0" anchor="ctr"/>
                </a:tc>
                <a:tc rowSpan="3">
                  <a:txBody>
                    <a:bodyPr/>
                    <a:lstStyle/>
                    <a:p>
                      <a:pPr algn="ctr" fontAlgn="ctr"/>
                      <a:r>
                        <a:rPr lang="en-US" sz="1300" u="none" strike="noStrike">
                          <a:effectLst/>
                        </a:rPr>
                        <a:t>establishing connection</a:t>
                      </a:r>
                      <a:endParaRPr lang="en-US" sz="1300" b="0" i="0" u="none" strike="noStrike">
                        <a:solidFill>
                          <a:srgbClr val="000000"/>
                        </a:solidFill>
                        <a:effectLst/>
                        <a:latin typeface="Times New Roman"/>
                      </a:endParaRPr>
                    </a:p>
                  </a:txBody>
                  <a:tcPr marL="6724" marR="6724" marT="6724" marB="0" anchor="ctr"/>
                </a:tc>
                <a:tc>
                  <a:txBody>
                    <a:bodyPr/>
                    <a:lstStyle/>
                    <a:p>
                      <a:pPr algn="l" fontAlgn="b"/>
                      <a:r>
                        <a:rPr lang="en-US" sz="1300" u="none" strike="noStrike">
                          <a:effectLst/>
                        </a:rPr>
                        <a:t>valid port number and ip address</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connection established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connection established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invalid port number</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connection not established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connection not established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invalid ip address</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connection not established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connection not established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433793">
                <a:tc rowSpan="5">
                  <a:txBody>
                    <a:bodyPr/>
                    <a:lstStyle/>
                    <a:p>
                      <a:pPr algn="ctr" fontAlgn="ctr"/>
                      <a:r>
                        <a:rPr lang="en-US" sz="1300" u="none" strike="noStrike">
                          <a:effectLst/>
                        </a:rPr>
                        <a:t>TC_02</a:t>
                      </a:r>
                      <a:endParaRPr lang="en-US" sz="1300" b="1" i="0" u="none" strike="noStrike">
                        <a:solidFill>
                          <a:srgbClr val="000000"/>
                        </a:solidFill>
                        <a:effectLst/>
                        <a:latin typeface="Times New Roman"/>
                      </a:endParaRPr>
                    </a:p>
                  </a:txBody>
                  <a:tcPr marL="6724" marR="6724" marT="6724" marB="0" anchor="ctr"/>
                </a:tc>
                <a:tc rowSpan="5">
                  <a:txBody>
                    <a:bodyPr/>
                    <a:lstStyle/>
                    <a:p>
                      <a:pPr algn="ctr" fontAlgn="ctr"/>
                      <a:r>
                        <a:rPr lang="en-US" sz="1300" u="none" strike="noStrike">
                          <a:effectLst/>
                        </a:rPr>
                        <a:t>send data from client to server</a:t>
                      </a:r>
                      <a:endParaRPr lang="en-US" sz="1300" b="0" i="0" u="none" strike="noStrike">
                        <a:solidFill>
                          <a:srgbClr val="000000"/>
                        </a:solidFill>
                        <a:effectLst/>
                        <a:latin typeface="Times New Roman"/>
                      </a:endParaRPr>
                    </a:p>
                  </a:txBody>
                  <a:tcPr marL="6724" marR="6724" marT="6724" marB="0" anchor="ctr"/>
                </a:tc>
                <a:tc>
                  <a:txBody>
                    <a:bodyPr/>
                    <a:lstStyle/>
                    <a:p>
                      <a:pPr algn="l" fontAlgn="b"/>
                      <a:r>
                        <a:rPr lang="en-US" sz="1300" u="none" strike="noStrike">
                          <a:effectLst/>
                        </a:rPr>
                        <a:t>textbox input length = 9</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accepted and acknowledment received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accepted and acknowledment received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textbox input empty</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textarea input empty</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textbox input length &gt; 9</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textbox input length &lt; 9</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data not accepted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rowSpan="3">
                  <a:txBody>
                    <a:bodyPr/>
                    <a:lstStyle/>
                    <a:p>
                      <a:pPr algn="ctr" fontAlgn="ctr"/>
                      <a:r>
                        <a:rPr lang="en-US" sz="1300" u="none" strike="noStrike">
                          <a:effectLst/>
                        </a:rPr>
                        <a:t>TC_03</a:t>
                      </a:r>
                      <a:endParaRPr lang="en-US" sz="1300" b="1" i="0" u="none" strike="noStrike">
                        <a:solidFill>
                          <a:srgbClr val="000000"/>
                        </a:solidFill>
                        <a:effectLst/>
                        <a:latin typeface="Times New Roman"/>
                      </a:endParaRPr>
                    </a:p>
                  </a:txBody>
                  <a:tcPr marL="6724" marR="6724" marT="6724" marB="0" anchor="ctr"/>
                </a:tc>
                <a:tc rowSpan="3">
                  <a:txBody>
                    <a:bodyPr/>
                    <a:lstStyle/>
                    <a:p>
                      <a:pPr algn="ctr" fontAlgn="ctr"/>
                      <a:r>
                        <a:rPr lang="en-US" sz="1300" u="none" strike="noStrike">
                          <a:effectLst/>
                        </a:rPr>
                        <a:t>calculate hash values</a:t>
                      </a:r>
                      <a:endParaRPr lang="en-US" sz="1300" b="0" i="0" u="none" strike="noStrike">
                        <a:solidFill>
                          <a:srgbClr val="000000"/>
                        </a:solidFill>
                        <a:effectLst/>
                        <a:latin typeface="Times New Roman"/>
                      </a:endParaRPr>
                    </a:p>
                  </a:txBody>
                  <a:tcPr marL="6724" marR="6724" marT="6724" marB="0" anchor="ctr"/>
                </a:tc>
                <a:tc>
                  <a:txBody>
                    <a:bodyPr/>
                    <a:lstStyle/>
                    <a:p>
                      <a:pPr algn="l" fontAlgn="b"/>
                      <a:r>
                        <a:rPr lang="en-US" sz="1300" u="none" strike="noStrike">
                          <a:effectLst/>
                        </a:rPr>
                        <a:t>valid file name</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hash values calculated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hash values calculated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433793">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invalid file name</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cannot open file and hash values not calculated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cannot open file and hash values not calculated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433793">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invalid path</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cannot open file and hash values not calculated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cannot open file and hash values not calculated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673127">
                <a:tc>
                  <a:txBody>
                    <a:bodyPr/>
                    <a:lstStyle/>
                    <a:p>
                      <a:pPr algn="ctr" fontAlgn="ctr"/>
                      <a:r>
                        <a:rPr lang="en-US" sz="1300" u="none" strike="noStrike">
                          <a:effectLst/>
                        </a:rPr>
                        <a:t>TC_04</a:t>
                      </a:r>
                      <a:endParaRPr lang="en-US" sz="1300" b="1" i="0" u="none" strike="noStrike">
                        <a:solidFill>
                          <a:srgbClr val="000000"/>
                        </a:solidFill>
                        <a:effectLst/>
                        <a:latin typeface="Times New Roman"/>
                      </a:endParaRPr>
                    </a:p>
                  </a:txBody>
                  <a:tcPr marL="6724" marR="6724" marT="6724" marB="0" anchor="ctr"/>
                </a:tc>
                <a:tc>
                  <a:txBody>
                    <a:bodyPr/>
                    <a:lstStyle/>
                    <a:p>
                      <a:pPr algn="ctr" fontAlgn="ctr"/>
                      <a:r>
                        <a:rPr lang="en-US" sz="1300" u="none" strike="noStrike">
                          <a:effectLst/>
                        </a:rPr>
                        <a:t>punctuation remove function</a:t>
                      </a:r>
                      <a:endParaRPr lang="en-US" sz="1300" b="0" i="0" u="none" strike="noStrike">
                        <a:solidFill>
                          <a:srgbClr val="000000"/>
                        </a:solidFill>
                        <a:effectLst/>
                        <a:latin typeface="Times New Roman"/>
                      </a:endParaRPr>
                    </a:p>
                  </a:txBody>
                  <a:tcPr marL="6724" marR="6724" marT="6724" marB="0" anchor="ctr"/>
                </a:tc>
                <a:tc>
                  <a:txBody>
                    <a:bodyPr/>
                    <a:lstStyle/>
                    <a:p>
                      <a:pPr algn="l" fontAlgn="b"/>
                      <a:r>
                        <a:rPr lang="en-US" sz="1300" u="none" strike="noStrike">
                          <a:effectLst/>
                        </a:rPr>
                        <a:t>data from the file received </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dirty="0">
                          <a:effectLst/>
                        </a:rPr>
                        <a:t>punctuation removed from data and converted the text in lower case</a:t>
                      </a:r>
                      <a:endParaRPr lang="en-US" sz="1300" b="0" i="0" u="none" strike="noStrike" dirty="0">
                        <a:solidFill>
                          <a:srgbClr val="000000"/>
                        </a:solidFill>
                        <a:effectLst/>
                        <a:latin typeface="Times New Roman"/>
                      </a:endParaRPr>
                    </a:p>
                  </a:txBody>
                  <a:tcPr marL="6724" marR="6724" marT="6724" marB="0" anchor="b"/>
                </a:tc>
                <a:tc>
                  <a:txBody>
                    <a:bodyPr/>
                    <a:lstStyle/>
                    <a:p>
                      <a:pPr algn="l" fontAlgn="b"/>
                      <a:r>
                        <a:rPr lang="en-US" sz="1300" u="none" strike="noStrike">
                          <a:effectLst/>
                        </a:rPr>
                        <a:t>punctuation removed from data and converted the text in lower case</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89517">
                <a:tc rowSpan="2">
                  <a:txBody>
                    <a:bodyPr/>
                    <a:lstStyle/>
                    <a:p>
                      <a:pPr algn="ctr" fontAlgn="ctr"/>
                      <a:r>
                        <a:rPr lang="en-US" sz="1300" u="none" strike="noStrike">
                          <a:effectLst/>
                        </a:rPr>
                        <a:t>TC_05</a:t>
                      </a:r>
                      <a:endParaRPr lang="en-US" sz="1300" b="1" i="0" u="none" strike="noStrike">
                        <a:solidFill>
                          <a:srgbClr val="000000"/>
                        </a:solidFill>
                        <a:effectLst/>
                        <a:latin typeface="Times New Roman"/>
                      </a:endParaRPr>
                    </a:p>
                  </a:txBody>
                  <a:tcPr marL="6724" marR="6724" marT="6724" marB="0" anchor="ctr"/>
                </a:tc>
                <a:tc rowSpan="2">
                  <a:txBody>
                    <a:bodyPr/>
                    <a:lstStyle/>
                    <a:p>
                      <a:pPr algn="ctr" fontAlgn="ctr"/>
                      <a:r>
                        <a:rPr lang="en-US" sz="1300" u="none" strike="noStrike">
                          <a:effectLst/>
                        </a:rPr>
                        <a:t>comparison of two documents</a:t>
                      </a:r>
                      <a:endParaRPr lang="en-US" sz="1300" b="0" i="0" u="none" strike="noStrike">
                        <a:solidFill>
                          <a:srgbClr val="000000"/>
                        </a:solidFill>
                        <a:effectLst/>
                        <a:latin typeface="Times New Roman"/>
                      </a:endParaRPr>
                    </a:p>
                  </a:txBody>
                  <a:tcPr marL="6724" marR="6724" marT="6724" marB="0" anchor="ctr"/>
                </a:tc>
                <a:tc>
                  <a:txBody>
                    <a:bodyPr/>
                    <a:lstStyle/>
                    <a:p>
                      <a:pPr algn="l" fontAlgn="b"/>
                      <a:r>
                        <a:rPr lang="en-US" sz="1300" u="none" strike="noStrike">
                          <a:effectLst/>
                        </a:rPr>
                        <a:t>two valid file name</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percentage of plagiarism detected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percentage of plagiarism detected</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Success</a:t>
                      </a:r>
                      <a:endParaRPr lang="en-US" sz="1300" b="0" i="0" u="none" strike="noStrike">
                        <a:solidFill>
                          <a:srgbClr val="000000"/>
                        </a:solidFill>
                        <a:effectLst/>
                        <a:latin typeface="Times New Roman"/>
                      </a:endParaRPr>
                    </a:p>
                  </a:txBody>
                  <a:tcPr marL="6724" marR="6724" marT="6724" marB="0" anchor="b"/>
                </a:tc>
              </a:tr>
              <a:tr h="224375">
                <a:tc vMerge="1">
                  <a:txBody>
                    <a:bodyPr/>
                    <a:lstStyle/>
                    <a:p>
                      <a:endParaRPr lang="en-US"/>
                    </a:p>
                  </a:txBody>
                  <a:tcPr/>
                </a:tc>
                <a:tc vMerge="1">
                  <a:txBody>
                    <a:bodyPr/>
                    <a:lstStyle/>
                    <a:p>
                      <a:endParaRPr lang="en-US"/>
                    </a:p>
                  </a:txBody>
                  <a:tcPr/>
                </a:tc>
                <a:tc>
                  <a:txBody>
                    <a:bodyPr/>
                    <a:lstStyle/>
                    <a:p>
                      <a:pPr algn="l" fontAlgn="b"/>
                      <a:r>
                        <a:rPr lang="en-US" sz="1300" u="none" strike="noStrike">
                          <a:effectLst/>
                        </a:rPr>
                        <a:t>invalid file name</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cannot open file</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a:effectLst/>
                        </a:rPr>
                        <a:t>cannot open file</a:t>
                      </a:r>
                      <a:endParaRPr lang="en-US" sz="1300" b="0" i="0" u="none" strike="noStrike">
                        <a:solidFill>
                          <a:srgbClr val="000000"/>
                        </a:solidFill>
                        <a:effectLst/>
                        <a:latin typeface="Times New Roman"/>
                      </a:endParaRPr>
                    </a:p>
                  </a:txBody>
                  <a:tcPr marL="6724" marR="6724" marT="6724" marB="0" anchor="b"/>
                </a:tc>
                <a:tc>
                  <a:txBody>
                    <a:bodyPr/>
                    <a:lstStyle/>
                    <a:p>
                      <a:pPr algn="l" fontAlgn="b"/>
                      <a:r>
                        <a:rPr lang="en-US" sz="1300" u="none" strike="noStrike" dirty="0">
                          <a:effectLst/>
                        </a:rPr>
                        <a:t>Success</a:t>
                      </a:r>
                      <a:endParaRPr lang="en-US" sz="1300" b="0" i="0" u="none" strike="noStrike" dirty="0">
                        <a:solidFill>
                          <a:srgbClr val="000000"/>
                        </a:solidFill>
                        <a:effectLst/>
                        <a:latin typeface="Times New Roman"/>
                      </a:endParaRPr>
                    </a:p>
                  </a:txBody>
                  <a:tcPr marL="6724" marR="6724" marT="6724" marB="0" anchor="b"/>
                </a:tc>
              </a:tr>
            </a:tbl>
          </a:graphicData>
        </a:graphic>
      </p:graphicFrame>
    </p:spTree>
    <p:extLst>
      <p:ext uri="{BB962C8B-B14F-4D97-AF65-F5344CB8AC3E}">
        <p14:creationId xmlns:p14="http://schemas.microsoft.com/office/powerpoint/2010/main" xmlns="" val="705949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descr="C:\Users\dell\Downloads\Capture1.PNG"/>
          <p:cNvPicPr>
            <a:picLocks noChangeAspect="1" noChangeArrowheads="1"/>
          </p:cNvPicPr>
          <p:nvPr/>
        </p:nvPicPr>
        <p:blipFill>
          <a:blip r:embed="rId2"/>
          <a:srcRect/>
          <a:stretch>
            <a:fillRect/>
          </a:stretch>
        </p:blipFill>
        <p:spPr bwMode="auto">
          <a:xfrm>
            <a:off x="1333500" y="2014022"/>
            <a:ext cx="3124200" cy="3086100"/>
          </a:xfrm>
          <a:prstGeom prst="rect">
            <a:avLst/>
          </a:prstGeom>
          <a:noFill/>
        </p:spPr>
      </p:pic>
      <p:pic>
        <p:nvPicPr>
          <p:cNvPr id="53252" name="Picture 4" descr="C:\Users\dell\Downloads\Capture3.PNG"/>
          <p:cNvPicPr>
            <a:picLocks noChangeAspect="1" noChangeArrowheads="1"/>
          </p:cNvPicPr>
          <p:nvPr/>
        </p:nvPicPr>
        <p:blipFill>
          <a:blip r:embed="rId3"/>
          <a:srcRect/>
          <a:stretch>
            <a:fillRect/>
          </a:stretch>
        </p:blipFill>
        <p:spPr bwMode="auto">
          <a:xfrm>
            <a:off x="2672233" y="5584480"/>
            <a:ext cx="6697663" cy="628650"/>
          </a:xfrm>
          <a:prstGeom prst="rect">
            <a:avLst/>
          </a:prstGeom>
          <a:noFill/>
        </p:spPr>
      </p:pic>
      <p:pic>
        <p:nvPicPr>
          <p:cNvPr id="53253" name="Picture 5" descr="C:\Users\dell\Downloads\Capture2.PNG"/>
          <p:cNvPicPr>
            <a:picLocks noChangeAspect="1" noChangeArrowheads="1"/>
          </p:cNvPicPr>
          <p:nvPr/>
        </p:nvPicPr>
        <p:blipFill>
          <a:blip r:embed="rId4"/>
          <a:srcRect/>
          <a:stretch>
            <a:fillRect/>
          </a:stretch>
        </p:blipFill>
        <p:spPr bwMode="auto">
          <a:xfrm>
            <a:off x="5897262" y="1337747"/>
            <a:ext cx="5562600" cy="3762375"/>
          </a:xfrm>
          <a:prstGeom prst="rect">
            <a:avLst/>
          </a:prstGeom>
          <a:noFill/>
        </p:spPr>
      </p:pic>
      <p:sp>
        <p:nvSpPr>
          <p:cNvPr id="6" name="Slide Number Placeholder 5"/>
          <p:cNvSpPr>
            <a:spLocks noGrp="1"/>
          </p:cNvSpPr>
          <p:nvPr>
            <p:ph type="sldNum" sz="quarter" idx="12"/>
          </p:nvPr>
        </p:nvSpPr>
        <p:spPr/>
        <p:txBody>
          <a:bodyPr/>
          <a:lstStyle/>
          <a:p>
            <a:fld id="{93C4C8AA-83CA-4DCD-88C9-E5DE796046B1}" type="slidenum">
              <a:rPr lang="en-US" smtClean="0"/>
              <a:pPr/>
              <a:t>17</a:t>
            </a:fld>
            <a:endParaRPr lang="en-US"/>
          </a:p>
        </p:txBody>
      </p:sp>
      <p:sp>
        <p:nvSpPr>
          <p:cNvPr id="2" name="Rectangle 1"/>
          <p:cNvSpPr/>
          <p:nvPr/>
        </p:nvSpPr>
        <p:spPr>
          <a:xfrm>
            <a:off x="1705232" y="612345"/>
            <a:ext cx="3237471" cy="646331"/>
          </a:xfrm>
          <a:prstGeom prst="rect">
            <a:avLst/>
          </a:prstGeom>
        </p:spPr>
        <p:txBody>
          <a:bodyPr wrap="square">
            <a:spAutoFit/>
          </a:bodyPr>
          <a:lstStyle/>
          <a:p>
            <a:r>
              <a:rPr lang="en-US" sz="3600" b="1" dirty="0" smtClean="0">
                <a:latin typeface="Times New Roman" pitchFamily="18" charset="0"/>
                <a:cs typeface="Times New Roman" pitchFamily="18" charset="0"/>
              </a:rPr>
              <a:t>ANNEXURES</a:t>
            </a:r>
            <a:endParaRPr lang="en-IN" sz="36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3C4C8AA-83CA-4DCD-88C9-E5DE796046B1}" type="slidenum">
              <a:rPr lang="en-US" smtClean="0"/>
              <a:pPr/>
              <a:t>18</a:t>
            </a:fld>
            <a:endParaRPr lang="en-US"/>
          </a:p>
        </p:txBody>
      </p:sp>
      <p:pic>
        <p:nvPicPr>
          <p:cNvPr id="7" name="Picture 6" descr="G:\final.PNG"/>
          <p:cNvPicPr/>
          <p:nvPr/>
        </p:nvPicPr>
        <p:blipFill>
          <a:blip r:embed="rId2"/>
          <a:srcRect/>
          <a:stretch>
            <a:fillRect/>
          </a:stretch>
        </p:blipFill>
        <p:spPr bwMode="auto">
          <a:xfrm>
            <a:off x="3183039" y="1099750"/>
            <a:ext cx="5727065" cy="430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84357" y="593124"/>
            <a:ext cx="1914307" cy="677108"/>
          </a:xfrm>
          <a:prstGeom prst="rect">
            <a:avLst/>
          </a:prstGeom>
          <a:noFill/>
        </p:spPr>
        <p:txBody>
          <a:bodyPr wrap="none" rtlCol="0">
            <a:spAutoFit/>
          </a:bodyPr>
          <a:lstStyle/>
          <a:p>
            <a:r>
              <a:rPr lang="en-US" sz="2000" b="1" dirty="0" smtClean="0">
                <a:latin typeface="Times New Roman" pitchFamily="18" charset="0"/>
                <a:cs typeface="Times New Roman" pitchFamily="18" charset="0"/>
              </a:rPr>
              <a:t>REFERENCES</a:t>
            </a:r>
            <a:endParaRPr lang="en-IN" sz="2000" dirty="0" smtClean="0">
              <a:latin typeface="Times New Roman" pitchFamily="18" charset="0"/>
              <a:cs typeface="Times New Roman" pitchFamily="18" charset="0"/>
            </a:endParaRPr>
          </a:p>
          <a:p>
            <a:endParaRPr lang="en-IN" dirty="0"/>
          </a:p>
        </p:txBody>
      </p:sp>
      <p:sp>
        <p:nvSpPr>
          <p:cNvPr id="4" name="TextBox 3"/>
          <p:cNvSpPr txBox="1"/>
          <p:nvPr/>
        </p:nvSpPr>
        <p:spPr>
          <a:xfrm>
            <a:off x="259492" y="1225689"/>
            <a:ext cx="11677135" cy="5047536"/>
          </a:xfrm>
          <a:prstGeom prst="rect">
            <a:avLst/>
          </a:prstGeom>
          <a:noFill/>
        </p:spPr>
        <p:txBody>
          <a:bodyPr wrap="square" rtlCol="0">
            <a:spAutoFit/>
          </a:bodyPr>
          <a:lstStyle/>
          <a:p>
            <a:pPr algn="just"/>
            <a:r>
              <a:rPr lang="en-US" sz="1600" dirty="0" smtClean="0">
                <a:latin typeface="Times New Roman" pitchFamily="18" charset="0"/>
                <a:cs typeface="Times New Roman" pitchFamily="18" charset="0"/>
              </a:rPr>
              <a:t>[1] Dr Jeremy B. Williams, “Plagiarism: Deterrence, Detection and Prevention, "The</a:t>
            </a:r>
            <a:r>
              <a:rPr lang="en-US" sz="1600" i="1" dirty="0" smtClean="0">
                <a:latin typeface="Times New Roman" pitchFamily="18" charset="0"/>
                <a:cs typeface="Times New Roman" pitchFamily="18" charset="0"/>
              </a:rPr>
              <a:t> Handbook for Economic Lecturers</a:t>
            </a:r>
            <a:r>
              <a:rPr lang="en-US" sz="1600" dirty="0" smtClean="0">
                <a:latin typeface="Times New Roman" pitchFamily="18" charset="0"/>
                <a:cs typeface="Times New Roman" pitchFamily="18" charset="0"/>
              </a:rPr>
              <a:t>,” Universitas 21 Global</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[2] Petri </a:t>
            </a:r>
            <a:r>
              <a:rPr lang="en-US" sz="1600" dirty="0" err="1" smtClean="0">
                <a:latin typeface="Times New Roman" pitchFamily="18" charset="0"/>
                <a:cs typeface="Times New Roman" pitchFamily="18" charset="0"/>
              </a:rPr>
              <a:t>Sirkkala</a:t>
            </a:r>
            <a:r>
              <a:rPr lang="en-US" sz="1600" dirty="0" smtClean="0">
                <a:latin typeface="Times New Roman" pitchFamily="18" charset="0"/>
                <a:cs typeface="Times New Roman" pitchFamily="18" charset="0"/>
              </a:rPr>
              <a:t> and Sami </a:t>
            </a:r>
            <a:r>
              <a:rPr lang="en-US" sz="1600" dirty="0" err="1" smtClean="0">
                <a:latin typeface="Times New Roman" pitchFamily="18" charset="0"/>
                <a:cs typeface="Times New Roman" pitchFamily="18" charset="0"/>
              </a:rPr>
              <a:t>Puonti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Nalkki</a:t>
            </a:r>
            <a:r>
              <a:rPr lang="en-US" sz="1600" dirty="0" smtClean="0">
                <a:latin typeface="Times New Roman" pitchFamily="18" charset="0"/>
                <a:cs typeface="Times New Roman" pitchFamily="18" charset="0"/>
              </a:rPr>
              <a:t>-project – Tool for Plagiarism Detection Using the Web,” </a:t>
            </a:r>
            <a:r>
              <a:rPr lang="en-US" sz="1600" i="1" dirty="0" smtClean="0">
                <a:latin typeface="Times New Roman" pitchFamily="18" charset="0"/>
                <a:cs typeface="Times New Roman" pitchFamily="18" charset="0"/>
              </a:rPr>
              <a:t>Institute of Software Systems Tampere University of </a:t>
            </a:r>
            <a:r>
              <a:rPr lang="en-US" sz="1600" i="1" dirty="0" err="1" smtClean="0">
                <a:latin typeface="Times New Roman" pitchFamily="18" charset="0"/>
                <a:cs typeface="Times New Roman" pitchFamily="18" charset="0"/>
              </a:rPr>
              <a:t>Technology,Tampere</a:t>
            </a:r>
            <a:r>
              <a:rPr lang="en-US" sz="1600" i="1" dirty="0" smtClean="0">
                <a:latin typeface="Times New Roman" pitchFamily="18" charset="0"/>
                <a:cs typeface="Times New Roman" pitchFamily="18" charset="0"/>
              </a:rPr>
              <a:t>, Finland</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[3] A.P. </a:t>
            </a:r>
            <a:r>
              <a:rPr lang="en-US" sz="1600" dirty="0" err="1" smtClean="0">
                <a:latin typeface="Times New Roman" pitchFamily="18" charset="0"/>
                <a:cs typeface="Times New Roman" pitchFamily="18" charset="0"/>
              </a:rPr>
              <a:t>Gope</a:t>
            </a:r>
            <a:r>
              <a:rPr lang="en-US" sz="1600" dirty="0" smtClean="0">
                <a:latin typeface="Times New Roman" pitchFamily="18" charset="0"/>
                <a:cs typeface="Times New Roman" pitchFamily="18" charset="0"/>
              </a:rPr>
              <a:t> and R.N. </a:t>
            </a:r>
            <a:r>
              <a:rPr lang="en-US" sz="1600" dirty="0" err="1" smtClean="0">
                <a:latin typeface="Times New Roman" pitchFamily="18" charset="0"/>
                <a:cs typeface="Times New Roman" pitchFamily="18" charset="0"/>
              </a:rPr>
              <a:t>Behera</a:t>
            </a:r>
            <a:r>
              <a:rPr lang="en-US" sz="1600" dirty="0" smtClean="0">
                <a:latin typeface="Times New Roman" pitchFamily="18" charset="0"/>
                <a:cs typeface="Times New Roman" pitchFamily="18" charset="0"/>
              </a:rPr>
              <a:t>, “A Novel Pattern Matching Algorithm in Genome Sequence Analysis,” </a:t>
            </a:r>
            <a:r>
              <a:rPr lang="en-US" sz="1600" i="1" dirty="0" smtClean="0">
                <a:latin typeface="Times New Roman" pitchFamily="18" charset="0"/>
                <a:cs typeface="Times New Roman" pitchFamily="18" charset="0"/>
              </a:rPr>
              <a:t>International Journal of Computer Science and Information Technologies</a:t>
            </a:r>
            <a:r>
              <a:rPr lang="en-US" sz="1600" dirty="0" smtClean="0">
                <a:latin typeface="Times New Roman" pitchFamily="18" charset="0"/>
                <a:cs typeface="Times New Roman" pitchFamily="18" charset="0"/>
              </a:rPr>
              <a:t>, Vol. 5 (4), pp- 5450-5457, 2014</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 </a:t>
            </a:r>
            <a:r>
              <a:rPr lang="en-US" sz="1600" dirty="0" err="1" smtClean="0">
                <a:latin typeface="Times New Roman" pitchFamily="18" charset="0"/>
                <a:cs typeface="Times New Roman" pitchFamily="18" charset="0"/>
              </a:rPr>
              <a:t>Limi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Kalita</a:t>
            </a:r>
            <a:r>
              <a:rPr lang="en-US" sz="1600" dirty="0" smtClean="0">
                <a:latin typeface="Times New Roman" pitchFamily="18" charset="0"/>
                <a:cs typeface="Times New Roman" pitchFamily="18" charset="0"/>
              </a:rPr>
              <a:t>, “Socket Programming,” </a:t>
            </a:r>
            <a:r>
              <a:rPr lang="en-US" sz="1600" i="1" dirty="0" smtClean="0">
                <a:latin typeface="Times New Roman" pitchFamily="18" charset="0"/>
                <a:cs typeface="Times New Roman" pitchFamily="18" charset="0"/>
              </a:rPr>
              <a:t>International Journal of Computer Science and Information Technologies</a:t>
            </a:r>
            <a:r>
              <a:rPr lang="en-US" sz="1600" dirty="0" smtClean="0">
                <a:latin typeface="Times New Roman" pitchFamily="18" charset="0"/>
                <a:cs typeface="Times New Roman" pitchFamily="18" charset="0"/>
              </a:rPr>
              <a:t>, Vol. 5 (3), 4802-4807, 2014</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[5] </a:t>
            </a:r>
            <a:r>
              <a:rPr lang="en-US" sz="1600" dirty="0" err="1" smtClean="0">
                <a:latin typeface="Times New Roman" pitchFamily="18" charset="0"/>
                <a:cs typeface="Times New Roman" pitchFamily="18" charset="0"/>
              </a:rPr>
              <a:t>Ranti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Eka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Putri</a:t>
            </a:r>
            <a:r>
              <a:rPr lang="en-US" sz="1600" dirty="0" smtClean="0">
                <a:latin typeface="Times New Roman" pitchFamily="18" charset="0"/>
                <a:cs typeface="Times New Roman" pitchFamily="18" charset="0"/>
              </a:rPr>
              <a:t> and A.P.U. </a:t>
            </a:r>
            <a:r>
              <a:rPr lang="en-US" sz="1600" dirty="0" err="1" smtClean="0">
                <a:latin typeface="Times New Roman" pitchFamily="18" charset="0"/>
                <a:cs typeface="Times New Roman" pitchFamily="18" charset="0"/>
              </a:rPr>
              <a:t>Siahaa</a:t>
            </a:r>
            <a:r>
              <a:rPr lang="en-US" sz="1600" dirty="0" smtClean="0">
                <a:latin typeface="Times New Roman" pitchFamily="18" charset="0"/>
                <a:cs typeface="Times New Roman" pitchFamily="18" charset="0"/>
              </a:rPr>
              <a:t>,  “Examination of Document Similarity using Rabin-Karp,”  </a:t>
            </a:r>
            <a:r>
              <a:rPr lang="en-US" sz="1600" i="1" dirty="0" smtClean="0">
                <a:latin typeface="Times New Roman" pitchFamily="18" charset="0"/>
                <a:cs typeface="Times New Roman" pitchFamily="18" charset="0"/>
              </a:rPr>
              <a:t>International Journal o f Recent Trends in Engineering and Research, </a:t>
            </a:r>
            <a:r>
              <a:rPr lang="en-US" sz="1600" dirty="0" smtClean="0">
                <a:latin typeface="Times New Roman" pitchFamily="18" charset="0"/>
                <a:cs typeface="Times New Roman" pitchFamily="18" charset="0"/>
              </a:rPr>
              <a:t>Volume 03, Issue 08, (ISSN:2455-1457)</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[6] S.K. </a:t>
            </a:r>
            <a:r>
              <a:rPr lang="en-US" sz="1600" dirty="0" err="1" smtClean="0">
                <a:latin typeface="Times New Roman" pitchFamily="18" charset="0"/>
                <a:cs typeface="Times New Roman" pitchFamily="18" charset="0"/>
              </a:rPr>
              <a:t>Shivaji</a:t>
            </a:r>
            <a:r>
              <a:rPr lang="en-US" sz="1600" dirty="0" smtClean="0">
                <a:latin typeface="Times New Roman" pitchFamily="18" charset="0"/>
                <a:cs typeface="Times New Roman" pitchFamily="18" charset="0"/>
              </a:rPr>
              <a:t> and P.S., “Plagiarism Detection by using Karp-Rabin and String Matching Algorithm Together,” </a:t>
            </a:r>
            <a:r>
              <a:rPr lang="en-US" sz="1600" i="1" dirty="0" smtClean="0">
                <a:latin typeface="Times New Roman" pitchFamily="18" charset="0"/>
                <a:cs typeface="Times New Roman" pitchFamily="18" charset="0"/>
              </a:rPr>
              <a:t>International  Journal of Computer</a:t>
            </a:r>
            <a:r>
              <a:rPr lang="en-US" sz="1600" dirty="0" smtClean="0">
                <a:latin typeface="Times New Roman" pitchFamily="18" charset="0"/>
                <a:cs typeface="Times New Roman" pitchFamily="18" charset="0"/>
              </a:rPr>
              <a:t> Applications (0975 – 8887) Volume 116 – No. 23, April 2015</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[7] S. Popov, “Algorithm of the Week: Rabin-Karp String Searching,” </a:t>
            </a:r>
            <a:r>
              <a:rPr lang="en-US" sz="1600" i="1" dirty="0" err="1" smtClean="0">
                <a:latin typeface="Times New Roman" pitchFamily="18" charset="0"/>
                <a:cs typeface="Times New Roman" pitchFamily="18" charset="0"/>
              </a:rPr>
              <a:t>DZone</a:t>
            </a:r>
            <a:r>
              <a:rPr lang="en-US" sz="1600" i="1" dirty="0" smtClean="0">
                <a:latin typeface="Times New Roman" pitchFamily="18" charset="0"/>
                <a:cs typeface="Times New Roman" pitchFamily="18" charset="0"/>
              </a:rPr>
              <a:t> / Java Zone</a:t>
            </a:r>
            <a:r>
              <a:rPr lang="en-US" sz="1600" dirty="0" smtClean="0">
                <a:latin typeface="Times New Roman" pitchFamily="18" charset="0"/>
                <a:cs typeface="Times New Roman" pitchFamily="18" charset="0"/>
              </a:rPr>
              <a:t>, 3 April 2012</a:t>
            </a:r>
            <a:endParaRPr lang="en-IN" sz="1600" dirty="0" smtClean="0">
              <a:latin typeface="Times New Roman" pitchFamily="18" charset="0"/>
              <a:cs typeface="Times New Roman" pitchFamily="18" charset="0"/>
            </a:endParaRPr>
          </a:p>
          <a:p>
            <a:endParaRPr lang="en-IN" dirty="0"/>
          </a:p>
        </p:txBody>
      </p:sp>
      <p:sp>
        <p:nvSpPr>
          <p:cNvPr id="5" name="Slide Number Placeholder 4"/>
          <p:cNvSpPr>
            <a:spLocks noGrp="1"/>
          </p:cNvSpPr>
          <p:nvPr>
            <p:ph type="sldNum" sz="quarter" idx="12"/>
          </p:nvPr>
        </p:nvSpPr>
        <p:spPr/>
        <p:txBody>
          <a:bodyPr/>
          <a:lstStyle/>
          <a:p>
            <a:fld id="{93C4C8AA-83CA-4DCD-88C9-E5DE796046B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growth of the Information Technology and Digitization over the past decade has given unprecedented access to information from a variety of resources. Unfortunately, one of its major side effects is Plagiarism and its significant increase.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has never been easier to copy and paste someone else’s content and pass it off as one’s own writing. However, distribution of assessment work leads to problems when student’s answers need to be checked for plagiarism and therefore has become one of the challenges for educational institutions. This project exhibits and demonstrates a computer assisted plagiarism detection application of text based submissions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3C4C8AA-83CA-4DCD-88C9-E5DE796046B1}" type="slidenum">
              <a:rPr lang="en-US" smtClean="0"/>
              <a:pPr/>
              <a:t>2</a:t>
            </a:fld>
            <a:endParaRPr lang="en-US"/>
          </a:p>
        </p:txBody>
      </p:sp>
    </p:spTree>
    <p:extLst>
      <p:ext uri="{BB962C8B-B14F-4D97-AF65-F5344CB8AC3E}">
        <p14:creationId xmlns:p14="http://schemas.microsoft.com/office/powerpoint/2010/main" xmlns="" val="53930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62112"/>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As people are free to find and retrace plenty of information from their fellow mates, in many of the cases, they are tempted to adopt plagiarism through copy-and-paste. A special issue is published by IEEE transaction on plagiarism. It is confirmed that, “Plagiarism seriously damages the education process in a number of ways, where it prevents students from developing the skills of creative thinking and critical analysis and it undermines the trust between lecturers and students. Furthermore, if plagiarism is undetected, it can impact the reputation of the academic institution and devalue its degrees.”</a:t>
            </a:r>
            <a:endParaRPr lang="en-US" b="1"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Proof Reading </a:t>
            </a:r>
            <a:r>
              <a:rPr lang="en-US" dirty="0">
                <a:latin typeface="Times New Roman" panose="02020603050405020304" pitchFamily="18" charset="0"/>
                <a:cs typeface="Times New Roman" panose="02020603050405020304" pitchFamily="18" charset="0"/>
              </a:rPr>
              <a:t>Bot is a project that intends to observe and detect Plagiarism in regards to student submitted assignments in educational institutions. Considering the same, it’s being observed that students copy contents without prior permission and acknowledgement.</a:t>
            </a:r>
          </a:p>
          <a:p>
            <a:pPr algn="just"/>
            <a:r>
              <a:rPr lang="en-US" dirty="0">
                <a:latin typeface="Times New Roman" panose="02020603050405020304" pitchFamily="18" charset="0"/>
                <a:cs typeface="Times New Roman" panose="02020603050405020304" pitchFamily="18" charset="0"/>
              </a:rPr>
              <a:t>So, we have used socket programming concepts in order to scrape together assignments given to students and afterwards, use well defined algorithms to recognize plagiarism among assignments. At the same time, provide a detailed graph to determine the extent of plagiarism.</a:t>
            </a:r>
          </a:p>
        </p:txBody>
      </p:sp>
      <p:sp>
        <p:nvSpPr>
          <p:cNvPr id="4" name="Slide Number Placeholder 3"/>
          <p:cNvSpPr>
            <a:spLocks noGrp="1"/>
          </p:cNvSpPr>
          <p:nvPr>
            <p:ph type="sldNum" sz="quarter" idx="12"/>
          </p:nvPr>
        </p:nvSpPr>
        <p:spPr/>
        <p:txBody>
          <a:bodyPr/>
          <a:lstStyle/>
          <a:p>
            <a:fld id="{93C4C8AA-83CA-4DCD-88C9-E5DE796046B1}" type="slidenum">
              <a:rPr lang="en-US" smtClean="0"/>
              <a:pPr/>
              <a:t>3</a:t>
            </a:fld>
            <a:endParaRPr lang="en-US"/>
          </a:p>
        </p:txBody>
      </p:sp>
    </p:spTree>
    <p:extLst>
      <p:ext uri="{BB962C8B-B14F-4D97-AF65-F5344CB8AC3E}">
        <p14:creationId xmlns:p14="http://schemas.microsoft.com/office/powerpoint/2010/main" xmlns="" val="3308408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Plagiarism or copy pasting is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difficult </a:t>
            </a:r>
            <a:r>
              <a:rPr lang="en-US" dirty="0">
                <a:latin typeface="Times New Roman" panose="02020603050405020304" pitchFamily="18" charset="0"/>
                <a:cs typeface="Times New Roman" panose="02020603050405020304" pitchFamily="18" charset="0"/>
              </a:rPr>
              <a:t>to notice in a large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volume </a:t>
            </a:r>
            <a:r>
              <a:rPr lang="en-US" dirty="0">
                <a:latin typeface="Times New Roman" panose="02020603050405020304" pitchFamily="18" charset="0"/>
                <a:cs typeface="Times New Roman" panose="02020603050405020304" pitchFamily="18" charset="0"/>
              </a:rPr>
              <a:t>of documents, </a:t>
            </a:r>
            <a:r>
              <a:rPr lang="en-US" dirty="0" smtClean="0">
                <a:latin typeface="Times New Roman" panose="02020603050405020304" pitchFamily="18" charset="0"/>
                <a:cs typeface="Times New Roman" panose="02020603050405020304" pitchFamily="18" charset="0"/>
              </a:rPr>
              <a:t>the</a:t>
            </a:r>
          </a:p>
          <a:p>
            <a:pPr marL="0" indent="0" algn="just">
              <a:buNone/>
            </a:pPr>
            <a:r>
              <a:rPr lang="en-US" dirty="0" smtClean="0">
                <a:latin typeface="Times New Roman" panose="02020603050405020304" pitchFamily="18" charset="0"/>
                <a:cs typeface="Times New Roman" panose="02020603050405020304" pitchFamily="18" charset="0"/>
              </a:rPr>
              <a:t>demonstrated </a:t>
            </a: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focuses</a:t>
            </a:r>
          </a:p>
          <a:p>
            <a:pPr marL="0" indent="0" algn="just">
              <a:buNone/>
            </a:pP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computer-assisted </a:t>
            </a:r>
            <a:r>
              <a:rPr lang="en-US" dirty="0" smtClean="0">
                <a:latin typeface="Times New Roman" panose="02020603050405020304" pitchFamily="18" charset="0"/>
                <a:cs typeface="Times New Roman" panose="02020603050405020304" pitchFamily="18" charset="0"/>
              </a:rPr>
              <a:t>plagiarism</a:t>
            </a:r>
          </a:p>
          <a:p>
            <a:pPr marL="0" indent="0" algn="just">
              <a:buNone/>
            </a:pPr>
            <a:r>
              <a:rPr lang="en-US" dirty="0" smtClean="0">
                <a:latin typeface="Times New Roman" panose="02020603050405020304" pitchFamily="18" charset="0"/>
                <a:cs typeface="Times New Roman" panose="02020603050405020304" pitchFamily="18" charset="0"/>
              </a:rPr>
              <a:t>detection </a:t>
            </a:r>
            <a:r>
              <a:rPr lang="en-US" dirty="0">
                <a:latin typeface="Times New Roman" panose="02020603050405020304" pitchFamily="18" charset="0"/>
                <a:cs typeface="Times New Roman" panose="02020603050405020304" pitchFamily="18" charset="0"/>
              </a:rPr>
              <a:t>in medium to large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volumes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text-based</a:t>
            </a:r>
          </a:p>
          <a:p>
            <a:pPr marL="0" indent="0" algn="just">
              <a:buNone/>
            </a:pPr>
            <a:r>
              <a:rPr lang="en-US" dirty="0" smtClean="0">
                <a:latin typeface="Times New Roman" panose="02020603050405020304" pitchFamily="18" charset="0"/>
                <a:cs typeface="Times New Roman" panose="02020603050405020304" pitchFamily="18" charset="0"/>
              </a:rPr>
              <a:t>submissions</a:t>
            </a:r>
            <a:r>
              <a:rPr lang="en-US" dirty="0">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620871" y="481123"/>
            <a:ext cx="6571129" cy="6107936"/>
          </a:xfrm>
          <a:prstGeom prst="rect">
            <a:avLst/>
          </a:prstGeom>
        </p:spPr>
      </p:pic>
      <p:sp>
        <p:nvSpPr>
          <p:cNvPr id="5" name="Slide Number Placeholder 4"/>
          <p:cNvSpPr>
            <a:spLocks noGrp="1"/>
          </p:cNvSpPr>
          <p:nvPr>
            <p:ph type="sldNum" sz="quarter" idx="12"/>
          </p:nvPr>
        </p:nvSpPr>
        <p:spPr/>
        <p:txBody>
          <a:bodyPr/>
          <a:lstStyle/>
          <a:p>
            <a:fld id="{93C4C8AA-83CA-4DCD-88C9-E5DE796046B1}" type="slidenum">
              <a:rPr lang="en-US" smtClean="0"/>
              <a:pPr/>
              <a:t>4</a:t>
            </a:fld>
            <a:endParaRPr lang="en-US"/>
          </a:p>
        </p:txBody>
      </p:sp>
    </p:spTree>
    <p:extLst>
      <p:ext uri="{BB962C8B-B14F-4D97-AF65-F5344CB8AC3E}">
        <p14:creationId xmlns:p14="http://schemas.microsoft.com/office/powerpoint/2010/main" xmlns="" val="2931976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core objective of this project is to develop a platform where computer aided text-based assignments or exams submitted by students can be easily accessible on the administrator’s (here it will be Professor) system and afterwards, administrator (Professor) would be able to observe the plagiarism among the assignment submissions and also, would be able to notice the extent of copy-paste with the help of graphs.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3C4C8AA-83CA-4DCD-88C9-E5DE796046B1}" type="slidenum">
              <a:rPr lang="en-US" smtClean="0"/>
              <a:pPr/>
              <a:t>5</a:t>
            </a:fld>
            <a:endParaRPr lang="en-US"/>
          </a:p>
        </p:txBody>
      </p:sp>
    </p:spTree>
    <p:extLst>
      <p:ext uri="{BB962C8B-B14F-4D97-AF65-F5344CB8AC3E}">
        <p14:creationId xmlns:p14="http://schemas.microsoft.com/office/powerpoint/2010/main" xmlns="" val="3024898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4" y="162202"/>
            <a:ext cx="10515600" cy="1325563"/>
          </a:xfrm>
        </p:spPr>
        <p:txBody>
          <a:bodyPr/>
          <a:lstStyle/>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7451" y="1487764"/>
            <a:ext cx="10515600" cy="8962521"/>
          </a:xfrm>
        </p:spPr>
        <p:txBody>
          <a:bodyPr>
            <a:noAutofit/>
          </a:bodyPr>
          <a:lstStyle/>
          <a:p>
            <a:pPr>
              <a:buNone/>
            </a:pPr>
            <a:r>
              <a:rPr lang="en-US" sz="1200" b="1" dirty="0" smtClean="0"/>
              <a:t> </a:t>
            </a:r>
            <a:endParaRPr lang="en-IN" sz="1200" dirty="0" smtClean="0"/>
          </a:p>
          <a:p>
            <a:pPr>
              <a:buNone/>
            </a:pPr>
            <a:r>
              <a:rPr lang="en-US" sz="1200" b="1" dirty="0" smtClean="0"/>
              <a:t> </a:t>
            </a:r>
            <a:endParaRPr lang="en-IN" sz="1200" dirty="0" smtClean="0"/>
          </a:p>
          <a:p>
            <a:pPr>
              <a:buNone/>
            </a:pPr>
            <a:r>
              <a:rPr lang="en-US" sz="2000" b="1" u="sng" dirty="0" smtClean="0">
                <a:latin typeface="Times New Roman" pitchFamily="18" charset="0"/>
                <a:cs typeface="Times New Roman" pitchFamily="18" charset="0"/>
              </a:rPr>
              <a:t>MODULE DESIGN:</a:t>
            </a:r>
            <a:endParaRPr lang="en-IN" sz="20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t>
            </a:r>
            <a:endParaRPr lang="en-IN" sz="14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MODULE 1: Input data from client using Graphical User Interface </a:t>
            </a:r>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MODULE 2: Data transfer from client (student) to server (professor) via Socket  Programming</a:t>
            </a:r>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MODULE 3: Server receives Data &amp; Data Storage in files for each client separately</a:t>
            </a:r>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MODULE 4: Data fetching, tokenizing and Stop word Removal</a:t>
            </a:r>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MODULE 5: Hashing calculations &amp; saving</a:t>
            </a:r>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MODULE 6: Hash Arrays Fetch and Comparison</a:t>
            </a:r>
            <a:endParaRPr lang="en-IN"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MODULE 7: Plagiarism Analysis between files collected</a:t>
            </a:r>
            <a:endParaRPr lang="en-IN"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buNone/>
            </a:pPr>
            <a:r>
              <a:rPr lang="en-US" sz="1200" dirty="0" smtClean="0"/>
              <a:t> </a:t>
            </a:r>
            <a:endParaRPr lang="en-IN" sz="1200" dirty="0" smtClean="0"/>
          </a:p>
          <a:p>
            <a:pPr>
              <a:buNone/>
            </a:pPr>
            <a:r>
              <a:rPr lang="en-US" sz="1200" dirty="0" smtClean="0"/>
              <a:t> </a:t>
            </a:r>
            <a:endParaRPr lang="en-IN" sz="1200" dirty="0" smtClean="0"/>
          </a:p>
          <a:p>
            <a:pPr>
              <a:buNone/>
            </a:pPr>
            <a:r>
              <a:rPr lang="en-US" sz="1200" dirty="0" smtClean="0"/>
              <a:t> </a:t>
            </a:r>
            <a:r>
              <a:rPr lang="en-IN" sz="1200" dirty="0" smtClean="0"/>
              <a:t> </a:t>
            </a:r>
          </a:p>
          <a:p>
            <a:pPr>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3C4C8AA-83CA-4DCD-88C9-E5DE796046B1}" type="slidenum">
              <a:rPr lang="en-US" smtClean="0"/>
              <a:pPr/>
              <a:t>6</a:t>
            </a:fld>
            <a:endParaRPr lang="en-US"/>
          </a:p>
        </p:txBody>
      </p:sp>
    </p:spTree>
    <p:extLst>
      <p:ext uri="{BB962C8B-B14F-4D97-AF65-F5344CB8AC3E}">
        <p14:creationId xmlns:p14="http://schemas.microsoft.com/office/powerpoint/2010/main" xmlns="" val="3733563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3" y="889844"/>
            <a:ext cx="10306595" cy="4431983"/>
          </a:xfrm>
          <a:prstGeom prst="rect">
            <a:avLst/>
          </a:prstGeom>
        </p:spPr>
        <p:txBody>
          <a:bodyPr wrap="square">
            <a:spAutoFit/>
          </a:bodyPr>
          <a:lstStyle/>
          <a:p>
            <a:pPr lvl="0" fontAlgn="base">
              <a:spcBef>
                <a:spcPct val="0"/>
              </a:spcBef>
              <a:spcAft>
                <a:spcPct val="0"/>
              </a:spcAft>
              <a:tabLst>
                <a:tab pos="457200" algn="l"/>
              </a:tabLst>
            </a:pPr>
            <a:r>
              <a:rPr lang="en-US" b="1" u="sng" dirty="0" smtClean="0">
                <a:solidFill>
                  <a:srgbClr val="222222"/>
                </a:solidFill>
                <a:latin typeface="Times New Roman" pitchFamily="18" charset="0"/>
                <a:ea typeface="Times New Roman" pitchFamily="18" charset="0"/>
                <a:cs typeface="Times New Roman" pitchFamily="18" charset="0"/>
              </a:rPr>
              <a:t>ALGORITHM FOR TRANSFERRING DOCUMENTS FROM CLIENT’S SIDE TO SERVER’S SIDE</a:t>
            </a:r>
          </a:p>
          <a:p>
            <a:pPr lvl="0" fontAlgn="base">
              <a:spcBef>
                <a:spcPct val="0"/>
              </a:spcBef>
              <a:spcAft>
                <a:spcPct val="0"/>
              </a:spcAft>
              <a:tabLst>
                <a:tab pos="457200" algn="l"/>
              </a:tabLst>
            </a:pPr>
            <a:endParaRPr lang="en-US" sz="1600" b="1" u="sng" dirty="0" smtClean="0">
              <a:solidFill>
                <a:srgbClr val="222222"/>
              </a:solidFill>
              <a:latin typeface="Times New Roman" pitchFamily="18" charset="0"/>
              <a:cs typeface="Times New Roman" pitchFamily="18" charset="0"/>
            </a:endParaRPr>
          </a:p>
          <a:p>
            <a:pPr lvl="0" fontAlgn="base">
              <a:spcBef>
                <a:spcPct val="0"/>
              </a:spcBef>
              <a:spcAft>
                <a:spcPct val="0"/>
              </a:spcAft>
              <a:tabLst>
                <a:tab pos="457200" algn="l"/>
              </a:tabLst>
            </a:pPr>
            <a:endParaRPr lang="en-US" sz="1600" b="1" u="sng" dirty="0" smtClean="0">
              <a:solidFill>
                <a:srgbClr val="222222"/>
              </a:solidFill>
              <a:latin typeface="Times New Roman" pitchFamily="18" charset="0"/>
              <a:cs typeface="Times New Roman" pitchFamily="18" charset="0"/>
            </a:endParaRPr>
          </a:p>
          <a:p>
            <a:pPr lvl="0" algn="just" fontAlgn="base">
              <a:spcBef>
                <a:spcPct val="0"/>
              </a:spcBef>
              <a:spcAft>
                <a:spcPct val="0"/>
              </a:spcAft>
              <a:tabLst>
                <a:tab pos="457200" algn="l"/>
              </a:tabLst>
            </a:pP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latin typeface="Times New Roman" pitchFamily="18" charset="0"/>
                <a:ea typeface="Times New Roman" pitchFamily="18" charset="0"/>
                <a:cs typeface="Times New Roman" pitchFamily="18" charset="0"/>
              </a:rPr>
              <a:t>The steps involved in establishing a socket on the </a:t>
            </a:r>
            <a:r>
              <a:rPr lang="en-US" i="1" dirty="0" smtClean="0">
                <a:latin typeface="Times New Roman" pitchFamily="18" charset="0"/>
                <a:ea typeface="Times New Roman" pitchFamily="18" charset="0"/>
                <a:cs typeface="Times New Roman" pitchFamily="18" charset="0"/>
              </a:rPr>
              <a:t>client</a:t>
            </a:r>
            <a:r>
              <a:rPr lang="en-US" dirty="0" smtClean="0">
                <a:latin typeface="Times New Roman" pitchFamily="18" charset="0"/>
                <a:ea typeface="Times New Roman" pitchFamily="18" charset="0"/>
                <a:cs typeface="Times New Roman" pitchFamily="18" charset="0"/>
              </a:rPr>
              <a:t> side are as follows:</a:t>
            </a:r>
            <a:endParaRPr lang="en-US" sz="1600" dirty="0" smtClean="0">
              <a:latin typeface="Times New Roman" pitchFamily="18" charset="0"/>
              <a:cs typeface="Times New Roman" pitchFamily="18" charset="0"/>
            </a:endParaRPr>
          </a:p>
          <a:p>
            <a:pPr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1. Create a socket </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2. Connect the socket to the address of the server </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3. Send and receive data. There are a number of ways to do this, but the simplest is to use the read() and write() system calls.</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The steps involved in establishing a socket on the </a:t>
            </a:r>
            <a:r>
              <a:rPr lang="en-US" i="1" dirty="0" smtClean="0">
                <a:solidFill>
                  <a:srgbClr val="222222"/>
                </a:solidFill>
                <a:latin typeface="Times New Roman" pitchFamily="18" charset="0"/>
                <a:ea typeface="Times New Roman" pitchFamily="18" charset="0"/>
                <a:cs typeface="Times New Roman" pitchFamily="18" charset="0"/>
              </a:rPr>
              <a:t>server</a:t>
            </a:r>
            <a:r>
              <a:rPr lang="en-US" dirty="0" smtClean="0">
                <a:solidFill>
                  <a:srgbClr val="222222"/>
                </a:solidFill>
                <a:latin typeface="Times New Roman" pitchFamily="18" charset="0"/>
                <a:ea typeface="Times New Roman" pitchFamily="18" charset="0"/>
                <a:cs typeface="Times New Roman" pitchFamily="18" charset="0"/>
              </a:rPr>
              <a:t> side are as follows:</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1. Create a socket </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2. Bind the socket to an address using the bind() system call. For a server socket on the Internet, an address consists of a port number on the host machine.</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3.Listen for connections </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4. Accept a connection with the accept() system call.</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457200" algn="l"/>
              </a:tabLst>
            </a:pPr>
            <a:r>
              <a:rPr lang="en-US" dirty="0" smtClean="0">
                <a:solidFill>
                  <a:srgbClr val="222222"/>
                </a:solidFill>
                <a:latin typeface="Times New Roman" pitchFamily="18" charset="0"/>
                <a:ea typeface="Times New Roman" pitchFamily="18" charset="0"/>
                <a:cs typeface="Times New Roman" pitchFamily="18" charset="0"/>
              </a:rPr>
              <a:t>5. Send and receive data</a:t>
            </a:r>
            <a:endParaRPr lang="en-US" sz="28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93C4C8AA-83CA-4DCD-88C9-E5DE796046B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328805" y="932695"/>
            <a:ext cx="544110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FLOWCHART FOR DOCUMENT TRANSFER</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3C4C8AA-83CA-4DCD-88C9-E5DE796046B1}" type="slidenum">
              <a:rPr lang="en-US" smtClean="0"/>
              <a:pPr/>
              <a:t>8</a:t>
            </a:fld>
            <a:endParaRPr lang="en-US"/>
          </a:p>
        </p:txBody>
      </p:sp>
      <p:pic>
        <p:nvPicPr>
          <p:cNvPr id="38913" name="Picture 1" descr="C:\Users\dell\Desktop\MINOR\FINAL\Capture.PNG"/>
          <p:cNvPicPr>
            <a:picLocks noChangeAspect="1" noChangeArrowheads="1"/>
          </p:cNvPicPr>
          <p:nvPr/>
        </p:nvPicPr>
        <p:blipFill>
          <a:blip r:embed="rId2"/>
          <a:srcRect/>
          <a:stretch>
            <a:fillRect/>
          </a:stretch>
        </p:blipFill>
        <p:spPr bwMode="auto">
          <a:xfrm>
            <a:off x="6422939" y="230745"/>
            <a:ext cx="3695700" cy="646906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7651" name="Rectangle 3"/>
          <p:cNvSpPr>
            <a:spLocks noChangeArrowheads="1"/>
          </p:cNvSpPr>
          <p:nvPr/>
        </p:nvSpPr>
        <p:spPr bwMode="auto">
          <a:xfrm>
            <a:off x="2964135" y="415685"/>
            <a:ext cx="554613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FLOWCHART FOR STRING COMPARISON (main</a:t>
            </a:r>
            <a:r>
              <a:rPr kumimoji="0" lang="en-US" sz="16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3C4C8AA-83CA-4DCD-88C9-E5DE796046B1}" type="slidenum">
              <a:rPr lang="en-US" smtClean="0"/>
              <a:pPr/>
              <a:t>9</a:t>
            </a:fld>
            <a:endParaRPr lang="en-US"/>
          </a:p>
        </p:txBody>
      </p:sp>
      <p:pic>
        <p:nvPicPr>
          <p:cNvPr id="7" name="Picture 6" descr="C:\Users\dell\Desktop\algo.PNG"/>
          <p:cNvPicPr/>
          <p:nvPr/>
        </p:nvPicPr>
        <p:blipFill>
          <a:blip r:embed="rId2"/>
          <a:srcRect/>
          <a:stretch>
            <a:fillRect/>
          </a:stretch>
        </p:blipFill>
        <p:spPr bwMode="auto">
          <a:xfrm>
            <a:off x="1865870" y="763270"/>
            <a:ext cx="7525265" cy="59340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755</Words>
  <Application>Microsoft Office PowerPoint</Application>
  <PresentationFormat>Custom</PresentationFormat>
  <Paragraphs>205</Paragraphs>
  <Slides>19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Microsoft Visio Drawing</vt:lpstr>
      <vt:lpstr>PROOF READING BOT</vt:lpstr>
      <vt:lpstr>                        ABSTRACT</vt:lpstr>
      <vt:lpstr>                      INTRODUCTION</vt:lpstr>
      <vt:lpstr>Problem Statement </vt:lpstr>
      <vt:lpstr>                          OBJECTIVE</vt:lpstr>
      <vt:lpstr>                     METHODOLOGY</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on Proof Reading Bot</dc:title>
  <dc:creator>Aayush</dc:creator>
  <cp:lastModifiedBy>Aayush</cp:lastModifiedBy>
  <cp:revision>60</cp:revision>
  <dcterms:created xsi:type="dcterms:W3CDTF">2017-08-25T17:59:43Z</dcterms:created>
  <dcterms:modified xsi:type="dcterms:W3CDTF">2017-12-12T08:02:31Z</dcterms:modified>
</cp:coreProperties>
</file>