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7" r:id="rId4"/>
    <p:sldId id="268" r:id="rId5"/>
    <p:sldId id="270" r:id="rId6"/>
    <p:sldId id="271" r:id="rId7"/>
    <p:sldId id="272" r:id="rId8"/>
    <p:sldId id="273" r:id="rId9"/>
    <p:sldId id="284" r:id="rId10"/>
    <p:sldId id="275" r:id="rId11"/>
    <p:sldId id="276" r:id="rId12"/>
    <p:sldId id="278" r:id="rId13"/>
    <p:sldId id="280" r:id="rId14"/>
    <p:sldId id="281" r:id="rId15"/>
    <p:sldId id="282" r:id="rId16"/>
    <p:sldId id="283" r:id="rId17"/>
    <p:sldId id="265" r:id="rId18"/>
    <p:sldId id="26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8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013CA6-231C-4455-9C2E-958256AD858B}" type="datetimeFigureOut">
              <a:rPr lang="en-US" smtClean="0"/>
              <a:pPr/>
              <a:t>2/17/2022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ACAA07-5790-4FE8-9E57-3941ACBF8B71}" type="slidenum">
              <a:rPr lang="en-US" smtClean="0"/>
              <a:pPr/>
              <a:t>‹#›</a:t>
            </a:fld>
            <a:endParaRPr lang="en-US"/>
          </a:p>
        </p:txBody>
      </p:sp>
    </p:spTree>
    <p:extLst>
      <p:ext uri="{BB962C8B-B14F-4D97-AF65-F5344CB8AC3E}">
        <p14:creationId xmlns="" xmlns:p14="http://schemas.microsoft.com/office/powerpoint/2010/main" val="1087941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ACAA07-5790-4FE8-9E57-3941ACBF8B71}" type="slidenum">
              <a:rPr lang="en-US" smtClean="0"/>
              <a:pPr/>
              <a:t>1</a:t>
            </a:fld>
            <a:endParaRPr lang="en-US"/>
          </a:p>
        </p:txBody>
      </p:sp>
    </p:spTree>
    <p:extLst>
      <p:ext uri="{BB962C8B-B14F-4D97-AF65-F5344CB8AC3E}">
        <p14:creationId xmlns="" xmlns:p14="http://schemas.microsoft.com/office/powerpoint/2010/main" val="167372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2CDEE8-C07F-42AF-A9B0-4EE5BF1742C7}" type="datetimeFigureOut">
              <a:rPr lang="en-US" smtClean="0"/>
              <a:pPr/>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8D6B1-9758-4C1B-9F66-F014489055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2CDEE8-C07F-42AF-A9B0-4EE5BF1742C7}" type="datetimeFigureOut">
              <a:rPr lang="en-US" smtClean="0"/>
              <a:pPr/>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8D6B1-9758-4C1B-9F66-F014489055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2CDEE8-C07F-42AF-A9B0-4EE5BF1742C7}" type="datetimeFigureOut">
              <a:rPr lang="en-US" smtClean="0"/>
              <a:pPr/>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8D6B1-9758-4C1B-9F66-F014489055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2CDEE8-C07F-42AF-A9B0-4EE5BF1742C7}" type="datetimeFigureOut">
              <a:rPr lang="en-US" smtClean="0"/>
              <a:pPr/>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8D6B1-9758-4C1B-9F66-F014489055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2CDEE8-C07F-42AF-A9B0-4EE5BF1742C7}" type="datetimeFigureOut">
              <a:rPr lang="en-US" smtClean="0"/>
              <a:pPr/>
              <a:t>2/17/2022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8D6B1-9758-4C1B-9F66-F014489055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2CDEE8-C07F-42AF-A9B0-4EE5BF1742C7}" type="datetimeFigureOut">
              <a:rPr lang="en-US" smtClean="0"/>
              <a:pPr/>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8D6B1-9758-4C1B-9F66-F014489055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2CDEE8-C07F-42AF-A9B0-4EE5BF1742C7}" type="datetimeFigureOut">
              <a:rPr lang="en-US" smtClean="0"/>
              <a:pPr/>
              <a:t>2/17/2022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F8D6B1-9758-4C1B-9F66-F014489055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2CDEE8-C07F-42AF-A9B0-4EE5BF1742C7}" type="datetimeFigureOut">
              <a:rPr lang="en-US" smtClean="0"/>
              <a:pPr/>
              <a:t>2/17/2022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F8D6B1-9758-4C1B-9F66-F014489055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2CDEE8-C07F-42AF-A9B0-4EE5BF1742C7}" type="datetimeFigureOut">
              <a:rPr lang="en-US" smtClean="0"/>
              <a:pPr/>
              <a:t>2/17/2022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F8D6B1-9758-4C1B-9F66-F014489055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2CDEE8-C07F-42AF-A9B0-4EE5BF1742C7}" type="datetimeFigureOut">
              <a:rPr lang="en-US" smtClean="0"/>
              <a:pPr/>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8D6B1-9758-4C1B-9F66-F014489055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2CDEE8-C07F-42AF-A9B0-4EE5BF1742C7}" type="datetimeFigureOut">
              <a:rPr lang="en-US" smtClean="0"/>
              <a:pPr/>
              <a:t>2/17/2022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8D6B1-9758-4C1B-9F66-F014489055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CDEE8-C07F-42AF-A9B0-4EE5BF1742C7}" type="datetimeFigureOut">
              <a:rPr lang="en-US" smtClean="0"/>
              <a:pPr/>
              <a:t>2/17/2022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8D6B1-9758-4C1B-9F66-F014489055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10.0.68.2/BKBUtilit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4302" y="865453"/>
            <a:ext cx="8145628" cy="1107996"/>
          </a:xfrm>
          <a:prstGeom prst="rect">
            <a:avLst/>
          </a:prstGeom>
          <a:noFill/>
        </p:spPr>
        <p:txBody>
          <a:bodyPr wrap="none" rtlCol="0">
            <a:spAutoFit/>
          </a:bodyPr>
          <a:lstStyle/>
          <a:p>
            <a:pPr marL="457200" indent="-457200">
              <a:buAutoNum type="arabicPeriod"/>
            </a:pPr>
            <a:r>
              <a:rPr lang="en-US" sz="2400" dirty="0" smtClean="0"/>
              <a:t>Login into the system using URL </a:t>
            </a:r>
            <a:r>
              <a:rPr lang="en-US" sz="2400" u="sng" dirty="0">
                <a:solidFill>
                  <a:srgbClr val="0000FF"/>
                </a:solidFill>
                <a:hlinkClick r:id="rId3"/>
              </a:rPr>
              <a:t>http://</a:t>
            </a:r>
            <a:r>
              <a:rPr lang="en-US" sz="2400" u="sng" dirty="0" smtClean="0">
                <a:solidFill>
                  <a:srgbClr val="0000FF"/>
                </a:solidFill>
                <a:hlinkClick r:id="rId3"/>
              </a:rPr>
              <a:t>10.0.68.2/BKBUtility/</a:t>
            </a:r>
            <a:endParaRPr lang="en-US" sz="2400" u="sng" dirty="0" smtClean="0">
              <a:solidFill>
                <a:srgbClr val="0000FF"/>
              </a:solidFill>
            </a:endParaRPr>
          </a:p>
          <a:p>
            <a:r>
              <a:rPr lang="en-US" sz="2400" dirty="0" smtClean="0"/>
              <a:t>with your user id and password (at slide 10)</a:t>
            </a:r>
          </a:p>
          <a:p>
            <a:endParaRPr lang="en-US" dirty="0"/>
          </a:p>
        </p:txBody>
      </p:sp>
      <p:sp>
        <p:nvSpPr>
          <p:cNvPr id="6" name="TextBox 5"/>
          <p:cNvSpPr txBox="1"/>
          <p:nvPr/>
        </p:nvSpPr>
        <p:spPr>
          <a:xfrm>
            <a:off x="2150587" y="304800"/>
            <a:ext cx="5301708" cy="523220"/>
          </a:xfrm>
          <a:prstGeom prst="rect">
            <a:avLst/>
          </a:prstGeom>
          <a:noFill/>
        </p:spPr>
        <p:txBody>
          <a:bodyPr wrap="none" rtlCol="0">
            <a:spAutoFit/>
          </a:bodyPr>
          <a:lstStyle/>
          <a:p>
            <a:pPr algn="ctr"/>
            <a:r>
              <a:rPr lang="en-US" sz="2800" b="1" u="sng" dirty="0" smtClean="0">
                <a:solidFill>
                  <a:srgbClr val="00B0F0"/>
                </a:solidFill>
              </a:rPr>
              <a:t>BTCL Online Bill Collection Manual</a:t>
            </a:r>
            <a:endParaRPr lang="en-US" sz="2800" b="1" u="sng" dirty="0">
              <a:solidFill>
                <a:srgbClr val="00B0F0"/>
              </a:solidFill>
            </a:endParaRPr>
          </a:p>
        </p:txBody>
      </p:sp>
      <p:pic>
        <p:nvPicPr>
          <p:cNvPr id="3" name="Picture 2"/>
          <p:cNvPicPr>
            <a:picLocks noChangeAspect="1"/>
          </p:cNvPicPr>
          <p:nvPr/>
        </p:nvPicPr>
        <p:blipFill>
          <a:blip r:embed="rId4"/>
          <a:stretch>
            <a:fillRect/>
          </a:stretch>
        </p:blipFill>
        <p:spPr>
          <a:xfrm>
            <a:off x="6824" y="2438400"/>
            <a:ext cx="9144000" cy="463894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457200" y="2549819"/>
            <a:ext cx="8229600" cy="2626724"/>
          </a:xfrm>
          <a:prstGeom prst="rect">
            <a:avLst/>
          </a:prstGeom>
        </p:spPr>
      </p:pic>
    </p:spTree>
    <p:extLst>
      <p:ext uri="{BB962C8B-B14F-4D97-AF65-F5344CB8AC3E}">
        <p14:creationId xmlns="" xmlns:p14="http://schemas.microsoft.com/office/powerpoint/2010/main" val="1154749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457200" y="1733486"/>
            <a:ext cx="8229600" cy="4259390"/>
          </a:xfrm>
          <a:prstGeom prst="rect">
            <a:avLst/>
          </a:prstGeom>
        </p:spPr>
      </p:pic>
    </p:spTree>
    <p:extLst>
      <p:ext uri="{BB962C8B-B14F-4D97-AF65-F5344CB8AC3E}">
        <p14:creationId xmlns="" xmlns:p14="http://schemas.microsoft.com/office/powerpoint/2010/main" val="2205438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457200" y="2462463"/>
            <a:ext cx="8229600" cy="2801437"/>
          </a:xfrm>
          <a:prstGeom prst="rect">
            <a:avLst/>
          </a:prstGeom>
        </p:spPr>
      </p:pic>
      <p:sp>
        <p:nvSpPr>
          <p:cNvPr id="8" name="Rounded Rectangular Callout 7"/>
          <p:cNvSpPr/>
          <p:nvPr/>
        </p:nvSpPr>
        <p:spPr>
          <a:xfrm>
            <a:off x="2743200" y="2393682"/>
            <a:ext cx="7086600" cy="6858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order to view Payment History transaction Report </a:t>
            </a:r>
            <a:r>
              <a:rPr lang="en-US" dirty="0"/>
              <a:t>select Payment </a:t>
            </a:r>
            <a:r>
              <a:rPr lang="en-US" dirty="0" smtClean="0"/>
              <a:t>History </a:t>
            </a:r>
            <a:endParaRPr lang="en-US" dirty="0"/>
          </a:p>
        </p:txBody>
      </p:sp>
    </p:spTree>
    <p:extLst>
      <p:ext uri="{BB962C8B-B14F-4D97-AF65-F5344CB8AC3E}">
        <p14:creationId xmlns="" xmlns:p14="http://schemas.microsoft.com/office/powerpoint/2010/main" val="2064449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457200" y="2860086"/>
            <a:ext cx="8229600" cy="2006190"/>
          </a:xfrm>
          <a:prstGeom prst="rect">
            <a:avLst/>
          </a:prstGeom>
        </p:spPr>
      </p:pic>
    </p:spTree>
    <p:extLst>
      <p:ext uri="{BB962C8B-B14F-4D97-AF65-F5344CB8AC3E}">
        <p14:creationId xmlns="" xmlns:p14="http://schemas.microsoft.com/office/powerpoint/2010/main" val="3845827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457200" y="2363057"/>
            <a:ext cx="8229600" cy="3000249"/>
          </a:xfrm>
          <a:prstGeom prst="rect">
            <a:avLst/>
          </a:prstGeom>
        </p:spPr>
      </p:pic>
      <p:sp>
        <p:nvSpPr>
          <p:cNvPr id="9" name="Rectangular Callout 8"/>
          <p:cNvSpPr/>
          <p:nvPr/>
        </p:nvSpPr>
        <p:spPr>
          <a:xfrm>
            <a:off x="762000" y="2020157"/>
            <a:ext cx="5791200" cy="6858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 the report listed here. </a:t>
            </a:r>
            <a:endParaRPr lang="en-US" dirty="0"/>
          </a:p>
        </p:txBody>
      </p:sp>
    </p:spTree>
    <p:extLst>
      <p:ext uri="{BB962C8B-B14F-4D97-AF65-F5344CB8AC3E}">
        <p14:creationId xmlns="" xmlns:p14="http://schemas.microsoft.com/office/powerpoint/2010/main" val="622146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endParaRPr lang="en-US" dirty="0"/>
          </a:p>
        </p:txBody>
      </p:sp>
      <p:pic>
        <p:nvPicPr>
          <p:cNvPr id="7" name="Content Placeholder 6"/>
          <p:cNvPicPr>
            <a:picLocks noGrp="1" noChangeAspect="1"/>
          </p:cNvPicPr>
          <p:nvPr>
            <p:ph idx="1"/>
          </p:nvPr>
        </p:nvPicPr>
        <p:blipFill>
          <a:blip r:embed="rId2"/>
          <a:stretch>
            <a:fillRect/>
          </a:stretch>
        </p:blipFill>
        <p:spPr>
          <a:xfrm>
            <a:off x="457200" y="2040741"/>
            <a:ext cx="8229600" cy="3644881"/>
          </a:xfrm>
          <a:prstGeom prst="rect">
            <a:avLst/>
          </a:prstGeom>
        </p:spPr>
      </p:pic>
      <p:sp>
        <p:nvSpPr>
          <p:cNvPr id="8" name="Rectangular Callout 7"/>
          <p:cNvSpPr/>
          <p:nvPr/>
        </p:nvSpPr>
        <p:spPr>
          <a:xfrm>
            <a:off x="685800" y="1600200"/>
            <a:ext cx="5791200" cy="6858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 the report listed here</a:t>
            </a:r>
            <a:r>
              <a:rPr lang="en-US" dirty="0"/>
              <a:t>. Select report you want to view within the date range </a:t>
            </a:r>
          </a:p>
        </p:txBody>
      </p:sp>
    </p:spTree>
    <p:extLst>
      <p:ext uri="{BB962C8B-B14F-4D97-AF65-F5344CB8AC3E}">
        <p14:creationId xmlns="" xmlns:p14="http://schemas.microsoft.com/office/powerpoint/2010/main" val="2786996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457200" y="2308433"/>
            <a:ext cx="8229600" cy="3109496"/>
          </a:xfrm>
          <a:prstGeom prst="rect">
            <a:avLst/>
          </a:prstGeom>
        </p:spPr>
      </p:pic>
    </p:spTree>
    <p:extLst>
      <p:ext uri="{BB962C8B-B14F-4D97-AF65-F5344CB8AC3E}">
        <p14:creationId xmlns="" xmlns:p14="http://schemas.microsoft.com/office/powerpoint/2010/main" val="1653613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839200" cy="3416320"/>
          </a:xfrm>
          <a:prstGeom prst="rect">
            <a:avLst/>
          </a:prstGeom>
          <a:noFill/>
        </p:spPr>
        <p:txBody>
          <a:bodyPr wrap="square" rtlCol="0">
            <a:spAutoFit/>
          </a:bodyPr>
          <a:lstStyle/>
          <a:p>
            <a:r>
              <a:rPr lang="en-US" dirty="0" smtClean="0"/>
              <a:t>Dear Sir,</a:t>
            </a:r>
          </a:p>
          <a:p>
            <a:r>
              <a:rPr lang="en-US" dirty="0" smtClean="0"/>
              <a:t> </a:t>
            </a:r>
          </a:p>
          <a:p>
            <a:r>
              <a:rPr lang="en-US" dirty="0" smtClean="0"/>
              <a:t>Please be informed that Bangladesh </a:t>
            </a:r>
            <a:r>
              <a:rPr lang="en-US" dirty="0" err="1" smtClean="0"/>
              <a:t>Krishi</a:t>
            </a:r>
            <a:r>
              <a:rPr lang="en-US" dirty="0" smtClean="0"/>
              <a:t> Bank has introduced online bill collection system for BTCL. All the branch of Dhaka and division/districts of BKB will collect BTCL telephone bill from the system.</a:t>
            </a:r>
          </a:p>
          <a:p>
            <a:r>
              <a:rPr lang="en-US" dirty="0" smtClean="0"/>
              <a:t> </a:t>
            </a:r>
          </a:p>
          <a:p>
            <a:r>
              <a:rPr lang="en-US" dirty="0" smtClean="0"/>
              <a:t>All the branches are instructed to follow the manual attached herewith in order to collect bill. After successful collection of bill branch are requested to deposit the collected amount to BTCL SND account and VAT account managing at Local Principle Branch. </a:t>
            </a:r>
          </a:p>
          <a:p>
            <a:r>
              <a:rPr lang="en-US" dirty="0" smtClean="0"/>
              <a:t> </a:t>
            </a:r>
          </a:p>
          <a:p>
            <a:endParaRPr lang="en-US" dirty="0" smtClean="0"/>
          </a:p>
          <a:p>
            <a:pPr algn="ctr"/>
            <a:endParaRPr lang="en-US" dirty="0">
              <a:solidFill>
                <a:srgbClr val="FF0000"/>
              </a:solidFill>
            </a:endParaRPr>
          </a:p>
        </p:txBody>
      </p:sp>
      <p:sp>
        <p:nvSpPr>
          <p:cNvPr id="3" name="TextBox 2"/>
          <p:cNvSpPr txBox="1"/>
          <p:nvPr/>
        </p:nvSpPr>
        <p:spPr>
          <a:xfrm>
            <a:off x="0" y="2610683"/>
            <a:ext cx="2819400" cy="954107"/>
          </a:xfrm>
          <a:prstGeom prst="rect">
            <a:avLst/>
          </a:prstGeom>
          <a:noFill/>
        </p:spPr>
        <p:txBody>
          <a:bodyPr wrap="square" rtlCol="0">
            <a:spAutoFit/>
          </a:bodyPr>
          <a:lstStyle/>
          <a:p>
            <a:r>
              <a:rPr lang="en-US" sz="2000" b="1" u="sng" dirty="0" smtClean="0"/>
              <a:t>Account Details:</a:t>
            </a:r>
          </a:p>
          <a:p>
            <a:r>
              <a:rPr lang="en-US" dirty="0" smtClean="0"/>
              <a:t> </a:t>
            </a:r>
          </a:p>
          <a:p>
            <a:endParaRPr lang="en-US" dirty="0"/>
          </a:p>
        </p:txBody>
      </p:sp>
      <p:sp>
        <p:nvSpPr>
          <p:cNvPr id="5" name="TextBox 4"/>
          <p:cNvSpPr txBox="1"/>
          <p:nvPr/>
        </p:nvSpPr>
        <p:spPr>
          <a:xfrm>
            <a:off x="228600" y="4724400"/>
            <a:ext cx="8686800" cy="1446550"/>
          </a:xfrm>
          <a:prstGeom prst="rect">
            <a:avLst/>
          </a:prstGeom>
          <a:noFill/>
        </p:spPr>
        <p:txBody>
          <a:bodyPr wrap="square" rtlCol="0">
            <a:spAutoFit/>
          </a:bodyPr>
          <a:lstStyle/>
          <a:p>
            <a:r>
              <a:rPr lang="en-US" sz="2000" dirty="0" smtClean="0"/>
              <a:t>User ID: </a:t>
            </a:r>
            <a:r>
              <a:rPr lang="en-US" sz="3600" b="1" u="sng" dirty="0" err="1" smtClean="0"/>
              <a:t>bkbmgxxxx</a:t>
            </a:r>
            <a:r>
              <a:rPr lang="en-US" sz="2000" dirty="0" smtClean="0"/>
              <a:t> (</a:t>
            </a:r>
            <a:r>
              <a:rPr lang="en-US" sz="2000" dirty="0" err="1" smtClean="0"/>
              <a:t>xxxx</a:t>
            </a:r>
            <a:r>
              <a:rPr lang="en-US" sz="2000" dirty="0" smtClean="0"/>
              <a:t> is four digit branch code. Ex: bkbmg0201, bkbmg0202)</a:t>
            </a:r>
          </a:p>
          <a:p>
            <a:r>
              <a:rPr lang="en-US" sz="2000" dirty="0" smtClean="0"/>
              <a:t>Password: </a:t>
            </a:r>
            <a:r>
              <a:rPr lang="en-US" sz="3200" b="1" dirty="0" smtClean="0"/>
              <a:t>123456</a:t>
            </a:r>
            <a:r>
              <a:rPr lang="en-US" sz="2000" dirty="0" smtClean="0"/>
              <a:t> (User must need to change their password at first login)</a:t>
            </a:r>
            <a:endParaRPr lang="en-US" sz="2000" dirty="0"/>
          </a:p>
        </p:txBody>
      </p:sp>
      <p:graphicFrame>
        <p:nvGraphicFramePr>
          <p:cNvPr id="6" name="Table 5"/>
          <p:cNvGraphicFramePr>
            <a:graphicFrameLocks noGrp="1"/>
          </p:cNvGraphicFramePr>
          <p:nvPr/>
        </p:nvGraphicFramePr>
        <p:xfrm>
          <a:off x="228600" y="2971800"/>
          <a:ext cx="8763000" cy="1112520"/>
        </p:xfrm>
        <a:graphic>
          <a:graphicData uri="http://schemas.openxmlformats.org/drawingml/2006/table">
            <a:tbl>
              <a:tblPr firstRow="1" bandRow="1">
                <a:tableStyleId>{5C22544A-7EE6-4342-B048-85BDC9FD1C3A}</a:tableStyleId>
              </a:tblPr>
              <a:tblGrid>
                <a:gridCol w="838200"/>
                <a:gridCol w="2057400"/>
                <a:gridCol w="5867400"/>
              </a:tblGrid>
              <a:tr h="370840">
                <a:tc>
                  <a:txBody>
                    <a:bodyPr/>
                    <a:lstStyle/>
                    <a:p>
                      <a:pPr marL="0" marR="0">
                        <a:spcBef>
                          <a:spcPts val="0"/>
                        </a:spcBef>
                        <a:spcAft>
                          <a:spcPts val="0"/>
                        </a:spcAft>
                      </a:pPr>
                      <a:r>
                        <a:rPr lang="en-US" sz="2000" dirty="0">
                          <a:latin typeface="Calibri"/>
                          <a:ea typeface="Calibri"/>
                          <a:cs typeface="Times New Roman"/>
                        </a:rPr>
                        <a:t>Serial</a:t>
                      </a:r>
                    </a:p>
                  </a:txBody>
                  <a:tcPr marL="68580" marR="68580" marT="0" marB="0"/>
                </a:tc>
                <a:tc>
                  <a:txBody>
                    <a:bodyPr/>
                    <a:lstStyle/>
                    <a:p>
                      <a:pPr marL="0" marR="0">
                        <a:spcBef>
                          <a:spcPts val="0"/>
                        </a:spcBef>
                        <a:spcAft>
                          <a:spcPts val="0"/>
                        </a:spcAft>
                      </a:pPr>
                      <a:r>
                        <a:rPr lang="en-US" sz="2000">
                          <a:latin typeface="Calibri"/>
                          <a:ea typeface="Calibri"/>
                          <a:cs typeface="Times New Roman"/>
                        </a:rPr>
                        <a:t>Account No</a:t>
                      </a:r>
                    </a:p>
                  </a:txBody>
                  <a:tcPr marL="68580" marR="68580" marT="0" marB="0"/>
                </a:tc>
                <a:tc>
                  <a:txBody>
                    <a:bodyPr/>
                    <a:lstStyle/>
                    <a:p>
                      <a:pPr marL="0" marR="0">
                        <a:spcBef>
                          <a:spcPts val="0"/>
                        </a:spcBef>
                        <a:spcAft>
                          <a:spcPts val="0"/>
                        </a:spcAft>
                      </a:pPr>
                      <a:r>
                        <a:rPr lang="en-US" sz="2000" dirty="0">
                          <a:latin typeface="Calibri"/>
                          <a:ea typeface="Calibri"/>
                          <a:cs typeface="Times New Roman"/>
                        </a:rPr>
                        <a:t>Account Name</a:t>
                      </a:r>
                    </a:p>
                  </a:txBody>
                  <a:tcPr marL="68580" marR="68580" marT="0" marB="0"/>
                </a:tc>
              </a:tr>
              <a:tr h="370840">
                <a:tc>
                  <a:txBody>
                    <a:bodyPr/>
                    <a:lstStyle/>
                    <a:p>
                      <a:pPr marL="0" marR="0">
                        <a:spcBef>
                          <a:spcPts val="0"/>
                        </a:spcBef>
                        <a:spcAft>
                          <a:spcPts val="0"/>
                        </a:spcAft>
                      </a:pPr>
                      <a:r>
                        <a:rPr lang="en-US" sz="2000" dirty="0">
                          <a:latin typeface="Calibri"/>
                          <a:ea typeface="Calibri"/>
                          <a:cs typeface="Times New Roman"/>
                        </a:rPr>
                        <a:t>1</a:t>
                      </a:r>
                    </a:p>
                  </a:txBody>
                  <a:tcPr marL="68580" marR="68580" marT="0" marB="0"/>
                </a:tc>
                <a:tc>
                  <a:txBody>
                    <a:bodyPr/>
                    <a:lstStyle/>
                    <a:p>
                      <a:pPr marL="0" marR="0">
                        <a:spcBef>
                          <a:spcPts val="0"/>
                        </a:spcBef>
                        <a:spcAft>
                          <a:spcPts val="0"/>
                        </a:spcAft>
                      </a:pPr>
                      <a:r>
                        <a:rPr lang="en-US" sz="2000" dirty="0" smtClean="0">
                          <a:latin typeface="Calibri"/>
                          <a:ea typeface="Calibri"/>
                          <a:cs typeface="Times New Roman"/>
                        </a:rPr>
                        <a:t>4001-0210042284</a:t>
                      </a:r>
                      <a:endParaRPr lang="en-US" sz="2000" dirty="0">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smtClean="0">
                          <a:latin typeface="Calibri"/>
                          <a:ea typeface="Calibri"/>
                          <a:cs typeface="Times New Roman"/>
                        </a:rPr>
                        <a:t>BTCL Bill Collection Account</a:t>
                      </a:r>
                      <a:r>
                        <a:rPr lang="en-US" sz="2000" baseline="0" dirty="0" smtClean="0">
                          <a:latin typeface="Calibri"/>
                          <a:ea typeface="Calibri"/>
                          <a:cs typeface="Times New Roman"/>
                        </a:rPr>
                        <a:t> </a:t>
                      </a:r>
                      <a:endParaRPr lang="en-US" sz="2000" dirty="0">
                        <a:latin typeface="Calibri"/>
                        <a:ea typeface="Calibri"/>
                        <a:cs typeface="Times New Roman"/>
                      </a:endParaRPr>
                    </a:p>
                  </a:txBody>
                  <a:tcPr marL="68580" marR="68580" marT="0" marB="0"/>
                </a:tc>
              </a:tr>
              <a:tr h="370840">
                <a:tc>
                  <a:txBody>
                    <a:bodyPr/>
                    <a:lstStyle/>
                    <a:p>
                      <a:pPr marL="0" marR="0">
                        <a:spcBef>
                          <a:spcPts val="0"/>
                        </a:spcBef>
                        <a:spcAft>
                          <a:spcPts val="0"/>
                        </a:spcAft>
                      </a:pPr>
                      <a:r>
                        <a:rPr lang="en-US" sz="2000">
                          <a:latin typeface="Calibri"/>
                          <a:ea typeface="Calibri"/>
                          <a:cs typeface="Times New Roman"/>
                        </a:rPr>
                        <a:t>2</a:t>
                      </a:r>
                    </a:p>
                  </a:txBody>
                  <a:tcPr marL="68580" marR="68580" marT="0" marB="0"/>
                </a:tc>
                <a:tc>
                  <a:txBody>
                    <a:bodyPr/>
                    <a:lstStyle/>
                    <a:p>
                      <a:pPr marL="0" marR="0">
                        <a:spcBef>
                          <a:spcPts val="0"/>
                        </a:spcBef>
                        <a:spcAft>
                          <a:spcPts val="0"/>
                        </a:spcAft>
                      </a:pPr>
                      <a:r>
                        <a:rPr lang="en-US" sz="2000" dirty="0" smtClean="0">
                          <a:latin typeface="Calibri"/>
                          <a:ea typeface="Calibri"/>
                          <a:cs typeface="Times New Roman"/>
                        </a:rPr>
                        <a:t>4001-0210042293</a:t>
                      </a:r>
                      <a:endParaRPr lang="en-US" sz="2000" dirty="0">
                        <a:latin typeface="Calibri"/>
                        <a:ea typeface="Calibri"/>
                        <a:cs typeface="Times New Roman"/>
                      </a:endParaRPr>
                    </a:p>
                  </a:txBody>
                  <a:tcPr marL="68580" marR="68580" marT="0" marB="0"/>
                </a:tc>
                <a:tc>
                  <a:txBody>
                    <a:bodyPr/>
                    <a:lstStyle/>
                    <a:p>
                      <a:pPr marL="0" marR="0">
                        <a:spcBef>
                          <a:spcPts val="0"/>
                        </a:spcBef>
                        <a:spcAft>
                          <a:spcPts val="0"/>
                        </a:spcAft>
                      </a:pPr>
                      <a:r>
                        <a:rPr lang="en-US" sz="2000" dirty="0" smtClean="0">
                          <a:latin typeface="Calibri"/>
                          <a:ea typeface="Calibri"/>
                          <a:cs typeface="Times New Roman"/>
                        </a:rPr>
                        <a:t>BTCL VAT Account</a:t>
                      </a:r>
                      <a:r>
                        <a:rPr lang="en-US" sz="2000" baseline="0" dirty="0" smtClean="0">
                          <a:latin typeface="Calibri"/>
                          <a:ea typeface="Calibri"/>
                          <a:cs typeface="Times New Roman"/>
                        </a:rPr>
                        <a:t> </a:t>
                      </a:r>
                      <a:endParaRPr lang="en-US" sz="20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a:t>
            </a:r>
            <a:endParaRPr lang="en-US" dirty="0"/>
          </a:p>
        </p:txBody>
      </p:sp>
      <p:sp>
        <p:nvSpPr>
          <p:cNvPr id="4" name="TextBox 3"/>
          <p:cNvSpPr txBox="1"/>
          <p:nvPr/>
        </p:nvSpPr>
        <p:spPr>
          <a:xfrm>
            <a:off x="304800" y="2362200"/>
            <a:ext cx="7520777" cy="830997"/>
          </a:xfrm>
          <a:prstGeom prst="rect">
            <a:avLst/>
          </a:prstGeom>
          <a:noFill/>
        </p:spPr>
        <p:txBody>
          <a:bodyPr wrap="none" rtlCol="0">
            <a:spAutoFit/>
          </a:bodyPr>
          <a:lstStyle/>
          <a:p>
            <a:pPr marL="800100" lvl="1" indent="-342900">
              <a:buFont typeface="+mj-lt"/>
              <a:buAutoNum type="arabicPeriod"/>
            </a:pPr>
            <a:r>
              <a:rPr lang="en-US" sz="2400" b="1" u="sng" dirty="0" smtClean="0"/>
              <a:t>Md. </a:t>
            </a:r>
            <a:r>
              <a:rPr lang="en-US" sz="2400" b="1" u="sng" dirty="0" err="1" smtClean="0"/>
              <a:t>Ahsan</a:t>
            </a:r>
            <a:r>
              <a:rPr lang="en-US" sz="2400" b="1" u="sng" dirty="0" smtClean="0"/>
              <a:t> </a:t>
            </a:r>
            <a:r>
              <a:rPr lang="en-US" sz="2400" b="1" u="sng" dirty="0" err="1" smtClean="0"/>
              <a:t>Habib</a:t>
            </a:r>
            <a:r>
              <a:rPr lang="en-US" sz="2400" b="1" u="sng" dirty="0" smtClean="0"/>
              <a:t>, Programmer(01777-743207)</a:t>
            </a:r>
          </a:p>
          <a:p>
            <a:pPr marL="800100" lvl="1" indent="-342900">
              <a:buFont typeface="+mj-lt"/>
              <a:buAutoNum type="arabicPeriod"/>
            </a:pPr>
            <a:r>
              <a:rPr lang="en-US" sz="2400" b="1" u="sng" dirty="0" err="1" smtClean="0"/>
              <a:t>Maklina</a:t>
            </a:r>
            <a:r>
              <a:rPr lang="en-US" sz="2400" b="1" u="sng" dirty="0" smtClean="0"/>
              <a:t> </a:t>
            </a:r>
            <a:r>
              <a:rPr lang="en-US" sz="2400" b="1" u="sng" dirty="0" err="1" smtClean="0"/>
              <a:t>Khatun</a:t>
            </a:r>
            <a:r>
              <a:rPr lang="en-US" sz="2400" b="1" u="sng" dirty="0" smtClean="0"/>
              <a:t>, Asst. Programmer (01516-134435)</a:t>
            </a:r>
            <a:endParaRPr lang="en-US" sz="2400" b="1" u="sng"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8284" y="457200"/>
            <a:ext cx="8630916" cy="830997"/>
          </a:xfrm>
          <a:prstGeom prst="rect">
            <a:avLst/>
          </a:prstGeom>
          <a:noFill/>
        </p:spPr>
        <p:txBody>
          <a:bodyPr wrap="square" rtlCol="0">
            <a:spAutoFit/>
          </a:bodyPr>
          <a:lstStyle/>
          <a:p>
            <a:r>
              <a:rPr lang="en-US" sz="2400" dirty="0" smtClean="0"/>
              <a:t>2. After successful login you get all the menu related To BTCL Bill collection, Reports and user management.</a:t>
            </a:r>
          </a:p>
        </p:txBody>
      </p:sp>
      <p:pic>
        <p:nvPicPr>
          <p:cNvPr id="3" name="Picture 2"/>
          <p:cNvPicPr>
            <a:picLocks noChangeAspect="1"/>
          </p:cNvPicPr>
          <p:nvPr/>
        </p:nvPicPr>
        <p:blipFill>
          <a:blip r:embed="rId2"/>
          <a:stretch>
            <a:fillRect/>
          </a:stretch>
        </p:blipFill>
        <p:spPr>
          <a:xfrm>
            <a:off x="685800" y="2743200"/>
            <a:ext cx="9144000" cy="4251454"/>
          </a:xfrm>
          <a:prstGeom prst="rect">
            <a:avLst/>
          </a:prstGeom>
        </p:spPr>
      </p:pic>
      <p:sp>
        <p:nvSpPr>
          <p:cNvPr id="8" name="Rectangular Callout 7"/>
          <p:cNvSpPr/>
          <p:nvPr/>
        </p:nvSpPr>
        <p:spPr>
          <a:xfrm>
            <a:off x="2466342" y="2294972"/>
            <a:ext cx="4114800" cy="896455"/>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 Select from BTCL Bill Collection Menu-&gt; Phone Bill Collection</a:t>
            </a:r>
          </a:p>
          <a:p>
            <a:pPr algn="ct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457200" y="1626009"/>
            <a:ext cx="8229600" cy="4474345"/>
          </a:xfrm>
          <a:prstGeom prst="rect">
            <a:avLst/>
          </a:prstGeom>
        </p:spPr>
      </p:pic>
      <p:sp>
        <p:nvSpPr>
          <p:cNvPr id="8" name="Oval Callout 7"/>
          <p:cNvSpPr/>
          <p:nvPr/>
        </p:nvSpPr>
        <p:spPr>
          <a:xfrm>
            <a:off x="3048000" y="556291"/>
            <a:ext cx="2895600" cy="2209800"/>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After Selecting menu press on </a:t>
            </a:r>
            <a:r>
              <a:rPr lang="en-US" dirty="0"/>
              <a:t>Phone Bill Collection </a:t>
            </a:r>
            <a:r>
              <a:rPr lang="en-US" dirty="0" smtClean="0"/>
              <a:t>to collect Bill Select Search Type </a:t>
            </a:r>
            <a:endParaRPr lang="en-US" dirty="0"/>
          </a:p>
        </p:txBody>
      </p:sp>
    </p:spTree>
    <p:extLst>
      <p:ext uri="{BB962C8B-B14F-4D97-AF65-F5344CB8AC3E}">
        <p14:creationId xmlns="" xmlns:p14="http://schemas.microsoft.com/office/powerpoint/2010/main" val="4173712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457200" y="1655240"/>
            <a:ext cx="8229600" cy="4415882"/>
          </a:xfrm>
          <a:prstGeom prst="rect">
            <a:avLst/>
          </a:prstGeom>
        </p:spPr>
      </p:pic>
      <p:sp>
        <p:nvSpPr>
          <p:cNvPr id="10" name="Oval Callout 9"/>
          <p:cNvSpPr/>
          <p:nvPr/>
        </p:nvSpPr>
        <p:spPr>
          <a:xfrm>
            <a:off x="3124200" y="827941"/>
            <a:ext cx="2895600" cy="2209800"/>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After Selecting Search Type Phone Number, giving Phone Number and selecting Pay Status Unpaid Press on Search Button</a:t>
            </a:r>
            <a:endParaRPr lang="en-US" dirty="0"/>
          </a:p>
        </p:txBody>
      </p:sp>
    </p:spTree>
    <p:extLst>
      <p:ext uri="{BB962C8B-B14F-4D97-AF65-F5344CB8AC3E}">
        <p14:creationId xmlns="" xmlns:p14="http://schemas.microsoft.com/office/powerpoint/2010/main" val="3097050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endParaRPr lang="en-US" dirty="0"/>
          </a:p>
        </p:txBody>
      </p:sp>
      <p:pic>
        <p:nvPicPr>
          <p:cNvPr id="9" name="Picture 8"/>
          <p:cNvPicPr>
            <a:picLocks noChangeAspect="1"/>
          </p:cNvPicPr>
          <p:nvPr/>
        </p:nvPicPr>
        <p:blipFill>
          <a:blip r:embed="rId2"/>
          <a:stretch>
            <a:fillRect/>
          </a:stretch>
        </p:blipFill>
        <p:spPr>
          <a:xfrm>
            <a:off x="0" y="1397372"/>
            <a:ext cx="9144000" cy="4063256"/>
          </a:xfrm>
          <a:prstGeom prst="rect">
            <a:avLst/>
          </a:prstGeom>
        </p:spPr>
      </p:pic>
      <p:sp>
        <p:nvSpPr>
          <p:cNvPr id="10" name="Line Callout 3 9"/>
          <p:cNvSpPr/>
          <p:nvPr/>
        </p:nvSpPr>
        <p:spPr>
          <a:xfrm>
            <a:off x="1447800" y="247342"/>
            <a:ext cx="3886200" cy="1651596"/>
          </a:xfrm>
          <a:prstGeom prst="borderCallout3">
            <a:avLst>
              <a:gd name="adj1" fmla="val 24811"/>
              <a:gd name="adj2" fmla="val -1126"/>
              <a:gd name="adj3" fmla="val 21780"/>
              <a:gd name="adj4" fmla="val -11663"/>
              <a:gd name="adj5" fmla="val 162265"/>
              <a:gd name="adj6" fmla="val -12739"/>
              <a:gd name="adj7" fmla="val 158288"/>
              <a:gd name="adj8" fmla="val -382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Check mark the </a:t>
            </a:r>
            <a:r>
              <a:rPr lang="en-US" dirty="0" err="1" smtClean="0"/>
              <a:t>IsChecked</a:t>
            </a:r>
            <a:r>
              <a:rPr lang="en-US" dirty="0" smtClean="0"/>
              <a:t> field which </a:t>
            </a:r>
            <a:r>
              <a:rPr lang="en-US" dirty="0" err="1" smtClean="0"/>
              <a:t>BillNumber</a:t>
            </a:r>
            <a:r>
              <a:rPr lang="en-US" dirty="0" smtClean="0"/>
              <a:t> the customer wants to give </a:t>
            </a:r>
            <a:r>
              <a:rPr lang="en-US" dirty="0" err="1" smtClean="0"/>
              <a:t>TotalAmount</a:t>
            </a:r>
            <a:r>
              <a:rPr lang="en-US" dirty="0" smtClean="0"/>
              <a:t> will be automatically displayed on Total paid Amount field</a:t>
            </a:r>
            <a:endParaRPr lang="en-US" dirty="0"/>
          </a:p>
        </p:txBody>
      </p:sp>
      <p:sp>
        <p:nvSpPr>
          <p:cNvPr id="11" name="Oval Callout 10"/>
          <p:cNvSpPr/>
          <p:nvPr/>
        </p:nvSpPr>
        <p:spPr>
          <a:xfrm>
            <a:off x="7391400" y="1914474"/>
            <a:ext cx="1981200" cy="175564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Confirm Total Bill Amount paid by customer at branch </a:t>
            </a:r>
            <a:endParaRPr lang="en-US" dirty="0"/>
          </a:p>
        </p:txBody>
      </p:sp>
    </p:spTree>
    <p:extLst>
      <p:ext uri="{BB962C8B-B14F-4D97-AF65-F5344CB8AC3E}">
        <p14:creationId xmlns="" xmlns:p14="http://schemas.microsoft.com/office/powerpoint/2010/main" val="1675359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457200" y="2016642"/>
            <a:ext cx="8229600" cy="3693078"/>
          </a:xfrm>
          <a:prstGeom prst="rect">
            <a:avLst/>
          </a:prstGeom>
        </p:spPr>
      </p:pic>
    </p:spTree>
    <p:extLst>
      <p:ext uri="{BB962C8B-B14F-4D97-AF65-F5344CB8AC3E}">
        <p14:creationId xmlns="" xmlns:p14="http://schemas.microsoft.com/office/powerpoint/2010/main" val="2521216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457200" y="2510659"/>
            <a:ext cx="8229600" cy="2705044"/>
          </a:xfrm>
          <a:prstGeom prst="rect">
            <a:avLst/>
          </a:prstGeom>
        </p:spPr>
      </p:pic>
      <p:sp>
        <p:nvSpPr>
          <p:cNvPr id="8" name="Rounded Rectangular Callout 7"/>
          <p:cNvSpPr/>
          <p:nvPr/>
        </p:nvSpPr>
        <p:spPr>
          <a:xfrm>
            <a:off x="1447800" y="1752600"/>
            <a:ext cx="5715000" cy="100965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 successful payment you will receive this receipt with </a:t>
            </a:r>
            <a:r>
              <a:rPr lang="en-US" dirty="0" err="1" smtClean="0"/>
              <a:t>BillNo</a:t>
            </a:r>
            <a:r>
              <a:rPr lang="en-US" dirty="0" smtClean="0"/>
              <a:t> and Paid Amount which can be printed by clicking Print Button</a:t>
            </a:r>
            <a:endParaRPr lang="en-US" dirty="0"/>
          </a:p>
        </p:txBody>
      </p:sp>
    </p:spTree>
    <p:extLst>
      <p:ext uri="{BB962C8B-B14F-4D97-AF65-F5344CB8AC3E}">
        <p14:creationId xmlns="" xmlns:p14="http://schemas.microsoft.com/office/powerpoint/2010/main" val="1937836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 name="Content Placeholder 12"/>
          <p:cNvPicPr>
            <a:picLocks noGrp="1" noChangeAspect="1"/>
          </p:cNvPicPr>
          <p:nvPr>
            <p:ph idx="1"/>
          </p:nvPr>
        </p:nvPicPr>
        <p:blipFill>
          <a:blip r:embed="rId2"/>
          <a:stretch>
            <a:fillRect/>
          </a:stretch>
        </p:blipFill>
        <p:spPr>
          <a:xfrm>
            <a:off x="457200" y="1687957"/>
            <a:ext cx="8229600" cy="4350449"/>
          </a:xfrm>
          <a:prstGeom prst="rect">
            <a:avLst/>
          </a:prstGeom>
        </p:spPr>
      </p:pic>
      <p:sp>
        <p:nvSpPr>
          <p:cNvPr id="15" name="Rounded Rectangular Callout 14"/>
          <p:cNvSpPr/>
          <p:nvPr/>
        </p:nvSpPr>
        <p:spPr>
          <a:xfrm>
            <a:off x="1143000" y="1631637"/>
            <a:ext cx="7086600" cy="6858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order to view Collection List transaction Report select Collection List from here you also can cancel Payment</a:t>
            </a:r>
            <a:endParaRPr lang="en-US" dirty="0"/>
          </a:p>
        </p:txBody>
      </p:sp>
    </p:spTree>
    <p:extLst>
      <p:ext uri="{BB962C8B-B14F-4D97-AF65-F5344CB8AC3E}">
        <p14:creationId xmlns="" xmlns:p14="http://schemas.microsoft.com/office/powerpoint/2010/main" val="865266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2212442"/>
            <a:ext cx="8229600" cy="3301479"/>
          </a:xfrm>
          <a:prstGeom prst="rect">
            <a:avLst/>
          </a:prstGeom>
        </p:spPr>
      </p:pic>
    </p:spTree>
    <p:extLst>
      <p:ext uri="{BB962C8B-B14F-4D97-AF65-F5344CB8AC3E}">
        <p14:creationId xmlns="" xmlns:p14="http://schemas.microsoft.com/office/powerpoint/2010/main" val="24164548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267</Words>
  <Application>Microsoft Office PowerPoint</Application>
  <PresentationFormat>On-screen Show (4:3)</PresentationFormat>
  <Paragraphs>38</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 </vt:lpstr>
      <vt:lpstr>Slide 16</vt:lpstr>
      <vt:lpstr>Slide 17</vt:lpstr>
      <vt:lpstr>Support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Ahsan</dc:creator>
  <cp:lastModifiedBy>Windows User</cp:lastModifiedBy>
  <cp:revision>70</cp:revision>
  <dcterms:created xsi:type="dcterms:W3CDTF">2021-01-25T06:54:56Z</dcterms:created>
  <dcterms:modified xsi:type="dcterms:W3CDTF">2022-02-17T04:27:06Z</dcterms:modified>
</cp:coreProperties>
</file>