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4" r:id="rId8"/>
    <p:sldId id="262" r:id="rId9"/>
    <p:sldId id="263"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9" d="100"/>
          <a:sy n="69" d="100"/>
        </p:scale>
        <p:origin x="-1416"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C2CDEE8-C07F-42AF-A9B0-4EE5BF1742C7}" type="datetimeFigureOut">
              <a:rPr lang="en-US" smtClean="0"/>
              <a:pPr/>
              <a:t>4/11/2021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F8D6B1-9758-4C1B-9F66-F0144890554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2CDEE8-C07F-42AF-A9B0-4EE5BF1742C7}" type="datetimeFigureOut">
              <a:rPr lang="en-US" smtClean="0"/>
              <a:pPr/>
              <a:t>4/11/2021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F8D6B1-9758-4C1B-9F66-F0144890554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2CDEE8-C07F-42AF-A9B0-4EE5BF1742C7}" type="datetimeFigureOut">
              <a:rPr lang="en-US" smtClean="0"/>
              <a:pPr/>
              <a:t>4/11/2021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F8D6B1-9758-4C1B-9F66-F0144890554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2CDEE8-C07F-42AF-A9B0-4EE5BF1742C7}" type="datetimeFigureOut">
              <a:rPr lang="en-US" smtClean="0"/>
              <a:pPr/>
              <a:t>4/11/2021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F8D6B1-9758-4C1B-9F66-F0144890554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C2CDEE8-C07F-42AF-A9B0-4EE5BF1742C7}" type="datetimeFigureOut">
              <a:rPr lang="en-US" smtClean="0"/>
              <a:pPr/>
              <a:t>4/11/2021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F8D6B1-9758-4C1B-9F66-F0144890554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C2CDEE8-C07F-42AF-A9B0-4EE5BF1742C7}" type="datetimeFigureOut">
              <a:rPr lang="en-US" smtClean="0"/>
              <a:pPr/>
              <a:t>4/11/2021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F8D6B1-9758-4C1B-9F66-F0144890554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C2CDEE8-C07F-42AF-A9B0-4EE5BF1742C7}" type="datetimeFigureOut">
              <a:rPr lang="en-US" smtClean="0"/>
              <a:pPr/>
              <a:t>4/11/2021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0F8D6B1-9758-4C1B-9F66-F0144890554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C2CDEE8-C07F-42AF-A9B0-4EE5BF1742C7}" type="datetimeFigureOut">
              <a:rPr lang="en-US" smtClean="0"/>
              <a:pPr/>
              <a:t>4/11/2021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0F8D6B1-9758-4C1B-9F66-F0144890554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2CDEE8-C07F-42AF-A9B0-4EE5BF1742C7}" type="datetimeFigureOut">
              <a:rPr lang="en-US" smtClean="0"/>
              <a:pPr/>
              <a:t>4/11/2021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0F8D6B1-9758-4C1B-9F66-F0144890554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C2CDEE8-C07F-42AF-A9B0-4EE5BF1742C7}" type="datetimeFigureOut">
              <a:rPr lang="en-US" smtClean="0"/>
              <a:pPr/>
              <a:t>4/11/2021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F8D6B1-9758-4C1B-9F66-F0144890554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C2CDEE8-C07F-42AF-A9B0-4EE5BF1742C7}" type="datetimeFigureOut">
              <a:rPr lang="en-US" smtClean="0"/>
              <a:pPr/>
              <a:t>4/11/2021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F8D6B1-9758-4C1B-9F66-F0144890554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2CDEE8-C07F-42AF-A9B0-4EE5BF1742C7}" type="datetimeFigureOut">
              <a:rPr lang="en-US" smtClean="0"/>
              <a:pPr/>
              <a:t>4/11/2021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F8D6B1-9758-4C1B-9F66-F0144890554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10.0.68.2/bkbtitas"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381000" y="1981200"/>
            <a:ext cx="8305800" cy="3767713"/>
          </a:xfrm>
          <a:prstGeom prst="rect">
            <a:avLst/>
          </a:prstGeom>
          <a:noFill/>
          <a:ln w="9525">
            <a:noFill/>
            <a:miter lim="800000"/>
            <a:headEnd/>
            <a:tailEnd/>
          </a:ln>
        </p:spPr>
      </p:pic>
      <p:sp>
        <p:nvSpPr>
          <p:cNvPr id="5" name="TextBox 4"/>
          <p:cNvSpPr txBox="1"/>
          <p:nvPr/>
        </p:nvSpPr>
        <p:spPr>
          <a:xfrm>
            <a:off x="304800" y="914400"/>
            <a:ext cx="7850354" cy="1107996"/>
          </a:xfrm>
          <a:prstGeom prst="rect">
            <a:avLst/>
          </a:prstGeom>
          <a:noFill/>
        </p:spPr>
        <p:txBody>
          <a:bodyPr wrap="none" rtlCol="0">
            <a:spAutoFit/>
          </a:bodyPr>
          <a:lstStyle/>
          <a:p>
            <a:pPr marL="457200" indent="-457200">
              <a:buAutoNum type="arabicPeriod"/>
            </a:pPr>
            <a:r>
              <a:rPr lang="en-US" sz="2400" dirty="0" smtClean="0"/>
              <a:t>Login into the system using URL </a:t>
            </a:r>
            <a:r>
              <a:rPr lang="en-US" sz="2400" dirty="0" smtClean="0">
                <a:hlinkClick r:id="rId3"/>
              </a:rPr>
              <a:t>http://10.0.68.2/bkbtitas</a:t>
            </a:r>
            <a:r>
              <a:rPr lang="en-US" sz="2400" dirty="0" smtClean="0"/>
              <a:t> </a:t>
            </a:r>
          </a:p>
          <a:p>
            <a:pPr marL="457200" indent="-457200"/>
            <a:r>
              <a:rPr lang="en-US" sz="2400" dirty="0" smtClean="0"/>
              <a:t>with your user id and </a:t>
            </a:r>
            <a:r>
              <a:rPr lang="en-US" sz="2400" dirty="0" smtClean="0"/>
              <a:t>password (at slide 10)</a:t>
            </a:r>
            <a:endParaRPr lang="en-US" sz="2400" dirty="0" smtClean="0"/>
          </a:p>
          <a:p>
            <a:endParaRPr lang="en-US" dirty="0"/>
          </a:p>
        </p:txBody>
      </p:sp>
      <p:sp>
        <p:nvSpPr>
          <p:cNvPr id="6" name="TextBox 5"/>
          <p:cNvSpPr txBox="1"/>
          <p:nvPr/>
        </p:nvSpPr>
        <p:spPr>
          <a:xfrm>
            <a:off x="2098296" y="304800"/>
            <a:ext cx="5406288" cy="523220"/>
          </a:xfrm>
          <a:prstGeom prst="rect">
            <a:avLst/>
          </a:prstGeom>
          <a:noFill/>
        </p:spPr>
        <p:txBody>
          <a:bodyPr wrap="none" rtlCol="0">
            <a:spAutoFit/>
          </a:bodyPr>
          <a:lstStyle/>
          <a:p>
            <a:pPr algn="ctr"/>
            <a:r>
              <a:rPr lang="en-US" sz="2800" b="1" u="sng" dirty="0" smtClean="0">
                <a:solidFill>
                  <a:srgbClr val="00B0F0"/>
                </a:solidFill>
              </a:rPr>
              <a:t>TITAS Online Bill Collection Manual</a:t>
            </a:r>
            <a:endParaRPr lang="en-US" sz="2800" b="1" u="sng" dirty="0">
              <a:solidFill>
                <a:srgbClr val="00B0F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8839200" cy="3416320"/>
          </a:xfrm>
          <a:prstGeom prst="rect">
            <a:avLst/>
          </a:prstGeom>
          <a:noFill/>
        </p:spPr>
        <p:txBody>
          <a:bodyPr wrap="square" rtlCol="0">
            <a:spAutoFit/>
          </a:bodyPr>
          <a:lstStyle/>
          <a:p>
            <a:r>
              <a:rPr lang="en-US" dirty="0" smtClean="0"/>
              <a:t>Dear Sir,</a:t>
            </a:r>
          </a:p>
          <a:p>
            <a:r>
              <a:rPr lang="en-US" dirty="0" smtClean="0"/>
              <a:t> </a:t>
            </a:r>
          </a:p>
          <a:p>
            <a:r>
              <a:rPr lang="en-US" dirty="0" smtClean="0"/>
              <a:t>Please be informed that Bangladesh </a:t>
            </a:r>
            <a:r>
              <a:rPr lang="en-US" dirty="0" err="1" smtClean="0"/>
              <a:t>Krishi</a:t>
            </a:r>
            <a:r>
              <a:rPr lang="en-US" dirty="0" smtClean="0"/>
              <a:t> Bank has introduced online bill collection system for TITAS. All the branch of Dhaka and </a:t>
            </a:r>
            <a:r>
              <a:rPr lang="en-US" dirty="0" err="1" smtClean="0"/>
              <a:t>Mymenshing</a:t>
            </a:r>
            <a:r>
              <a:rPr lang="en-US" dirty="0" smtClean="0"/>
              <a:t> division of BKB will </a:t>
            </a:r>
            <a:r>
              <a:rPr lang="en-US" dirty="0" err="1" smtClean="0"/>
              <a:t>Titas</a:t>
            </a:r>
            <a:r>
              <a:rPr lang="en-US" dirty="0" smtClean="0"/>
              <a:t> GAS bill from the system.</a:t>
            </a:r>
          </a:p>
          <a:p>
            <a:r>
              <a:rPr lang="en-US" dirty="0" smtClean="0"/>
              <a:t> </a:t>
            </a:r>
          </a:p>
          <a:p>
            <a:r>
              <a:rPr lang="en-US" dirty="0" smtClean="0"/>
              <a:t>All the branches are instructed to follow the manual attached herewith in order to collect gas bill. After successful collection of GAS bill branch are requested to deposit the collected amount to </a:t>
            </a:r>
            <a:r>
              <a:rPr lang="en-US" dirty="0" err="1" smtClean="0"/>
              <a:t>Titas</a:t>
            </a:r>
            <a:r>
              <a:rPr lang="en-US" dirty="0" smtClean="0"/>
              <a:t> SND account at </a:t>
            </a:r>
            <a:r>
              <a:rPr lang="en-US" dirty="0" err="1" smtClean="0"/>
              <a:t>Kawranbazar</a:t>
            </a:r>
            <a:r>
              <a:rPr lang="en-US" dirty="0" smtClean="0"/>
              <a:t> Branch. </a:t>
            </a:r>
          </a:p>
          <a:p>
            <a:r>
              <a:rPr lang="en-US" dirty="0" smtClean="0"/>
              <a:t> </a:t>
            </a:r>
          </a:p>
          <a:p>
            <a:endParaRPr lang="en-US" dirty="0" smtClean="0"/>
          </a:p>
          <a:p>
            <a:pPr algn="ctr"/>
            <a:endParaRPr lang="en-US" dirty="0">
              <a:solidFill>
                <a:srgbClr val="FF0000"/>
              </a:solidFill>
            </a:endParaRPr>
          </a:p>
        </p:txBody>
      </p:sp>
      <p:sp>
        <p:nvSpPr>
          <p:cNvPr id="3" name="TextBox 2"/>
          <p:cNvSpPr txBox="1"/>
          <p:nvPr/>
        </p:nvSpPr>
        <p:spPr>
          <a:xfrm>
            <a:off x="0" y="2610683"/>
            <a:ext cx="2819400" cy="954107"/>
          </a:xfrm>
          <a:prstGeom prst="rect">
            <a:avLst/>
          </a:prstGeom>
          <a:noFill/>
        </p:spPr>
        <p:txBody>
          <a:bodyPr wrap="square" rtlCol="0">
            <a:spAutoFit/>
          </a:bodyPr>
          <a:lstStyle/>
          <a:p>
            <a:r>
              <a:rPr lang="en-US" sz="2000" b="1" u="sng" dirty="0" smtClean="0"/>
              <a:t>Account Details:</a:t>
            </a:r>
          </a:p>
          <a:p>
            <a:r>
              <a:rPr lang="en-US" dirty="0" smtClean="0"/>
              <a:t> </a:t>
            </a:r>
          </a:p>
          <a:p>
            <a:endParaRPr lang="en-US" dirty="0"/>
          </a:p>
        </p:txBody>
      </p:sp>
      <p:sp>
        <p:nvSpPr>
          <p:cNvPr id="5" name="TextBox 4"/>
          <p:cNvSpPr txBox="1"/>
          <p:nvPr/>
        </p:nvSpPr>
        <p:spPr>
          <a:xfrm>
            <a:off x="228600" y="4724400"/>
            <a:ext cx="8686800" cy="1446550"/>
          </a:xfrm>
          <a:prstGeom prst="rect">
            <a:avLst/>
          </a:prstGeom>
          <a:noFill/>
        </p:spPr>
        <p:txBody>
          <a:bodyPr wrap="square" rtlCol="0">
            <a:spAutoFit/>
          </a:bodyPr>
          <a:lstStyle/>
          <a:p>
            <a:r>
              <a:rPr lang="en-US" sz="2000" dirty="0" smtClean="0"/>
              <a:t>User ID: </a:t>
            </a:r>
            <a:r>
              <a:rPr lang="en-US" sz="3600" b="1" u="sng" dirty="0" err="1" smtClean="0"/>
              <a:t>bkbmgxxxx</a:t>
            </a:r>
            <a:r>
              <a:rPr lang="en-US" sz="2000" dirty="0" smtClean="0"/>
              <a:t> (</a:t>
            </a:r>
            <a:r>
              <a:rPr lang="en-US" sz="2000" dirty="0" err="1" smtClean="0"/>
              <a:t>xxxx</a:t>
            </a:r>
            <a:r>
              <a:rPr lang="en-US" sz="2000" dirty="0" smtClean="0"/>
              <a:t> is four digit branch code. Ex: bkbmg0201, bkbmg0202)</a:t>
            </a:r>
          </a:p>
          <a:p>
            <a:r>
              <a:rPr lang="en-US" sz="2000" dirty="0" smtClean="0"/>
              <a:t>Password: </a:t>
            </a:r>
            <a:r>
              <a:rPr lang="en-US" sz="3200" b="1" dirty="0" smtClean="0"/>
              <a:t>123456</a:t>
            </a:r>
            <a:r>
              <a:rPr lang="en-US" sz="2000" dirty="0" smtClean="0"/>
              <a:t> (User must need to change their password at first login)</a:t>
            </a:r>
            <a:endParaRPr lang="en-US" sz="2000" dirty="0"/>
          </a:p>
        </p:txBody>
      </p:sp>
      <p:graphicFrame>
        <p:nvGraphicFramePr>
          <p:cNvPr id="6" name="Table 5"/>
          <p:cNvGraphicFramePr>
            <a:graphicFrameLocks noGrp="1"/>
          </p:cNvGraphicFramePr>
          <p:nvPr/>
        </p:nvGraphicFramePr>
        <p:xfrm>
          <a:off x="228600" y="2971800"/>
          <a:ext cx="8763000" cy="1590040"/>
        </p:xfrm>
        <a:graphic>
          <a:graphicData uri="http://schemas.openxmlformats.org/drawingml/2006/table">
            <a:tbl>
              <a:tblPr firstRow="1" bandRow="1">
                <a:tableStyleId>{5C22544A-7EE6-4342-B048-85BDC9FD1C3A}</a:tableStyleId>
              </a:tblPr>
              <a:tblGrid>
                <a:gridCol w="838200"/>
                <a:gridCol w="2057400"/>
                <a:gridCol w="5867400"/>
              </a:tblGrid>
              <a:tr h="370840">
                <a:tc>
                  <a:txBody>
                    <a:bodyPr/>
                    <a:lstStyle/>
                    <a:p>
                      <a:pPr marL="0" marR="0">
                        <a:spcBef>
                          <a:spcPts val="0"/>
                        </a:spcBef>
                        <a:spcAft>
                          <a:spcPts val="0"/>
                        </a:spcAft>
                      </a:pPr>
                      <a:r>
                        <a:rPr lang="en-US" sz="2000" dirty="0">
                          <a:latin typeface="Calibri"/>
                          <a:ea typeface="Calibri"/>
                          <a:cs typeface="Times New Roman"/>
                        </a:rPr>
                        <a:t>Serial</a:t>
                      </a:r>
                    </a:p>
                  </a:txBody>
                  <a:tcPr marL="68580" marR="68580" marT="0" marB="0"/>
                </a:tc>
                <a:tc>
                  <a:txBody>
                    <a:bodyPr/>
                    <a:lstStyle/>
                    <a:p>
                      <a:pPr marL="0" marR="0">
                        <a:spcBef>
                          <a:spcPts val="0"/>
                        </a:spcBef>
                        <a:spcAft>
                          <a:spcPts val="0"/>
                        </a:spcAft>
                      </a:pPr>
                      <a:r>
                        <a:rPr lang="en-US" sz="2000">
                          <a:latin typeface="Calibri"/>
                          <a:ea typeface="Calibri"/>
                          <a:cs typeface="Times New Roman"/>
                        </a:rPr>
                        <a:t>Account No</a:t>
                      </a:r>
                    </a:p>
                  </a:txBody>
                  <a:tcPr marL="68580" marR="68580" marT="0" marB="0"/>
                </a:tc>
                <a:tc>
                  <a:txBody>
                    <a:bodyPr/>
                    <a:lstStyle/>
                    <a:p>
                      <a:pPr marL="0" marR="0">
                        <a:spcBef>
                          <a:spcPts val="0"/>
                        </a:spcBef>
                        <a:spcAft>
                          <a:spcPts val="0"/>
                        </a:spcAft>
                      </a:pPr>
                      <a:r>
                        <a:rPr lang="en-US" sz="2000" dirty="0">
                          <a:latin typeface="Calibri"/>
                          <a:ea typeface="Calibri"/>
                          <a:cs typeface="Times New Roman"/>
                        </a:rPr>
                        <a:t>Account Name</a:t>
                      </a:r>
                    </a:p>
                  </a:txBody>
                  <a:tcPr marL="68580" marR="68580" marT="0" marB="0"/>
                </a:tc>
              </a:tr>
              <a:tr h="370840">
                <a:tc>
                  <a:txBody>
                    <a:bodyPr/>
                    <a:lstStyle/>
                    <a:p>
                      <a:pPr marL="0" marR="0">
                        <a:spcBef>
                          <a:spcPts val="0"/>
                        </a:spcBef>
                        <a:spcAft>
                          <a:spcPts val="0"/>
                        </a:spcAft>
                      </a:pPr>
                      <a:r>
                        <a:rPr lang="en-US" sz="2000">
                          <a:latin typeface="Calibri"/>
                          <a:ea typeface="Calibri"/>
                          <a:cs typeface="Times New Roman"/>
                        </a:rPr>
                        <a:t>1</a:t>
                      </a:r>
                    </a:p>
                  </a:txBody>
                  <a:tcPr marL="68580" marR="68580" marT="0" marB="0"/>
                </a:tc>
                <a:tc>
                  <a:txBody>
                    <a:bodyPr/>
                    <a:lstStyle/>
                    <a:p>
                      <a:pPr marL="0" marR="0">
                        <a:spcBef>
                          <a:spcPts val="0"/>
                        </a:spcBef>
                        <a:spcAft>
                          <a:spcPts val="0"/>
                        </a:spcAft>
                      </a:pPr>
                      <a:r>
                        <a:rPr lang="en-US" sz="2000">
                          <a:latin typeface="Calibri"/>
                          <a:ea typeface="Calibri"/>
                          <a:cs typeface="Times New Roman"/>
                        </a:rPr>
                        <a:t>4101-032000092</a:t>
                      </a:r>
                    </a:p>
                  </a:txBody>
                  <a:tcPr marL="68580" marR="68580" marT="0" marB="0"/>
                </a:tc>
                <a:tc>
                  <a:txBody>
                    <a:bodyPr/>
                    <a:lstStyle/>
                    <a:p>
                      <a:pPr marL="0" marR="0">
                        <a:spcBef>
                          <a:spcPts val="0"/>
                        </a:spcBef>
                        <a:spcAft>
                          <a:spcPts val="0"/>
                        </a:spcAft>
                      </a:pPr>
                      <a:r>
                        <a:rPr lang="en-US" sz="2000" dirty="0" err="1">
                          <a:latin typeface="Calibri"/>
                          <a:ea typeface="Calibri"/>
                          <a:cs typeface="Times New Roman"/>
                        </a:rPr>
                        <a:t>Titas</a:t>
                      </a:r>
                      <a:r>
                        <a:rPr lang="en-US" sz="2000" dirty="0">
                          <a:latin typeface="Calibri"/>
                          <a:ea typeface="Calibri"/>
                          <a:cs typeface="Times New Roman"/>
                        </a:rPr>
                        <a:t> Gas Transmission and Distribution Company Limited(Metered) </a:t>
                      </a:r>
                    </a:p>
                  </a:txBody>
                  <a:tcPr marL="68580" marR="68580" marT="0" marB="0"/>
                </a:tc>
              </a:tr>
              <a:tr h="370840">
                <a:tc>
                  <a:txBody>
                    <a:bodyPr/>
                    <a:lstStyle/>
                    <a:p>
                      <a:pPr marL="0" marR="0">
                        <a:spcBef>
                          <a:spcPts val="0"/>
                        </a:spcBef>
                        <a:spcAft>
                          <a:spcPts val="0"/>
                        </a:spcAft>
                      </a:pPr>
                      <a:r>
                        <a:rPr lang="en-US" sz="2000">
                          <a:latin typeface="Calibri"/>
                          <a:ea typeface="Calibri"/>
                          <a:cs typeface="Times New Roman"/>
                        </a:rPr>
                        <a:t>2</a:t>
                      </a:r>
                    </a:p>
                  </a:txBody>
                  <a:tcPr marL="68580" marR="68580" marT="0" marB="0"/>
                </a:tc>
                <a:tc>
                  <a:txBody>
                    <a:bodyPr/>
                    <a:lstStyle/>
                    <a:p>
                      <a:pPr marL="0" marR="0">
                        <a:spcBef>
                          <a:spcPts val="0"/>
                        </a:spcBef>
                        <a:spcAft>
                          <a:spcPts val="0"/>
                        </a:spcAft>
                      </a:pPr>
                      <a:r>
                        <a:rPr lang="en-US" sz="2000" dirty="0">
                          <a:latin typeface="Calibri"/>
                          <a:ea typeface="Calibri"/>
                          <a:cs typeface="Times New Roman"/>
                        </a:rPr>
                        <a:t>4101-032000093</a:t>
                      </a:r>
                    </a:p>
                  </a:txBody>
                  <a:tcPr marL="68580" marR="68580" marT="0" marB="0"/>
                </a:tc>
                <a:tc>
                  <a:txBody>
                    <a:bodyPr/>
                    <a:lstStyle/>
                    <a:p>
                      <a:pPr marL="0" marR="0">
                        <a:spcBef>
                          <a:spcPts val="0"/>
                        </a:spcBef>
                        <a:spcAft>
                          <a:spcPts val="0"/>
                        </a:spcAft>
                      </a:pPr>
                      <a:r>
                        <a:rPr lang="en-US" sz="2000" dirty="0" err="1">
                          <a:latin typeface="Calibri"/>
                          <a:ea typeface="Calibri"/>
                          <a:cs typeface="Times New Roman"/>
                        </a:rPr>
                        <a:t>Titas</a:t>
                      </a:r>
                      <a:r>
                        <a:rPr lang="en-US" sz="2000" dirty="0">
                          <a:latin typeface="Calibri"/>
                          <a:ea typeface="Calibri"/>
                          <a:cs typeface="Times New Roman"/>
                        </a:rPr>
                        <a:t> Gas Transmission and Distribution Company Limited(Non-Metered)</a:t>
                      </a:r>
                    </a:p>
                  </a:txBody>
                  <a:tcPr marL="68580" marR="68580" marT="0" marB="0"/>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Support</a:t>
            </a:r>
            <a:endParaRPr lang="en-US" dirty="0"/>
          </a:p>
        </p:txBody>
      </p:sp>
      <p:sp>
        <p:nvSpPr>
          <p:cNvPr id="4" name="TextBox 3"/>
          <p:cNvSpPr txBox="1"/>
          <p:nvPr/>
        </p:nvSpPr>
        <p:spPr>
          <a:xfrm>
            <a:off x="304800" y="2362200"/>
            <a:ext cx="8276625" cy="1200329"/>
          </a:xfrm>
          <a:prstGeom prst="rect">
            <a:avLst/>
          </a:prstGeom>
          <a:noFill/>
        </p:spPr>
        <p:txBody>
          <a:bodyPr wrap="none" rtlCol="0">
            <a:spAutoFit/>
          </a:bodyPr>
          <a:lstStyle/>
          <a:p>
            <a:pPr marL="800100" lvl="1" indent="-342900">
              <a:buFont typeface="+mj-lt"/>
              <a:buAutoNum type="arabicPeriod"/>
            </a:pPr>
            <a:r>
              <a:rPr lang="en-US" sz="2400" b="1" u="sng" dirty="0" smtClean="0"/>
              <a:t>Md. </a:t>
            </a:r>
            <a:r>
              <a:rPr lang="en-US" sz="2400" b="1" u="sng" dirty="0" err="1" smtClean="0"/>
              <a:t>Ahsan</a:t>
            </a:r>
            <a:r>
              <a:rPr lang="en-US" sz="2400" b="1" u="sng" dirty="0" smtClean="0"/>
              <a:t> </a:t>
            </a:r>
            <a:r>
              <a:rPr lang="en-US" sz="2400" b="1" u="sng" dirty="0" err="1" smtClean="0"/>
              <a:t>Habib</a:t>
            </a:r>
            <a:r>
              <a:rPr lang="en-US" sz="2400" b="1" u="sng" dirty="0" smtClean="0"/>
              <a:t>, Programmer(01777-743207)</a:t>
            </a:r>
          </a:p>
          <a:p>
            <a:pPr marL="800100" lvl="1" indent="-342900">
              <a:buFont typeface="+mj-lt"/>
              <a:buAutoNum type="arabicPeriod"/>
            </a:pPr>
            <a:r>
              <a:rPr lang="en-US" sz="2400" b="1" u="sng" dirty="0" smtClean="0"/>
              <a:t>Al-</a:t>
            </a:r>
            <a:r>
              <a:rPr lang="en-US" sz="2400" b="1" u="sng" dirty="0" err="1" smtClean="0"/>
              <a:t>Uddin</a:t>
            </a:r>
            <a:r>
              <a:rPr lang="en-US" sz="2400" b="1" u="sng" dirty="0" smtClean="0"/>
              <a:t>, Senior Officer-IT(01829-370289)</a:t>
            </a:r>
          </a:p>
          <a:p>
            <a:pPr marL="800100" lvl="1" indent="-342900">
              <a:buFont typeface="+mj-lt"/>
              <a:buAutoNum type="arabicPeriod"/>
            </a:pPr>
            <a:r>
              <a:rPr lang="en-US" sz="2400" b="1" u="sng" dirty="0" smtClean="0"/>
              <a:t>SM </a:t>
            </a:r>
            <a:r>
              <a:rPr lang="en-US" sz="2400" b="1" u="sng" dirty="0" err="1" smtClean="0"/>
              <a:t>Samiul</a:t>
            </a:r>
            <a:r>
              <a:rPr lang="en-US" sz="2400" b="1" u="sng" dirty="0" smtClean="0"/>
              <a:t> Haque </a:t>
            </a:r>
            <a:r>
              <a:rPr lang="en-US" sz="2400" b="1" u="sng" dirty="0" err="1" smtClean="0"/>
              <a:t>Rubel</a:t>
            </a:r>
            <a:r>
              <a:rPr lang="en-US" sz="2400" b="1" u="sng" dirty="0" smtClean="0"/>
              <a:t>, Senior Officer-IT(01732-218813)</a:t>
            </a:r>
            <a:endParaRPr lang="en-US" sz="2400" b="1" u="sng"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cstate="print"/>
          <a:srcRect/>
          <a:stretch>
            <a:fillRect/>
          </a:stretch>
        </p:blipFill>
        <p:spPr bwMode="auto">
          <a:xfrm>
            <a:off x="381000" y="1828800"/>
            <a:ext cx="7772400" cy="4724400"/>
          </a:xfrm>
          <a:prstGeom prst="rect">
            <a:avLst/>
          </a:prstGeom>
          <a:noFill/>
          <a:ln w="9525">
            <a:noFill/>
            <a:miter lim="800000"/>
            <a:headEnd/>
            <a:tailEnd/>
          </a:ln>
        </p:spPr>
      </p:pic>
      <p:sp>
        <p:nvSpPr>
          <p:cNvPr id="6" name="TextBox 5"/>
          <p:cNvSpPr txBox="1"/>
          <p:nvPr/>
        </p:nvSpPr>
        <p:spPr>
          <a:xfrm>
            <a:off x="208284" y="457200"/>
            <a:ext cx="8630916" cy="830997"/>
          </a:xfrm>
          <a:prstGeom prst="rect">
            <a:avLst/>
          </a:prstGeom>
          <a:noFill/>
        </p:spPr>
        <p:txBody>
          <a:bodyPr wrap="square" rtlCol="0">
            <a:spAutoFit/>
          </a:bodyPr>
          <a:lstStyle/>
          <a:p>
            <a:r>
              <a:rPr lang="en-US" sz="2400" dirty="0" smtClean="0"/>
              <a:t>2. After successful login you get all the menu related To bill collection, Reports and user management.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304800" y="3352800"/>
            <a:ext cx="8686800" cy="3124200"/>
          </a:xfrm>
          <a:prstGeom prst="rect">
            <a:avLst/>
          </a:prstGeom>
          <a:noFill/>
          <a:ln w="9525">
            <a:noFill/>
            <a:miter lim="800000"/>
            <a:headEnd/>
            <a:tailEnd/>
          </a:ln>
        </p:spPr>
      </p:pic>
      <p:sp>
        <p:nvSpPr>
          <p:cNvPr id="8" name="Oval Callout 7"/>
          <p:cNvSpPr/>
          <p:nvPr/>
        </p:nvSpPr>
        <p:spPr>
          <a:xfrm>
            <a:off x="0" y="1981200"/>
            <a:ext cx="2895600" cy="2209800"/>
          </a:xfrm>
          <a:prstGeom prst="wedgeEllipse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After Select menu press on Pay New Bill to collect Bill</a:t>
            </a:r>
            <a:endParaRPr lang="en-US" dirty="0"/>
          </a:p>
        </p:txBody>
      </p:sp>
      <p:sp>
        <p:nvSpPr>
          <p:cNvPr id="9" name="Rectangular Callout 8"/>
          <p:cNvSpPr/>
          <p:nvPr/>
        </p:nvSpPr>
        <p:spPr>
          <a:xfrm>
            <a:off x="3962400" y="152400"/>
            <a:ext cx="4114800" cy="765048"/>
          </a:xfrm>
          <a:prstGeom prst="wedgeRectCallout">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smtClean="0"/>
              <a:t> Select collection type from </a:t>
            </a:r>
          </a:p>
          <a:p>
            <a:r>
              <a:rPr lang="en-US" dirty="0" smtClean="0"/>
              <a:t>Bill Collection Menu-&gt; Non-metered Bill</a:t>
            </a:r>
          </a:p>
          <a:p>
            <a:pPr algn="ctr"/>
            <a:endParaRPr lang="en-US" dirty="0"/>
          </a:p>
        </p:txBody>
      </p:sp>
      <p:sp>
        <p:nvSpPr>
          <p:cNvPr id="10" name="Rounded Rectangular Callout 9"/>
          <p:cNvSpPr/>
          <p:nvPr/>
        </p:nvSpPr>
        <p:spPr>
          <a:xfrm>
            <a:off x="2514600" y="5181600"/>
            <a:ext cx="5105401" cy="536448"/>
          </a:xfrm>
          <a:prstGeom prst="wedgeRound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If you have any bill paid today for non-metered you will see the list here</a:t>
            </a:r>
            <a:endParaRPr lang="en-US" dirty="0"/>
          </a:p>
        </p:txBody>
      </p:sp>
      <p:pic>
        <p:nvPicPr>
          <p:cNvPr id="1026" name="Picture 2"/>
          <p:cNvPicPr>
            <a:picLocks noChangeAspect="1" noChangeArrowheads="1"/>
          </p:cNvPicPr>
          <p:nvPr/>
        </p:nvPicPr>
        <p:blipFill>
          <a:blip r:embed="rId3" cstate="print"/>
          <a:srcRect/>
          <a:stretch>
            <a:fillRect/>
          </a:stretch>
        </p:blipFill>
        <p:spPr bwMode="auto">
          <a:xfrm>
            <a:off x="3124200" y="990600"/>
            <a:ext cx="3962400" cy="1981200"/>
          </a:xfrm>
          <a:prstGeom prst="rect">
            <a:avLst/>
          </a:prstGeom>
          <a:noFill/>
          <a:ln w="9525">
            <a:noFill/>
            <a:miter lim="800000"/>
            <a:headEnd/>
            <a:tailEnd/>
          </a:ln>
        </p:spPr>
      </p:pic>
      <p:sp>
        <p:nvSpPr>
          <p:cNvPr id="11" name="Line Callout 1 10"/>
          <p:cNvSpPr/>
          <p:nvPr/>
        </p:nvSpPr>
        <p:spPr>
          <a:xfrm>
            <a:off x="6934200" y="3810000"/>
            <a:ext cx="1905000" cy="1066800"/>
          </a:xfrm>
          <a:prstGeom prst="borderCallout1">
            <a:avLst>
              <a:gd name="adj1" fmla="val 45887"/>
              <a:gd name="adj2" fmla="val -1060"/>
              <a:gd name="adj3" fmla="val 44476"/>
              <a:gd name="adj4" fmla="val -6669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You can search Specific bill inputting value and press search </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srcRect/>
          <a:stretch>
            <a:fillRect/>
          </a:stretch>
        </p:blipFill>
        <p:spPr bwMode="auto">
          <a:xfrm>
            <a:off x="457200" y="762000"/>
            <a:ext cx="8153401" cy="5886450"/>
          </a:xfrm>
          <a:prstGeom prst="rect">
            <a:avLst/>
          </a:prstGeom>
          <a:noFill/>
          <a:ln w="9525">
            <a:noFill/>
            <a:miter lim="800000"/>
            <a:headEnd/>
            <a:tailEnd/>
          </a:ln>
        </p:spPr>
      </p:pic>
      <p:sp>
        <p:nvSpPr>
          <p:cNvPr id="5" name="Line Callout 3 4"/>
          <p:cNvSpPr/>
          <p:nvPr/>
        </p:nvSpPr>
        <p:spPr>
          <a:xfrm>
            <a:off x="533400" y="0"/>
            <a:ext cx="3886200" cy="914400"/>
          </a:xfrm>
          <a:prstGeom prst="borderCallout3">
            <a:avLst>
              <a:gd name="adj1" fmla="val 24811"/>
              <a:gd name="adj2" fmla="val -1126"/>
              <a:gd name="adj3" fmla="val 21780"/>
              <a:gd name="adj4" fmla="val -11663"/>
              <a:gd name="adj5" fmla="val 215151"/>
              <a:gd name="adj6" fmla="val -10632"/>
              <a:gd name="adj7" fmla="val 214479"/>
              <a:gd name="adj8" fmla="val 389"/>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Input Customer ID</a:t>
            </a:r>
          </a:p>
          <a:p>
            <a:pPr algn="ctr"/>
            <a:r>
              <a:rPr lang="en-US" dirty="0" smtClean="0"/>
              <a:t>Press Tab or Move Cursor customer Information will automatically display</a:t>
            </a:r>
            <a:endParaRPr lang="en-US" dirty="0"/>
          </a:p>
        </p:txBody>
      </p:sp>
      <p:sp>
        <p:nvSpPr>
          <p:cNvPr id="7" name="Line Callout 1 6"/>
          <p:cNvSpPr/>
          <p:nvPr/>
        </p:nvSpPr>
        <p:spPr>
          <a:xfrm>
            <a:off x="5410200" y="3810000"/>
            <a:ext cx="3733800" cy="1066800"/>
          </a:xfrm>
          <a:prstGeom prst="borderCallout1">
            <a:avLst>
              <a:gd name="adj1" fmla="val 45887"/>
              <a:gd name="adj2" fmla="val 59"/>
              <a:gd name="adj3" fmla="val 45466"/>
              <a:gd name="adj4" fmla="val -29596"/>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Check customer data and provide Bill information and then press submit</a:t>
            </a:r>
          </a:p>
          <a:p>
            <a:pPr algn="ctr"/>
            <a:r>
              <a:rPr lang="en-US" dirty="0" smtClean="0"/>
              <a:t>*Red colors are mandatory field</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cstate="print"/>
          <a:srcRect/>
          <a:stretch>
            <a:fillRect/>
          </a:stretch>
        </p:blipFill>
        <p:spPr bwMode="auto">
          <a:xfrm>
            <a:off x="304800" y="1524000"/>
            <a:ext cx="8458200" cy="4991100"/>
          </a:xfrm>
          <a:prstGeom prst="rect">
            <a:avLst/>
          </a:prstGeom>
          <a:noFill/>
          <a:ln w="9525">
            <a:noFill/>
            <a:miter lim="800000"/>
            <a:headEnd/>
            <a:tailEnd/>
          </a:ln>
        </p:spPr>
      </p:pic>
      <p:sp>
        <p:nvSpPr>
          <p:cNvPr id="5" name="Oval Callout 4"/>
          <p:cNvSpPr/>
          <p:nvPr/>
        </p:nvSpPr>
        <p:spPr>
          <a:xfrm>
            <a:off x="2057400" y="762000"/>
            <a:ext cx="3124200" cy="1222248"/>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If your Bill paid successfully you will get the message with transaction ID</a:t>
            </a:r>
            <a:endParaRPr lang="en-US" dirty="0"/>
          </a:p>
        </p:txBody>
      </p:sp>
      <p:sp>
        <p:nvSpPr>
          <p:cNvPr id="6" name="Rectangular Callout 5"/>
          <p:cNvSpPr/>
          <p:nvPr/>
        </p:nvSpPr>
        <p:spPr>
          <a:xfrm>
            <a:off x="5638800" y="4419600"/>
            <a:ext cx="3505200" cy="765048"/>
          </a:xfrm>
          <a:prstGeom prst="wedge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 addition you will receive the below response for Non-Metered Bill. To collect new bill press Clear</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cstate="print"/>
          <a:srcRect/>
          <a:stretch>
            <a:fillRect/>
          </a:stretch>
        </p:blipFill>
        <p:spPr bwMode="auto">
          <a:xfrm>
            <a:off x="381000" y="2514600"/>
            <a:ext cx="7467600" cy="4124325"/>
          </a:xfrm>
          <a:prstGeom prst="rect">
            <a:avLst/>
          </a:prstGeom>
          <a:noFill/>
          <a:ln w="9525">
            <a:noFill/>
            <a:miter lim="800000"/>
            <a:headEnd/>
            <a:tailEnd/>
          </a:ln>
        </p:spPr>
      </p:pic>
      <p:sp>
        <p:nvSpPr>
          <p:cNvPr id="5" name="Rounded Rectangular Callout 4"/>
          <p:cNvSpPr/>
          <p:nvPr/>
        </p:nvSpPr>
        <p:spPr>
          <a:xfrm>
            <a:off x="152400" y="2209800"/>
            <a:ext cx="6781800" cy="1069848"/>
          </a:xfrm>
          <a:prstGeom prst="wedgeRound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Input Invoice No first and then input customer code for metered customer move cursor. Bill information will populate display </a:t>
            </a:r>
            <a:endParaRPr lang="en-US" dirty="0"/>
          </a:p>
        </p:txBody>
      </p:sp>
      <p:pic>
        <p:nvPicPr>
          <p:cNvPr id="6148" name="Picture 4"/>
          <p:cNvPicPr>
            <a:picLocks noChangeAspect="1" noChangeArrowheads="1"/>
          </p:cNvPicPr>
          <p:nvPr/>
        </p:nvPicPr>
        <p:blipFill>
          <a:blip r:embed="rId3" cstate="print"/>
          <a:srcRect/>
          <a:stretch>
            <a:fillRect/>
          </a:stretch>
        </p:blipFill>
        <p:spPr bwMode="auto">
          <a:xfrm>
            <a:off x="228600" y="0"/>
            <a:ext cx="4343400" cy="2057400"/>
          </a:xfrm>
          <a:prstGeom prst="rect">
            <a:avLst/>
          </a:prstGeom>
          <a:noFill/>
          <a:ln w="9525">
            <a:noFill/>
            <a:miter lim="800000"/>
            <a:headEnd/>
            <a:tailEnd/>
          </a:ln>
        </p:spPr>
      </p:pic>
      <p:sp>
        <p:nvSpPr>
          <p:cNvPr id="9" name="Line Callout 1 8"/>
          <p:cNvSpPr/>
          <p:nvPr/>
        </p:nvSpPr>
        <p:spPr>
          <a:xfrm>
            <a:off x="5181600" y="228600"/>
            <a:ext cx="3962400" cy="1371600"/>
          </a:xfrm>
          <a:prstGeom prst="borderCallout1">
            <a:avLst>
              <a:gd name="adj1" fmla="val 49830"/>
              <a:gd name="adj2" fmla="val -983"/>
              <a:gd name="adj3" fmla="val 39514"/>
              <a:gd name="adj4" fmla="val -4213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 order to collect Metered bill  Select Bill Collection-&gt; Metered Bill</a:t>
            </a:r>
          </a:p>
          <a:p>
            <a:pPr algn="ctr"/>
            <a:r>
              <a:rPr lang="en-US" dirty="0" smtClean="0"/>
              <a:t>Bill list page will load press Pay New Bill</a:t>
            </a:r>
          </a:p>
          <a:p>
            <a:pPr algn="ctr"/>
            <a:endParaRPr lang="en-US" dirty="0"/>
          </a:p>
        </p:txBody>
      </p:sp>
      <p:sp>
        <p:nvSpPr>
          <p:cNvPr id="10" name="Oval Callout 9"/>
          <p:cNvSpPr/>
          <p:nvPr/>
        </p:nvSpPr>
        <p:spPr>
          <a:xfrm>
            <a:off x="6934200" y="2895600"/>
            <a:ext cx="1981200" cy="1755648"/>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Confirm total amount paid by customer at branch </a:t>
            </a:r>
            <a:endParaRPr lang="en-US" dirty="0"/>
          </a:p>
        </p:txBody>
      </p:sp>
      <p:sp>
        <p:nvSpPr>
          <p:cNvPr id="11" name="Line Callout 1 10"/>
          <p:cNvSpPr/>
          <p:nvPr/>
        </p:nvSpPr>
        <p:spPr>
          <a:xfrm>
            <a:off x="5715000" y="5486400"/>
            <a:ext cx="3429000" cy="685800"/>
          </a:xfrm>
          <a:prstGeom prst="borderCallout1">
            <a:avLst>
              <a:gd name="adj1" fmla="val 46948"/>
              <a:gd name="adj2" fmla="val -1534"/>
              <a:gd name="adj3" fmla="val -24288"/>
              <a:gd name="adj4" fmla="val -9283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If any Source tax(AIT) paid by customer Input </a:t>
            </a:r>
            <a:r>
              <a:rPr lang="en-US" dirty="0" err="1" smtClean="0"/>
              <a:t>chalan</a:t>
            </a:r>
            <a:r>
              <a:rPr lang="en-US" dirty="0" smtClean="0"/>
              <a:t> information</a:t>
            </a:r>
            <a:endParaRPr lang="en-US" dirty="0"/>
          </a:p>
        </p:txBody>
      </p:sp>
      <p:sp>
        <p:nvSpPr>
          <p:cNvPr id="12" name="Line Callout 1 11"/>
          <p:cNvSpPr/>
          <p:nvPr/>
        </p:nvSpPr>
        <p:spPr>
          <a:xfrm>
            <a:off x="2438400" y="5791200"/>
            <a:ext cx="2057400" cy="612648"/>
          </a:xfrm>
          <a:prstGeom prst="borderCallout1">
            <a:avLst>
              <a:gd name="adj1" fmla="val 43626"/>
              <a:gd name="adj2" fmla="val 421"/>
              <a:gd name="adj3" fmla="val 24305"/>
              <a:gd name="adj4" fmla="val -6796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Press Submit  after completing input</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9" name="Picture 3"/>
          <p:cNvPicPr>
            <a:picLocks noChangeAspect="1" noChangeArrowheads="1"/>
          </p:cNvPicPr>
          <p:nvPr/>
        </p:nvPicPr>
        <p:blipFill>
          <a:blip r:embed="rId2" cstate="print"/>
          <a:srcRect/>
          <a:stretch>
            <a:fillRect/>
          </a:stretch>
        </p:blipFill>
        <p:spPr bwMode="auto">
          <a:xfrm>
            <a:off x="228600" y="228600"/>
            <a:ext cx="5400675" cy="1933575"/>
          </a:xfrm>
          <a:prstGeom prst="rect">
            <a:avLst/>
          </a:prstGeom>
          <a:noFill/>
          <a:ln w="9525">
            <a:noFill/>
            <a:miter lim="800000"/>
            <a:headEnd/>
            <a:tailEnd/>
          </a:ln>
        </p:spPr>
      </p:pic>
      <p:sp>
        <p:nvSpPr>
          <p:cNvPr id="6" name="Line Callout 1 5"/>
          <p:cNvSpPr/>
          <p:nvPr/>
        </p:nvSpPr>
        <p:spPr>
          <a:xfrm>
            <a:off x="5715000" y="381000"/>
            <a:ext cx="3276600" cy="1447800"/>
          </a:xfrm>
          <a:prstGeom prst="borderCallout1">
            <a:avLst>
              <a:gd name="adj1" fmla="val 49372"/>
              <a:gd name="adj2" fmla="val -1145"/>
              <a:gd name="adj3" fmla="val 46471"/>
              <a:gd name="adj4" fmla="val -5693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To collect Non-Metered Demand Note select from menu and press New Demand Note</a:t>
            </a:r>
            <a:endParaRPr lang="en-US" dirty="0"/>
          </a:p>
        </p:txBody>
      </p:sp>
      <p:pic>
        <p:nvPicPr>
          <p:cNvPr id="9220" name="Picture 4"/>
          <p:cNvPicPr>
            <a:picLocks noChangeAspect="1" noChangeArrowheads="1"/>
          </p:cNvPicPr>
          <p:nvPr/>
        </p:nvPicPr>
        <p:blipFill>
          <a:blip r:embed="rId3" cstate="print"/>
          <a:srcRect/>
          <a:stretch>
            <a:fillRect/>
          </a:stretch>
        </p:blipFill>
        <p:spPr bwMode="auto">
          <a:xfrm>
            <a:off x="304800" y="2743200"/>
            <a:ext cx="6977343" cy="3509962"/>
          </a:xfrm>
          <a:prstGeom prst="rect">
            <a:avLst/>
          </a:prstGeom>
          <a:noFill/>
          <a:ln w="9525">
            <a:noFill/>
            <a:miter lim="800000"/>
            <a:headEnd/>
            <a:tailEnd/>
          </a:ln>
        </p:spPr>
      </p:pic>
      <p:sp>
        <p:nvSpPr>
          <p:cNvPr id="8" name="Line Callout 1 7"/>
          <p:cNvSpPr/>
          <p:nvPr/>
        </p:nvSpPr>
        <p:spPr>
          <a:xfrm>
            <a:off x="3048000" y="2819400"/>
            <a:ext cx="5867400" cy="838200"/>
          </a:xfrm>
          <a:prstGeom prst="borderCallout1">
            <a:avLst>
              <a:gd name="adj1" fmla="val 45887"/>
              <a:gd name="adj2" fmla="val -305"/>
              <a:gd name="adj3" fmla="val 74056"/>
              <a:gd name="adj4" fmla="val -2369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Input Non-metered Demand note Invoice No you will get all information Press submit successful response will show as before. Press clear to collect new bill</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cstate="print"/>
          <a:srcRect/>
          <a:stretch>
            <a:fillRect/>
          </a:stretch>
        </p:blipFill>
        <p:spPr bwMode="auto">
          <a:xfrm>
            <a:off x="228600" y="2000250"/>
            <a:ext cx="8610600" cy="2343150"/>
          </a:xfrm>
          <a:prstGeom prst="rect">
            <a:avLst/>
          </a:prstGeom>
          <a:noFill/>
          <a:ln w="9525">
            <a:noFill/>
            <a:miter lim="800000"/>
            <a:headEnd/>
            <a:tailEnd/>
          </a:ln>
        </p:spPr>
      </p:pic>
      <p:sp>
        <p:nvSpPr>
          <p:cNvPr id="5" name="Rounded Rectangular Callout 4"/>
          <p:cNvSpPr/>
          <p:nvPr/>
        </p:nvSpPr>
        <p:spPr>
          <a:xfrm>
            <a:off x="1447800" y="2076450"/>
            <a:ext cx="5715000" cy="685800"/>
          </a:xfrm>
          <a:prstGeom prst="wedgeRound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After successful payment you will receive Transaction ID</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cstate="print"/>
          <a:srcRect/>
          <a:stretch>
            <a:fillRect/>
          </a:stretch>
        </p:blipFill>
        <p:spPr bwMode="auto">
          <a:xfrm>
            <a:off x="228600" y="3581400"/>
            <a:ext cx="8763000" cy="3124200"/>
          </a:xfrm>
          <a:prstGeom prst="rect">
            <a:avLst/>
          </a:prstGeom>
          <a:noFill/>
          <a:ln w="9525">
            <a:noFill/>
            <a:miter lim="800000"/>
            <a:headEnd/>
            <a:tailEnd/>
          </a:ln>
        </p:spPr>
      </p:pic>
      <p:sp>
        <p:nvSpPr>
          <p:cNvPr id="5" name="Rectangular Callout 4"/>
          <p:cNvSpPr/>
          <p:nvPr/>
        </p:nvSpPr>
        <p:spPr>
          <a:xfrm>
            <a:off x="304800" y="2895600"/>
            <a:ext cx="8763000" cy="685800"/>
          </a:xfrm>
          <a:prstGeom prst="wedge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All the report listed here. Select report you want to view within the date range</a:t>
            </a:r>
            <a:endParaRPr lang="en-US" dirty="0"/>
          </a:p>
        </p:txBody>
      </p:sp>
      <p:pic>
        <p:nvPicPr>
          <p:cNvPr id="4" name="Picture 4"/>
          <p:cNvPicPr>
            <a:picLocks noChangeAspect="1" noChangeArrowheads="1"/>
          </p:cNvPicPr>
          <p:nvPr/>
        </p:nvPicPr>
        <p:blipFill>
          <a:blip r:embed="rId3" cstate="print"/>
          <a:srcRect/>
          <a:stretch>
            <a:fillRect/>
          </a:stretch>
        </p:blipFill>
        <p:spPr bwMode="auto">
          <a:xfrm>
            <a:off x="381000" y="942975"/>
            <a:ext cx="7981950" cy="1647825"/>
          </a:xfrm>
          <a:prstGeom prst="rect">
            <a:avLst/>
          </a:prstGeom>
          <a:noFill/>
          <a:ln w="9525">
            <a:noFill/>
            <a:miter lim="800000"/>
            <a:headEnd/>
            <a:tailEnd/>
          </a:ln>
        </p:spPr>
      </p:pic>
      <p:sp>
        <p:nvSpPr>
          <p:cNvPr id="6" name="Rounded Rectangular Callout 5"/>
          <p:cNvSpPr/>
          <p:nvPr/>
        </p:nvSpPr>
        <p:spPr>
          <a:xfrm>
            <a:off x="1752600" y="104775"/>
            <a:ext cx="7086600" cy="685800"/>
          </a:xfrm>
          <a:prstGeom prst="wedgeRound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 order to view daily and historical transaction Report select Bill Collection Report </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162</TotalTime>
  <Words>379</Words>
  <Application>Microsoft Office PowerPoint</Application>
  <PresentationFormat>On-screen Show (4:3)</PresentationFormat>
  <Paragraphs>49</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Slide 1</vt:lpstr>
      <vt:lpstr>Slide 2</vt:lpstr>
      <vt:lpstr>Slide 3</vt:lpstr>
      <vt:lpstr>Slide 4</vt:lpstr>
      <vt:lpstr>Slide 5</vt:lpstr>
      <vt:lpstr>Slide 6</vt:lpstr>
      <vt:lpstr>Slide 7</vt:lpstr>
      <vt:lpstr>Slide 8</vt:lpstr>
      <vt:lpstr>Slide 9</vt:lpstr>
      <vt:lpstr>Slide 10</vt:lpstr>
      <vt:lpstr>Support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Ahsan</dc:creator>
  <cp:lastModifiedBy>Ahsan</cp:lastModifiedBy>
  <cp:revision>41</cp:revision>
  <dcterms:created xsi:type="dcterms:W3CDTF">2021-01-25T06:54:56Z</dcterms:created>
  <dcterms:modified xsi:type="dcterms:W3CDTF">2021-04-11T04:51:14Z</dcterms:modified>
</cp:coreProperties>
</file>