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1" r:id="rId7"/>
    <p:sldId id="278" r:id="rId8"/>
    <p:sldId id="279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76" d="100"/>
          <a:sy n="76" d="100"/>
        </p:scale>
        <p:origin x="283" y="28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Tanzanian Water Wells Status Prediction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Data Analysis &amp; Machine Learning Approach</a:t>
            </a:r>
            <a:br>
              <a:rPr lang="en-US" dirty="0"/>
            </a:br>
            <a:r>
              <a:rPr lang="en-US" dirty="0"/>
              <a:t>(OKECH MAX)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b="1" dirty="0"/>
              <a:t>Context</a:t>
            </a:r>
            <a:r>
              <a:rPr lang="en-US" dirty="0"/>
              <a:t>: Water access issues in Tanzania and the impact of faulty water pumps</a:t>
            </a:r>
            <a:br>
              <a:rPr lang="en-US" dirty="0"/>
            </a:br>
            <a:r>
              <a:rPr lang="en-US" b="1" dirty="0"/>
              <a:t>• Objective</a:t>
            </a:r>
            <a:r>
              <a:rPr lang="en-US" dirty="0"/>
              <a:t>: Diagnose pump status, classify into categories, and inform stakeholders</a:t>
            </a:r>
            <a:br>
              <a:rPr lang="en-US" dirty="0"/>
            </a:br>
            <a:r>
              <a:rPr lang="en-US" b="1" dirty="0"/>
              <a:t>• Importance</a:t>
            </a:r>
            <a:r>
              <a:rPr lang="en-US" dirty="0"/>
              <a:t>: Improving public health through proactive maintenance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Breakdowns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ACTION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Frequent malfunctions of water pumps lead to severe water access issues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Classification challenge:</a:t>
            </a:r>
            <a:br>
              <a:rPr lang="en-US" dirty="0"/>
            </a:br>
            <a:r>
              <a:rPr lang="en-US" dirty="0"/>
              <a:t> – Functional (Fully Operational)</a:t>
            </a:r>
            <a:br>
              <a:rPr lang="en-US" dirty="0"/>
            </a:br>
            <a:r>
              <a:rPr lang="en-US" dirty="0"/>
              <a:t> – Functional Needs Repair (Partially Functional)</a:t>
            </a:r>
            <a:br>
              <a:rPr lang="en-US" dirty="0"/>
            </a:br>
            <a:r>
              <a:rPr lang="en-US" dirty="0"/>
              <a:t> – Non Functional (Faulty)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Transforming data into actionable insights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643E1-D795-5942-F5E9-1A5964D9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BC69B-7211-1AB0-B37A-64FC2CB9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0838-DC89-A941-E447-7F3DAEA7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DA4E3-3606-4D6E-B5E2-667606FF44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351692"/>
            <a:ext cx="10515599" cy="548237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Challenges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b="1" dirty="0"/>
              <a:t>Class Imbalance:</a:t>
            </a:r>
            <a:r>
              <a:rPr lang="en-US" dirty="0"/>
              <a:t> Fewer malfunctioning pumps relative to fully functional ones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Data Quality:</a:t>
            </a:r>
            <a:r>
              <a:rPr lang="en-US" dirty="0"/>
              <a:t> Noisy sensor data and incomplete maintenance logs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Changing Conditions:</a:t>
            </a:r>
            <a:r>
              <a:rPr lang="en-US" dirty="0"/>
              <a:t> Environmental factors affecting pump performance over time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8835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82A-408B-7FB8-7D92-97D8E1F4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A2830-2158-FD0E-232B-D278215F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09664-F1F7-E0E1-E1D8-7B2A8124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 descr="A blue squares with white text">
            <a:extLst>
              <a:ext uri="{FF2B5EF4-FFF2-40B4-BE49-F238E27FC236}">
                <a16:creationId xmlns:a16="http://schemas.microsoft.com/office/drawing/2014/main" id="{DF805469-8EAC-061E-A7CD-A6F6C46986C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678075" y="220663"/>
            <a:ext cx="8330083" cy="6029412"/>
          </a:xfrm>
        </p:spPr>
      </p:pic>
    </p:spTree>
    <p:extLst>
      <p:ext uri="{BB962C8B-B14F-4D97-AF65-F5344CB8AC3E}">
        <p14:creationId xmlns:p14="http://schemas.microsoft.com/office/powerpoint/2010/main" val="36560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8655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9478" y="1903412"/>
            <a:ext cx="6681630" cy="41456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 dirty="0">
                <a:effectLst/>
                <a:latin typeface="system-ui"/>
              </a:rPr>
              <a:t>Our model could predict 54% of the </a:t>
            </a:r>
            <a:r>
              <a:rPr lang="en-US" b="1" i="1" dirty="0" err="1">
                <a:effectLst/>
                <a:latin typeface="system-ui"/>
              </a:rPr>
              <a:t>occurences</a:t>
            </a:r>
            <a:r>
              <a:rPr lang="en-US" b="1" i="1" dirty="0">
                <a:effectLst/>
                <a:latin typeface="system-ui"/>
              </a:rPr>
              <a:t> in the functional class, and 39% of the functional needs repair class. It, however, could only predict 7% of the non-functional </a:t>
            </a:r>
            <a:r>
              <a:rPr lang="en-US" b="1" i="1" dirty="0" err="1">
                <a:effectLst/>
                <a:latin typeface="system-ui"/>
              </a:rPr>
              <a:t>class.For</a:t>
            </a:r>
            <a:r>
              <a:rPr lang="en-US" b="1" i="1" dirty="0">
                <a:effectLst/>
                <a:latin typeface="system-ui"/>
              </a:rPr>
              <a:t> the functional and functional-needs-repair classes f1-scores of 0.58 and 0.37 reflects a poor performance by the model. For the non-functional class ,moreover, a f1-score of 0.06 indicates that both precision and recall are low for this class. The actual number of </a:t>
            </a:r>
            <a:r>
              <a:rPr lang="en-US" b="1" i="1" dirty="0" err="1">
                <a:effectLst/>
                <a:latin typeface="system-ui"/>
              </a:rPr>
              <a:t>occurences</a:t>
            </a:r>
            <a:r>
              <a:rPr lang="en-US" b="1" i="1" dirty="0">
                <a:effectLst/>
                <a:latin typeface="system-ui"/>
              </a:rPr>
              <a:t> "support" for the non-functional class is very small compared to the other classes. The model generally had a poor score only being able to predict less than 10% of the non-functional class and barely 60% for the functional class which was the best performing class. A low number of samples is most likely the reason for the poor precision, recall and f1 score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16</TotalTime>
  <Words>326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system-ui</vt:lpstr>
      <vt:lpstr>Tenorite</vt:lpstr>
      <vt:lpstr>Monoline</vt:lpstr>
      <vt:lpstr>Title: Tanzanian Water Wells Status Prediction Subtitle: Data Analysis &amp; Machine Learning Approach (OKECH MAX) </vt:lpstr>
      <vt:lpstr>Introduction</vt:lpstr>
      <vt:lpstr>PROBLEM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Okech Maximillan Mak'Mraula</dc:creator>
  <cp:lastModifiedBy>Okech Maximillan Mak'Mraula</cp:lastModifiedBy>
  <cp:revision>1</cp:revision>
  <dcterms:created xsi:type="dcterms:W3CDTF">2025-03-09T20:31:11Z</dcterms:created>
  <dcterms:modified xsi:type="dcterms:W3CDTF">2025-03-09T20:47:24Z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