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483" r:id="rId3"/>
    <p:sldId id="484" r:id="rId4"/>
    <p:sldId id="402" r:id="rId5"/>
    <p:sldId id="418" r:id="rId6"/>
    <p:sldId id="403" r:id="rId7"/>
    <p:sldId id="415" r:id="rId8"/>
    <p:sldId id="404" r:id="rId9"/>
    <p:sldId id="413" r:id="rId10"/>
    <p:sldId id="416" r:id="rId11"/>
    <p:sldId id="408" r:id="rId12"/>
    <p:sldId id="421" r:id="rId13"/>
    <p:sldId id="420" r:id="rId14"/>
    <p:sldId id="417" r:id="rId15"/>
    <p:sldId id="486" r:id="rId16"/>
    <p:sldId id="419" r:id="rId17"/>
    <p:sldId id="485" r:id="rId18"/>
    <p:sldId id="378" r:id="rId19"/>
    <p:sldId id="3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14" y="2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877812BC-6A72-4666-BBAF-F9816AEBA848}"/>
    <pc:docChg chg="modSld">
      <pc:chgData name="Mako J Bryant" userId="9d921d8c509d69ca" providerId="LiveId" clId="{877812BC-6A72-4666-BBAF-F9816AEBA848}" dt="2025-01-17T20:19:13.648" v="2" actId="13926"/>
      <pc:docMkLst>
        <pc:docMk/>
      </pc:docMkLst>
      <pc:sldChg chg="modSp mod">
        <pc:chgData name="Mako J Bryant" userId="9d921d8c509d69ca" providerId="LiveId" clId="{877812BC-6A72-4666-BBAF-F9816AEBA848}" dt="2025-01-17T20:19:13.648" v="2" actId="13926"/>
        <pc:sldMkLst>
          <pc:docMk/>
          <pc:sldMk cId="2738398322" sldId="484"/>
        </pc:sldMkLst>
        <pc:spChg chg="mod">
          <ac:chgData name="Mako J Bryant" userId="9d921d8c509d69ca" providerId="LiveId" clId="{877812BC-6A72-4666-BBAF-F9816AEBA848}" dt="2025-01-17T20:19:13.648" v="2" actId="13926"/>
          <ac:spMkLst>
            <pc:docMk/>
            <pc:sldMk cId="2738398322" sldId="4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879725"/>
            <a:ext cx="3200400" cy="347377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2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Get and Set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values are written and read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Update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Update the test code to move an object using velocity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E0082-71CE-4889-A1C5-5D10595A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entity is constructed properly</a:t>
            </a:r>
          </a:p>
          <a:p>
            <a:pPr lvl="1"/>
            <a:r>
              <a:rPr lang="en-US" dirty="0"/>
              <a:t>Implement the Add and Get functions</a:t>
            </a:r>
          </a:p>
          <a:p>
            <a:pPr lvl="2"/>
            <a:r>
              <a:rPr lang="en-US" dirty="0"/>
              <a:t>Test to make sure that components are added and returned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every attached component is freed properly</a:t>
            </a:r>
          </a:p>
          <a:p>
            <a:pPr lvl="2"/>
            <a:r>
              <a:rPr lang="en-US" dirty="0"/>
              <a:t>Test to make sure that the entity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Update and Render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91EF3-E61B-493C-A6D4-719D0C5B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EntityFactory.c</a:t>
            </a:r>
            <a:endParaRPr lang="en-US" dirty="0"/>
          </a:p>
          <a:p>
            <a:pPr lvl="1"/>
            <a:r>
              <a:rPr lang="en-US" dirty="0"/>
              <a:t>Implement the Build function</a:t>
            </a:r>
          </a:p>
          <a:p>
            <a:r>
              <a:rPr lang="en-US" dirty="0" err="1"/>
              <a:t>Stream.c</a:t>
            </a:r>
            <a:endParaRPr lang="en-US" dirty="0"/>
          </a:p>
          <a:p>
            <a:pPr lvl="1"/>
            <a:r>
              <a:rPr lang="en-US" dirty="0"/>
              <a:t>Implement the new Read functions</a:t>
            </a:r>
          </a:p>
          <a:p>
            <a:r>
              <a:rPr lang="en-US" dirty="0" err="1"/>
              <a:t>Entity.c</a:t>
            </a:r>
            <a:r>
              <a:rPr lang="en-US" dirty="0"/>
              <a:t>, </a:t>
            </a:r>
            <a:r>
              <a:rPr lang="en-US" dirty="0" err="1"/>
              <a:t>Transform.c</a:t>
            </a:r>
            <a:r>
              <a:rPr lang="en-US" dirty="0"/>
              <a:t>, </a:t>
            </a:r>
            <a:r>
              <a:rPr lang="en-US" dirty="0" err="1"/>
              <a:t>Sprite.c</a:t>
            </a:r>
            <a:r>
              <a:rPr lang="en-US" dirty="0"/>
              <a:t>, </a:t>
            </a:r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/>
              <a:t>Implement the Read functions</a:t>
            </a:r>
          </a:p>
          <a:p>
            <a:pPr lvl="2"/>
            <a:r>
              <a:rPr lang="en-US" dirty="0"/>
              <a:t>Hint: Implement them in the order they appear in the data file</a:t>
            </a:r>
          </a:p>
          <a:p>
            <a:pPr lvl="1"/>
            <a:r>
              <a:rPr lang="en-US" dirty="0"/>
              <a:t>Using the debugger, step through each Read function, making sure that each object is created and assigned data correctly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2E901-0943-4D30-8281-5909032C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planet moves and lands correctly</a:t>
            </a:r>
          </a:p>
          <a:p>
            <a:pPr lvl="1"/>
            <a:r>
              <a:rPr lang="en-US" dirty="0"/>
              <a:t>Verify that the game advances to Level2 when the planet “lands” for the third time</a:t>
            </a:r>
          </a:p>
          <a:p>
            <a:pPr lvl="1"/>
            <a:r>
              <a:rPr lang="en-US" dirty="0"/>
              <a:t>Verify that the ‘1’ key restarts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3975F-0514-4F36-8A07-102499D3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Level2Scene.c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spaceship moves and orients correctly</a:t>
            </a:r>
          </a:p>
          <a:p>
            <a:pPr lvl="1"/>
            <a:r>
              <a:rPr lang="en-US" dirty="0"/>
              <a:t>Verify that the spaceship alpha changes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restarts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6A4BC-31E1-4FFF-981B-1E938F8A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0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/>
              <a:t>DemoScene.</a:t>
            </a:r>
            <a:r>
              <a:rPr lang="en-US" dirty="0" err="1"/>
              <a:t>c</a:t>
            </a:r>
            <a:endParaRPr lang="en-US" dirty="0"/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input controls work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restarts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095323-8B96-48C0-9396-9279B7AE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  <a:p>
            <a:pPr lvl="1"/>
            <a:r>
              <a:rPr lang="en-US" i="1" dirty="0"/>
              <a:t>This goes without saying but, unfortunately, still needs to be said…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…Seriously, use version control!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E915FB6-5651-F83C-DAA6-579F245A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F7950D-5C03-6847-252B-C8CD75DE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11" y="2595562"/>
            <a:ext cx="8288709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0639D-D0EF-4ED5-8D11-CABE1DA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2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point…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9422938" cy="5156225"/>
          </a:xfrm>
        </p:spPr>
        <p:txBody>
          <a:bodyPr/>
          <a:lstStyle/>
          <a:p>
            <a:r>
              <a:rPr lang="en-US" dirty="0"/>
              <a:t>Project 2 requirements state:</a:t>
            </a:r>
          </a:p>
          <a:p>
            <a:pPr lvl="1"/>
            <a:r>
              <a:rPr lang="en-US" dirty="0"/>
              <a:t>“The contents of the &lt;module name&gt; structure may not be accessed directly anywhere outside of &lt;module </a:t>
            </a:r>
            <a:r>
              <a:rPr lang="en-US" dirty="0" err="1"/>
              <a:t>name.c</a:t>
            </a:r>
            <a:r>
              <a:rPr lang="en-US" dirty="0"/>
              <a:t>&gt;.  The public interface provides everything necessary for this project.”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11. Hide information &#10;Summary &#10;Don't tell: Don't expose internal information from an entity that &#10;provides an abstraction. &#10;Discussion &#10;To minimize dependencies between calling code that &#10;manipulates an abstraction and the abstraction's &#10;implementation(s), data that is intemal to the implementation &#10;must be hidden. Otherwise, calling code can access—or, worse, &#10;manipulate—that information, and the intended-to-be-internal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11" y="3329329"/>
            <a:ext cx="5019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A503F-918F-42B4-BB60-50A3C240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2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Copy “Source” (.c and .h) files from Project 1</a:t>
            </a:r>
          </a:p>
          <a:p>
            <a:pPr lvl="1"/>
            <a:r>
              <a:rPr lang="en-US" b="1" i="1" dirty="0">
                <a:highlight>
                  <a:srgbClr val="FF0000"/>
                </a:highlight>
              </a:rPr>
              <a:t>Do not overwrite any Project 2 files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72F26-B664-46AB-99F8-A913D1FC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9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1 into Project 2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B2F47-141B-4194-BDCC-D910AD52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7"/>
            <a:ext cx="10084526" cy="5220394"/>
          </a:xfrm>
        </p:spPr>
        <p:txBody>
          <a:bodyPr>
            <a:normAutofit/>
          </a:bodyPr>
          <a:lstStyle/>
          <a:p>
            <a:r>
              <a:rPr lang="en-US" dirty="0" err="1"/>
              <a:t>Mesh.c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MeshCreate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allocated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MeshFree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freed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MeshBuildQuad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Use a sample from </a:t>
            </a:r>
            <a:r>
              <a:rPr lang="en-US" dirty="0" err="1">
                <a:highlight>
                  <a:srgbClr val="FFFF00"/>
                </a:highlight>
              </a:rPr>
              <a:t>DemoScene.c</a:t>
            </a:r>
            <a:r>
              <a:rPr lang="en-US" dirty="0">
                <a:highlight>
                  <a:srgbClr val="FFFF00"/>
                </a:highlight>
              </a:rPr>
              <a:t> as a starting point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MeshRender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see if a colored mesh is displayed correctly on screen</a:t>
            </a:r>
          </a:p>
          <a:p>
            <a:pPr lvl="3"/>
            <a:r>
              <a:rPr lang="en-US" dirty="0">
                <a:highlight>
                  <a:srgbClr val="00FF00"/>
                </a:highlight>
              </a:rPr>
              <a:t>You will need to add test code to Level1SceneUpdate</a:t>
            </a:r>
          </a:p>
          <a:p>
            <a:pPr lvl="1"/>
            <a:r>
              <a:rPr lang="en-US" dirty="0"/>
              <a:t>NOTE: Implement </a:t>
            </a:r>
            <a:r>
              <a:rPr lang="en-US" dirty="0" err="1"/>
              <a:t>MeshCreateSpaceship</a:t>
            </a:r>
            <a:r>
              <a:rPr lang="en-US" dirty="0"/>
              <a:t> during Step 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62133-3EFC-4007-82EF-6B2ED91B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Get and Set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values are written and read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86F10-5B95-40DE-BFD5-00046531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SetMesh</a:t>
            </a:r>
            <a:r>
              <a:rPr lang="en-US" dirty="0">
                <a:highlight>
                  <a:srgbClr val="00FF00"/>
                </a:highlight>
              </a:rPr>
              <a:t>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Render function to draw a colored mesh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Use the </a:t>
            </a:r>
            <a:r>
              <a:rPr lang="en-US" dirty="0" err="1">
                <a:highlight>
                  <a:srgbClr val="FFFF00"/>
                </a:highlight>
              </a:rPr>
              <a:t>MeshRender</a:t>
            </a:r>
            <a:r>
              <a:rPr lang="en-US" dirty="0">
                <a:highlight>
                  <a:srgbClr val="FFFF00"/>
                </a:highlight>
              </a:rPr>
              <a:t> function for this purpose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the test code in Level 1 to call </a:t>
            </a:r>
            <a:r>
              <a:rPr lang="en-US" dirty="0" err="1">
                <a:highlight>
                  <a:srgbClr val="00FF00"/>
                </a:highlight>
              </a:rPr>
              <a:t>SpriteRender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a colored mesh is displayed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6BF40-022E-4EA9-840B-7CC8FFFA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Create, Free, </a:t>
            </a:r>
            <a:r>
              <a:rPr lang="en-US" dirty="0" err="1">
                <a:highlight>
                  <a:srgbClr val="00FF00"/>
                </a:highlight>
              </a:rPr>
              <a:t>LoadTexture</a:t>
            </a:r>
            <a:r>
              <a:rPr lang="en-US" dirty="0">
                <a:highlight>
                  <a:srgbClr val="00FF00"/>
                </a:highlight>
              </a:rPr>
              <a:t>, </a:t>
            </a:r>
            <a:r>
              <a:rPr lang="en-US" dirty="0" err="1">
                <a:highlight>
                  <a:srgbClr val="00FF00"/>
                </a:highlight>
              </a:rPr>
              <a:t>SetTexture</a:t>
            </a:r>
            <a:r>
              <a:rPr lang="en-US" dirty="0">
                <a:highlight>
                  <a:srgbClr val="00FF00"/>
                </a:highlight>
              </a:rPr>
              <a:t>, and </a:t>
            </a:r>
            <a:r>
              <a:rPr lang="en-US" dirty="0" err="1">
                <a:highlight>
                  <a:srgbClr val="00FF00"/>
                </a:highlight>
              </a:rPr>
              <a:t>SetTextureOffset</a:t>
            </a:r>
            <a:r>
              <a:rPr lang="en-US" dirty="0">
                <a:highlight>
                  <a:srgbClr val="00FF00"/>
                </a:highlight>
              </a:rPr>
              <a:t>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object is constructed and freed properly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Add function calls to Level 1 and </a:t>
            </a:r>
            <a:r>
              <a:rPr lang="en-US" dirty="0" err="1">
                <a:highlight>
                  <a:srgbClr val="FF0000"/>
                </a:highlight>
              </a:rPr>
              <a:t>Sprite.c</a:t>
            </a:r>
            <a:endParaRPr lang="en-US" dirty="0">
              <a:highlight>
                <a:srgbClr val="FF0000"/>
              </a:highlight>
            </a:endParaRP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the Render function to </a:t>
            </a:r>
            <a:r>
              <a:rPr lang="en-US" i="1" dirty="0">
                <a:highlight>
                  <a:srgbClr val="00FF00"/>
                </a:highlight>
              </a:rPr>
              <a:t>also</a:t>
            </a:r>
            <a:r>
              <a:rPr lang="en-US" dirty="0">
                <a:highlight>
                  <a:srgbClr val="00FF00"/>
                </a:highlight>
              </a:rPr>
              <a:t> handle textures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a textured mesh is displayed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Temporarily disable the </a:t>
            </a:r>
            <a:r>
              <a:rPr lang="en-US" dirty="0" err="1">
                <a:highlight>
                  <a:srgbClr val="FFFF00"/>
                </a:highlight>
              </a:rPr>
              <a:t>SetSpriteSource</a:t>
            </a:r>
            <a:r>
              <a:rPr lang="en-US" dirty="0">
                <a:highlight>
                  <a:srgbClr val="FFFF00"/>
                </a:highlight>
              </a:rPr>
              <a:t> function call and verify that colored meshes are still displayed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DABCE-6B08-4D43-9C61-F0804FD7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GetFrameCount</a:t>
            </a:r>
            <a:r>
              <a:rPr lang="en-US" dirty="0">
                <a:highlight>
                  <a:srgbClr val="00FF00"/>
                </a:highlight>
              </a:rPr>
              <a:t> and </a:t>
            </a:r>
            <a:r>
              <a:rPr lang="en-US" dirty="0" err="1">
                <a:highlight>
                  <a:srgbClr val="00FF00"/>
                </a:highlight>
              </a:rPr>
              <a:t>GetUV</a:t>
            </a:r>
            <a:r>
              <a:rPr lang="en-US" dirty="0">
                <a:highlight>
                  <a:srgbClr val="00FF00"/>
                </a:highlight>
              </a:rPr>
              <a:t> functions</a:t>
            </a: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SetFrame</a:t>
            </a:r>
            <a:r>
              <a:rPr lang="en-US" dirty="0">
                <a:highlight>
                  <a:srgbClr val="00FF00"/>
                </a:highlight>
              </a:rPr>
              <a:t> function</a:t>
            </a:r>
          </a:p>
          <a:p>
            <a:pPr lvl="2"/>
            <a:r>
              <a:rPr lang="en-US" dirty="0">
                <a:highlight>
                  <a:srgbClr val="00FF00"/>
                </a:highlight>
              </a:rPr>
              <a:t>Make sure to write the trace message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Temporarily add a </a:t>
            </a:r>
            <a:r>
              <a:rPr lang="en-US" dirty="0" err="1">
                <a:highlight>
                  <a:srgbClr val="FF0000"/>
                </a:highlight>
              </a:rPr>
              <a:t>SetFrame</a:t>
            </a:r>
            <a:r>
              <a:rPr lang="en-US" dirty="0">
                <a:highlight>
                  <a:srgbClr val="FF0000"/>
                </a:highlight>
              </a:rPr>
              <a:t> function call to Level 1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Currently, the only valid value for </a:t>
            </a:r>
            <a:r>
              <a:rPr lang="en-US" dirty="0" err="1">
                <a:highlight>
                  <a:srgbClr val="FFFF00"/>
                </a:highlight>
              </a:rPr>
              <a:t>frameIndex</a:t>
            </a:r>
            <a:r>
              <a:rPr lang="en-US" dirty="0">
                <a:highlight>
                  <a:srgbClr val="FFFF00"/>
                </a:highlight>
              </a:rPr>
              <a:t> should be 0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Try testing with values of 1 and -1 to see what will happen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Verify that this new trace message is written to the log file</a:t>
            </a:r>
          </a:p>
          <a:p>
            <a:pPr lvl="2"/>
            <a:r>
              <a:rPr lang="en-US" dirty="0"/>
              <a:t>This trace message will become more useful in Project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800711-B9F1-4A86-83C9-5918060E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8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5161</TotalTime>
  <Words>1268</Words>
  <Application>Microsoft Office PowerPoint</Application>
  <PresentationFormat>Widescreen</PresentationFormat>
  <Paragraphs>200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Retrospect</vt:lpstr>
      <vt:lpstr>CS 230 Game Implementation Techniques</vt:lpstr>
      <vt:lpstr>Project 2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Step 13</vt:lpstr>
      <vt:lpstr>Step 14</vt:lpstr>
      <vt:lpstr>One last point…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Mako J Bryant</cp:lastModifiedBy>
  <cp:revision>175</cp:revision>
  <dcterms:created xsi:type="dcterms:W3CDTF">2014-08-29T20:52:27Z</dcterms:created>
  <dcterms:modified xsi:type="dcterms:W3CDTF">2025-01-29T03:19:26Z</dcterms:modified>
</cp:coreProperties>
</file>