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502" r:id="rId3"/>
    <p:sldId id="552" r:id="rId4"/>
    <p:sldId id="553" r:id="rId5"/>
    <p:sldId id="580" r:id="rId6"/>
    <p:sldId id="557" r:id="rId7"/>
    <p:sldId id="555" r:id="rId8"/>
    <p:sldId id="558" r:id="rId9"/>
    <p:sldId id="583" r:id="rId10"/>
    <p:sldId id="584" r:id="rId11"/>
    <p:sldId id="556" r:id="rId12"/>
    <p:sldId id="559" r:id="rId13"/>
    <p:sldId id="554" r:id="rId14"/>
    <p:sldId id="551" r:id="rId15"/>
    <p:sldId id="564" r:id="rId16"/>
    <p:sldId id="565" r:id="rId17"/>
    <p:sldId id="542" r:id="rId18"/>
    <p:sldId id="561" r:id="rId19"/>
    <p:sldId id="560" r:id="rId20"/>
    <p:sldId id="563" r:id="rId21"/>
    <p:sldId id="562" r:id="rId22"/>
    <p:sldId id="547" r:id="rId23"/>
    <p:sldId id="567" r:id="rId24"/>
    <p:sldId id="566" r:id="rId25"/>
    <p:sldId id="568" r:id="rId26"/>
    <p:sldId id="569" r:id="rId27"/>
    <p:sldId id="572" r:id="rId28"/>
    <p:sldId id="573" r:id="rId29"/>
    <p:sldId id="570" r:id="rId30"/>
    <p:sldId id="571" r:id="rId31"/>
    <p:sldId id="586" r:id="rId32"/>
    <p:sldId id="527" r:id="rId33"/>
    <p:sldId id="578" r:id="rId34"/>
    <p:sldId id="574" r:id="rId35"/>
    <p:sldId id="575" r:id="rId36"/>
    <p:sldId id="585" r:id="rId37"/>
    <p:sldId id="39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Velocity</c:v>
                </c:pt>
              </c:strCache>
            </c:strRef>
          </c:tx>
          <c:marker>
            <c:symbol val="none"/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2.5</c:v>
                </c:pt>
                <c:pt idx="2">
                  <c:v>5</c:v>
                </c:pt>
                <c:pt idx="3">
                  <c:v>7.5</c:v>
                </c:pt>
                <c:pt idx="4">
                  <c:v>8.33</c:v>
                </c:pt>
                <c:pt idx="5">
                  <c:v>10</c:v>
                </c:pt>
                <c:pt idx="6">
                  <c:v>15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C83-46FA-BCE9-12E4CDE599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 Velocity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2.5</c:v>
                </c:pt>
                <c:pt idx="2">
                  <c:v>5</c:v>
                </c:pt>
                <c:pt idx="3">
                  <c:v>7.5</c:v>
                </c:pt>
                <c:pt idx="4">
                  <c:v>8.33</c:v>
                </c:pt>
                <c:pt idx="5">
                  <c:v>10</c:v>
                </c:pt>
                <c:pt idx="6">
                  <c:v>15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83-46FA-BCE9-12E4CDE599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Capped Velocity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2.5</c:v>
                </c:pt>
                <c:pt idx="2">
                  <c:v>5</c:v>
                </c:pt>
                <c:pt idx="3">
                  <c:v>7.5</c:v>
                </c:pt>
                <c:pt idx="4">
                  <c:v>8.33</c:v>
                </c:pt>
                <c:pt idx="5">
                  <c:v>10</c:v>
                </c:pt>
                <c:pt idx="6">
                  <c:v>15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4">
                  <c:v>10</c:v>
                </c:pt>
                <c:pt idx="5">
                  <c:v>10</c:v>
                </c:pt>
                <c:pt idx="6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C83-46FA-BCE9-12E4CDE599B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Original Velocity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2.5</c:v>
                </c:pt>
                <c:pt idx="2">
                  <c:v>5</c:v>
                </c:pt>
                <c:pt idx="3">
                  <c:v>7.5</c:v>
                </c:pt>
                <c:pt idx="4">
                  <c:v>8.33</c:v>
                </c:pt>
                <c:pt idx="5">
                  <c:v>10</c:v>
                </c:pt>
                <c:pt idx="6">
                  <c:v>15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4">
                  <c:v>10</c:v>
                </c:pt>
                <c:pt idx="5">
                  <c:v>12</c:v>
                </c:pt>
                <c:pt idx="6">
                  <c:v>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C83-46FA-BCE9-12E4CDE59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3859184"/>
        <c:axId val="293862320"/>
      </c:scatterChart>
      <c:valAx>
        <c:axId val="293859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93862320"/>
        <c:crosses val="autoZero"/>
        <c:crossBetween val="midCat"/>
      </c:valAx>
      <c:valAx>
        <c:axId val="293862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385918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Velocity</c:v>
                </c:pt>
              </c:strCache>
            </c:strRef>
          </c:tx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2.5</c:v>
                </c:pt>
                <c:pt idx="2">
                  <c:v>5</c:v>
                </c:pt>
                <c:pt idx="3">
                  <c:v>7.5</c:v>
                </c:pt>
                <c:pt idx="4">
                  <c:v>10</c:v>
                </c:pt>
                <c:pt idx="5">
                  <c:v>15</c:v>
                </c:pt>
                <c:pt idx="6">
                  <c:v>40</c:v>
                </c:pt>
                <c:pt idx="7">
                  <c:v>50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2</c:v>
                </c:pt>
                <c:pt idx="2">
                  <c:v>3.1622776601683702</c:v>
                </c:pt>
                <c:pt idx="3">
                  <c:v>3.8729833462074099</c:v>
                </c:pt>
                <c:pt idx="4">
                  <c:v>4.4721359549995698</c:v>
                </c:pt>
                <c:pt idx="5">
                  <c:v>5.4772255750516718</c:v>
                </c:pt>
                <c:pt idx="6">
                  <c:v>8.5</c:v>
                </c:pt>
                <c:pt idx="7">
                  <c:v>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A3D-4F4E-9C97-F22B1F3130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 Velocity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2.5</c:v>
                </c:pt>
                <c:pt idx="2">
                  <c:v>5</c:v>
                </c:pt>
                <c:pt idx="3">
                  <c:v>7.5</c:v>
                </c:pt>
                <c:pt idx="4">
                  <c:v>10</c:v>
                </c:pt>
                <c:pt idx="5">
                  <c:v>15</c:v>
                </c:pt>
                <c:pt idx="6">
                  <c:v>40</c:v>
                </c:pt>
                <c:pt idx="7">
                  <c:v>50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A3D-4F4E-9C97-F22B1F313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3857224"/>
        <c:axId val="293859968"/>
      </c:scatterChart>
      <c:valAx>
        <c:axId val="293857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93859968"/>
        <c:crosses val="autoZero"/>
        <c:crossBetween val="midCat"/>
      </c:valAx>
      <c:valAx>
        <c:axId val="293859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385722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chart" Target="../charts/chart2.xml"/><Relationship Id="rId4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seudovector" TargetMode="External"/><Relationship Id="rId2" Type="http://schemas.openxmlformats.org/officeDocument/2006/relationships/hyperlink" Target="https://en.wikipedia.org/wiki/Angular_velocity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Project 4 – Spaceship</a:t>
            </a:r>
          </a:p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Spaceship Behavior</a:t>
            </a:r>
          </a:p>
          <a:p>
            <a:pPr marL="0" indent="-4572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2879725"/>
            <a:ext cx="3350172" cy="358006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 12:00pm – 1:00pm, Wed 10:30am – 11:20am, or by appointment at digipen.as.me/</a:t>
            </a:r>
            <a:r>
              <a:rPr lang="en-US" sz="2000" dirty="0" err="1">
                <a:solidFill>
                  <a:schemeClr val="bg1"/>
                </a:solidFill>
              </a:rPr>
              <a:t>dschilling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6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Cloning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r>
              <a:rPr lang="en-US" dirty="0"/>
              <a:t>Shallow Copy</a:t>
            </a:r>
          </a:p>
          <a:p>
            <a:pPr lvl="1"/>
            <a:r>
              <a:rPr lang="en-US" dirty="0"/>
              <a:t>Now, which method is better?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3861" y="2120767"/>
            <a:ext cx="3381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z;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 { 1, 2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 = { 0 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5A065A-68BC-4A85-8C22-F50F4A60593F}"/>
              </a:ext>
            </a:extLst>
          </p:cNvPr>
          <p:cNvSpPr/>
          <p:nvPr/>
        </p:nvSpPr>
        <p:spPr>
          <a:xfrm>
            <a:off x="6813223" y="2117766"/>
            <a:ext cx="43992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Copy the contents of A into B?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Method A?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Method B?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= a;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8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r>
              <a:rPr lang="en-US" dirty="0"/>
              <a:t>Two unique behaviors:</a:t>
            </a:r>
          </a:p>
          <a:p>
            <a:pPr lvl="1"/>
            <a:r>
              <a:rPr lang="en-US" dirty="0"/>
              <a:t>Spaceship</a:t>
            </a:r>
          </a:p>
          <a:p>
            <a:pPr lvl="2"/>
            <a:r>
              <a:rPr lang="en-US" dirty="0"/>
              <a:t>Acceleration</a:t>
            </a:r>
          </a:p>
          <a:p>
            <a:pPr lvl="2"/>
            <a:r>
              <a:rPr lang="en-US" dirty="0"/>
              <a:t>Turning</a:t>
            </a:r>
          </a:p>
          <a:p>
            <a:pPr lvl="2"/>
            <a:r>
              <a:rPr lang="en-US" dirty="0"/>
              <a:t>Firing (spawn bullets)</a:t>
            </a:r>
          </a:p>
          <a:p>
            <a:pPr lvl="1"/>
            <a:r>
              <a:rPr lang="en-US" dirty="0"/>
              <a:t>Bullets</a:t>
            </a:r>
          </a:p>
          <a:p>
            <a:pPr lvl="2"/>
            <a:r>
              <a:rPr lang="en-US" dirty="0"/>
              <a:t>Life timer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4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r>
              <a:rPr lang="en-US" dirty="0"/>
              <a:t>Refer to the Week 6 (Behaviors) lecture slides</a:t>
            </a:r>
          </a:p>
          <a:p>
            <a:r>
              <a:rPr lang="en-US" dirty="0"/>
              <a:t>However, inheritance will </a:t>
            </a:r>
            <a:r>
              <a:rPr lang="en-US" b="1" i="1" dirty="0"/>
              <a:t>not</a:t>
            </a:r>
            <a:r>
              <a:rPr lang="en-US" dirty="0"/>
              <a:t> be used in Project 4</a:t>
            </a:r>
          </a:p>
          <a:p>
            <a:pPr lvl="1"/>
            <a:r>
              <a:rPr lang="en-US" dirty="0"/>
              <a:t>Pro: Reduces complexity and risk</a:t>
            </a:r>
          </a:p>
          <a:p>
            <a:pPr lvl="1"/>
            <a:r>
              <a:rPr lang="en-US" dirty="0"/>
              <a:t>Con: Behaviors cannot have unique variables</a:t>
            </a:r>
          </a:p>
          <a:p>
            <a:r>
              <a:rPr lang="en-US" dirty="0"/>
              <a:t>Instead, the two behaviors will share a single variable: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97891" y="3881826"/>
            <a:ext cx="95577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Generic timer - may be used as a life timer or a weapon cooldown timer.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(Default = 0, means infinite amount of time remaining or weapon can be fired.)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timer;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73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Spaceship Behavior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96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Ship’s 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/>
              <a:lstStyle/>
              <a:p>
                <a:r>
                  <a:rPr lang="en-US" dirty="0"/>
                  <a:t>Project 4 introduces angular velocity,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“In physics, angular velocity is defined as the rate of change of angular displacement and is a vector quantity (more precisely, a </a:t>
                </a:r>
                <a:r>
                  <a:rPr lang="en-US" dirty="0" err="1"/>
                  <a:t>pseudovector</a:t>
                </a:r>
                <a:r>
                  <a:rPr lang="en-US" dirty="0"/>
                  <a:t>) which specifies the angular speed (rotational speed) of an object and the axis about which the object is rotating.”</a:t>
                </a:r>
              </a:p>
              <a:p>
                <a:r>
                  <a:rPr lang="en-US" dirty="0"/>
                  <a:t>In 3D, the rotation axis can be, and often is, any arbitrary axis defined by a 3D vector</a:t>
                </a:r>
              </a:p>
              <a:p>
                <a:r>
                  <a:rPr lang="en-US" dirty="0"/>
                  <a:t>In CS230, we will define angular velocity as the rate of change of a transform’s ‘rotation’ variable around the     z-axis (counter-clockwise)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2"/>
                <a:stretch>
                  <a:fillRect l="-1212" t="-2367" r="-2061" b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840" y="0"/>
            <a:ext cx="2042160" cy="154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7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Ship’s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/>
          <a:p>
            <a:r>
              <a:rPr lang="en-US" dirty="0"/>
              <a:t>If the ‘left’ button is pressed,</a:t>
            </a:r>
          </a:p>
          <a:p>
            <a:pPr lvl="1"/>
            <a:r>
              <a:rPr lang="en-US" dirty="0"/>
              <a:t>Rotational velocity is set to </a:t>
            </a:r>
            <a:r>
              <a:rPr lang="en-US" dirty="0" err="1"/>
              <a:t>spaceshipTurnRateMax</a:t>
            </a:r>
            <a:endParaRPr lang="en-US" dirty="0"/>
          </a:p>
          <a:p>
            <a:r>
              <a:rPr lang="en-US" dirty="0"/>
              <a:t>Else if the ‘right’ button is pressed,</a:t>
            </a:r>
          </a:p>
          <a:p>
            <a:pPr lvl="1"/>
            <a:r>
              <a:rPr lang="en-US" dirty="0"/>
              <a:t>Rotational velocity is set to -</a:t>
            </a:r>
            <a:r>
              <a:rPr lang="en-US" dirty="0" err="1"/>
              <a:t>spaceshipTurnRateMax</a:t>
            </a:r>
            <a:endParaRPr lang="en-US" dirty="0"/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Rotational velocity is set to 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0" y="0"/>
            <a:ext cx="2042160" cy="154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08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Ship’s Acceleration/Deceleration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r>
              <a:rPr lang="en-US" dirty="0"/>
              <a:t>Bullets and asteroids have fixed velocities</a:t>
            </a:r>
          </a:p>
          <a:p>
            <a:pPr lvl="1"/>
            <a:r>
              <a:rPr lang="en-US" dirty="0"/>
              <a:t>Velocities are set at creation time</a:t>
            </a:r>
          </a:p>
          <a:p>
            <a:r>
              <a:rPr lang="en-US" dirty="0"/>
              <a:t>The ship has a variable velocity</a:t>
            </a:r>
          </a:p>
          <a:p>
            <a:pPr lvl="1"/>
            <a:r>
              <a:rPr lang="en-US" dirty="0"/>
              <a:t>Forward and reverse thruster controlled by user input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92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Ship’s Acceleration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/>
              <a:lstStyle/>
              <a:p>
                <a:r>
                  <a:rPr lang="en-US" dirty="0"/>
                  <a:t>When the ‘forward’ button is pressed, a forward acceleration should be applied to the ship</a:t>
                </a:r>
              </a:p>
              <a:p>
                <a:r>
                  <a:rPr lang="en-US" dirty="0"/>
                  <a:t>Ship’s available information:</a:t>
                </a:r>
              </a:p>
              <a:p>
                <a:pPr lvl="1"/>
                <a:r>
                  <a:rPr lang="en-US" dirty="0"/>
                  <a:t>Current position (translation):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Current orientation (rotation):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Current velocity: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Ship’s calculated information:</a:t>
                </a:r>
              </a:p>
              <a:p>
                <a:pPr lvl="1"/>
                <a:r>
                  <a:rPr lang="en-US" dirty="0"/>
                  <a:t>Acceleration: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3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203653"/>
              </p:ext>
            </p:extLst>
          </p:nvPr>
        </p:nvGraphicFramePr>
        <p:xfrm>
          <a:off x="8071658" y="2527949"/>
          <a:ext cx="3657600" cy="3144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4" imgW="2511841" imgH="2165660" progId="">
                  <p:embed/>
                </p:oleObj>
              </mc:Choice>
              <mc:Fallback>
                <p:oleObj r:id="rId4" imgW="2511841" imgH="2165660" progId="">
                  <p:embed/>
                  <p:pic>
                    <p:nvPicPr>
                      <p:cNvPr id="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1658" y="2527949"/>
                        <a:ext cx="3657600" cy="31449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048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Ship’s Acceleration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Acceleration,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, is independent of velocity,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Use current orientation,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to compute unit direction vector,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en-US" dirty="0"/>
              </a:p>
              <a:p>
                <a:pPr lvl="1">
                  <a:tabLst>
                    <a:tab pos="7142163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lvl="1">
                  <a:tabLst>
                    <a:tab pos="7142163" algn="l"/>
                  </a:tabLst>
                </a:pPr>
                <a:r>
                  <a:rPr lang="en-US" dirty="0"/>
                  <a:t>Vector2DFromAngleRad(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);</a:t>
                </a:r>
              </a:p>
              <a:p>
                <a:r>
                  <a:rPr lang="en-US" dirty="0"/>
                  <a:t>Scale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by an acceleration constant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150.0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Vector2DScale(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);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3"/>
                <a:stretch>
                  <a:fillRect l="-1212" t="-2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572032"/>
              </p:ext>
            </p:extLst>
          </p:nvPr>
        </p:nvGraphicFramePr>
        <p:xfrm>
          <a:off x="8071658" y="2527949"/>
          <a:ext cx="3657600" cy="3144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4" imgW="2511841" imgH="2165660" progId="">
                  <p:embed/>
                </p:oleObj>
              </mc:Choice>
              <mc:Fallback>
                <p:oleObj r:id="rId4" imgW="2511841" imgH="2165660" progId="">
                  <p:embed/>
                  <p:pic>
                    <p:nvPicPr>
                      <p:cNvPr id="2457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1658" y="2527949"/>
                        <a:ext cx="3657600" cy="31449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982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4 - Spaceship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94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Ship’s Acceleration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r>
              <a:rPr lang="en-US" dirty="0"/>
              <a:t>Assuming the ship is initially not moving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807115"/>
              </p:ext>
            </p:extLst>
          </p:nvPr>
        </p:nvGraphicFramePr>
        <p:xfrm>
          <a:off x="2240280" y="2199047"/>
          <a:ext cx="7772400" cy="3118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3" imgW="7485960" imgH="3005554" progId="">
                  <p:embed/>
                </p:oleObj>
              </mc:Choice>
              <mc:Fallback>
                <p:oleObj r:id="rId3" imgW="7485960" imgH="3005554" progId="">
                  <p:embed/>
                  <p:pic>
                    <p:nvPicPr>
                      <p:cNvPr id="41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280" y="2199047"/>
                        <a:ext cx="7772400" cy="31189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5873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Ship’s Deceleration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When the ‘backward’ button is pressed, a reverse acceleration can be applied to the ship</a:t>
                </a:r>
              </a:p>
              <a:p>
                <a:r>
                  <a:rPr lang="en-US" dirty="0"/>
                  <a:t>Deceleration,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dirty="0"/>
                  <a:t>, is the opposite direction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Vector2DNeg(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If the acceleration constants differ: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∗−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3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981713"/>
              </p:ext>
            </p:extLst>
          </p:nvPr>
        </p:nvGraphicFramePr>
        <p:xfrm>
          <a:off x="7766050" y="2546350"/>
          <a:ext cx="3952875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4" imgW="2743200" imgH="2162184" progId="Visio.Drawing.11">
                  <p:embed/>
                </p:oleObj>
              </mc:Choice>
              <mc:Fallback>
                <p:oleObj name="Visio" r:id="rId4" imgW="2743200" imgH="2162184" progId="Visio.Drawing.11">
                  <p:embed/>
                  <p:pic>
                    <p:nvPicPr>
                      <p:cNvPr id="389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050" y="2546350"/>
                        <a:ext cx="3952875" cy="310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7849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Ship’s Velocity 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r>
              <a:rPr lang="en-US" dirty="0"/>
              <a:t>Project 4 introduces one method for limiting velocity</a:t>
            </a:r>
          </a:p>
          <a:p>
            <a:pPr lvl="1"/>
            <a:r>
              <a:rPr lang="en-US" dirty="0"/>
              <a:t>Set a maximum velocity magnitude</a:t>
            </a:r>
          </a:p>
          <a:p>
            <a:pPr lvl="1"/>
            <a:r>
              <a:rPr lang="en-US" dirty="0"/>
              <a:t>Every time a new velocity is computed, compare its magnitude to the maximum</a:t>
            </a:r>
          </a:p>
          <a:p>
            <a:pPr lvl="1"/>
            <a:r>
              <a:rPr lang="en-US" dirty="0"/>
              <a:t>Greater? Set it to the maximum</a:t>
            </a:r>
          </a:p>
          <a:p>
            <a:r>
              <a:rPr lang="en-US" dirty="0"/>
              <a:t>This works but feels unrealistic</a:t>
            </a:r>
          </a:p>
          <a:p>
            <a:pPr lvl="1"/>
            <a:r>
              <a:rPr lang="en-US" dirty="0"/>
              <a:t>Maximum velocity is reached quickly</a:t>
            </a:r>
          </a:p>
          <a:p>
            <a:pPr lvl="1"/>
            <a:r>
              <a:rPr lang="en-US" dirty="0"/>
              <a:t>Maximum velocity is not reached smoothly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491364"/>
              </p:ext>
            </p:extLst>
          </p:nvPr>
        </p:nvGraphicFramePr>
        <p:xfrm>
          <a:off x="10991087" y="0"/>
          <a:ext cx="1175501" cy="1010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3" imgW="2511841" imgH="2165660" progId="">
                  <p:embed/>
                </p:oleObj>
              </mc:Choice>
              <mc:Fallback>
                <p:oleObj r:id="rId3" imgW="2511841" imgH="2165660" progId="">
                  <p:embed/>
                  <p:pic>
                    <p:nvPicPr>
                      <p:cNvPr id="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1087" y="0"/>
                        <a:ext cx="1175501" cy="10107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196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173981"/>
              </p:ext>
            </p:extLst>
          </p:nvPr>
        </p:nvGraphicFramePr>
        <p:xfrm>
          <a:off x="1627631" y="1627631"/>
          <a:ext cx="9272017" cy="470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Ship’s Velocity 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r>
              <a:rPr lang="en-US" dirty="0"/>
              <a:t>Fixed velocity cap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/>
        </p:nvGraphicFramePr>
        <p:xfrm>
          <a:off x="10991087" y="0"/>
          <a:ext cx="1175501" cy="1010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r:id="rId4" imgW="2511841" imgH="2165660" progId="">
                  <p:embed/>
                </p:oleObj>
              </mc:Choice>
              <mc:Fallback>
                <p:oleObj r:id="rId4" imgW="2511841" imgH="2165660" progId="">
                  <p:embed/>
                  <p:pic>
                    <p:nvPicPr>
                      <p:cNvPr id="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1087" y="0"/>
                        <a:ext cx="1175501" cy="10107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8342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Ship’s Velocity 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r>
              <a:rPr lang="en-US" dirty="0"/>
              <a:t>In reality, maximum velocity is reached due to friction</a:t>
            </a:r>
          </a:p>
          <a:p>
            <a:r>
              <a:rPr lang="en-US" dirty="0"/>
              <a:t>Friction is a force</a:t>
            </a:r>
          </a:p>
          <a:p>
            <a:pPr lvl="1"/>
            <a:r>
              <a:rPr lang="en-US" dirty="0"/>
              <a:t>Accelerations are derived from forces</a:t>
            </a:r>
          </a:p>
          <a:p>
            <a:pPr lvl="1"/>
            <a:r>
              <a:rPr lang="en-US" dirty="0"/>
              <a:t>Velocities are derived from accelerations</a:t>
            </a:r>
          </a:p>
          <a:p>
            <a:pPr lvl="1"/>
            <a:r>
              <a:rPr lang="en-US" dirty="0"/>
              <a:t>Conclusion: Velocities are affected by friction!</a:t>
            </a:r>
          </a:p>
          <a:p>
            <a:r>
              <a:rPr lang="en-US" dirty="0"/>
              <a:t>Friction allows objects to smoothly reach their maximum velocities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495911"/>
              </p:ext>
            </p:extLst>
          </p:nvPr>
        </p:nvGraphicFramePr>
        <p:xfrm>
          <a:off x="10991087" y="0"/>
          <a:ext cx="1175501" cy="1010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3" imgW="2511841" imgH="2165660" progId="">
                  <p:embed/>
                </p:oleObj>
              </mc:Choice>
              <mc:Fallback>
                <p:oleObj r:id="rId3" imgW="2511841" imgH="2165660" progId="">
                  <p:embed/>
                  <p:pic>
                    <p:nvPicPr>
                      <p:cNvPr id="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1087" y="0"/>
                        <a:ext cx="1175501" cy="10107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069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Ship’s Velocity 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r>
              <a:rPr lang="en-US" dirty="0"/>
              <a:t>Velocity Cap Using Friction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/>
        </p:nvGraphicFramePr>
        <p:xfrm>
          <a:off x="10991087" y="0"/>
          <a:ext cx="1175501" cy="1010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r:id="rId3" imgW="2511841" imgH="2165660" progId="">
                  <p:embed/>
                </p:oleObj>
              </mc:Choice>
              <mc:Fallback>
                <p:oleObj r:id="rId3" imgW="2511841" imgH="2165660" progId="">
                  <p:embed/>
                  <p:pic>
                    <p:nvPicPr>
                      <p:cNvPr id="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1087" y="0"/>
                        <a:ext cx="1175501" cy="10107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788875"/>
              </p:ext>
            </p:extLst>
          </p:nvPr>
        </p:nvGraphicFramePr>
        <p:xfrm>
          <a:off x="1627632" y="1627694"/>
          <a:ext cx="8942832" cy="4708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98468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Ship’s Velocity 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r>
              <a:rPr lang="en-US" dirty="0"/>
              <a:t>In CS230, we are not using forces</a:t>
            </a:r>
          </a:p>
          <a:p>
            <a:pPr lvl="1"/>
            <a:r>
              <a:rPr lang="en-US" dirty="0"/>
              <a:t>Accelerations and velocities are assigned directly</a:t>
            </a:r>
          </a:p>
          <a:p>
            <a:pPr lvl="1"/>
            <a:r>
              <a:rPr lang="en-US" dirty="0"/>
              <a:t>This means that we can’t apply friction</a:t>
            </a:r>
          </a:p>
          <a:p>
            <a:r>
              <a:rPr lang="en-US" dirty="0"/>
              <a:t>However, friction can be emulated</a:t>
            </a:r>
          </a:p>
          <a:p>
            <a:r>
              <a:rPr lang="en-US" dirty="0"/>
              <a:t>Project 5 introduces an </a:t>
            </a:r>
            <a:r>
              <a:rPr lang="en-US" b="1" i="1" dirty="0"/>
              <a:t>optional </a:t>
            </a:r>
            <a:r>
              <a:rPr lang="en-US" dirty="0"/>
              <a:t>method for limiting velocity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/>
        </p:nvGraphicFramePr>
        <p:xfrm>
          <a:off x="10991087" y="0"/>
          <a:ext cx="1175501" cy="1010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r:id="rId3" imgW="2511841" imgH="2165660" progId="">
                  <p:embed/>
                </p:oleObj>
              </mc:Choice>
              <mc:Fallback>
                <p:oleObj r:id="rId3" imgW="2511841" imgH="2165660" progId="">
                  <p:embed/>
                  <p:pic>
                    <p:nvPicPr>
                      <p:cNvPr id="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1087" y="0"/>
                        <a:ext cx="1175501" cy="10107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8386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Ship’s Velocity 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r>
              <a:rPr lang="en-US" dirty="0"/>
              <a:t>Recall “</a:t>
            </a:r>
            <a:r>
              <a:rPr lang="en-US" dirty="0" err="1"/>
              <a:t>PhysicsUpdate</a:t>
            </a:r>
            <a:r>
              <a:rPr lang="en-US" dirty="0"/>
              <a:t>” from Week 2 (Dynamics) lecture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/>
        </p:nvGraphicFramePr>
        <p:xfrm>
          <a:off x="10991087" y="0"/>
          <a:ext cx="1175501" cy="1010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r:id="rId3" imgW="2511841" imgH="2165660" progId="">
                  <p:embed/>
                </p:oleObj>
              </mc:Choice>
              <mc:Fallback>
                <p:oleObj r:id="rId3" imgW="2511841" imgH="2165660" progId="">
                  <p:embed/>
                  <p:pic>
                    <p:nvPicPr>
                      <p:cNvPr id="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1087" y="0"/>
                        <a:ext cx="1175501" cy="10107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1650826" y="1634859"/>
            <a:ext cx="993761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PhysicsUpdate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Physics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physics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Transform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transform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Validate the pointers.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Get translation from the transform component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Set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oldTranslation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= translation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Set velocity += acceleration *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dt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Set translation += velocity *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dt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Set translation on the transform component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51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Ship’s Velocity 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r>
              <a:rPr lang="en-US" dirty="0"/>
              <a:t>New Step: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Isn’t that just reducing the velocity by 1%?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/>
        </p:nvGraphicFramePr>
        <p:xfrm>
          <a:off x="10991087" y="0"/>
          <a:ext cx="1175501" cy="1010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r:id="rId3" imgW="2511841" imgH="2165660" progId="">
                  <p:embed/>
                </p:oleObj>
              </mc:Choice>
              <mc:Fallback>
                <p:oleObj r:id="rId3" imgW="2511841" imgH="2165660" progId="">
                  <p:embed/>
                  <p:pic>
                    <p:nvPicPr>
                      <p:cNvPr id="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1087" y="0"/>
                        <a:ext cx="1175501" cy="10107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1650826" y="1634859"/>
            <a:ext cx="993761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PhysicsUpdate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Physics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physics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Transform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transform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Validate the pointers.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Get translation from the transform component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Set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oldTranslation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= translation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Set velocity += acceleration *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dt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 velocity = velocity * 0.99f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Set translation += velocity *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dt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Set translation on the transform component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3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Ship’s Velocity 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/>
        </p:nvGraphicFramePr>
        <p:xfrm>
          <a:off x="10991087" y="0"/>
          <a:ext cx="1175501" cy="1010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r:id="rId3" imgW="2511841" imgH="2165660" progId="">
                  <p:embed/>
                </p:oleObj>
              </mc:Choice>
              <mc:Fallback>
                <p:oleObj r:id="rId3" imgW="2511841" imgH="2165660" progId="">
                  <p:embed/>
                  <p:pic>
                    <p:nvPicPr>
                      <p:cNvPr id="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1087" y="0"/>
                        <a:ext cx="1175501" cy="10107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2539"/>
              </p:ext>
            </p:extLst>
          </p:nvPr>
        </p:nvGraphicFramePr>
        <p:xfrm>
          <a:off x="1097280" y="1180405"/>
          <a:ext cx="10058400" cy="515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21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4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36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509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683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dt</a:t>
                      </a:r>
                      <a:r>
                        <a:rPr lang="en-US" sz="2000" dirty="0"/>
                        <a:t> = 1</a:t>
                      </a:r>
                    </a:p>
                  </a:txBody>
                  <a:tcPr marL="101998" marR="101998" marT="50999" marB="50999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Frame</a:t>
                      </a:r>
                      <a:r>
                        <a:rPr lang="en-US" sz="2000" baseline="0" dirty="0"/>
                        <a:t> 1</a:t>
                      </a:r>
                      <a:endParaRPr lang="en-US" sz="2000" dirty="0"/>
                    </a:p>
                  </a:txBody>
                  <a:tcPr marL="101998" marR="101998" marT="50999" marB="50999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01998" marR="101998" marT="50999" marB="50999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Frame 2</a:t>
                      </a:r>
                    </a:p>
                  </a:txBody>
                  <a:tcPr marL="101998" marR="101998" marT="50999" marB="50999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01998" marR="101998" marT="50999" marB="50999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Frame</a:t>
                      </a:r>
                      <a:r>
                        <a:rPr lang="en-US" sz="2000" baseline="0" dirty="0"/>
                        <a:t> 3</a:t>
                      </a:r>
                      <a:endParaRPr lang="en-US" sz="2000" dirty="0"/>
                    </a:p>
                  </a:txBody>
                  <a:tcPr marL="101998" marR="101998" marT="50999" marB="50999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01998" marR="101998" marT="50999" marB="509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72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Original</a:t>
                      </a:r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*0.99</a:t>
                      </a:r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Original</a:t>
                      </a:r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*0.99</a:t>
                      </a:r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Original</a:t>
                      </a:r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*0.99</a:t>
                      </a:r>
                    </a:p>
                  </a:txBody>
                  <a:tcPr marL="101998" marR="101998" marT="50999" marB="509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2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Given:</a:t>
                      </a:r>
                      <a:br>
                        <a:rPr lang="en-US" sz="1600" dirty="0"/>
                      </a:br>
                      <a:r>
                        <a:rPr lang="en-US" sz="1600" dirty="0" err="1"/>
                        <a:t>currPos</a:t>
                      </a:r>
                      <a:endParaRPr lang="en-US" sz="1600" dirty="0"/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(0;0)</a:t>
                      </a:r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(0;0)</a:t>
                      </a:r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(2;3)</a:t>
                      </a:r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(1.98;2.97)</a:t>
                      </a:r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(6;9)</a:t>
                      </a:r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(5.92;8.88)</a:t>
                      </a:r>
                    </a:p>
                  </a:txBody>
                  <a:tcPr marL="101998" marR="101998" marT="50999" marB="509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2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Given:</a:t>
                      </a:r>
                      <a:br>
                        <a:rPr lang="en-US" sz="1600" dirty="0"/>
                      </a:br>
                      <a:r>
                        <a:rPr lang="en-US" sz="1600" dirty="0" err="1"/>
                        <a:t>currVel</a:t>
                      </a:r>
                      <a:endParaRPr lang="en-US" sz="1600" dirty="0"/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(0;0)</a:t>
                      </a:r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(0;0)</a:t>
                      </a:r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(2;3)</a:t>
                      </a:r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(1.98;2.97)</a:t>
                      </a:r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(4;6)</a:t>
                      </a:r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(3.94;5.91)</a:t>
                      </a:r>
                    </a:p>
                  </a:txBody>
                  <a:tcPr marL="101998" marR="101998" marT="50999" marB="5099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2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Given: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a</a:t>
                      </a:r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(2;3)</a:t>
                      </a:r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(2;3)</a:t>
                      </a:r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(2;3)</a:t>
                      </a:r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(2;3)</a:t>
                      </a:r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(2;3)</a:t>
                      </a:r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(2;3)</a:t>
                      </a:r>
                    </a:p>
                  </a:txBody>
                  <a:tcPr marL="101998" marR="101998" marT="50999" marB="5099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02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Computed:</a:t>
                      </a:r>
                      <a:br>
                        <a:rPr lang="en-US" sz="1600" dirty="0"/>
                      </a:br>
                      <a:r>
                        <a:rPr lang="en-US" sz="1600" dirty="0" err="1"/>
                        <a:t>newVel</a:t>
                      </a:r>
                      <a:endParaRPr lang="en-US" sz="1600" dirty="0"/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(2;3)</a:t>
                      </a:r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(1.98;2.97)</a:t>
                      </a:r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(4;6)</a:t>
                      </a:r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(3.94;5.91)</a:t>
                      </a:r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(6;9)</a:t>
                      </a:r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(5.88;8.82)</a:t>
                      </a:r>
                    </a:p>
                  </a:txBody>
                  <a:tcPr marL="101998" marR="101998" marT="50999" marB="5099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80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Computed:</a:t>
                      </a:r>
                      <a:br>
                        <a:rPr lang="en-US" sz="1600" dirty="0"/>
                      </a:br>
                      <a:r>
                        <a:rPr lang="en-US" sz="1600" dirty="0" err="1"/>
                        <a:t>newPos</a:t>
                      </a:r>
                      <a:endParaRPr lang="en-US" sz="1600" dirty="0"/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(2;3)</a:t>
                      </a:r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(1.98;2.97)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99% of the</a:t>
                      </a:r>
                      <a:r>
                        <a:rPr lang="en-US" sz="1600" baseline="0" dirty="0"/>
                        <a:t> original value</a:t>
                      </a:r>
                      <a:endParaRPr lang="en-US" sz="1600" dirty="0"/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(6;9)</a:t>
                      </a:r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(5.92;8.88)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98.6% of the original value</a:t>
                      </a:r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(12;18)</a:t>
                      </a:r>
                    </a:p>
                  </a:txBody>
                  <a:tcPr marL="101998" marR="101998" marT="50999" marB="50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(11.8; 17.7)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98.3% of the original value</a:t>
                      </a:r>
                    </a:p>
                  </a:txBody>
                  <a:tcPr marL="101998" marR="101998" marT="50999" marB="5099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02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four objectives?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pPr marL="622300" indent="-514350">
              <a:buFont typeface="+mj-lt"/>
              <a:buAutoNum type="arabicPeriod"/>
            </a:pPr>
            <a:r>
              <a:rPr lang="en-US" dirty="0"/>
              <a:t>Implement an Entity “container”</a:t>
            </a:r>
          </a:p>
          <a:p>
            <a:pPr marL="622300" indent="-514350">
              <a:buFont typeface="+mj-lt"/>
              <a:buAutoNum type="arabicPeriod"/>
            </a:pPr>
            <a:r>
              <a:rPr lang="en-US" dirty="0"/>
              <a:t>Implement a simple mesh “library”</a:t>
            </a:r>
          </a:p>
          <a:p>
            <a:pPr marL="622300" indent="-514350">
              <a:buFont typeface="+mj-lt"/>
              <a:buAutoNum type="arabicPeriod"/>
            </a:pPr>
            <a:r>
              <a:rPr lang="en-US" dirty="0"/>
              <a:t>Implement cloning of Entities</a:t>
            </a:r>
          </a:p>
          <a:p>
            <a:pPr marL="622300" indent="-514350">
              <a:buFont typeface="+mj-lt"/>
              <a:buAutoNum type="arabicPeriod"/>
            </a:pPr>
            <a:r>
              <a:rPr lang="en-US" dirty="0"/>
              <a:t>Implement two unique behaviors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Ship’s Velocity 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r>
              <a:rPr lang="en-US" dirty="0"/>
              <a:t>Every frame, the velocity is reduced by a greater %</a:t>
            </a:r>
          </a:p>
          <a:p>
            <a:pPr lvl="1"/>
            <a:r>
              <a:rPr lang="en-US" dirty="0"/>
              <a:t>Feels realistic</a:t>
            </a:r>
          </a:p>
          <a:p>
            <a:pPr lvl="1"/>
            <a:r>
              <a:rPr lang="en-US" dirty="0"/>
              <a:t>Maximum velocity is reached smoothly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/>
        </p:nvGraphicFramePr>
        <p:xfrm>
          <a:off x="10991087" y="0"/>
          <a:ext cx="1175501" cy="1010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r:id="rId3" imgW="2511841" imgH="2165660" progId="">
                  <p:embed/>
                </p:oleObj>
              </mc:Choice>
              <mc:Fallback>
                <p:oleObj r:id="rId3" imgW="2511841" imgH="2165660" progId="">
                  <p:embed/>
                  <p:pic>
                    <p:nvPicPr>
                      <p:cNvPr id="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1087" y="0"/>
                        <a:ext cx="1175501" cy="10107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7872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F5156-7968-7533-36DD-5973C0D60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05A6-5DBB-7DF1-1992-12273F1D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CCAB9-1634-0540-9892-8CFFC21DC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E5B04-1EEF-B173-A9AB-373404E9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1DA1A-F1FB-5988-DE0B-3758866E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6" name="Object 1">
            <a:extLst>
              <a:ext uri="{FF2B5EF4-FFF2-40B4-BE49-F238E27FC236}">
                <a16:creationId xmlns:a16="http://schemas.microsoft.com/office/drawing/2014/main" id="{D994A136-763B-6AF1-D0C7-8AD0A3A730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91087" y="0"/>
          <a:ext cx="1175501" cy="1010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r:id="rId3" imgW="2511841" imgH="2165660" progId="">
                  <p:embed/>
                </p:oleObj>
              </mc:Choice>
              <mc:Fallback>
                <p:oleObj r:id="rId3" imgW="2511841" imgH="2165660" progId="">
                  <p:embed/>
                  <p:pic>
                    <p:nvPicPr>
                      <p:cNvPr id="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1087" y="0"/>
                        <a:ext cx="1175501" cy="10107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2572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r>
              <a:rPr lang="en-US" dirty="0"/>
              <a:t>For simplicity, bullets will be created at the same location of the ship</a:t>
            </a:r>
          </a:p>
          <a:p>
            <a:pPr lvl="1"/>
            <a:r>
              <a:rPr lang="en-US" dirty="0"/>
              <a:t>Which means the ship’s current position is needed</a:t>
            </a:r>
          </a:p>
          <a:p>
            <a:r>
              <a:rPr lang="en-US" dirty="0"/>
              <a:t>Bullets are not accelerated</a:t>
            </a:r>
          </a:p>
          <a:p>
            <a:pPr lvl="1"/>
            <a:r>
              <a:rPr lang="en-US" dirty="0"/>
              <a:t>They have a constant velocity</a:t>
            </a:r>
          </a:p>
          <a:p>
            <a:pPr lvl="1"/>
            <a:r>
              <a:rPr lang="en-US" dirty="0"/>
              <a:t>That velocity has a predefined magnitude</a:t>
            </a:r>
          </a:p>
          <a:p>
            <a:pPr lvl="2"/>
            <a:r>
              <a:rPr lang="en-US" dirty="0"/>
              <a:t>Similar to the ship’s predefined acceleration magnitude</a:t>
            </a:r>
          </a:p>
          <a:p>
            <a:pPr lvl="1"/>
            <a:r>
              <a:rPr lang="en-US" dirty="0"/>
              <a:t>Problem: Computing the direction of the bullet’s velocity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5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Bullets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Velocity,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, is independent of ship’s velocity</a:t>
                </a:r>
              </a:p>
              <a:p>
                <a:r>
                  <a:rPr lang="en-US" dirty="0"/>
                  <a:t>Use current orientation,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to compute unit direction vector,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dirty="0"/>
              </a:p>
              <a:p>
                <a:pPr lvl="1">
                  <a:tabLst>
                    <a:tab pos="7142163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lvl="1">
                  <a:tabLst>
                    <a:tab pos="7142163" algn="l"/>
                  </a:tabLst>
                </a:pPr>
                <a:r>
                  <a:rPr lang="en-US" dirty="0"/>
                  <a:t>Vector2DFromAngleRad(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);</a:t>
                </a:r>
              </a:p>
              <a:p>
                <a:r>
                  <a:rPr lang="en-US" dirty="0"/>
                  <a:t>Scale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by a predefined magnitude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500.0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Vector2DScale(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);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3"/>
                <a:stretch>
                  <a:fillRect l="-1212" t="-2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/>
        </p:nvGraphicFramePr>
        <p:xfrm>
          <a:off x="8071658" y="2527949"/>
          <a:ext cx="3657600" cy="3144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r:id="rId4" imgW="2511841" imgH="2165660" progId="">
                  <p:embed/>
                </p:oleObj>
              </mc:Choice>
              <mc:Fallback>
                <p:oleObj r:id="rId4" imgW="2511841" imgH="2165660" progId="">
                  <p:embed/>
                  <p:pic>
                    <p:nvPicPr>
                      <p:cNvPr id="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1658" y="2527949"/>
                        <a:ext cx="3657600" cy="31449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53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Spawning Bullets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80" y="1180406"/>
            <a:ext cx="10058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Get a cloned bullet from the Entity Factory.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bullet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EntityFactoryBuild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"Bullet"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Check for a valid archetype pointer.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(bullet)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Get the spaceship's position and rotation.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Set the bullet's position and rotation.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Set the bullet's velocity.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Add the cloned entity to the active scene.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SceneAddEntity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(clone);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7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EntityFactoryBuild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r>
              <a:rPr lang="en-US" dirty="0"/>
              <a:t>There are 3 distinct steps!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055C1F-A4AB-5E34-1CCD-8B9CA424B518}"/>
              </a:ext>
            </a:extLst>
          </p:cNvPr>
          <p:cNvSpPr/>
          <p:nvPr/>
        </p:nvSpPr>
        <p:spPr>
          <a:xfrm>
            <a:off x="1596043" y="1804002"/>
            <a:ext cx="10058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Search for the specified entity in the archetype list.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If the archetype does not yet exist.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Construct the file pathname (“Data/%s.txt”) using the entity name.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Open the file for streaming.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If the file was opened successfully.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 Read the first token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 If the first token is “Entity”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// Create a new Entity.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// Read the contents of the entity from the data file.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// Add the new entity to the archetype list.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 Close the stream.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If the archetype exists (either already existing or newly created).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Clone the archetype.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Return the pointer to the cloned entity.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56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05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Angular Velocity</a:t>
            </a:r>
          </a:p>
          <a:p>
            <a:pPr lvl="1"/>
            <a:r>
              <a:rPr lang="en-US" sz="1400" dirty="0">
                <a:hlinkClick r:id="rId2"/>
              </a:rPr>
              <a:t>https://en.wikipedia.org/wiki/Angular_velocity</a:t>
            </a:r>
            <a:endParaRPr lang="en-US" sz="1400" dirty="0"/>
          </a:p>
          <a:p>
            <a:r>
              <a:rPr lang="en-US" sz="1800" dirty="0" err="1"/>
              <a:t>Psuedovector</a:t>
            </a:r>
            <a:endParaRPr lang="en-US" sz="1800" dirty="0"/>
          </a:p>
          <a:p>
            <a:pPr lvl="1"/>
            <a:r>
              <a:rPr lang="en-US" sz="1400" dirty="0">
                <a:hlinkClick r:id="rId3"/>
              </a:rPr>
              <a:t>https://en.wikipedia.org/wiki/Pseudovector</a:t>
            </a:r>
            <a:endParaRPr lang="en-US" sz="14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7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</a:t>
            </a:r>
            <a:r>
              <a:rPr lang="en-US" dirty="0" err="1"/>
              <a:t>EntityContainer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r>
              <a:rPr lang="en-US" dirty="0"/>
              <a:t>Module to manage lists of Entities</a:t>
            </a:r>
          </a:p>
          <a:p>
            <a:pPr lvl="1"/>
            <a:r>
              <a:rPr lang="en-US" dirty="0"/>
              <a:t>Active Entities</a:t>
            </a:r>
          </a:p>
          <a:p>
            <a:pPr lvl="2"/>
            <a:r>
              <a:rPr lang="en-US" dirty="0"/>
              <a:t>Updates Animation, Behavior, and Physics components</a:t>
            </a:r>
          </a:p>
          <a:p>
            <a:pPr lvl="3"/>
            <a:r>
              <a:rPr lang="en-US" dirty="0"/>
              <a:t>The order of these operations does matter</a:t>
            </a:r>
          </a:p>
          <a:p>
            <a:pPr lvl="3"/>
            <a:r>
              <a:rPr lang="en-US" dirty="0"/>
              <a:t>Hint: The order shown above is correct</a:t>
            </a:r>
          </a:p>
          <a:p>
            <a:pPr lvl="2"/>
            <a:r>
              <a:rPr lang="en-US" dirty="0"/>
              <a:t>Renders Sprite components</a:t>
            </a:r>
          </a:p>
          <a:p>
            <a:pPr lvl="1"/>
            <a:r>
              <a:rPr lang="en-US" dirty="0"/>
              <a:t>Archetype Entities</a:t>
            </a:r>
          </a:p>
          <a:p>
            <a:pPr lvl="2"/>
            <a:r>
              <a:rPr lang="en-US" dirty="0"/>
              <a:t>Used for cloning new Entities</a:t>
            </a:r>
          </a:p>
          <a:p>
            <a:pPr lvl="3"/>
            <a:r>
              <a:rPr lang="en-US" dirty="0"/>
              <a:t>Bullets in Project 4</a:t>
            </a:r>
          </a:p>
          <a:p>
            <a:pPr lvl="3"/>
            <a:r>
              <a:rPr lang="en-US" dirty="0"/>
              <a:t>Asteroids in Project 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2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</a:t>
            </a:r>
            <a:r>
              <a:rPr lang="en-US" dirty="0" err="1"/>
              <a:t>MeshLibrary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/>
          <a:p>
            <a:r>
              <a:rPr lang="en-US" dirty="0"/>
              <a:t>Module to manage a list of Meshes</a:t>
            </a:r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Set all variables to 0 (Hint: consider using </a:t>
            </a:r>
            <a:r>
              <a:rPr lang="en-US" dirty="0" err="1"/>
              <a:t>memset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Build</a:t>
            </a:r>
          </a:p>
          <a:p>
            <a:pPr lvl="2"/>
            <a:r>
              <a:rPr lang="en-US" dirty="0"/>
              <a:t>Build a mesh using data read from a file (AKA “</a:t>
            </a:r>
            <a:r>
              <a:rPr lang="en-US" i="1" dirty="0"/>
              <a:t>deserialization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Add</a:t>
            </a:r>
          </a:p>
          <a:p>
            <a:pPr lvl="2"/>
            <a:r>
              <a:rPr lang="en-US" dirty="0"/>
              <a:t>Consider adding meshes to the list using a private function</a:t>
            </a:r>
          </a:p>
          <a:p>
            <a:pPr lvl="2"/>
            <a:r>
              <a:rPr lang="en-US" i="1" dirty="0"/>
              <a:t>“Give one entity one cohesive responsibility”</a:t>
            </a:r>
          </a:p>
          <a:p>
            <a:pPr lvl="1"/>
            <a:r>
              <a:rPr lang="en-US" dirty="0" err="1"/>
              <a:t>FreeAll</a:t>
            </a:r>
            <a:endParaRPr lang="en-US" dirty="0"/>
          </a:p>
          <a:p>
            <a:pPr lvl="2"/>
            <a:r>
              <a:rPr lang="en-US" dirty="0"/>
              <a:t>Free all meshes</a:t>
            </a:r>
          </a:p>
          <a:p>
            <a:pPr lvl="2"/>
            <a:r>
              <a:rPr lang="en-US" dirty="0"/>
              <a:t>Remember: </a:t>
            </a:r>
            <a:r>
              <a:rPr lang="en-US" i="1" dirty="0"/>
              <a:t>Fire-and-forget!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Cloning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r>
              <a:rPr lang="en-US" dirty="0"/>
              <a:t>New functions:</a:t>
            </a:r>
          </a:p>
          <a:p>
            <a:pPr lvl="1"/>
            <a:r>
              <a:rPr lang="en-US" dirty="0" err="1"/>
              <a:t>AnimationClone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BehaviorClone</a:t>
            </a:r>
            <a:r>
              <a:rPr lang="en-US" dirty="0"/>
              <a:t>() – new component</a:t>
            </a:r>
          </a:p>
          <a:p>
            <a:pPr lvl="1"/>
            <a:r>
              <a:rPr lang="en-US" dirty="0" err="1"/>
              <a:t>PhysicsClone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SpriteClone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TransformClone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EntityClone</a:t>
            </a:r>
            <a:r>
              <a:rPr lang="en-US" dirty="0"/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9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Cloning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/>
          <a:p>
            <a:r>
              <a:rPr lang="en-US" dirty="0"/>
              <a:t>The ‘Clone’ functions follow the same pattern:</a:t>
            </a:r>
          </a:p>
          <a:p>
            <a:pPr lvl="1"/>
            <a:r>
              <a:rPr lang="en-US" dirty="0"/>
              <a:t>If the “other” pointer is valid</a:t>
            </a:r>
          </a:p>
          <a:p>
            <a:pPr lvl="2"/>
            <a:r>
              <a:rPr lang="en-US" dirty="0"/>
              <a:t>Allocate memory for the clone structure (hint: use </a:t>
            </a:r>
            <a:r>
              <a:rPr lang="en-US" dirty="0" err="1"/>
              <a:t>calloc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If memory allocation was successful,</a:t>
            </a:r>
          </a:p>
          <a:p>
            <a:pPr lvl="3"/>
            <a:r>
              <a:rPr lang="en-US" dirty="0"/>
              <a:t>Perform shallow- or deep-copy, as appropriate</a:t>
            </a:r>
          </a:p>
          <a:p>
            <a:pPr lvl="1"/>
            <a:r>
              <a:rPr lang="en-US" dirty="0"/>
              <a:t>Return the resultant pointer (may be NULL)</a:t>
            </a:r>
          </a:p>
          <a:p>
            <a:r>
              <a:rPr lang="en-US" dirty="0"/>
              <a:t>Warnings!</a:t>
            </a:r>
          </a:p>
          <a:p>
            <a:pPr lvl="1"/>
            <a:r>
              <a:rPr lang="en-US" dirty="0" err="1"/>
              <a:t>EntityClone</a:t>
            </a:r>
            <a:r>
              <a:rPr lang="en-US" dirty="0"/>
              <a:t>() requires a deep-copy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EntityAdd</a:t>
            </a:r>
            <a:r>
              <a:rPr lang="en-US" dirty="0"/>
              <a:t> functions to add cloned components to the cloned Entity</a:t>
            </a:r>
          </a:p>
          <a:p>
            <a:pPr lvl="2"/>
            <a:r>
              <a:rPr lang="en-US" dirty="0"/>
              <a:t>Animation and Behavior must have the correct parent Entity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4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Cloning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r>
              <a:rPr lang="en-US" dirty="0"/>
              <a:t>Shallow Copy</a:t>
            </a:r>
          </a:p>
          <a:p>
            <a:pPr lvl="1"/>
            <a:r>
              <a:rPr lang="en-US" dirty="0"/>
              <a:t>How to copy the contents of one structure to another?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3861" y="2120767"/>
            <a:ext cx="3381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 { 1, 2 };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 = { 0 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5A065A-68BC-4A85-8C22-F50F4A60593F}"/>
              </a:ext>
            </a:extLst>
          </p:cNvPr>
          <p:cNvSpPr/>
          <p:nvPr/>
        </p:nvSpPr>
        <p:spPr>
          <a:xfrm>
            <a:off x="6813223" y="2117766"/>
            <a:ext cx="43992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Copy the contents of A into B?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Method A?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Method B?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= a;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9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Cloning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r>
              <a:rPr lang="en-US" dirty="0"/>
              <a:t>Shallow Copy</a:t>
            </a:r>
          </a:p>
          <a:p>
            <a:pPr lvl="1"/>
            <a:r>
              <a:rPr lang="en-US" dirty="0"/>
              <a:t>Which method is better?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3861" y="2120767"/>
            <a:ext cx="3381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 { 1, 2 };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 = { 0 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5A065A-68BC-4A85-8C22-F50F4A60593F}"/>
              </a:ext>
            </a:extLst>
          </p:cNvPr>
          <p:cNvSpPr/>
          <p:nvPr/>
        </p:nvSpPr>
        <p:spPr>
          <a:xfrm>
            <a:off x="6813223" y="2117766"/>
            <a:ext cx="43992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Copy the contents of A into B?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Method A?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Method B?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= a;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525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7882</TotalTime>
  <Words>2134</Words>
  <Application>Microsoft Office PowerPoint</Application>
  <PresentationFormat>Widescreen</PresentationFormat>
  <Paragraphs>424</Paragraphs>
  <Slides>37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Retrospect</vt:lpstr>
      <vt:lpstr>Visio</vt:lpstr>
      <vt:lpstr>CS 230 Game Implementation Techniques</vt:lpstr>
      <vt:lpstr>Project 4 - Spaceship</vt:lpstr>
      <vt:lpstr>What are the four objectives?</vt:lpstr>
      <vt:lpstr>Implementation: EntityContainer</vt:lpstr>
      <vt:lpstr>Implementation: MeshLibrary</vt:lpstr>
      <vt:lpstr>Implementation: Cloning</vt:lpstr>
      <vt:lpstr>Implementation: Cloning</vt:lpstr>
      <vt:lpstr>Implementation: Cloning</vt:lpstr>
      <vt:lpstr>Implementation: Cloning</vt:lpstr>
      <vt:lpstr>Implementation: Cloning</vt:lpstr>
      <vt:lpstr>Implementation: Behaviors</vt:lpstr>
      <vt:lpstr>Implementation: Behaviors</vt:lpstr>
      <vt:lpstr>Questions?</vt:lpstr>
      <vt:lpstr>Spaceship Behavior</vt:lpstr>
      <vt:lpstr>Ship’s Rotation</vt:lpstr>
      <vt:lpstr>Ship’s Rotation</vt:lpstr>
      <vt:lpstr>Ship’s Acceleration/Deceleration</vt:lpstr>
      <vt:lpstr>Ship’s Acceleration</vt:lpstr>
      <vt:lpstr>Ship’s Acceleration</vt:lpstr>
      <vt:lpstr>Ship’s Acceleration</vt:lpstr>
      <vt:lpstr>Ship’s Deceleration</vt:lpstr>
      <vt:lpstr>Ship’s Velocity Cap</vt:lpstr>
      <vt:lpstr>Ship’s Velocity Cap</vt:lpstr>
      <vt:lpstr>Ship’s Velocity Cap</vt:lpstr>
      <vt:lpstr>Ship’s Velocity Cap</vt:lpstr>
      <vt:lpstr>Ship’s Velocity Cap</vt:lpstr>
      <vt:lpstr>Ship’s Velocity Cap</vt:lpstr>
      <vt:lpstr>Ship’s Velocity Cap</vt:lpstr>
      <vt:lpstr>Ship’s Velocity Cap</vt:lpstr>
      <vt:lpstr>Ship’s Velocity Cap</vt:lpstr>
      <vt:lpstr>Questions?</vt:lpstr>
      <vt:lpstr>Creating Bullets</vt:lpstr>
      <vt:lpstr>Creating Bullets</vt:lpstr>
      <vt:lpstr>Spawning Bullets</vt:lpstr>
      <vt:lpstr>EntityFactoryBuild</vt:lpstr>
      <vt:lpstr>Questions?</vt:lpstr>
      <vt:lpstr>References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Rowan</dc:creator>
  <cp:lastModifiedBy>Douglas Schilling</cp:lastModifiedBy>
  <cp:revision>333</cp:revision>
  <dcterms:created xsi:type="dcterms:W3CDTF">2014-08-29T20:52:27Z</dcterms:created>
  <dcterms:modified xsi:type="dcterms:W3CDTF">2025-02-12T05:32:56Z</dcterms:modified>
</cp:coreProperties>
</file>