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481" r:id="rId4"/>
    <p:sldId id="482" r:id="rId5"/>
    <p:sldId id="454" r:id="rId6"/>
    <p:sldId id="483" r:id="rId7"/>
    <p:sldId id="402" r:id="rId8"/>
    <p:sldId id="486" r:id="rId9"/>
    <p:sldId id="414" r:id="rId10"/>
    <p:sldId id="484" r:id="rId11"/>
    <p:sldId id="488" r:id="rId12"/>
    <p:sldId id="490" r:id="rId13"/>
    <p:sldId id="405" r:id="rId14"/>
    <p:sldId id="491" r:id="rId15"/>
    <p:sldId id="492" r:id="rId16"/>
    <p:sldId id="409" r:id="rId17"/>
    <p:sldId id="411" r:id="rId18"/>
    <p:sldId id="493" r:id="rId19"/>
    <p:sldId id="494" r:id="rId20"/>
    <p:sldId id="489" r:id="rId21"/>
    <p:sldId id="408" r:id="rId22"/>
    <p:sldId id="495" r:id="rId23"/>
    <p:sldId id="497" r:id="rId24"/>
    <p:sldId id="496" r:id="rId25"/>
    <p:sldId id="4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B69D5B-53CD-42B3-82DB-55A6397138B1}" v="1" dt="2025-02-13T23:23:54.6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0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3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ko J Bryant" userId="9d921d8c509d69ca" providerId="LiveId" clId="{A6B69D5B-53CD-42B3-82DB-55A6397138B1}"/>
    <pc:docChg chg="modSld">
      <pc:chgData name="Mako J Bryant" userId="9d921d8c509d69ca" providerId="LiveId" clId="{A6B69D5B-53CD-42B3-82DB-55A6397138B1}" dt="2025-02-13T23:23:59.728" v="1" actId="13926"/>
      <pc:docMkLst>
        <pc:docMk/>
      </pc:docMkLst>
      <pc:sldChg chg="modSp">
        <pc:chgData name="Mako J Bryant" userId="9d921d8c509d69ca" providerId="LiveId" clId="{A6B69D5B-53CD-42B3-82DB-55A6397138B1}" dt="2025-02-13T23:23:54.632" v="0" actId="13926"/>
        <pc:sldMkLst>
          <pc:docMk/>
          <pc:sldMk cId="2143118448" sldId="481"/>
        </pc:sldMkLst>
        <pc:spChg chg="mod">
          <ac:chgData name="Mako J Bryant" userId="9d921d8c509d69ca" providerId="LiveId" clId="{A6B69D5B-53CD-42B3-82DB-55A6397138B1}" dt="2025-02-13T23:23:54.632" v="0" actId="13926"/>
          <ac:spMkLst>
            <pc:docMk/>
            <pc:sldMk cId="2143118448" sldId="481"/>
            <ac:spMk id="3" creationId="{00000000-0000-0000-0000-000000000000}"/>
          </ac:spMkLst>
        </pc:spChg>
      </pc:sldChg>
      <pc:sldChg chg="modSp mod">
        <pc:chgData name="Mako J Bryant" userId="9d921d8c509d69ca" providerId="LiveId" clId="{A6B69D5B-53CD-42B3-82DB-55A6397138B1}" dt="2025-02-13T23:23:59.728" v="1" actId="13926"/>
        <pc:sldMkLst>
          <pc:docMk/>
          <pc:sldMk cId="3161811309" sldId="482"/>
        </pc:sldMkLst>
        <pc:spChg chg="mod">
          <ac:chgData name="Mako J Bryant" userId="9d921d8c509d69ca" providerId="LiveId" clId="{A6B69D5B-53CD-42B3-82DB-55A6397138B1}" dt="2025-02-13T23:23:59.728" v="1" actId="13926"/>
          <ac:spMkLst>
            <pc:docMk/>
            <pc:sldMk cId="3161811309" sldId="482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4D9B5-C23F-4F5B-A510-223EE943FD84}" type="datetimeFigureOut">
              <a:rPr lang="en-US" smtClean="0"/>
              <a:pPr/>
              <a:t>2/13/2025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17674-09AA-4582-9862-A6B0A18099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05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17674-09AA-4582-9862-A6B0A18099C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85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AB66-F69F-4B6C-B526-16B5B129EADB}" type="datetime1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3258-39DB-480D-AA11-E1EF94FC4695}" type="datetime1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A4F3-ED06-48DC-8481-6B075B3F12EC}" type="datetime1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124BB-FC4B-4459-9E83-B488936AD7B8}" type="datetime1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668379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599" y="2926079"/>
            <a:ext cx="6701589" cy="30632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54263"/>
            <a:ext cx="3200400" cy="3950941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E645E34-4EAE-44C6-A808-8E7619B5FCEA}" type="datetime1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90163" y="6459785"/>
            <a:ext cx="1312025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715" y="594359"/>
            <a:ext cx="4572009" cy="1103378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>
            <a:off x="4800599" y="2880359"/>
            <a:ext cx="670158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4800598" y="2262738"/>
            <a:ext cx="670158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457200" y="2258011"/>
            <a:ext cx="3200400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619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50312"/>
            <a:ext cx="10058400" cy="863754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58400" cy="5156225"/>
          </a:xfrm>
        </p:spPr>
        <p:txBody>
          <a:bodyPr>
            <a:normAutofit/>
          </a:bodyPr>
          <a:lstStyle>
            <a:lvl1pPr marL="565150" indent="-457200">
              <a:buFont typeface="Arial" panose="020B0604020202020204" pitchFamily="34" charset="0"/>
              <a:buChar char="•"/>
              <a:defRPr sz="3200"/>
            </a:lvl1pPr>
            <a:lvl2pPr marL="1147763" indent="-465138">
              <a:buFont typeface="Courier New" panose="02070309020205020404" pitchFamily="49" charset="0"/>
              <a:buChar char="o"/>
              <a:defRPr sz="2800"/>
            </a:lvl2pPr>
            <a:lvl3pPr marL="1712913" indent="-449263">
              <a:buFont typeface="Wingdings" panose="05000000000000000000" pitchFamily="2" charset="2"/>
              <a:buChar char="§"/>
              <a:defRPr sz="2400"/>
            </a:lvl3pPr>
            <a:lvl4pPr marL="2293938" indent="-447675">
              <a:buFont typeface="Wingdings" panose="05000000000000000000" pitchFamily="2" charset="2"/>
              <a:buChar char="Ø"/>
              <a:defRPr sz="2000"/>
            </a:lvl4pPr>
            <a:lvl5pPr marL="2743200" indent="-449263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4C66-FE28-425E-8208-CF7EDC8DF363}" type="datetime1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DE73-A3F0-436D-9600-1A6E66F9FFEF}" type="datetime1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72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283368"/>
            <a:ext cx="4937760" cy="45857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283369"/>
            <a:ext cx="4937760" cy="45857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DBF8-50A7-4BC0-9320-D3D97C2642BE}" type="datetime1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72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236456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1972738"/>
            <a:ext cx="4937760" cy="39877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236456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1972738"/>
            <a:ext cx="4937760" cy="39877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FFA9-120C-49D9-8B33-3C2B12A8DBA4}" type="datetime1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FA30-5998-4A94-AC07-116568D8E4BB}" type="datetime1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7851-DAC7-4535-82A8-F9F52B85F021}" type="datetime1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8E9D1BF-3D47-4605-A719-999F5E730F58}" type="datetime1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510339"/>
            <a:ext cx="12192000" cy="3476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459784"/>
            <a:ext cx="12192001" cy="50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1097280" y="150312"/>
            <a:ext cx="10058400" cy="8637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097280" y="1180406"/>
            <a:ext cx="10058400" cy="51372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1097280" y="6491869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832CE81-818F-4867-A81A-32FEBE6C803F}" type="datetime1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3686185" y="6491869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9900458" y="6491869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26301" y="0"/>
            <a:ext cx="0" cy="650997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0" y="989556"/>
            <a:ext cx="12192000" cy="2450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573087" indent="-4572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147763" indent="-4651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ourier New" panose="02070309020205020404" pitchFamily="49" charset="0"/>
        <a:buChar char="o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712913" indent="-4651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293938" indent="-48101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Ø"/>
        <a:tabLst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092450" indent="-6985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CS 230</a:t>
            </a:r>
            <a:br>
              <a:rPr lang="en-US" sz="4400" u="sng" dirty="0"/>
            </a:br>
            <a:r>
              <a:rPr lang="en-US" dirty="0"/>
              <a:t>Game Implementation Techniques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89095" y="3031958"/>
            <a:ext cx="6513093" cy="2957360"/>
          </a:xfrm>
        </p:spPr>
        <p:txBody>
          <a:bodyPr/>
          <a:lstStyle/>
          <a:p>
            <a:pPr marL="0" indent="-457200">
              <a:buFont typeface="Wingdings" panose="05000000000000000000" pitchFamily="2" charset="2"/>
              <a:buChar char="q"/>
            </a:pPr>
            <a:r>
              <a:rPr lang="en-US" dirty="0"/>
              <a:t>Project 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457199" y="2879725"/>
            <a:ext cx="3348681" cy="3463410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accent3"/>
                </a:solidFill>
              </a:rPr>
              <a:t>Instructor</a:t>
            </a:r>
            <a:endParaRPr lang="en-US" sz="2000" dirty="0">
              <a:solidFill>
                <a:schemeClr val="accent3"/>
              </a:solidFill>
            </a:endParaRPr>
          </a:p>
          <a:p>
            <a:pPr marL="285750" indent="-28575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Doug Schilling</a:t>
            </a:r>
          </a:p>
          <a:p>
            <a:pPr marL="742950" lvl="1" indent="-28575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dschilling@digipen.edu</a:t>
            </a:r>
          </a:p>
          <a:p>
            <a:pPr marL="742950" lvl="1" indent="-28575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x5066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accent3"/>
                </a:solidFill>
              </a:rPr>
              <a:t>Office Hours</a:t>
            </a:r>
            <a:endParaRPr lang="en-US" sz="2000" dirty="0">
              <a:solidFill>
                <a:schemeClr val="accent3"/>
              </a:solidFill>
            </a:endParaRPr>
          </a:p>
          <a:p>
            <a:pPr marL="285750" indent="-28575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Mon 12:00pm – 1:00pm, Wed 10:30am – 11:20am, or by appointment at digipen.as.me/</a:t>
            </a:r>
            <a:r>
              <a:rPr lang="en-US" sz="2000" dirty="0" err="1">
                <a:solidFill>
                  <a:schemeClr val="bg1"/>
                </a:solidFill>
              </a:rPr>
              <a:t>dschilling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 Placeholder 16"/>
          <p:cNvSpPr txBox="1">
            <a:spLocks/>
          </p:cNvSpPr>
          <p:nvPr/>
        </p:nvSpPr>
        <p:spPr>
          <a:xfrm>
            <a:off x="4800600" y="2354263"/>
            <a:ext cx="6700838" cy="525462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Week 5 Lecture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2865372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Transform.c</a:t>
            </a:r>
            <a:endParaRPr lang="en-US" dirty="0"/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</a:t>
            </a:r>
            <a:r>
              <a:rPr lang="en-US" dirty="0" err="1">
                <a:highlight>
                  <a:srgbClr val="00FF00"/>
                </a:highlight>
              </a:rPr>
              <a:t>TransformGetMatrix</a:t>
            </a:r>
            <a:endParaRPr lang="en-US" dirty="0">
              <a:highlight>
                <a:srgbClr val="00FF00"/>
              </a:highlight>
            </a:endParaRPr>
          </a:p>
          <a:p>
            <a:pPr lvl="2"/>
            <a:r>
              <a:rPr lang="en-US" dirty="0">
                <a:highlight>
                  <a:srgbClr val="FFFF00"/>
                </a:highlight>
              </a:rPr>
              <a:t>Verify that the transformation matrix is calculated correctly</a:t>
            </a:r>
          </a:p>
          <a:p>
            <a:pPr lvl="3"/>
            <a:r>
              <a:rPr lang="en-US" dirty="0"/>
              <a:t>Create a simple test case that you can compute in your head or on a calculator.  For example:</a:t>
            </a:r>
          </a:p>
          <a:p>
            <a:pPr lvl="4" defTabSz="1028700"/>
            <a:r>
              <a:rPr lang="en-US" dirty="0"/>
              <a:t>Vector: 	(1, 2)</a:t>
            </a:r>
          </a:p>
          <a:p>
            <a:pPr lvl="4" defTabSz="1028700"/>
            <a:r>
              <a:rPr lang="en-US" dirty="0"/>
              <a:t>Scale: 	(3, 4)</a:t>
            </a:r>
          </a:p>
          <a:p>
            <a:pPr lvl="4" defTabSz="1028700"/>
            <a:r>
              <a:rPr lang="en-US" dirty="0"/>
              <a:t>Rotate: 	90°</a:t>
            </a:r>
          </a:p>
          <a:p>
            <a:pPr lvl="4" defTabSz="1028700"/>
            <a:r>
              <a:rPr lang="en-US" dirty="0"/>
              <a:t>Translate:	(5, 6)</a:t>
            </a:r>
          </a:p>
          <a:p>
            <a:pPr lvl="3" defTabSz="1028700"/>
            <a:r>
              <a:rPr lang="en-US" dirty="0"/>
              <a:t>Why use these different numbers?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4" descr="https://upload.wikimedia.org/wikipedia/commons/4/4b/Fractal_fern_explained.png">
            <a:extLst>
              <a:ext uri="{FF2B5EF4-FFF2-40B4-BE49-F238E27FC236}">
                <a16:creationId xmlns:a16="http://schemas.microsoft.com/office/drawing/2014/main" id="{21F7E012-0082-4EE9-AD58-04737C172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8360" y="0"/>
            <a:ext cx="716690" cy="100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435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Sprite.c</a:t>
            </a:r>
            <a:endParaRPr lang="en-US" dirty="0"/>
          </a:p>
          <a:p>
            <a:pPr lvl="1"/>
            <a:r>
              <a:rPr lang="en-US" dirty="0">
                <a:highlight>
                  <a:srgbClr val="00FF00"/>
                </a:highlight>
              </a:rPr>
              <a:t>Modify </a:t>
            </a:r>
            <a:r>
              <a:rPr lang="en-US" dirty="0" err="1">
                <a:highlight>
                  <a:srgbClr val="00FF00"/>
                </a:highlight>
              </a:rPr>
              <a:t>SpriteRender</a:t>
            </a:r>
            <a:r>
              <a:rPr lang="en-US" dirty="0">
                <a:highlight>
                  <a:srgbClr val="00FF00"/>
                </a:highlight>
              </a:rPr>
              <a:t> to correctly use the new function, </a:t>
            </a:r>
            <a:r>
              <a:rPr lang="en-US" dirty="0" err="1">
                <a:highlight>
                  <a:srgbClr val="00FF00"/>
                </a:highlight>
              </a:rPr>
              <a:t>TransformGetMatrix</a:t>
            </a:r>
            <a:endParaRPr lang="en-US" dirty="0">
              <a:highlight>
                <a:srgbClr val="00FF00"/>
              </a:highlight>
            </a:endParaRPr>
          </a:p>
          <a:p>
            <a:pPr lvl="2"/>
            <a:r>
              <a:rPr lang="en-US" dirty="0">
                <a:highlight>
                  <a:srgbClr val="00FF00"/>
                </a:highlight>
              </a:rPr>
              <a:t>Verify that both colored and textured meshes are still drawn correctly</a:t>
            </a:r>
          </a:p>
          <a:p>
            <a:pPr lvl="1"/>
            <a:r>
              <a:rPr lang="en-US" i="1" dirty="0">
                <a:highlight>
                  <a:srgbClr val="FFFF00"/>
                </a:highlight>
              </a:rPr>
              <a:t>Do not implement sprite text until these changes are working correctly!</a:t>
            </a:r>
            <a:endParaRPr lang="en-US" dirty="0">
              <a:highlight>
                <a:srgbClr val="FFFF00"/>
              </a:highlight>
            </a:endParaRPr>
          </a:p>
          <a:p>
            <a:pPr lvl="1"/>
            <a:r>
              <a:rPr lang="en-US" i="1" dirty="0"/>
              <a:t>[Pro Tip: Commit your changes to version control]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5C4941-B683-4716-B11E-67338D5F9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483" y="0"/>
            <a:ext cx="990738" cy="97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022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Level1Scene.c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Change the Planet Entity from PlanetJump.txt to PlanetBounce.txt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Level1SceneBounceController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Pass the Planet Entity into the new controller</a:t>
            </a:r>
          </a:p>
          <a:p>
            <a:pPr lvl="2"/>
            <a:r>
              <a:rPr lang="en-US" i="1" dirty="0">
                <a:highlight>
                  <a:srgbClr val="FFFF00"/>
                </a:highlight>
              </a:rPr>
              <a:t>Note: You may need to temporarily comment out the existing controller for now</a:t>
            </a:r>
            <a:endParaRPr lang="en-US" dirty="0">
              <a:highlight>
                <a:srgbClr val="FFFF00"/>
              </a:highlight>
            </a:endParaRPr>
          </a:p>
          <a:p>
            <a:pPr lvl="1"/>
            <a:r>
              <a:rPr lang="en-US" dirty="0">
                <a:highlight>
                  <a:srgbClr val="FFFF00"/>
                </a:highlight>
              </a:rPr>
              <a:t>Verify that the Planet spawns in the correct location and bounces around within an invisible “box”</a:t>
            </a:r>
          </a:p>
          <a:p>
            <a:pPr lvl="1"/>
            <a:r>
              <a:rPr lang="en-US" i="1" dirty="0"/>
              <a:t>[Pro Tip: Commit your changes to version control]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CF7BC0-00D8-49D2-9DE4-93F10D331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483" y="0"/>
            <a:ext cx="990738" cy="97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736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Animation.c</a:t>
            </a:r>
            <a:endParaRPr lang="en-US" dirty="0"/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Create, Read, and Free functions</a:t>
            </a:r>
          </a:p>
          <a:p>
            <a:pPr lvl="1"/>
            <a:r>
              <a:rPr lang="en-US" i="1" dirty="0"/>
              <a:t>The Play, Update and </a:t>
            </a:r>
            <a:r>
              <a:rPr lang="en-US" i="1" dirty="0" err="1"/>
              <a:t>IsDone</a:t>
            </a:r>
            <a:r>
              <a:rPr lang="en-US" i="1" dirty="0"/>
              <a:t> functions aren’t needed yet</a:t>
            </a:r>
          </a:p>
          <a:p>
            <a:pPr lvl="2"/>
            <a:r>
              <a:rPr lang="en-US" dirty="0"/>
              <a:t>Leave these as stub functions, using UNREFERENCED_PARAMETER and “return false;” to address any errors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E90E9B-8317-402A-9E0D-99419A9CD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7934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817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Level1Scene.c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code to create the new Monkey Entity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Use Level1SceneMovementController to move the Monkey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Verify that the Monkey moves correctly</a:t>
            </a:r>
          </a:p>
          <a:p>
            <a:pPr lvl="1"/>
            <a:r>
              <a:rPr lang="en-US" i="1" dirty="0"/>
              <a:t>[Pro Tip: Commit your changes to version control]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5F5B6F-974A-48EF-AFA6-D992FE083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7934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808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Animation.c</a:t>
            </a:r>
            <a:endParaRPr lang="en-US" dirty="0"/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Play, Update and </a:t>
            </a:r>
            <a:r>
              <a:rPr lang="en-US" dirty="0" err="1">
                <a:highlight>
                  <a:srgbClr val="00FF00"/>
                </a:highlight>
              </a:rPr>
              <a:t>IsDone</a:t>
            </a:r>
            <a:r>
              <a:rPr lang="en-US" dirty="0">
                <a:highlight>
                  <a:srgbClr val="00FF00"/>
                </a:highlight>
              </a:rPr>
              <a:t> functions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5F5B6F-974A-48EF-AFA6-D992FE083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7934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460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8 - Animations (Play)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Playing Animations</a:t>
            </a:r>
          </a:p>
          <a:p>
            <a:pPr lvl="1"/>
            <a:r>
              <a:rPr lang="en-US" dirty="0"/>
              <a:t>Both simple and sequenced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A7033B7-D84D-46E6-9989-ABD425A30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4986" y="1050286"/>
            <a:ext cx="3199860" cy="32882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374489-8A38-43F5-9458-4EA4852F0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7934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590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8 - Animations (Update)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6461201" cy="5156225"/>
          </a:xfrm>
        </p:spPr>
        <p:txBody>
          <a:bodyPr>
            <a:normAutofit/>
          </a:bodyPr>
          <a:lstStyle/>
          <a:p>
            <a:r>
              <a:rPr lang="en-US" dirty="0"/>
              <a:t>Updating Animations</a:t>
            </a:r>
          </a:p>
          <a:p>
            <a:pPr lvl="1"/>
            <a:r>
              <a:rPr lang="en-US" dirty="0"/>
              <a:t>Recommend creating two functions</a:t>
            </a:r>
          </a:p>
          <a:p>
            <a:pPr lvl="2"/>
            <a:r>
              <a:rPr lang="en-US" dirty="0" err="1"/>
              <a:t>AnimationUpdate</a:t>
            </a:r>
            <a:r>
              <a:rPr lang="en-US" dirty="0"/>
              <a:t>()</a:t>
            </a:r>
          </a:p>
          <a:p>
            <a:pPr lvl="2"/>
            <a:r>
              <a:rPr lang="en-US" dirty="0" err="1"/>
              <a:t>AnimationAdvanceFrame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The second function should be made private (declared “static”)</a:t>
            </a:r>
          </a:p>
          <a:p>
            <a:pPr lvl="2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A99F32-B2AD-4A75-9E7E-A4B1984FD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400" y="1047676"/>
            <a:ext cx="4432820" cy="53057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FEDBF0-65FD-4818-995E-65E3D39C1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7934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48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Level1Scene.c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Level1SceneSetMonkeyState function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Update Level1SceneMovementController to control the Monkey’s current state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any remaining animation functionality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E.G. Correctly load and unload all sprite sources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Verify that the Monkey continues to move properly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Verify that the Monkey animates properly in all states</a:t>
            </a:r>
          </a:p>
          <a:p>
            <a:pPr lvl="2"/>
            <a:r>
              <a:rPr lang="en-US" dirty="0"/>
              <a:t>Idle animation only when stationary</a:t>
            </a:r>
          </a:p>
          <a:p>
            <a:pPr lvl="2"/>
            <a:r>
              <a:rPr lang="en-US" dirty="0"/>
              <a:t>Walk animation only when walking left/right</a:t>
            </a:r>
          </a:p>
          <a:p>
            <a:pPr lvl="2"/>
            <a:r>
              <a:rPr lang="en-US" dirty="0"/>
              <a:t>Jump animation only when moving in the air</a:t>
            </a:r>
          </a:p>
          <a:p>
            <a:pPr lvl="2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5F5B6F-974A-48EF-AFA6-D992FE083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7934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725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Level1Scene.c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Level1SceneIsColliding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logic to detect when the two objects are colliding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Update </a:t>
            </a:r>
            <a:r>
              <a:rPr lang="en-US" dirty="0" err="1">
                <a:highlight>
                  <a:srgbClr val="FFFF00"/>
                </a:highlight>
              </a:rPr>
              <a:t>numLives</a:t>
            </a:r>
            <a:r>
              <a:rPr lang="en-US" dirty="0">
                <a:highlight>
                  <a:srgbClr val="FFFF00"/>
                </a:highlight>
              </a:rPr>
              <a:t> appropriately</a:t>
            </a:r>
          </a:p>
          <a:p>
            <a:pPr lvl="1"/>
            <a:r>
              <a:rPr lang="en-US" i="1" dirty="0"/>
              <a:t>[Pro Tip: Commit your changes to version control]</a:t>
            </a:r>
          </a:p>
          <a:p>
            <a:pPr lvl="2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5F5B6F-974A-48EF-AFA6-D992FE083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7934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369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IMPORTANT NOTES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679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Sprite.c</a:t>
            </a:r>
            <a:endParaRPr lang="en-US" dirty="0"/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</a:t>
            </a:r>
            <a:r>
              <a:rPr lang="en-US" dirty="0" err="1">
                <a:highlight>
                  <a:srgbClr val="00FF00"/>
                </a:highlight>
              </a:rPr>
              <a:t>SpriteSetText</a:t>
            </a:r>
            <a:endParaRPr lang="en-US" dirty="0">
              <a:highlight>
                <a:srgbClr val="00FF00"/>
              </a:highlight>
            </a:endParaRPr>
          </a:p>
          <a:p>
            <a:pPr lvl="1"/>
            <a:r>
              <a:rPr lang="en-US" dirty="0">
                <a:highlight>
                  <a:srgbClr val="00FF00"/>
                </a:highlight>
              </a:rPr>
              <a:t>Modify </a:t>
            </a:r>
            <a:r>
              <a:rPr lang="en-US" dirty="0" err="1">
                <a:highlight>
                  <a:srgbClr val="00FF00"/>
                </a:highlight>
              </a:rPr>
              <a:t>SpriteRender</a:t>
            </a:r>
            <a:r>
              <a:rPr lang="en-US" dirty="0">
                <a:highlight>
                  <a:srgbClr val="00FF00"/>
                </a:highlight>
              </a:rPr>
              <a:t> to now display sprite text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4F1D36-E848-4E3E-95A8-08A5E46E5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483" y="-1"/>
            <a:ext cx="979517" cy="100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4799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Level1Scene.c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</a:t>
            </a:r>
            <a:r>
              <a:rPr lang="en-US" dirty="0" err="1">
                <a:highlight>
                  <a:srgbClr val="00FF00"/>
                </a:highlight>
              </a:rPr>
              <a:t>LivesText</a:t>
            </a:r>
            <a:r>
              <a:rPr lang="en-US" dirty="0">
                <a:highlight>
                  <a:srgbClr val="00FF00"/>
                </a:highlight>
              </a:rPr>
              <a:t> Entity, including all supporting assets, variables, and clean-up code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Add code to update the </a:t>
            </a:r>
            <a:r>
              <a:rPr lang="en-US" dirty="0" err="1">
                <a:highlight>
                  <a:srgbClr val="00FF00"/>
                </a:highlight>
              </a:rPr>
              <a:t>livesBuffer</a:t>
            </a:r>
            <a:r>
              <a:rPr lang="en-US" dirty="0">
                <a:highlight>
                  <a:srgbClr val="00FF00"/>
                </a:highlight>
              </a:rPr>
              <a:t> when </a:t>
            </a:r>
            <a:r>
              <a:rPr lang="en-US" dirty="0" err="1">
                <a:highlight>
                  <a:srgbClr val="00FF00"/>
                </a:highlight>
              </a:rPr>
              <a:t>numLives</a:t>
            </a:r>
            <a:r>
              <a:rPr lang="en-US" dirty="0">
                <a:highlight>
                  <a:srgbClr val="00FF00"/>
                </a:highlight>
              </a:rPr>
              <a:t> changes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Verify that the text changes each time the Monkey “collides” with the Planet</a:t>
            </a:r>
          </a:p>
          <a:p>
            <a:pPr lvl="1"/>
            <a:r>
              <a:rPr lang="en-US" i="1" dirty="0"/>
              <a:t>[Pro Tip: Commit your changes to version control]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BBFA2F-823B-4CD0-B539-BA7EDEC45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483" y="-1"/>
            <a:ext cx="979517" cy="100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048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CheatSystem.c</a:t>
            </a:r>
            <a:endParaRPr lang="en-US" dirty="0"/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Implemented the </a:t>
            </a:r>
            <a:r>
              <a:rPr lang="en-US" dirty="0" err="1">
                <a:highlight>
                  <a:srgbClr val="00FF00"/>
                </a:highlight>
              </a:rPr>
              <a:t>CheatSystem</a:t>
            </a:r>
            <a:r>
              <a:rPr lang="en-US" dirty="0">
                <a:highlight>
                  <a:srgbClr val="00FF00"/>
                </a:highlight>
              </a:rPr>
              <a:t> functionality</a:t>
            </a:r>
          </a:p>
          <a:p>
            <a:r>
              <a:rPr lang="en-US" dirty="0" err="1"/>
              <a:t>Main.c</a:t>
            </a:r>
            <a:endParaRPr lang="en-US" dirty="0"/>
          </a:p>
          <a:p>
            <a:pPr lvl="1"/>
            <a:r>
              <a:rPr lang="en-US" dirty="0"/>
              <a:t>Add </a:t>
            </a:r>
            <a:r>
              <a:rPr lang="en-US" dirty="0" err="1"/>
              <a:t>CheatSystem</a:t>
            </a:r>
            <a:r>
              <a:rPr lang="en-US" dirty="0"/>
              <a:t> to the engine</a:t>
            </a:r>
          </a:p>
          <a:p>
            <a:r>
              <a:rPr lang="en-US" dirty="0" err="1"/>
              <a:t>Scene.c</a:t>
            </a:r>
            <a:endParaRPr lang="en-US" dirty="0"/>
          </a:p>
          <a:p>
            <a:pPr lvl="1"/>
            <a:r>
              <a:rPr lang="en-US" dirty="0"/>
              <a:t>Remove the existing, copy-and-paste cheat code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5F5B50-4FF3-4A9F-94EC-E8D951C53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483" y="-1"/>
            <a:ext cx="979517" cy="10001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D4E2DC-F029-4019-9584-C91FF8AAC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8417" y="0"/>
            <a:ext cx="1014066" cy="10140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F8AB70-B3AD-4F9A-81CE-8B78A112B4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0876" y="-16028"/>
            <a:ext cx="990738" cy="972724"/>
          </a:xfrm>
          <a:prstGeom prst="rect">
            <a:avLst/>
          </a:prstGeom>
        </p:spPr>
      </p:pic>
      <p:pic>
        <p:nvPicPr>
          <p:cNvPr id="11" name="Picture 4" descr="https://upload.wikimedia.org/wikipedia/commons/4/4b/Fractal_fern_explained.png">
            <a:extLst>
              <a:ext uri="{FF2B5EF4-FFF2-40B4-BE49-F238E27FC236}">
                <a16:creationId xmlns:a16="http://schemas.microsoft.com/office/drawing/2014/main" id="{308F8319-EEC6-4805-85F8-F9CFA323D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383" y="-4926"/>
            <a:ext cx="716690" cy="100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378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Commit all changes to version control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5F5B50-4FF3-4A9F-94EC-E8D951C53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483" y="-1"/>
            <a:ext cx="979517" cy="10001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D4E2DC-F029-4019-9584-C91FF8AAC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8417" y="0"/>
            <a:ext cx="1014066" cy="10140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F8AB70-B3AD-4F9A-81CE-8B78A112B4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0876" y="-16028"/>
            <a:ext cx="990738" cy="972724"/>
          </a:xfrm>
          <a:prstGeom prst="rect">
            <a:avLst/>
          </a:prstGeom>
        </p:spPr>
      </p:pic>
      <p:pic>
        <p:nvPicPr>
          <p:cNvPr id="11" name="Picture 4" descr="https://upload.wikimedia.org/wikipedia/commons/4/4b/Fractal_fern_explained.png">
            <a:extLst>
              <a:ext uri="{FF2B5EF4-FFF2-40B4-BE49-F238E27FC236}">
                <a16:creationId xmlns:a16="http://schemas.microsoft.com/office/drawing/2014/main" id="{308F8319-EEC6-4805-85F8-F9CFA323D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383" y="-4926"/>
            <a:ext cx="716690" cy="100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65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Reread all of the instructions</a:t>
            </a:r>
          </a:p>
          <a:p>
            <a:pPr lvl="1"/>
            <a:r>
              <a:rPr lang="en-US" dirty="0"/>
              <a:t>Check off every step that has been completed and verified</a:t>
            </a:r>
          </a:p>
          <a:p>
            <a:pPr lvl="2"/>
            <a:r>
              <a:rPr lang="en-US" dirty="0"/>
              <a:t>Missed steps are a common source of errors</a:t>
            </a:r>
          </a:p>
          <a:p>
            <a:pPr lvl="1"/>
            <a:r>
              <a:rPr lang="en-US" dirty="0"/>
              <a:t>Check your submission using the recommended steps</a:t>
            </a:r>
          </a:p>
          <a:p>
            <a:pPr lvl="2"/>
            <a:r>
              <a:rPr lang="en-US" dirty="0"/>
              <a:t>An extra 3 minutes can help avoid a -25% penalty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5F5B50-4FF3-4A9F-94EC-E8D951C53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483" y="-1"/>
            <a:ext cx="979517" cy="10001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D4E2DC-F029-4019-9584-C91FF8AAC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8417" y="0"/>
            <a:ext cx="1014066" cy="10140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F8AB70-B3AD-4F9A-81CE-8B78A112B4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0876" y="-16028"/>
            <a:ext cx="990738" cy="972724"/>
          </a:xfrm>
          <a:prstGeom prst="rect">
            <a:avLst/>
          </a:prstGeom>
        </p:spPr>
      </p:pic>
      <p:pic>
        <p:nvPicPr>
          <p:cNvPr id="11" name="Picture 4" descr="https://upload.wikimedia.org/wikipedia/commons/4/4b/Fractal_fern_explained.png">
            <a:extLst>
              <a:ext uri="{FF2B5EF4-FFF2-40B4-BE49-F238E27FC236}">
                <a16:creationId xmlns:a16="http://schemas.microsoft.com/office/drawing/2014/main" id="{308F8319-EEC6-4805-85F8-F9CFA323D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383" y="-4926"/>
            <a:ext cx="716690" cy="100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298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58400" cy="51562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838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180406"/>
            <a:ext cx="10237659" cy="5156225"/>
          </a:xfrm>
        </p:spPr>
        <p:txBody>
          <a:bodyPr>
            <a:normAutofit/>
          </a:bodyPr>
          <a:lstStyle/>
          <a:p>
            <a:r>
              <a:rPr lang="en-US" dirty="0"/>
              <a:t>Test Your Work!</a:t>
            </a:r>
          </a:p>
          <a:p>
            <a:pPr lvl="1"/>
            <a:r>
              <a:rPr lang="en-US" dirty="0"/>
              <a:t>The Matrix2D functions are a primary focus</a:t>
            </a:r>
          </a:p>
          <a:p>
            <a:pPr lvl="2"/>
            <a:r>
              <a:rPr lang="en-US" dirty="0"/>
              <a:t>Some functions are not called in Project 3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It is your responsibility to test </a:t>
            </a:r>
            <a:r>
              <a:rPr lang="en-US" i="1" dirty="0">
                <a:highlight>
                  <a:srgbClr val="FFFF00"/>
                </a:highlight>
              </a:rPr>
              <a:t>every function!</a:t>
            </a:r>
          </a:p>
          <a:p>
            <a:pPr lvl="2"/>
            <a:r>
              <a:rPr lang="en-US" i="1" dirty="0"/>
              <a:t>HINT: Every function will be graded using automated unit tests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11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180406"/>
            <a:ext cx="10237659" cy="5156225"/>
          </a:xfrm>
        </p:spPr>
        <p:txBody>
          <a:bodyPr/>
          <a:lstStyle/>
          <a:p>
            <a:r>
              <a:rPr lang="en-US" dirty="0"/>
              <a:t>Warning!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Your implementation </a:t>
            </a:r>
            <a:r>
              <a:rPr lang="en-US" i="1" dirty="0">
                <a:highlight>
                  <a:srgbClr val="FFFF00"/>
                </a:highlight>
              </a:rPr>
              <a:t>must</a:t>
            </a:r>
            <a:r>
              <a:rPr lang="en-US" dirty="0">
                <a:highlight>
                  <a:srgbClr val="FFFF00"/>
                </a:highlight>
              </a:rPr>
              <a:t> also support duplicate parameters</a:t>
            </a:r>
          </a:p>
          <a:p>
            <a:pPr lvl="1"/>
            <a:r>
              <a:rPr lang="en-US" dirty="0"/>
              <a:t>For example, both of the following must return valid results: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45CF9A-7D3E-4AC9-8C1C-DDF8CB1DB0C4}"/>
              </a:ext>
            </a:extLst>
          </p:cNvPr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FBAC97-52EA-4F47-8F0D-6241F46AEE36}"/>
              </a:ext>
            </a:extLst>
          </p:cNvPr>
          <p:cNvSpPr/>
          <p:nvPr/>
        </p:nvSpPr>
        <p:spPr>
          <a:xfrm>
            <a:off x="3048000" y="29673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3A09C8-9479-45D3-B023-0CD3EDEECB31}"/>
              </a:ext>
            </a:extLst>
          </p:cNvPr>
          <p:cNvSpPr/>
          <p:nvPr/>
        </p:nvSpPr>
        <p:spPr>
          <a:xfrm>
            <a:off x="2183934" y="2690336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Matrix2D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Matrix2DRotDeg(&amp;m, 45.0f);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Matrix2DConcat(&amp;m, &amp;m, &amp;m);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Matrix2D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m0, m1, m2;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Matrix2DRotDeg(&amp;m1, 45.0f);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Matrix2DRotDeg(&amp;m2, 90.0f);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Matrix2DConcat(&amp;m0, &amp;m1, &amp;m2);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811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 of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calculate the resultant matrix: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calculate a single cell in the resultant matrix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2"/>
              <p:cNvSpPr txBox="1"/>
              <p:nvPr/>
            </p:nvSpPr>
            <p:spPr bwMode="auto">
              <a:xfrm>
                <a:off x="2252749" y="1750581"/>
                <a:ext cx="3754438" cy="44767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52749" y="1750581"/>
                <a:ext cx="3754438" cy="4476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3"/>
              <p:cNvSpPr txBox="1"/>
              <p:nvPr/>
            </p:nvSpPr>
            <p:spPr bwMode="auto">
              <a:xfrm>
                <a:off x="2252749" y="2198256"/>
                <a:ext cx="8146473" cy="124661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52749" y="2198256"/>
                <a:ext cx="8146473" cy="12466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FB4F145-6442-F24D-CB75-02B0DF6A0228}"/>
              </a:ext>
            </a:extLst>
          </p:cNvPr>
          <p:cNvSpPr/>
          <p:nvPr/>
        </p:nvSpPr>
        <p:spPr>
          <a:xfrm>
            <a:off x="2984269" y="2231508"/>
            <a:ext cx="399011" cy="2872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05F55E3-B9B4-1E97-690C-6A2AB83E01D0}"/>
              </a:ext>
            </a:extLst>
          </p:cNvPr>
          <p:cNvSpPr/>
          <p:nvPr/>
        </p:nvSpPr>
        <p:spPr>
          <a:xfrm>
            <a:off x="4990407" y="2231508"/>
            <a:ext cx="2241666" cy="2872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78CF0DD-F81D-BEA4-BDFE-5F6724732968}"/>
              </a:ext>
            </a:extLst>
          </p:cNvPr>
          <p:cNvSpPr/>
          <p:nvPr/>
        </p:nvSpPr>
        <p:spPr>
          <a:xfrm>
            <a:off x="8134917" y="2231508"/>
            <a:ext cx="399011" cy="11018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2">
                <a:extLst>
                  <a:ext uri="{FF2B5EF4-FFF2-40B4-BE49-F238E27FC236}">
                    <a16:creationId xmlns:a16="http://schemas.microsoft.com/office/drawing/2014/main" id="{253A24C0-F850-F388-292F-215D1B749674}"/>
                  </a:ext>
                </a:extLst>
              </p:cNvPr>
              <p:cNvSpPr txBox="1"/>
              <p:nvPr/>
            </p:nvSpPr>
            <p:spPr bwMode="auto">
              <a:xfrm>
                <a:off x="2252749" y="4219240"/>
                <a:ext cx="7647709" cy="48077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Object 2">
                <a:extLst>
                  <a:ext uri="{FF2B5EF4-FFF2-40B4-BE49-F238E27FC236}">
                    <a16:creationId xmlns:a16="http://schemas.microsoft.com/office/drawing/2014/main" id="{253A24C0-F850-F388-292F-215D1B749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52749" y="4219240"/>
                <a:ext cx="7647709" cy="4807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1B4B657-21D6-1D4E-FF6F-794548B6FFA7}"/>
                  </a:ext>
                </a:extLst>
              </p:cNvPr>
              <p:cNvSpPr txBox="1"/>
              <p:nvPr/>
            </p:nvSpPr>
            <p:spPr>
              <a:xfrm>
                <a:off x="2252749" y="4866356"/>
                <a:ext cx="6103620" cy="871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??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??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1B4B657-21D6-1D4E-FF6F-794548B6F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749" y="4866356"/>
                <a:ext cx="6103620" cy="8713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2044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Implementation Suggestions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198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Unzip the Project 3 materials into a clean folder</a:t>
            </a:r>
          </a:p>
          <a:p>
            <a:r>
              <a:rPr lang="en-US" dirty="0">
                <a:highlight>
                  <a:srgbClr val="00FF00"/>
                </a:highlight>
              </a:rPr>
              <a:t>Add and commit the files to version control</a:t>
            </a:r>
          </a:p>
          <a:p>
            <a:pPr lvl="1"/>
            <a:r>
              <a:rPr lang="en-US" dirty="0"/>
              <a:t>SVN or GIT recommended</a:t>
            </a:r>
          </a:p>
          <a:p>
            <a:pPr lvl="1"/>
            <a:r>
              <a:rPr lang="en-US" dirty="0"/>
              <a:t>Do this </a:t>
            </a:r>
            <a:r>
              <a:rPr lang="en-US" i="1" dirty="0"/>
              <a:t>before</a:t>
            </a:r>
            <a:r>
              <a:rPr lang="en-US" dirty="0"/>
              <a:t> opening the project in Visual Studio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348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Integrate code from Project 2 into Project 3</a:t>
            </a:r>
          </a:p>
          <a:p>
            <a:r>
              <a:rPr lang="en-US" dirty="0">
                <a:highlight>
                  <a:srgbClr val="00FF00"/>
                </a:highlight>
              </a:rPr>
              <a:t>Create new .c modules and add stub functions</a:t>
            </a:r>
          </a:p>
          <a:p>
            <a:pPr lvl="1"/>
            <a:r>
              <a:rPr lang="en-US" i="1" dirty="0"/>
              <a:t>Include comments from the header file or you may miss important requirements (see “NOTES” and “HINTS”)</a:t>
            </a:r>
          </a:p>
          <a:p>
            <a:r>
              <a:rPr lang="en-US" dirty="0">
                <a:highlight>
                  <a:srgbClr val="00FF00"/>
                </a:highlight>
              </a:rPr>
              <a:t>Add temporary return values and unreferenced parameter macros as necessary to compile the code</a:t>
            </a:r>
          </a:p>
          <a:p>
            <a:pPr lvl="1"/>
            <a:r>
              <a:rPr lang="en-US" i="1" dirty="0"/>
              <a:t>Writing new code while you are unable to compile and test can be very unproductive</a:t>
            </a:r>
          </a:p>
          <a:p>
            <a:r>
              <a:rPr lang="en-US" dirty="0">
                <a:highlight>
                  <a:srgbClr val="00FF00"/>
                </a:highlight>
              </a:rPr>
              <a:t>Add and commit the files to version control</a:t>
            </a:r>
          </a:p>
          <a:p>
            <a:pPr lvl="1"/>
            <a:r>
              <a:rPr lang="en-US" dirty="0"/>
              <a:t>Hint: Right-click on “Source” and click “TortoiseSVN/Add”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052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Matrix2D.c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Matrix2DIdentity function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Matrix2DTranslate, Scale, and Rot* functions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Matrix2DConcat function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remaining functions at any time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Make sure to test every single function!</a:t>
            </a:r>
          </a:p>
          <a:p>
            <a:pPr lvl="2"/>
            <a:r>
              <a:rPr lang="en-US" dirty="0"/>
              <a:t>Every incorrect function will deduct points from the project grade</a:t>
            </a:r>
          </a:p>
          <a:p>
            <a:pPr lvl="3"/>
            <a:r>
              <a:rPr lang="en-US" dirty="0"/>
              <a:t>(-2.5% to -5% per function)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47148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000000"/>
      </a:accent1>
      <a:accent2>
        <a:srgbClr val="98012E"/>
      </a:accent2>
      <a:accent3>
        <a:srgbClr val="EAAD00"/>
      </a:accent3>
      <a:accent4>
        <a:srgbClr val="005C2A"/>
      </a:accent4>
      <a:accent5>
        <a:srgbClr val="194C9F"/>
      </a:accent5>
      <a:accent6>
        <a:srgbClr val="BE4712"/>
      </a:accent6>
      <a:hlink>
        <a:srgbClr val="282F76"/>
      </a:hlink>
      <a:folHlink>
        <a:srgbClr val="96A9A9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6854</TotalTime>
  <Words>1169</Words>
  <Application>Microsoft Office PowerPoint</Application>
  <PresentationFormat>Widescreen</PresentationFormat>
  <Paragraphs>205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Consolas</vt:lpstr>
      <vt:lpstr>Courier New</vt:lpstr>
      <vt:lpstr>Wingdings</vt:lpstr>
      <vt:lpstr>Retrospect</vt:lpstr>
      <vt:lpstr>CS 230 Game Implementation Techniques</vt:lpstr>
      <vt:lpstr>Project 3</vt:lpstr>
      <vt:lpstr>Project 3</vt:lpstr>
      <vt:lpstr>Project 3</vt:lpstr>
      <vt:lpstr>Concatenation of Matrices</vt:lpstr>
      <vt:lpstr>Project 3</vt:lpstr>
      <vt:lpstr>Step 0</vt:lpstr>
      <vt:lpstr>Step 1</vt:lpstr>
      <vt:lpstr>Step 2</vt:lpstr>
      <vt:lpstr>Step 3</vt:lpstr>
      <vt:lpstr>Step 4</vt:lpstr>
      <vt:lpstr>Step 5</vt:lpstr>
      <vt:lpstr>Step 6</vt:lpstr>
      <vt:lpstr>Step 7</vt:lpstr>
      <vt:lpstr>Step 8</vt:lpstr>
      <vt:lpstr>Step 8 - Animations (Play)</vt:lpstr>
      <vt:lpstr>Step 8 - Animations (Update)</vt:lpstr>
      <vt:lpstr>Step 9</vt:lpstr>
      <vt:lpstr>Step 10</vt:lpstr>
      <vt:lpstr>Step 11</vt:lpstr>
      <vt:lpstr>Step 12</vt:lpstr>
      <vt:lpstr>Step 13</vt:lpstr>
      <vt:lpstr>Step 14</vt:lpstr>
      <vt:lpstr>Step 15</vt:lpstr>
      <vt:lpstr>Questions?</vt:lpstr>
    </vt:vector>
  </TitlesOfParts>
  <Company>DigiPen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Rowan</dc:creator>
  <cp:lastModifiedBy>Mako J Bryant</cp:lastModifiedBy>
  <cp:revision>302</cp:revision>
  <dcterms:created xsi:type="dcterms:W3CDTF">2014-08-29T20:52:27Z</dcterms:created>
  <dcterms:modified xsi:type="dcterms:W3CDTF">2025-02-15T06:18:12Z</dcterms:modified>
</cp:coreProperties>
</file>