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483" r:id="rId3"/>
    <p:sldId id="484" r:id="rId4"/>
    <p:sldId id="402" r:id="rId5"/>
    <p:sldId id="418" r:id="rId6"/>
    <p:sldId id="403" r:id="rId7"/>
    <p:sldId id="415" r:id="rId8"/>
    <p:sldId id="404" r:id="rId9"/>
    <p:sldId id="413" r:id="rId10"/>
    <p:sldId id="416" r:id="rId11"/>
    <p:sldId id="408" r:id="rId12"/>
    <p:sldId id="421" r:id="rId13"/>
    <p:sldId id="420" r:id="rId14"/>
    <p:sldId id="417" r:id="rId15"/>
    <p:sldId id="486" r:id="rId16"/>
    <p:sldId id="419" r:id="rId17"/>
    <p:sldId id="485" r:id="rId18"/>
    <p:sldId id="378" r:id="rId19"/>
    <p:sldId id="3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o J Bryant" userId="9d921d8c509d69ca" providerId="LiveId" clId="{877812BC-6A72-4666-BBAF-F9816AEBA848}"/>
    <pc:docChg chg="modSld">
      <pc:chgData name="Mako J Bryant" userId="9d921d8c509d69ca" providerId="LiveId" clId="{877812BC-6A72-4666-BBAF-F9816AEBA848}" dt="2025-01-17T20:19:13.648" v="2" actId="13926"/>
      <pc:docMkLst>
        <pc:docMk/>
      </pc:docMkLst>
      <pc:sldChg chg="modSp mod">
        <pc:chgData name="Mako J Bryant" userId="9d921d8c509d69ca" providerId="LiveId" clId="{877812BC-6A72-4666-BBAF-F9816AEBA848}" dt="2025-01-17T20:19:13.648" v="2" actId="13926"/>
        <pc:sldMkLst>
          <pc:docMk/>
          <pc:sldMk cId="2738398322" sldId="484"/>
        </pc:sldMkLst>
        <pc:spChg chg="mod">
          <ac:chgData name="Mako J Bryant" userId="9d921d8c509d69ca" providerId="LiveId" clId="{877812BC-6A72-4666-BBAF-F9816AEBA848}" dt="2025-01-17T20:19:13.648" v="2" actId="13926"/>
          <ac:spMkLst>
            <pc:docMk/>
            <pc:sldMk cId="2738398322" sldId="48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4D9B5-C23F-4F5B-A510-223EE943FD84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17674-09AA-4582-9862-A6B0A1809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17674-09AA-4582-9862-A6B0A18099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8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B66-F69F-4B6C-B526-16B5B129EADB}" type="datetime1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3258-39DB-480D-AA11-E1EF94FC4695}" type="datetime1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4F3-ED06-48DC-8481-6B075B3F12EC}" type="datetime1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24BB-FC4B-4459-9E83-B488936AD7B8}" type="datetime1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668379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599" y="2926079"/>
            <a:ext cx="6701589" cy="30632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54263"/>
            <a:ext cx="3200400" cy="395094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645E34-4EAE-44C6-A808-8E7619B5FCEA}" type="datetime1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0163" y="6459785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5" y="594359"/>
            <a:ext cx="4572009" cy="1103378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4800599" y="2880359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800598" y="2262738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2258011"/>
            <a:ext cx="32004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1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0312"/>
            <a:ext cx="10058400" cy="863754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>
            <a:lvl1pPr marL="565150" indent="-457200">
              <a:buFont typeface="Arial" panose="020B0604020202020204" pitchFamily="34" charset="0"/>
              <a:buChar char="•"/>
              <a:defRPr sz="3200"/>
            </a:lvl1pPr>
            <a:lvl2pPr marL="1147763" indent="-465138">
              <a:buFont typeface="Courier New" panose="02070309020205020404" pitchFamily="49" charset="0"/>
              <a:buChar char="o"/>
              <a:defRPr sz="2800"/>
            </a:lvl2pPr>
            <a:lvl3pPr marL="1712913" indent="-449263">
              <a:buFont typeface="Wingdings" panose="05000000000000000000" pitchFamily="2" charset="2"/>
              <a:buChar char="§"/>
              <a:defRPr sz="2400"/>
            </a:lvl3pPr>
            <a:lvl4pPr marL="2293938" indent="-447675">
              <a:buFont typeface="Wingdings" panose="05000000000000000000" pitchFamily="2" charset="2"/>
              <a:buChar char="Ø"/>
              <a:defRPr sz="2000"/>
            </a:lvl4pPr>
            <a:lvl5pPr marL="2743200" indent="-4492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C66-FE28-425E-8208-CF7EDC8DF363}" type="datetime1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DE73-A3F0-436D-9600-1A6E66F9FFEF}" type="datetime1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283368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83369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DBF8-50A7-4BC0-9320-D3D97C2642BE}" type="datetime1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FFA9-120C-49D9-8B33-3C2B12A8DBA4}" type="datetime1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FA30-5998-4A94-AC07-116568D8E4BB}" type="datetime1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7851-DAC7-4535-82A8-F9F52B85F021}" type="datetime1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E9D1BF-3D47-4605-A719-999F5E730F58}" type="datetime1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10339"/>
            <a:ext cx="12192000" cy="3476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59784"/>
            <a:ext cx="12192001" cy="50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097280" y="150312"/>
            <a:ext cx="10058400" cy="86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97280" y="1180406"/>
            <a:ext cx="10058400" cy="51372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97280" y="649186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32CE81-818F-4867-A81A-32FEBE6C803F}" type="datetime1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686185" y="649186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900458" y="649186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6301" y="0"/>
            <a:ext cx="0" cy="65099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0" y="989556"/>
            <a:ext cx="12192000" cy="245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573087" indent="-4572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4776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291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93938" indent="-48101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92450" indent="-6985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CS 230</a:t>
            </a:r>
            <a:br>
              <a:rPr lang="en-US" sz="4400" u="sng" dirty="0"/>
            </a:br>
            <a:r>
              <a:rPr lang="en-US" dirty="0"/>
              <a:t>Game Implementation Techniques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9095" y="3031958"/>
            <a:ext cx="6513093" cy="2957360"/>
          </a:xfrm>
        </p:spPr>
        <p:txBody>
          <a:bodyPr/>
          <a:lstStyle/>
          <a:p>
            <a:pPr marL="0" indent="-457200">
              <a:buFont typeface="Wingdings" panose="05000000000000000000" pitchFamily="2" charset="2"/>
              <a:buChar char="q"/>
            </a:pPr>
            <a:r>
              <a:rPr lang="en-US" dirty="0"/>
              <a:t>Project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2879725"/>
            <a:ext cx="3200400" cy="347377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Instructor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Doug Schilling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dschilling@digipen.edu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x5066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3"/>
                </a:solidFill>
              </a:rPr>
              <a:t>Office Hours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Mon 12:00pm – 1:00pm, Wed 10:30am – 11:20am, or by appointment at digipen.as.me/</a:t>
            </a:r>
            <a:r>
              <a:rPr lang="en-US" sz="2000" dirty="0" err="1">
                <a:solidFill>
                  <a:schemeClr val="bg1"/>
                </a:solidFill>
              </a:rPr>
              <a:t>dschilling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 txBox="1">
            <a:spLocks/>
          </p:cNvSpPr>
          <p:nvPr/>
        </p:nvSpPr>
        <p:spPr>
          <a:xfrm>
            <a:off x="4800600" y="2354263"/>
            <a:ext cx="6700838" cy="52546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 2 Lecture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865372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Physics.c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Create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constructed properly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Free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freed properly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original pointer is set to NULL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Get and Set functions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values are written and read properly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Update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Update the test code to move an object using velocity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8E0082-71CE-4889-A1C5-5D10595AC5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3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Entity.c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Create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entity is constructed properly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Add and Get functions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components are added and returned properly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Free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every attached component is freed properly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entity is freed properly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original pointer is set to NULL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Update and Render functions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A91EF3-E61B-493C-A6D4-719D0C5B42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48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EntityFactory.c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Build function</a:t>
            </a:r>
          </a:p>
          <a:p>
            <a:r>
              <a:rPr lang="en-US" dirty="0" err="1"/>
              <a:t>Stream.c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new Read functions</a:t>
            </a:r>
          </a:p>
          <a:p>
            <a:r>
              <a:rPr lang="en-US" dirty="0" err="1"/>
              <a:t>Entity.c</a:t>
            </a:r>
            <a:r>
              <a:rPr lang="en-US" dirty="0"/>
              <a:t>, </a:t>
            </a:r>
            <a:r>
              <a:rPr lang="en-US" dirty="0" err="1"/>
              <a:t>Transform.c</a:t>
            </a:r>
            <a:r>
              <a:rPr lang="en-US" dirty="0"/>
              <a:t>, </a:t>
            </a:r>
            <a:r>
              <a:rPr lang="en-US" dirty="0" err="1"/>
              <a:t>Sprite.c</a:t>
            </a:r>
            <a:r>
              <a:rPr lang="en-US" dirty="0"/>
              <a:t>, </a:t>
            </a:r>
            <a:r>
              <a:rPr lang="en-US" dirty="0" err="1"/>
              <a:t>Physics.c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Read functions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Hint: Implement them in the order they appear in the data file</a:t>
            </a:r>
          </a:p>
          <a:p>
            <a:pPr lvl="1"/>
            <a:r>
              <a:rPr lang="en-US" dirty="0">
                <a:highlight>
                  <a:srgbClr val="FF0000"/>
                </a:highlight>
              </a:rPr>
              <a:t>Using the debugger, step through each Read function, making sure that each object is created and assigned data correctly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A2E901-0943-4D30-8281-5909032C0F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98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/>
              <a:t>Follow the detailed instructions</a:t>
            </a:r>
          </a:p>
          <a:p>
            <a:pPr lvl="1"/>
            <a:r>
              <a:rPr lang="en-US" dirty="0"/>
              <a:t>Verify that the planet moves and lands correctly</a:t>
            </a:r>
          </a:p>
          <a:p>
            <a:pPr lvl="1"/>
            <a:r>
              <a:rPr lang="en-US" dirty="0"/>
              <a:t>Verify that the game advances to Level2 when the planet “lands” for the third time</a:t>
            </a:r>
          </a:p>
          <a:p>
            <a:pPr lvl="1"/>
            <a:r>
              <a:rPr lang="en-US" dirty="0"/>
              <a:t>Verify that the ‘1’ key restarts Level1</a:t>
            </a:r>
          </a:p>
          <a:p>
            <a:pPr lvl="1"/>
            <a:r>
              <a:rPr lang="en-US" dirty="0"/>
              <a:t>Verify that the ‘2’ key advances to Level2</a:t>
            </a:r>
          </a:p>
          <a:p>
            <a:pPr lvl="1"/>
            <a:r>
              <a:rPr lang="en-US" dirty="0"/>
              <a:t>Verify that the ‘9’ key advances to Sandbox</a:t>
            </a:r>
          </a:p>
          <a:p>
            <a:pPr lvl="1"/>
            <a:r>
              <a:rPr lang="en-US" dirty="0"/>
              <a:t>Verify that the ‘0’ key advances to Demo</a:t>
            </a:r>
          </a:p>
          <a:p>
            <a:pPr lvl="1"/>
            <a:r>
              <a:rPr lang="en-US" dirty="0"/>
              <a:t>Verify that &lt;ESCAPE&gt; exits the game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D3975F-0514-4F36-8A07-102499D381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2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Level2Scene.c</a:t>
            </a:r>
          </a:p>
          <a:p>
            <a:pPr lvl="1"/>
            <a:r>
              <a:rPr lang="en-US" dirty="0"/>
              <a:t>Follow the detailed instructions</a:t>
            </a:r>
          </a:p>
          <a:p>
            <a:pPr lvl="1"/>
            <a:r>
              <a:rPr lang="en-US" dirty="0"/>
              <a:t>Verify that the spaceship moves and orients correctly</a:t>
            </a:r>
          </a:p>
          <a:p>
            <a:pPr lvl="1"/>
            <a:r>
              <a:rPr lang="en-US" dirty="0"/>
              <a:t>Verify that the spaceship alpha changes correctly</a:t>
            </a:r>
          </a:p>
          <a:p>
            <a:pPr lvl="1"/>
            <a:r>
              <a:rPr lang="en-US" dirty="0"/>
              <a:t>Verify that the ‘1’ key advances to Level1</a:t>
            </a:r>
          </a:p>
          <a:p>
            <a:pPr lvl="1"/>
            <a:r>
              <a:rPr lang="en-US" dirty="0"/>
              <a:t>Verify that the ‘2’ key restarts Level2</a:t>
            </a:r>
          </a:p>
          <a:p>
            <a:pPr lvl="1"/>
            <a:r>
              <a:rPr lang="en-US" dirty="0"/>
              <a:t>Verify that the ‘9’ key advances to Sandbox</a:t>
            </a:r>
          </a:p>
          <a:p>
            <a:pPr lvl="1"/>
            <a:r>
              <a:rPr lang="en-US" dirty="0"/>
              <a:t>Verify that the ‘0’ key advances to Demo</a:t>
            </a:r>
          </a:p>
          <a:p>
            <a:pPr lvl="1"/>
            <a:r>
              <a:rPr lang="en-US" dirty="0"/>
              <a:t>Verify that &lt;ESCAPE&gt; exits the game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C6A4BC-31E1-4FFF-981B-1E938F8AA7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01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/>
              <a:t>DemoScene.</a:t>
            </a:r>
            <a:r>
              <a:rPr lang="en-US" dirty="0" err="1"/>
              <a:t>c</a:t>
            </a:r>
            <a:endParaRPr lang="en-US" dirty="0"/>
          </a:p>
          <a:p>
            <a:pPr lvl="1"/>
            <a:r>
              <a:rPr lang="en-US" dirty="0"/>
              <a:t>Follow the detailed instructions</a:t>
            </a:r>
          </a:p>
          <a:p>
            <a:pPr lvl="1"/>
            <a:r>
              <a:rPr lang="en-US" dirty="0"/>
              <a:t>Verify that the input controls work correctly</a:t>
            </a:r>
          </a:p>
          <a:p>
            <a:pPr lvl="1"/>
            <a:r>
              <a:rPr lang="en-US" dirty="0"/>
              <a:t>Verify that the ‘1’ key advances to Level1</a:t>
            </a:r>
          </a:p>
          <a:p>
            <a:pPr lvl="1"/>
            <a:r>
              <a:rPr lang="en-US" dirty="0"/>
              <a:t>Verify that the ‘2’ key advances to Level2</a:t>
            </a:r>
          </a:p>
          <a:p>
            <a:pPr lvl="1"/>
            <a:r>
              <a:rPr lang="en-US" dirty="0"/>
              <a:t>Verify that the ‘9’ key advances to Sandbox</a:t>
            </a:r>
          </a:p>
          <a:p>
            <a:pPr lvl="1"/>
            <a:r>
              <a:rPr lang="en-US" dirty="0"/>
              <a:t>Verify that the ‘0’ key restarts Demo</a:t>
            </a:r>
          </a:p>
          <a:p>
            <a:pPr lvl="1"/>
            <a:r>
              <a:rPr lang="en-US" dirty="0"/>
              <a:t>Verify that &lt;ESCAPE&gt; exits the game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095323-8B96-48C0-9396-9279B7AEAE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20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Commit all changes to version control</a:t>
            </a:r>
          </a:p>
          <a:p>
            <a:pPr lvl="1"/>
            <a:r>
              <a:rPr lang="en-US" i="1" dirty="0"/>
              <a:t>This goes without saying but, unfortunately, still needs to be said…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r>
              <a:rPr lang="en-US" i="1" dirty="0"/>
              <a:t>…Seriously, use version control!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E915FB6-5651-F83C-DAA6-579F245AC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811581" y="1"/>
            <a:ext cx="1380419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F7950D-5C03-6847-252B-C8CD75DEA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511" y="2595562"/>
            <a:ext cx="8288709" cy="288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Reread all the instructions</a:t>
            </a:r>
          </a:p>
          <a:p>
            <a:pPr lvl="1"/>
            <a:r>
              <a:rPr lang="en-US" dirty="0"/>
              <a:t>Check off every step that has been completed and verified</a:t>
            </a:r>
          </a:p>
          <a:p>
            <a:pPr lvl="2"/>
            <a:r>
              <a:rPr lang="en-US" dirty="0"/>
              <a:t>Missed steps are a common source of errors</a:t>
            </a:r>
          </a:p>
          <a:p>
            <a:pPr lvl="1"/>
            <a:r>
              <a:rPr lang="en-US" dirty="0"/>
              <a:t>Check your submission using the recommended steps</a:t>
            </a:r>
          </a:p>
          <a:p>
            <a:pPr lvl="2"/>
            <a:r>
              <a:rPr lang="en-US" dirty="0"/>
              <a:t>An extra 3 minutes can help avoid a -25% penalty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A0639D-D0EF-4ED5-8D11-CABE1DA16F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25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last point…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9422938" cy="5156225"/>
          </a:xfrm>
        </p:spPr>
        <p:txBody>
          <a:bodyPr/>
          <a:lstStyle/>
          <a:p>
            <a:r>
              <a:rPr lang="en-US" dirty="0"/>
              <a:t>Project 2 requirements state:</a:t>
            </a:r>
          </a:p>
          <a:p>
            <a:pPr lvl="1"/>
            <a:r>
              <a:rPr lang="en-US" dirty="0"/>
              <a:t>“The contents of the &lt;module name&gt; structure may not be accessed directly anywhere outside of &lt;module </a:t>
            </a:r>
            <a:r>
              <a:rPr lang="en-US" dirty="0" err="1"/>
              <a:t>name.c</a:t>
            </a:r>
            <a:r>
              <a:rPr lang="en-US" dirty="0"/>
              <a:t>&gt;.  The public interface provides everything necessary for this project.”</a:t>
            </a:r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811581" y="1"/>
            <a:ext cx="1380419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11. Hide information &#10;Summary &#10;Don't tell: Don't expose internal information from an entity that &#10;provides an abstraction. &#10;Discussion &#10;To minimize dependencies between calling code that &#10;manipulates an abstraction and the abstraction's &#10;implementation(s), data that is intemal to the implementation &#10;must be hidden. Otherwise, calling code can access—or, worse, &#10;manipulate—that information, and the intended-to-be-internal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911" y="3329329"/>
            <a:ext cx="50196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36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5A503F-918F-42B4-BB60-50A3C2405A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9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Implementation Suggestions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9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Unzip the Project 2 materials into a clean folder</a:t>
            </a:r>
          </a:p>
          <a:p>
            <a:r>
              <a:rPr lang="en-US" dirty="0">
                <a:highlight>
                  <a:srgbClr val="00FF00"/>
                </a:highlight>
              </a:rPr>
              <a:t>Copy “Source” (.c and .h) files from Project 1</a:t>
            </a:r>
          </a:p>
          <a:p>
            <a:pPr lvl="1"/>
            <a:r>
              <a:rPr lang="en-US" b="1" i="1" dirty="0">
                <a:highlight>
                  <a:srgbClr val="FF0000"/>
                </a:highlight>
              </a:rPr>
              <a:t>Do not overwrite any Project 2 files</a:t>
            </a:r>
          </a:p>
          <a:p>
            <a:r>
              <a:rPr lang="en-US" dirty="0">
                <a:highlight>
                  <a:srgbClr val="00FF00"/>
                </a:highlight>
              </a:rPr>
              <a:t>Add and commit the files to version control</a:t>
            </a:r>
          </a:p>
          <a:p>
            <a:pPr lvl="1"/>
            <a:r>
              <a:rPr lang="en-US" dirty="0"/>
              <a:t>SVN or GIT recommended</a:t>
            </a:r>
          </a:p>
          <a:p>
            <a:pPr lvl="1"/>
            <a:r>
              <a:rPr lang="en-US" dirty="0"/>
              <a:t>Do this </a:t>
            </a:r>
            <a:r>
              <a:rPr lang="en-US" i="1" dirty="0"/>
              <a:t>before</a:t>
            </a:r>
            <a:r>
              <a:rPr lang="en-US" dirty="0"/>
              <a:t> opening the project in Visual Studio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872F26-B664-46AB-99F8-A913D1FC0E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9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Integrate code from Project 1 into Project 2</a:t>
            </a:r>
          </a:p>
          <a:p>
            <a:r>
              <a:rPr lang="en-US" dirty="0">
                <a:highlight>
                  <a:srgbClr val="00FF00"/>
                </a:highlight>
              </a:rPr>
              <a:t>Create new .c modules and add stub functions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Include comments from the header file or you may miss important requirements (see “NOTES” and “HINTS”)</a:t>
            </a:r>
          </a:p>
          <a:p>
            <a:r>
              <a:rPr lang="en-US" dirty="0">
                <a:highlight>
                  <a:srgbClr val="00FF00"/>
                </a:highlight>
              </a:rPr>
              <a:t>Add temporary return values and unreferenced parameter macros as necessary to compile the code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Writing new code while you are unable to compile and test can be very unproductive</a:t>
            </a:r>
          </a:p>
          <a:p>
            <a:r>
              <a:rPr lang="en-US" dirty="0">
                <a:highlight>
                  <a:srgbClr val="00FF00"/>
                </a:highlight>
              </a:rPr>
              <a:t>Add and commit the files to version control</a:t>
            </a:r>
          </a:p>
          <a:p>
            <a:pPr lvl="1"/>
            <a:r>
              <a:rPr lang="en-US" dirty="0"/>
              <a:t>Hint: Right-click on “Source” and click “TortoiseSVN/Add”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7B2F47-141B-4194-BDCC-D910AD521D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4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7"/>
            <a:ext cx="10084526" cy="5220394"/>
          </a:xfrm>
        </p:spPr>
        <p:txBody>
          <a:bodyPr>
            <a:normAutofit/>
          </a:bodyPr>
          <a:lstStyle/>
          <a:p>
            <a:r>
              <a:rPr lang="en-US" dirty="0" err="1"/>
              <a:t>Mesh.c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MeshCreate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the memory is allocated correctly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MeshFree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the memory is freed correctly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MeshBuildQuad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Use a sample from </a:t>
            </a:r>
            <a:r>
              <a:rPr lang="en-US" dirty="0" err="1">
                <a:highlight>
                  <a:srgbClr val="FFFF00"/>
                </a:highlight>
              </a:rPr>
              <a:t>DemoScene.c</a:t>
            </a:r>
            <a:r>
              <a:rPr lang="en-US" dirty="0">
                <a:highlight>
                  <a:srgbClr val="FFFF00"/>
                </a:highlight>
              </a:rPr>
              <a:t> as a starting point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MeshRender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see if a colored mesh is displayed correctly on screen</a:t>
            </a:r>
          </a:p>
          <a:p>
            <a:pPr lvl="3"/>
            <a:r>
              <a:rPr lang="en-US" dirty="0">
                <a:highlight>
                  <a:srgbClr val="00FF00"/>
                </a:highlight>
              </a:rPr>
              <a:t>You will need to add test code to Level1SceneUpdate</a:t>
            </a:r>
          </a:p>
          <a:p>
            <a:pPr lvl="1"/>
            <a:r>
              <a:rPr lang="en-US" dirty="0"/>
              <a:t>NOTE: Implement </a:t>
            </a:r>
            <a:r>
              <a:rPr lang="en-US" dirty="0" err="1"/>
              <a:t>MeshCreateSpaceship</a:t>
            </a:r>
            <a:r>
              <a:rPr lang="en-US" dirty="0"/>
              <a:t> during Step 11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762133-3EFC-4007-82EF-6B2ED91B87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0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Transform.c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Create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constructed properly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Free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freed properly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original pointer is set to NULL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Get and Set functions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values are written and read properly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86F10-5B95-40DE-BFD5-000465315C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6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Create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constructed properly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Free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freed properly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original pointer is set to NULL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</a:t>
            </a:r>
            <a:r>
              <a:rPr lang="en-US" dirty="0" err="1">
                <a:highlight>
                  <a:srgbClr val="00FF00"/>
                </a:highlight>
              </a:rPr>
              <a:t>SetMesh</a:t>
            </a:r>
            <a:r>
              <a:rPr lang="en-US" dirty="0">
                <a:highlight>
                  <a:srgbClr val="00FF00"/>
                </a:highlight>
              </a:rPr>
              <a:t> function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Render function to draw a colored mesh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Use the </a:t>
            </a:r>
            <a:r>
              <a:rPr lang="en-US" dirty="0" err="1">
                <a:highlight>
                  <a:srgbClr val="FFFF00"/>
                </a:highlight>
              </a:rPr>
              <a:t>MeshRender</a:t>
            </a:r>
            <a:r>
              <a:rPr lang="en-US" dirty="0">
                <a:highlight>
                  <a:srgbClr val="FFFF00"/>
                </a:highlight>
              </a:rPr>
              <a:t> function for this purpose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Modify the test code in Level 1 to call </a:t>
            </a:r>
            <a:r>
              <a:rPr lang="en-US" dirty="0" err="1">
                <a:highlight>
                  <a:srgbClr val="00FF00"/>
                </a:highlight>
              </a:rPr>
              <a:t>SpriteRender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dirty="0">
                <a:highlight>
                  <a:srgbClr val="00FF00"/>
                </a:highlight>
              </a:rPr>
              <a:t>Verify that a colored mesh is displayed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E6BF40-022E-4EA9-840B-7CC8FFFA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2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SpriteSource.c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Create, Free, </a:t>
            </a:r>
            <a:r>
              <a:rPr lang="en-US" dirty="0" err="1">
                <a:highlight>
                  <a:srgbClr val="00FF00"/>
                </a:highlight>
              </a:rPr>
              <a:t>LoadTexture</a:t>
            </a:r>
            <a:r>
              <a:rPr lang="en-US" dirty="0">
                <a:highlight>
                  <a:srgbClr val="00FF00"/>
                </a:highlight>
              </a:rPr>
              <a:t>, </a:t>
            </a:r>
            <a:r>
              <a:rPr lang="en-US" dirty="0" err="1">
                <a:highlight>
                  <a:srgbClr val="00FF00"/>
                </a:highlight>
              </a:rPr>
              <a:t>SetTexture</a:t>
            </a:r>
            <a:r>
              <a:rPr lang="en-US" dirty="0">
                <a:highlight>
                  <a:srgbClr val="00FF00"/>
                </a:highlight>
              </a:rPr>
              <a:t>, and </a:t>
            </a:r>
            <a:r>
              <a:rPr lang="en-US" dirty="0" err="1">
                <a:highlight>
                  <a:srgbClr val="00FF00"/>
                </a:highlight>
              </a:rPr>
              <a:t>SetTextureOffset</a:t>
            </a:r>
            <a:r>
              <a:rPr lang="en-US" dirty="0">
                <a:highlight>
                  <a:srgbClr val="00FF00"/>
                </a:highlight>
              </a:rPr>
              <a:t> functions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the object is constructed and freed properly</a:t>
            </a:r>
          </a:p>
          <a:p>
            <a:pPr lvl="1"/>
            <a:r>
              <a:rPr lang="en-US" dirty="0">
                <a:highlight>
                  <a:srgbClr val="FF0000"/>
                </a:highlight>
              </a:rPr>
              <a:t>Add function calls to Level 1 and </a:t>
            </a:r>
            <a:r>
              <a:rPr lang="en-US" dirty="0" err="1">
                <a:highlight>
                  <a:srgbClr val="FF0000"/>
                </a:highlight>
              </a:rPr>
              <a:t>Sprite.c</a:t>
            </a:r>
            <a:endParaRPr lang="en-US" dirty="0">
              <a:highlight>
                <a:srgbClr val="FF0000"/>
              </a:highlight>
            </a:endParaRPr>
          </a:p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Modify the Render function to </a:t>
            </a:r>
            <a:r>
              <a:rPr lang="en-US" i="1" dirty="0">
                <a:highlight>
                  <a:srgbClr val="00FF00"/>
                </a:highlight>
              </a:rPr>
              <a:t>also</a:t>
            </a:r>
            <a:r>
              <a:rPr lang="en-US" dirty="0">
                <a:highlight>
                  <a:srgbClr val="00FF00"/>
                </a:highlight>
              </a:rPr>
              <a:t> handle textures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Verify that a textured mesh is displayed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Temporarily disable the </a:t>
            </a:r>
            <a:r>
              <a:rPr lang="en-US" dirty="0" err="1">
                <a:highlight>
                  <a:srgbClr val="FFFF00"/>
                </a:highlight>
              </a:rPr>
              <a:t>SetSpriteSource</a:t>
            </a:r>
            <a:r>
              <a:rPr lang="en-US" dirty="0">
                <a:highlight>
                  <a:srgbClr val="FFFF00"/>
                </a:highlight>
              </a:rPr>
              <a:t> function call and verify that colored meshes are still displayed properly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8DABCE-6B08-4D43-9C61-F0804FD74D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72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SpriteSource.c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</a:t>
            </a:r>
            <a:r>
              <a:rPr lang="en-US" dirty="0" err="1">
                <a:highlight>
                  <a:srgbClr val="00FF00"/>
                </a:highlight>
              </a:rPr>
              <a:t>GetFrameCount</a:t>
            </a:r>
            <a:r>
              <a:rPr lang="en-US" dirty="0">
                <a:highlight>
                  <a:srgbClr val="00FF00"/>
                </a:highlight>
              </a:rPr>
              <a:t> and </a:t>
            </a:r>
            <a:r>
              <a:rPr lang="en-US" dirty="0" err="1">
                <a:highlight>
                  <a:srgbClr val="00FF00"/>
                </a:highlight>
              </a:rPr>
              <a:t>GetUV</a:t>
            </a:r>
            <a:r>
              <a:rPr lang="en-US" dirty="0">
                <a:highlight>
                  <a:srgbClr val="00FF00"/>
                </a:highlight>
              </a:rPr>
              <a:t> functions</a:t>
            </a:r>
          </a:p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</a:t>
            </a:r>
            <a:r>
              <a:rPr lang="en-US" dirty="0" err="1">
                <a:highlight>
                  <a:srgbClr val="00FF00"/>
                </a:highlight>
              </a:rPr>
              <a:t>SetFrame</a:t>
            </a:r>
            <a:r>
              <a:rPr lang="en-US" dirty="0">
                <a:highlight>
                  <a:srgbClr val="00FF00"/>
                </a:highlight>
              </a:rPr>
              <a:t> function</a:t>
            </a:r>
          </a:p>
          <a:p>
            <a:pPr lvl="2"/>
            <a:r>
              <a:rPr lang="en-US" dirty="0">
                <a:highlight>
                  <a:srgbClr val="00FF00"/>
                </a:highlight>
              </a:rPr>
              <a:t>Make sure to write the trace message</a:t>
            </a:r>
          </a:p>
          <a:p>
            <a:pPr lvl="1"/>
            <a:r>
              <a:rPr lang="en-US" dirty="0">
                <a:highlight>
                  <a:srgbClr val="FF0000"/>
                </a:highlight>
              </a:rPr>
              <a:t>Temporarily add a </a:t>
            </a:r>
            <a:r>
              <a:rPr lang="en-US" dirty="0" err="1">
                <a:highlight>
                  <a:srgbClr val="FF0000"/>
                </a:highlight>
              </a:rPr>
              <a:t>SetFrame</a:t>
            </a:r>
            <a:r>
              <a:rPr lang="en-US" dirty="0">
                <a:highlight>
                  <a:srgbClr val="FF0000"/>
                </a:highlight>
              </a:rPr>
              <a:t> function call to Level 1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Currently, the only valid value for </a:t>
            </a:r>
            <a:r>
              <a:rPr lang="en-US" dirty="0" err="1">
                <a:highlight>
                  <a:srgbClr val="FFFF00"/>
                </a:highlight>
              </a:rPr>
              <a:t>frameIndex</a:t>
            </a:r>
            <a:r>
              <a:rPr lang="en-US" dirty="0">
                <a:highlight>
                  <a:srgbClr val="FFFF00"/>
                </a:highlight>
              </a:rPr>
              <a:t> should be 0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Try testing with values of 1 and -1 to see what will happen</a:t>
            </a:r>
          </a:p>
          <a:p>
            <a:pPr lvl="1"/>
            <a:r>
              <a:rPr lang="en-US" dirty="0">
                <a:highlight>
                  <a:srgbClr val="FF0000"/>
                </a:highlight>
              </a:rPr>
              <a:t>Verify that this new trace message is written to the log file</a:t>
            </a:r>
          </a:p>
          <a:p>
            <a:pPr lvl="2"/>
            <a:r>
              <a:rPr lang="en-US" dirty="0"/>
              <a:t>This trace message will become more useful in Project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800711-B9F1-4A86-83C9-5918060ECC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185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8012E"/>
      </a:accent2>
      <a:accent3>
        <a:srgbClr val="EAAD00"/>
      </a:accent3>
      <a:accent4>
        <a:srgbClr val="005C2A"/>
      </a:accent4>
      <a:accent5>
        <a:srgbClr val="194C9F"/>
      </a:accent5>
      <a:accent6>
        <a:srgbClr val="BE4712"/>
      </a:accent6>
      <a:hlink>
        <a:srgbClr val="282F76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5430</TotalTime>
  <Words>1268</Words>
  <Application>Microsoft Office PowerPoint</Application>
  <PresentationFormat>Widescreen</PresentationFormat>
  <Paragraphs>200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Wingdings</vt:lpstr>
      <vt:lpstr>Retrospect</vt:lpstr>
      <vt:lpstr>CS 230 Game Implementation Techniques</vt:lpstr>
      <vt:lpstr>Project 2</vt:lpstr>
      <vt:lpstr>Step 0</vt:lpstr>
      <vt:lpstr>Step 1</vt:lpstr>
      <vt:lpstr>Step 2</vt:lpstr>
      <vt:lpstr>Step 3</vt:lpstr>
      <vt:lpstr>Step 4</vt:lpstr>
      <vt:lpstr>Step 5</vt:lpstr>
      <vt:lpstr>Step 6</vt:lpstr>
      <vt:lpstr>Step 7</vt:lpstr>
      <vt:lpstr>Step 8</vt:lpstr>
      <vt:lpstr>Step 9</vt:lpstr>
      <vt:lpstr>Step 10</vt:lpstr>
      <vt:lpstr>Step 11</vt:lpstr>
      <vt:lpstr>Step 12</vt:lpstr>
      <vt:lpstr>Step 13</vt:lpstr>
      <vt:lpstr>Step 14</vt:lpstr>
      <vt:lpstr>One last point…</vt:lpstr>
      <vt:lpstr>Questions?</vt:lpstr>
    </vt:vector>
  </TitlesOfParts>
  <Company>DigiPen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Mako J Bryant</cp:lastModifiedBy>
  <cp:revision>179</cp:revision>
  <dcterms:created xsi:type="dcterms:W3CDTF">2014-08-29T20:52:27Z</dcterms:created>
  <dcterms:modified xsi:type="dcterms:W3CDTF">2025-01-30T13:33:29Z</dcterms:modified>
</cp:coreProperties>
</file>