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07" r:id="rId7"/>
    <p:sldId id="324" r:id="rId8"/>
    <p:sldId id="281" r:id="rId9"/>
    <p:sldId id="282" r:id="rId10"/>
    <p:sldId id="325" r:id="rId11"/>
    <p:sldId id="323" r:id="rId12"/>
    <p:sldId id="326" r:id="rId13"/>
    <p:sldId id="327" r:id="rId14"/>
    <p:sldId id="329" r:id="rId15"/>
    <p:sldId id="330" r:id="rId16"/>
    <p:sldId id="328" r:id="rId17"/>
    <p:sldId id="332" r:id="rId18"/>
    <p:sldId id="331" r:id="rId19"/>
    <p:sldId id="318" r:id="rId20"/>
    <p:sldId id="297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B7CA3-333F-4725-90C3-22DA10849EC5}" v="22" dt="2025-04-01T21:47:01.755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28840-CF96-02B4-AB9D-0A5152362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EE40E2-01CD-FE89-76FD-9CCCB654A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9952D-13CA-113F-25C8-4395D8AC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9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6217D-94DF-9FD0-4E9D-5221DD14D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C25DA5-9A10-3AD8-47E5-6992D34F3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DE83E-7F86-C586-0DA1-A02477B2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94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POE PART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FF219-1E1F-A7C3-CD99-D78096175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EE11-0730-CC71-591B-6B1AD20D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428567"/>
            <a:ext cx="10671048" cy="1691149"/>
          </a:xfrm>
        </p:spPr>
        <p:txBody>
          <a:bodyPr/>
          <a:lstStyle/>
          <a:p>
            <a:r>
              <a:rPr lang="en-ZA" dirty="0"/>
              <a:t>filter code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DF51C-05B5-1210-1354-B90F918B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0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52667-FBAB-88AB-323B-F7C81B374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25E06110-AE69-CAE4-AC22-AE39F82640E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6559" b="6559"/>
          <a:stretch>
            <a:fillRect/>
          </a:stretch>
        </p:blipFill>
        <p:spPr>
          <a:xfrm>
            <a:off x="138113" y="648931"/>
            <a:ext cx="5849732" cy="5938684"/>
          </a:xfrm>
        </p:spPr>
      </p:pic>
      <p:pic>
        <p:nvPicPr>
          <p:cNvPr id="14" name="Picture 1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946A2F0-9093-D401-6D31-458D7081E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57" y="648931"/>
            <a:ext cx="5690578" cy="607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1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1C081-14A8-DC33-B9C3-EE16077C6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D4F96B9-05C2-4F7F-4519-E3A7B12CD0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46" r="646"/>
          <a:stretch>
            <a:fillRect/>
          </a:stretch>
        </p:blipFill>
        <p:spPr>
          <a:xfrm>
            <a:off x="157315" y="135194"/>
            <a:ext cx="5388079" cy="4033684"/>
          </a:xfrm>
        </p:spPr>
      </p:pic>
      <p:pic>
        <p:nvPicPr>
          <p:cNvPr id="6" name="Picture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A8B5D951-79D3-8833-F339-184508791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84" y="2441711"/>
            <a:ext cx="8229601" cy="44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5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1E941-6A07-4D1D-27A4-53CC8CF6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81E1-4FA7-A813-9879-CC8D8CF8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7557"/>
            <a:ext cx="5732596" cy="619432"/>
          </a:xfrm>
        </p:spPr>
        <p:txBody>
          <a:bodyPr/>
          <a:lstStyle/>
          <a:p>
            <a:r>
              <a:rPr lang="en-US" sz="2000" dirty="0"/>
              <a:t>Filter  code explained: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2597-ADE1-8613-932A-4784E7E3F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524000"/>
            <a:ext cx="7965460" cy="4276727"/>
          </a:xfrm>
        </p:spPr>
        <p:txBody>
          <a:bodyPr/>
          <a:lstStyle/>
          <a:p>
            <a:r>
              <a:rPr lang="en-US" dirty="0"/>
              <a:t>This code processes user queries and filters cybersecurity-related questions and responds with predefined responses.</a:t>
            </a:r>
          </a:p>
          <a:p>
            <a:r>
              <a:rPr lang="en-US" dirty="0"/>
              <a:t>Replies method : Stores predefined cybersecurity </a:t>
            </a:r>
          </a:p>
          <a:p>
            <a:r>
              <a:rPr lang="en-US" dirty="0" err="1"/>
              <a:t>responses.ignoreWords</a:t>
            </a:r>
            <a:r>
              <a:rPr lang="en-US" dirty="0"/>
              <a:t> method : Stores common words to be ignored.</a:t>
            </a:r>
          </a:p>
          <a:p>
            <a:r>
              <a:rPr lang="en-US" dirty="0" err="1"/>
              <a:t>cybersecurityKeywords</a:t>
            </a:r>
            <a:r>
              <a:rPr lang="en-US" dirty="0"/>
              <a:t> method : Stores cybersecurity-related words.</a:t>
            </a:r>
          </a:p>
          <a:p>
            <a:r>
              <a:rPr lang="en-US" dirty="0" err="1"/>
              <a:t>ProcessQuestions</a:t>
            </a:r>
            <a:r>
              <a:rPr lang="en-US" dirty="0"/>
              <a:t>(string question): Splits input into words while filtering out ignored words, and it returns matched response.</a:t>
            </a:r>
          </a:p>
          <a:p>
            <a:r>
              <a:rPr lang="en-US" dirty="0" err="1"/>
              <a:t>Hashset</a:t>
            </a:r>
            <a:r>
              <a:rPr lang="en-US" dirty="0"/>
              <a:t>&lt;string&gt; Used for better performance and prevents duplicate responses. </a:t>
            </a:r>
          </a:p>
          <a:p>
            <a:r>
              <a:rPr lang="en-US" dirty="0" err="1"/>
              <a:t>StringComparer.OrdinalIgnoreCase</a:t>
            </a:r>
            <a:r>
              <a:rPr lang="en-US" dirty="0"/>
              <a:t> makes the HashSet case-insensitive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42BFCE5-7C42-2CF4-27FB-8BAFD4468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9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7B95-E4FE-4A04-5BF1-3EEE18598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E28E-6DB6-DEB3-16A5-E129BC17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428567"/>
            <a:ext cx="10671048" cy="1691149"/>
          </a:xfrm>
        </p:spPr>
        <p:txBody>
          <a:bodyPr/>
          <a:lstStyle/>
          <a:p>
            <a:r>
              <a:rPr lang="en-ZA" dirty="0"/>
              <a:t>Final Product</a:t>
            </a:r>
            <a:r>
              <a:rPr lang="en-ZA"/>
              <a:t>/results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ECE64-1DAD-FA6A-44A4-4B3DAE88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2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CDD8-30ED-B0DE-5711-E872EEEC0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2C74D7D-9E54-234A-2D40-C6AF29C2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315540"/>
            <a:ext cx="9615950" cy="5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Final product explained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picture from the previous slide shows how the code works and how well it interacts with the user and responds to the question 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also shows how the program can stop once the user enters the word exit on the command line.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Greeting </a:t>
            </a:r>
          </a:p>
          <a:p>
            <a:r>
              <a:rPr lang="en-US" dirty="0"/>
              <a:t>Logo </a:t>
            </a:r>
          </a:p>
          <a:p>
            <a:r>
              <a:rPr lang="en-US" dirty="0"/>
              <a:t>Design/ UI </a:t>
            </a:r>
          </a:p>
          <a:p>
            <a:r>
              <a:rPr lang="en-US" dirty="0"/>
              <a:t>Split filter</a:t>
            </a:r>
          </a:p>
          <a:p>
            <a:r>
              <a:rPr lang="en-US" dirty="0"/>
              <a:t>Final product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9794" y="1061623"/>
            <a:ext cx="5074388" cy="4739104"/>
          </a:xfrm>
        </p:spPr>
        <p:txBody>
          <a:bodyPr/>
          <a:lstStyle/>
          <a:p>
            <a:r>
              <a:rPr lang="en-US" sz="1200" dirty="0"/>
              <a:t>Greeting code :</a:t>
            </a:r>
            <a:br>
              <a:rPr lang="en-US" sz="1200" dirty="0"/>
            </a:br>
            <a:r>
              <a:rPr lang="en-US" sz="2800" dirty="0"/>
              <a:t>.</a:t>
            </a:r>
            <a:r>
              <a:rPr lang="en-US" sz="1200" dirty="0"/>
              <a:t>I</a:t>
            </a:r>
            <a:r>
              <a:rPr lang="en-US" sz="1200" b="0" dirty="0"/>
              <a:t>n this code I first started by exporting the Using </a:t>
            </a:r>
            <a:r>
              <a:rPr lang="en-US" sz="1200" b="0" dirty="0" err="1"/>
              <a:t>System.Media</a:t>
            </a:r>
            <a:r>
              <a:rPr lang="en-US" sz="1200" b="0" dirty="0"/>
              <a:t> to ensure that the audio will play.</a:t>
            </a:r>
            <a:br>
              <a:rPr lang="en-US" sz="1200" b="0" dirty="0"/>
            </a:br>
            <a:r>
              <a:rPr lang="en-US" sz="2800" dirty="0"/>
              <a:t>.</a:t>
            </a:r>
            <a:r>
              <a:rPr lang="en-US" sz="1200" dirty="0"/>
              <a:t>   Made use of a BASE directory  to store and get the location of the audio. </a:t>
            </a:r>
            <a:br>
              <a:rPr lang="en-US" sz="1200" b="0" dirty="0"/>
            </a:br>
            <a:br>
              <a:rPr lang="en-US" sz="1200" b="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pic>
        <p:nvPicPr>
          <p:cNvPr id="6" name="Picture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0B8F426-04F0-37EB-2128-401A991F0CD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245807" y="405581"/>
            <a:ext cx="5486402" cy="59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759A-699F-1ECB-955C-430EA8E4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936955"/>
            <a:ext cx="10671048" cy="2094271"/>
          </a:xfrm>
        </p:spPr>
        <p:txBody>
          <a:bodyPr/>
          <a:lstStyle/>
          <a:p>
            <a:r>
              <a:rPr lang="en-ZA" dirty="0"/>
              <a:t>Logo code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DC3B6-40AD-B22E-F397-FC6B4871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690" y="551601"/>
            <a:ext cx="5672509" cy="1070721"/>
          </a:xfrm>
        </p:spPr>
        <p:txBody>
          <a:bodyPr/>
          <a:lstStyle/>
          <a:p>
            <a:r>
              <a:rPr lang="en-US" dirty="0"/>
              <a:t>Logo 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833" y="2054942"/>
            <a:ext cx="4502010" cy="46014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1949" r="11949"/>
          <a:stretch/>
        </p:blipFill>
        <p:spPr>
          <a:xfrm>
            <a:off x="60157" y="410780"/>
            <a:ext cx="5259095" cy="6127672"/>
          </a:xfr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C147654-3E95-7359-37A7-84191760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723" y="2203421"/>
            <a:ext cx="5063613" cy="43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4306919" cy="358571"/>
          </a:xfrm>
        </p:spPr>
        <p:txBody>
          <a:bodyPr/>
          <a:lstStyle/>
          <a:p>
            <a:r>
              <a:rPr lang="en-US" sz="2000" dirty="0"/>
              <a:t>Logo code explained: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524000"/>
            <a:ext cx="7965460" cy="4276727"/>
          </a:xfrm>
        </p:spPr>
        <p:txBody>
          <a:bodyPr/>
          <a:lstStyle/>
          <a:p>
            <a:r>
              <a:rPr lang="en-US" dirty="0"/>
              <a:t>Makes use of two imports; the first being the </a:t>
            </a:r>
            <a:r>
              <a:rPr lang="en-US" dirty="0" err="1"/>
              <a:t>system.drawing</a:t>
            </a:r>
            <a:r>
              <a:rPr lang="en-US" dirty="0"/>
              <a:t> for the ascii art and the system.IO to use the bitmap</a:t>
            </a:r>
          </a:p>
          <a:p>
            <a:r>
              <a:rPr lang="en-US" dirty="0" err="1"/>
              <a:t>Incoporated</a:t>
            </a:r>
            <a:r>
              <a:rPr lang="en-US" dirty="0"/>
              <a:t> exception handling to display a message if the logo can not be found and displayed.</a:t>
            </a:r>
          </a:p>
          <a:p>
            <a:r>
              <a:rPr lang="en-US" dirty="0"/>
              <a:t> The directory is used to retrieves the full path of the currently running application.</a:t>
            </a:r>
          </a:p>
          <a:p>
            <a:r>
              <a:rPr lang="en-US" dirty="0"/>
              <a:t>Made use of ascii characters for the visual representation of the logo’s brightness. 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FBBA5-D7C1-1FC6-1DFE-7A45D98C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FA9E-2D16-559A-D254-6C6192C1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428567"/>
            <a:ext cx="10671048" cy="1691149"/>
          </a:xfrm>
        </p:spPr>
        <p:txBody>
          <a:bodyPr/>
          <a:lstStyle/>
          <a:p>
            <a:r>
              <a:rPr lang="en-ZA" dirty="0"/>
              <a:t>Design prompt code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0D510-39D1-2ACA-63DD-0C21BA34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5F1FB7B-1E34-4B12-A9D3-BE974C5F1C3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4607" r="14607"/>
          <a:stretch>
            <a:fillRect/>
          </a:stretch>
        </p:blipFill>
        <p:spPr>
          <a:xfrm>
            <a:off x="824974" y="1"/>
            <a:ext cx="4846410" cy="4699818"/>
          </a:xfrm>
        </p:spPr>
      </p:pic>
      <p:pic>
        <p:nvPicPr>
          <p:cNvPr id="7" name="Picture 6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101BC744-37B3-2EB2-B688-28D87E31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289754" cy="4699819"/>
          </a:xfrm>
          <a:prstGeom prst="rect">
            <a:avLst/>
          </a:prstGeom>
        </p:spPr>
      </p:pic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584D326-B92F-869B-DB8E-49B6C8080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63" y="4699819"/>
            <a:ext cx="6492947" cy="215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4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06D66-8B76-7CA7-F8B6-6871E0B36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B2A1-A33E-DB8F-3DA1-9FA29AC1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6" y="747557"/>
            <a:ext cx="5732596" cy="619432"/>
          </a:xfrm>
        </p:spPr>
        <p:txBody>
          <a:bodyPr/>
          <a:lstStyle/>
          <a:p>
            <a:r>
              <a:rPr lang="en-US" sz="2000" dirty="0" err="1"/>
              <a:t>Designpromt</a:t>
            </a:r>
            <a:r>
              <a:rPr lang="en-US" sz="2000" dirty="0"/>
              <a:t>  code explained: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595A-E4EA-07B4-BC08-A4C628714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524000"/>
            <a:ext cx="7965460" cy="4276727"/>
          </a:xfrm>
        </p:spPr>
        <p:txBody>
          <a:bodyPr/>
          <a:lstStyle/>
          <a:p>
            <a:r>
              <a:rPr lang="en-US" dirty="0"/>
              <a:t>Used for user interaction as well as adding </a:t>
            </a:r>
            <a:r>
              <a:rPr lang="en-US" dirty="0" err="1"/>
              <a:t>colour</a:t>
            </a:r>
            <a:r>
              <a:rPr lang="en-US" dirty="0"/>
              <a:t> to the chatbot.</a:t>
            </a:r>
          </a:p>
          <a:p>
            <a:r>
              <a:rPr lang="en-US" dirty="0"/>
              <a:t>A do-while loop is used to continuously take user input, and stored in </a:t>
            </a:r>
            <a:r>
              <a:rPr lang="en-US" dirty="0" err="1"/>
              <a:t>user_asking</a:t>
            </a:r>
            <a:r>
              <a:rPr lang="en-US" dirty="0"/>
              <a:t>. </a:t>
            </a:r>
          </a:p>
          <a:p>
            <a:r>
              <a:rPr lang="en-US" dirty="0" err="1"/>
              <a:t>Console.ForegroundColor</a:t>
            </a:r>
            <a:r>
              <a:rPr lang="en-US" dirty="0"/>
              <a:t> used to change the </a:t>
            </a:r>
            <a:r>
              <a:rPr lang="en-US" dirty="0" err="1"/>
              <a:t>colour</a:t>
            </a:r>
            <a:r>
              <a:rPr lang="en-US" dirty="0"/>
              <a:t> of the text. </a:t>
            </a:r>
          </a:p>
          <a:p>
            <a:r>
              <a:rPr lang="en-US" dirty="0"/>
              <a:t>Trim() method ensures no leading or trailing spaces.</a:t>
            </a:r>
          </a:p>
          <a:p>
            <a:r>
              <a:rPr lang="en-US" dirty="0"/>
              <a:t>Passes </a:t>
            </a:r>
            <a:r>
              <a:rPr lang="en-US" dirty="0" err="1"/>
              <a:t>user_asking</a:t>
            </a:r>
            <a:r>
              <a:rPr lang="en-US" dirty="0"/>
              <a:t> to the filter class for processing. </a:t>
            </a:r>
          </a:p>
          <a:p>
            <a:r>
              <a:rPr lang="en-US" dirty="0"/>
              <a:t>The response from </a:t>
            </a:r>
            <a:r>
              <a:rPr lang="en-US" dirty="0" err="1"/>
              <a:t>filter.ProcessQuestions</a:t>
            </a:r>
            <a:r>
              <a:rPr lang="en-US" dirty="0"/>
              <a:t>(</a:t>
            </a:r>
            <a:r>
              <a:rPr lang="en-US" dirty="0" err="1"/>
              <a:t>user_asking</a:t>
            </a:r>
            <a:r>
              <a:rPr lang="en-US" dirty="0"/>
              <a:t>) is then displayed.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EBDFD1F-6199-45D1-4096-2DC476643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868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5b2c47-9eb6-4887-97b6-9aa08de47e6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C5F0A6A19A3C40B5C983A76BBBAEC5" ma:contentTypeVersion="5" ma:contentTypeDescription="Create a new document." ma:contentTypeScope="" ma:versionID="2927ab56d8170d9a1d14e4374ee18720">
  <xsd:schema xmlns:xsd="http://www.w3.org/2001/XMLSchema" xmlns:xs="http://www.w3.org/2001/XMLSchema" xmlns:p="http://schemas.microsoft.com/office/2006/metadata/properties" xmlns:ns3="dc5b2c47-9eb6-4887-97b6-9aa08de47e6d" targetNamespace="http://schemas.microsoft.com/office/2006/metadata/properties" ma:root="true" ma:fieldsID="5842461982af4fb32c9c79f6dbfe2135" ns3:_="">
    <xsd:import namespace="dc5b2c47-9eb6-4887-97b6-9aa08de47e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b2c47-9eb6-4887-97b6-9aa08de47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c5b2c47-9eb6-4887-97b6-9aa08de47e6d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E69118-E6AD-4C8E-9B49-30B775F37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5b2c47-9eb6-4887-97b6-9aa08de47e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10c8f44-f469-448f-bc0d-d781288ff01b}" enabled="0" method="" siteId="{e10c8f44-f469-448f-bc0d-d781288ff01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{26053843-265E-4EA9-B2A8-B832C8B83D41}tf78438558_win32</Template>
  <TotalTime>2165</TotalTime>
  <Words>387</Words>
  <Application>Microsoft Office PowerPoint</Application>
  <PresentationFormat>Widescreen</PresentationFormat>
  <Paragraphs>46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Custom</vt:lpstr>
      <vt:lpstr>POE PART 1 PRESENTATION</vt:lpstr>
      <vt:lpstr>agenda</vt:lpstr>
      <vt:lpstr>Greeting code : .In this code I first started by exporting the Using System.Media to ensure that the audio will play. .   Made use of a BASE directory  to store and get the location of the audio.           </vt:lpstr>
      <vt:lpstr>Logo code </vt:lpstr>
      <vt:lpstr>Logo code </vt:lpstr>
      <vt:lpstr>Logo code explained:</vt:lpstr>
      <vt:lpstr>Design prompt code </vt:lpstr>
      <vt:lpstr>PowerPoint Presentation</vt:lpstr>
      <vt:lpstr>Designpromt  code explained:</vt:lpstr>
      <vt:lpstr>filter code </vt:lpstr>
      <vt:lpstr>PowerPoint Presentation</vt:lpstr>
      <vt:lpstr>PowerPoint Presentation</vt:lpstr>
      <vt:lpstr>Filter  code explained:</vt:lpstr>
      <vt:lpstr>Final Product/results</vt:lpstr>
      <vt:lpstr>PowerPoint Presentation</vt:lpstr>
      <vt:lpstr>Final product explained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Makoma Palesa Chirwa</dc:creator>
  <cp:lastModifiedBy>Makoma Palesa Chirwa</cp:lastModifiedBy>
  <cp:revision>2</cp:revision>
  <dcterms:created xsi:type="dcterms:W3CDTF">2025-03-25T17:29:56Z</dcterms:created>
  <dcterms:modified xsi:type="dcterms:W3CDTF">2025-04-01T21:55:54Z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0x01010040C5F0A6A19A3C40B5C983A76BBBAEC5</vt:lpwstr>
  </property>
</Properties>
</file>