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7"/>
    <p:restoredTop sz="96012"/>
  </p:normalViewPr>
  <p:slideViewPr>
    <p:cSldViewPr snapToGrid="0" snapToObjects="1">
      <p:cViewPr varScale="1">
        <p:scale>
          <a:sx n="145" d="100"/>
          <a:sy n="145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FFBC-8220-9048-8324-4AC17D700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B66-5E6B-C241-B814-E70C5EF99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/>
              <a:t>Dataset – “</a:t>
            </a:r>
            <a:r>
              <a:rPr lang="en-US" b="1" i="1" dirty="0" err="1"/>
              <a:t>athlete_events.csv</a:t>
            </a:r>
            <a:r>
              <a:rPr lang="en-US" b="1" i="1" dirty="0"/>
              <a:t>”</a:t>
            </a:r>
          </a:p>
          <a:p>
            <a:r>
              <a:rPr lang="en-US" b="1" i="1" dirty="0"/>
              <a:t>120 years of Olympic history: athletes and results</a:t>
            </a:r>
          </a:p>
          <a:p>
            <a:endParaRPr lang="en-US" b="1" i="1" dirty="0"/>
          </a:p>
          <a:p>
            <a:r>
              <a:rPr lang="en-US" b="1" i="1" dirty="0"/>
              <a:t>Team Members: Dan Burke, Marley </a:t>
            </a:r>
            <a:r>
              <a:rPr lang="en-US" b="1" i="1" dirty="0" err="1"/>
              <a:t>Akonnor</a:t>
            </a:r>
            <a:r>
              <a:rPr lang="en-US" b="1" i="1" dirty="0"/>
              <a:t>, and Rajinder Singh</a:t>
            </a:r>
          </a:p>
        </p:txBody>
      </p:sp>
    </p:spTree>
    <p:extLst>
      <p:ext uri="{BB962C8B-B14F-4D97-AF65-F5344CB8AC3E}">
        <p14:creationId xmlns:p14="http://schemas.microsoft.com/office/powerpoint/2010/main" val="80216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AA277-32DE-F64D-89F8-8DD0A1D8CDC2}"/>
              </a:ext>
            </a:extLst>
          </p:cNvPr>
          <p:cNvSpPr txBox="1"/>
          <p:nvPr/>
        </p:nvSpPr>
        <p:spPr>
          <a:xfrm>
            <a:off x="7739741" y="305706"/>
            <a:ext cx="337615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Athletics, Equestrianism, Gymnastics, and Swimming dataset close to the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abline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3E4A5-8F3B-584C-8E7D-B6CCDBDB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29" y="305706"/>
            <a:ext cx="5029200" cy="4823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50901C-F29F-C64E-990D-B98E99DF87FC}"/>
              </a:ext>
            </a:extLst>
          </p:cNvPr>
          <p:cNvSpPr txBox="1"/>
          <p:nvPr/>
        </p:nvSpPr>
        <p:spPr>
          <a:xfrm>
            <a:off x="2569029" y="5279571"/>
            <a:ext cx="8699818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Confusion matrix: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		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Athletics 	Equestrianism 	Gymnastics 		Swimming 		Weightlifting 		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Athletics          		2813            	50        			158      			553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		74   			0.2288925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Equestrianism       	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251 (38%)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373         		15       			19             		5   			0.4374057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Gymnastics          	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214 (18%)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	8       			860       		64            		15   			0.2592593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Swimming            	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627 (25%)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5         			54     			1794             		6   			0.2783588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Weightlifting       	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103 (19%)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	6         			56       			23           		344   			0.3533835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66A73A-B0BE-444D-8EBE-08E97AD49D1A}"/>
              </a:ext>
            </a:extLst>
          </p:cNvPr>
          <p:cNvSpPr txBox="1">
            <a:spLocks/>
          </p:cNvSpPr>
          <p:nvPr/>
        </p:nvSpPr>
        <p:spPr>
          <a:xfrm>
            <a:off x="7739742" y="1380309"/>
            <a:ext cx="3376159" cy="2237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= olympics.combine1[, -4], y = olympics.combine1[,      4]) 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1</a:t>
            </a:r>
          </a:p>
          <a:p>
            <a:pPr marL="0" indent="0"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estimate of  error rate: 27.16%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AA00A6-65FD-0B45-937A-5D0E9F4C5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740" y="3730599"/>
            <a:ext cx="3376159" cy="132037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Mean Decrease Gini</a:t>
            </a:r>
          </a:p>
          <a:p>
            <a:pPr marL="0" indent="0"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	</a:t>
            </a:r>
            <a:r>
              <a:rPr lang="en-SG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1347.559</a:t>
            </a:r>
          </a:p>
          <a:p>
            <a:pPr marL="0" indent="0"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 	</a:t>
            </a:r>
            <a:r>
              <a:rPr lang="en-SG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1234.591</a:t>
            </a:r>
          </a:p>
          <a:p>
            <a:pPr marL="0" indent="0"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 	</a:t>
            </a:r>
            <a:r>
              <a:rPr lang="en-SG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1110.640</a:t>
            </a:r>
          </a:p>
        </p:txBody>
      </p:sp>
    </p:spTree>
    <p:extLst>
      <p:ext uri="{BB962C8B-B14F-4D97-AF65-F5344CB8AC3E}">
        <p14:creationId xmlns:p14="http://schemas.microsoft.com/office/powerpoint/2010/main" val="31783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AA277-32DE-F64D-89F8-8DD0A1D8CDC2}"/>
              </a:ext>
            </a:extLst>
          </p:cNvPr>
          <p:cNvSpPr txBox="1"/>
          <p:nvPr/>
        </p:nvSpPr>
        <p:spPr>
          <a:xfrm>
            <a:off x="7696200" y="120650"/>
            <a:ext cx="3376158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Equestrianism, Gymnastics, and Swimming dataset close to the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abline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0901C-F29F-C64E-990D-B98E99DF87FC}"/>
              </a:ext>
            </a:extLst>
          </p:cNvPr>
          <p:cNvSpPr txBox="1"/>
          <p:nvPr/>
        </p:nvSpPr>
        <p:spPr>
          <a:xfrm>
            <a:off x="2569029" y="5105400"/>
            <a:ext cx="85033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Confusion matrix: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      		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Equestrianism 	Gymnastics 		Swimming 		Weightlifting 		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Equestrianism       	522           		43	  		91       			7             		0.21266968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Gymnastics          	26            		1003     		112       		20           		0.13608958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Swimming            	33             		94        			2345    			14             		0.05671762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Weightlifting       	17           		663       		34      			418         		0.21428571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1F6921-B1B2-DE40-95BE-6E82824B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374" y="120650"/>
            <a:ext cx="4924112" cy="47231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87D387-6625-284C-A753-38DA741D6516}"/>
              </a:ext>
            </a:extLst>
          </p:cNvPr>
          <p:cNvSpPr txBox="1">
            <a:spLocks/>
          </p:cNvSpPr>
          <p:nvPr/>
        </p:nvSpPr>
        <p:spPr>
          <a:xfrm>
            <a:off x="7696200" y="936173"/>
            <a:ext cx="3376159" cy="2144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= olympics.combine4[, -4], y = olympics.combine4[,      4]) 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1</a:t>
            </a:r>
          </a:p>
          <a:p>
            <a:pPr marL="0" indent="0">
              <a:buNone/>
            </a:pP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estimate of  error rate: 11.44%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BB8DC1-0743-404C-BB38-20B3495C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199" y="3379795"/>
            <a:ext cx="3376159" cy="146398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Mean Decrease Gini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828.1624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 	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940.8668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822.1528</a:t>
            </a:r>
          </a:p>
        </p:txBody>
      </p:sp>
    </p:spTree>
    <p:extLst>
      <p:ext uri="{BB962C8B-B14F-4D97-AF65-F5344CB8AC3E}">
        <p14:creationId xmlns:p14="http://schemas.microsoft.com/office/powerpoint/2010/main" val="154077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Analysis – Men dataset (Train &amp; Test) with Age, Height &amp; Weight variables and selected sports to predict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672-7B60-F745-9982-940B6C72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857" y="1877566"/>
            <a:ext cx="1971902" cy="126840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Mean Decrease Gini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579.5796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641.9452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 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550.3363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2741612" y="1859280"/>
            <a:ext cx="3376159" cy="2053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= olympics.combine4.Train[, -4], y = olympics.combine4.Train[,      4]) 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1</a:t>
            </a:r>
          </a:p>
          <a:p>
            <a:pPr marL="0" indent="0">
              <a:buNone/>
            </a:pP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OOB estimate of  error rate: 12.45%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323F7C-FEEC-3449-9C0A-6B7CEF14A8E1}"/>
              </a:ext>
            </a:extLst>
          </p:cNvPr>
          <p:cNvSpPr txBox="1">
            <a:spLocks/>
          </p:cNvSpPr>
          <p:nvPr/>
        </p:nvSpPr>
        <p:spPr>
          <a:xfrm>
            <a:off x="6382243" y="1859280"/>
            <a:ext cx="2428948" cy="2053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			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0.23595506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0.15454545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0.05475331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		</a:t>
            </a:r>
            <a:r>
              <a:rPr lang="en-SG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0.24250681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440A5-19B9-9A4A-BDE6-604D1A996534}"/>
              </a:ext>
            </a:extLst>
          </p:cNvPr>
          <p:cNvSpPr txBox="1"/>
          <p:nvPr/>
        </p:nvSpPr>
        <p:spPr>
          <a:xfrm>
            <a:off x="2741611" y="3967733"/>
            <a:ext cx="3376159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# Row 500 &amp; 1300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olympics.combine4.Test[500,]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	  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	Age    	Height	Weight        	Sport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44714  22   	196   	88   		</a:t>
            </a: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olympics.combine4.Test[1300,]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	Age  	Height    Weight        	 Sport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160592  28    	154       	 58           	</a:t>
            </a: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3FCB9-7139-D84A-B874-4ED3F94406C4}"/>
              </a:ext>
            </a:extLst>
          </p:cNvPr>
          <p:cNvSpPr txBox="1"/>
          <p:nvPr/>
        </p:nvSpPr>
        <p:spPr>
          <a:xfrm>
            <a:off x="6382243" y="3967733"/>
            <a:ext cx="4925516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&gt; #Predicting Row 500 &amp; 1300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predict(olympics.combine4.Train.rf, olympics.combine4.Test[500,-4])  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44714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Equestrianism Gymnastics Swimming Weightlifting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predict(olympics.combine4.Train.rf, olympics.combine4.Test[1300,-4])     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160592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Equestrianism Gymnastics Swimming Weightlifting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09D18-B02C-7549-86E9-40218105448D}"/>
              </a:ext>
            </a:extLst>
          </p:cNvPr>
          <p:cNvSpPr txBox="1"/>
          <p:nvPr/>
        </p:nvSpPr>
        <p:spPr>
          <a:xfrm>
            <a:off x="2741611" y="5777850"/>
            <a:ext cx="856614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&gt; #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Perdicting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for Age = 30, Height = 170, Weight = 50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predict(olympics.combine4.Train.rf, c(30, 170, 50))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 1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Equestrianism Gymnastics Swimming Weightlifting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A19D0-B8E5-BB47-ADD9-D980594C1EDF}"/>
              </a:ext>
            </a:extLst>
          </p:cNvPr>
          <p:cNvSpPr txBox="1"/>
          <p:nvPr/>
        </p:nvSpPr>
        <p:spPr>
          <a:xfrm>
            <a:off x="9335857" y="3331463"/>
            <a:ext cx="197190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3,244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228676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C5FC-C729-794E-B6C4-C723D45F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Plot() on random Forest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61CA7-6E40-D944-BF5A-FD37F0DE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92" y="1905000"/>
            <a:ext cx="4725308" cy="4532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67067-C110-8E44-A355-98652E425F83}"/>
              </a:ext>
            </a:extLst>
          </p:cNvPr>
          <p:cNvSpPr txBox="1"/>
          <p:nvPr/>
        </p:nvSpPr>
        <p:spPr>
          <a:xfrm>
            <a:off x="7594917" y="2832507"/>
            <a:ext cx="4189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Calling </a:t>
            </a:r>
            <a:r>
              <a:rPr lang="en-SG" b="1" i="1" dirty="0">
                <a:latin typeface="Calibri" panose="020F0502020204030204" pitchFamily="34" charset="0"/>
                <a:cs typeface="Calibri" panose="020F0502020204030204" pitchFamily="34" charset="0"/>
              </a:rPr>
              <a:t>plot()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 on the 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 model </a:t>
            </a:r>
          </a:p>
          <a:p>
            <a:pPr algn="ctr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Will show how 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OOB error</a:t>
            </a:r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 changes with </a:t>
            </a:r>
          </a:p>
          <a:p>
            <a:pPr algn="ctr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the number of trees in the forest. </a:t>
            </a:r>
          </a:p>
          <a:p>
            <a:pPr algn="ctr"/>
            <a:endParaRPr lang="en-S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This plot suggests that the model stabilizes</a:t>
            </a:r>
          </a:p>
          <a:p>
            <a:pPr algn="ctr"/>
            <a:r>
              <a:rPr lang="en-SG" dirty="0">
                <a:latin typeface="Calibri" panose="020F0502020204030204" pitchFamily="34" charset="0"/>
                <a:cs typeface="Calibri" panose="020F0502020204030204" pitchFamily="34" charset="0"/>
              </a:rPr>
              <a:t>after roughly 100 trees.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8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97" y="157945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Linear Modeling Analysis – Men dataset with Age, Height &amp; Weight variables and selected sports to predict Sport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407707" y="1554480"/>
            <a:ext cx="2772272" cy="3976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(formula = Sport1 ~ 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 = olympics.combine4)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-1.85905 -0.63140  0.08403  0.36860  2.33614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Estimate Std. Error t value </a:t>
            </a: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(&gt;|t|)   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(Intercept)  3.940413   0.039869   98.83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-0.056914   0.001623  -35.08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 standard error: 0.7653 on 4840 degrees of freedom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R-squared:  0.2027,	</a:t>
            </a:r>
          </a:p>
          <a:p>
            <a:pPr marL="0" indent="0"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Adjusted R-squared:  0.2025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F-statistic:  1230 on 1 and 4840 DF,  p-value: &lt; 2.2e-16</a:t>
            </a:r>
            <a:endParaRPr lang="en-SG" sz="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82C75F-A15B-454D-859F-828DBF222FE8}"/>
              </a:ext>
            </a:extLst>
          </p:cNvPr>
          <p:cNvSpPr txBox="1">
            <a:spLocks/>
          </p:cNvSpPr>
          <p:nvPr/>
        </p:nvSpPr>
        <p:spPr>
          <a:xfrm>
            <a:off x="6243466" y="1558065"/>
            <a:ext cx="2772272" cy="3973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(formula = Sport1 ~ 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 = olympics.combine4)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Min      1Q  Median      3Q     Max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-1.9709 -0.3765  0.1281  0.4650  1.8415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Estimate Std. Error t value </a:t>
            </a: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(&gt;|t|)   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(Intercept) 1.2272015  0.0516132   23.78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0.0198152  0.0007284   27.20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 standard error: 0.7982 on 4840 degrees of freedom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R-squared:  0.1326,	</a:t>
            </a:r>
          </a:p>
          <a:p>
            <a:pPr marL="0" indent="0"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Adjusted R-squared:  0.1325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F-statistic: 740.1 on 1 and 4840 DF,  p-value: &lt; 2.2e-16</a:t>
            </a:r>
            <a:endParaRPr lang="en-SG" sz="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2CCCCE-7607-EA49-8D16-E1D7A5D199C2}"/>
              </a:ext>
            </a:extLst>
          </p:cNvPr>
          <p:cNvSpPr txBox="1">
            <a:spLocks/>
          </p:cNvSpPr>
          <p:nvPr/>
        </p:nvSpPr>
        <p:spPr>
          <a:xfrm>
            <a:off x="3299468" y="1558066"/>
            <a:ext cx="2833473" cy="39731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(formula = Sport1 ~ 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 = olympics.combine4)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Min      1Q  Median      3Q     Max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-1.8751 -0.4427  0.2266  0.4047  1.8371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Estimate Std. Error t value </a:t>
            </a: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(&gt;|t|)   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(Intercept) 0.3825325  0.1699020   2.251   0.0244 * 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0.0127173  0.0009736  13.063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 standard error: 0.8424 on 4840 degrees of freedom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R-squared:  0.03405,	</a:t>
            </a:r>
          </a:p>
          <a:p>
            <a:pPr marL="0" indent="0"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Adjusted R-squared:  0.03385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F-statistic: 170.6 on 1 and 4840 DF,  p-value: &lt; 2.2e-16</a:t>
            </a:r>
            <a:endParaRPr lang="en-SG" sz="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A532B8-FCC8-B041-A00F-843ABB91A9C1}"/>
              </a:ext>
            </a:extLst>
          </p:cNvPr>
          <p:cNvSpPr txBox="1">
            <a:spLocks/>
          </p:cNvSpPr>
          <p:nvPr/>
        </p:nvSpPr>
        <p:spPr>
          <a:xfrm>
            <a:off x="9156994" y="1558065"/>
            <a:ext cx="2772272" cy="39731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(formula = Sport1 ~ </a:t>
            </a:r>
            <a:r>
              <a:rPr lang="en-SG" sz="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+ Height + Weight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 = olympics.combine4)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Min       1Q   Median       3Q      Max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-2.12804 -0.42757  0.02107  0.33133  2.54187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Coefficients: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Estimate Std. Error t value </a:t>
            </a:r>
            <a:r>
              <a:rPr lang="en-SG" sz="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(&gt;|t|)   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(Intercept)  4.6514538  0.1619392   28.72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-0.0663255  0.0014018  -47.32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-0.0163120  0.0011540  -14.13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0.0340233  0.0009179   37.06   &lt;2e-16 ***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Residual standard error: 0.6527 on 4838 degrees of freedom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R-squared:  0.4203,	</a:t>
            </a:r>
          </a:p>
          <a:p>
            <a:pPr marL="0" indent="0"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Adjusted R-squared:  0.4199 </a:t>
            </a:r>
          </a:p>
          <a:p>
            <a:pPr marL="0" indent="0">
              <a:buNone/>
            </a:pPr>
            <a:r>
              <a:rPr lang="en-SG" sz="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F-statistic:  1169 on 3 and 4838 DF,  p-value: &lt; 2.2e-16</a:t>
            </a:r>
            <a:endParaRPr lang="en-SG" sz="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4E05A-C1F8-554E-AA30-A5D37577C7FA}"/>
              </a:ext>
            </a:extLst>
          </p:cNvPr>
          <p:cNvSpPr txBox="1"/>
          <p:nvPr/>
        </p:nvSpPr>
        <p:spPr>
          <a:xfrm>
            <a:off x="1840106" y="5856657"/>
            <a:ext cx="870302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Age, Height, and Weight variables accounts for 42% of the variability in Sport</a:t>
            </a:r>
          </a:p>
        </p:txBody>
      </p:sp>
    </p:spTree>
    <p:extLst>
      <p:ext uri="{BB962C8B-B14F-4D97-AF65-F5344CB8AC3E}">
        <p14:creationId xmlns:p14="http://schemas.microsoft.com/office/powerpoint/2010/main" val="332497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2E081B-CB5A-48B7-A440-B179A2EFB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35A12-290D-6B4D-8773-B99DCDE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21" y="653163"/>
            <a:ext cx="3650279" cy="207410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b="1" dirty="0"/>
              <a:t>Use Min-Max normalization to prepare the data for neural network: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normalize &lt;- function(x) {</a:t>
            </a:r>
            <a:br>
              <a:rPr lang="en-US" sz="1400" dirty="0"/>
            </a:br>
            <a:r>
              <a:rPr lang="en-US" sz="1400" dirty="0"/>
              <a:t>  return ((x - min(x)) / (max(x) - min(x)))</a:t>
            </a:r>
            <a:br>
              <a:rPr lang="en-US" sz="1400" dirty="0"/>
            </a:br>
            <a:r>
              <a:rPr lang="en-US" sz="1400" dirty="0"/>
              <a:t>}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2F442E-AE2B-4E8D-B609-E1E0A01D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2682AD1-923F-4485-AC8D-076FADCF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" y="2732019"/>
            <a:ext cx="4292052" cy="2288931"/>
          </a:xfrm>
        </p:spPr>
        <p:txBody>
          <a:bodyPr>
            <a:normAutofit/>
          </a:bodyPr>
          <a:lstStyle/>
          <a:p>
            <a:r>
              <a:rPr lang="en-US" sz="1400" dirty="0" err="1"/>
              <a:t>oly_data$Age</a:t>
            </a:r>
            <a:r>
              <a:rPr lang="en-US" sz="1400" dirty="0"/>
              <a:t> &lt;- normalize(</a:t>
            </a:r>
            <a:r>
              <a:rPr lang="en-US" sz="1400" dirty="0" err="1"/>
              <a:t>oly_data$Age</a:t>
            </a:r>
            <a:r>
              <a:rPr lang="en-US" sz="1400" dirty="0"/>
              <a:t>) hist(</a:t>
            </a:r>
            <a:r>
              <a:rPr lang="en-US" sz="1400" dirty="0" err="1"/>
              <a:t>oly_data$Age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oly_data$Height</a:t>
            </a:r>
            <a:r>
              <a:rPr lang="en-US" sz="1400" dirty="0"/>
              <a:t> &lt;- normalize(</a:t>
            </a:r>
            <a:r>
              <a:rPr lang="en-US" sz="1400" dirty="0" err="1"/>
              <a:t>oly_data$Height</a:t>
            </a:r>
            <a:r>
              <a:rPr lang="en-US" sz="1400" dirty="0"/>
              <a:t>) hist(</a:t>
            </a:r>
            <a:r>
              <a:rPr lang="en-US" sz="1400" dirty="0" err="1"/>
              <a:t>oly_data$Height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oly_data$Weight</a:t>
            </a:r>
            <a:r>
              <a:rPr lang="en-US" sz="1400" dirty="0"/>
              <a:t> &lt;- normalize(</a:t>
            </a:r>
            <a:r>
              <a:rPr lang="en-US" sz="1400" dirty="0" err="1"/>
              <a:t>oly_data$Weight</a:t>
            </a:r>
            <a:r>
              <a:rPr lang="en-US" sz="1400" dirty="0"/>
              <a:t>) hist(</a:t>
            </a:r>
            <a:r>
              <a:rPr lang="en-US" sz="1400" dirty="0" err="1"/>
              <a:t>oly_data$Weight</a:t>
            </a:r>
            <a:r>
              <a:rPr lang="en-US" sz="1400" dirty="0"/>
              <a:t>)</a:t>
            </a:r>
          </a:p>
        </p:txBody>
      </p:sp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D69A196B-86B7-914A-B6CB-78AC49FD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78" y="640081"/>
            <a:ext cx="2463207" cy="2545952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BC8EED2F-22DD-F94A-8DA4-1F950929D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95" y="3346899"/>
            <a:ext cx="2469573" cy="2545952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156C4F63-F648-D94C-8952-44AB7D53D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194" y="1511982"/>
            <a:ext cx="3394926" cy="3508968"/>
          </a:xfrm>
          <a:prstGeom prst="rect">
            <a:avLst/>
          </a:prstGeom>
        </p:spPr>
      </p:pic>
      <p:sp>
        <p:nvSpPr>
          <p:cNvPr id="36" name="Freeform 11">
            <a:extLst>
              <a:ext uri="{FF2B5EF4-FFF2-40B4-BE49-F238E27FC236}">
                <a16:creationId xmlns:a16="http://schemas.microsoft.com/office/drawing/2014/main" id="{85667E18-65F1-4B6C-B237-5784682F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DC5B3C-FC40-9C44-9DF8-4D98572A9DC2}"/>
              </a:ext>
            </a:extLst>
          </p:cNvPr>
          <p:cNvSpPr txBox="1"/>
          <p:nvPr/>
        </p:nvSpPr>
        <p:spPr>
          <a:xfrm>
            <a:off x="8178194" y="5183484"/>
            <a:ext cx="3358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v"/>
            </a:pPr>
            <a:r>
              <a:rPr lang="en-US" sz="1400" dirty="0"/>
              <a:t>Normalization confines all values to a score between 0-1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F96400-14C1-6F46-A1A7-B46F22BCA484}"/>
              </a:ext>
            </a:extLst>
          </p:cNvPr>
          <p:cNvSpPr txBox="1"/>
          <p:nvPr/>
        </p:nvSpPr>
        <p:spPr>
          <a:xfrm>
            <a:off x="7977930" y="826228"/>
            <a:ext cx="350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itchFamily="2" charset="2"/>
              <a:buChar char="v"/>
            </a:pPr>
            <a:r>
              <a:rPr lang="en-US" sz="1400" dirty="0"/>
              <a:t>Allows for easier gradient search when the neural net is running  </a:t>
            </a:r>
          </a:p>
        </p:txBody>
      </p:sp>
    </p:spTree>
    <p:extLst>
      <p:ext uri="{BB962C8B-B14F-4D97-AF65-F5344CB8AC3E}">
        <p14:creationId xmlns:p14="http://schemas.microsoft.com/office/powerpoint/2010/main" val="238279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63639-EDBB-6C46-809F-42BE6CFB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762865" cy="12598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/>
              <a:t>Create the </a:t>
            </a:r>
            <a:r>
              <a:rPr lang="en-US" sz="2700" b="1" dirty="0" err="1"/>
              <a:t>neuralnet</a:t>
            </a:r>
            <a:r>
              <a:rPr lang="en-US" sz="2700" b="1" dirty="0"/>
              <a:t>:</a:t>
            </a:r>
            <a:br>
              <a:rPr lang="en-US" sz="2700" b="1" dirty="0"/>
            </a:br>
            <a:r>
              <a:rPr lang="en-US" sz="1300" dirty="0"/>
              <a:t>#Neural Network model</a:t>
            </a:r>
            <a:br>
              <a:rPr lang="en-US" sz="1300" dirty="0"/>
            </a:br>
            <a:r>
              <a:rPr lang="en-US" sz="1300" dirty="0" err="1"/>
              <a:t>oly_nn</a:t>
            </a:r>
            <a:r>
              <a:rPr lang="en-US" sz="1300" dirty="0"/>
              <a:t> &lt;- </a:t>
            </a:r>
            <a:r>
              <a:rPr lang="en-US" sz="1300" dirty="0" err="1"/>
              <a:t>neuralnet</a:t>
            </a:r>
            <a:r>
              <a:rPr lang="en-US" sz="1300" dirty="0"/>
              <a:t>(Medal ~ Age + Height + Weight, data = </a:t>
            </a:r>
            <a:r>
              <a:rPr lang="en-US" sz="1300" dirty="0" err="1"/>
              <a:t>training_data</a:t>
            </a:r>
            <a:r>
              <a:rPr lang="en-US" sz="1300" dirty="0"/>
              <a:t>, hidden = 2, </a:t>
            </a:r>
            <a:r>
              <a:rPr lang="en-US" sz="1300" dirty="0" err="1"/>
              <a:t>err.fct</a:t>
            </a:r>
            <a:r>
              <a:rPr lang="en-US" sz="1300" dirty="0"/>
              <a:t> = "</a:t>
            </a:r>
            <a:r>
              <a:rPr lang="en-US" sz="1300" dirty="0" err="1"/>
              <a:t>sse</a:t>
            </a:r>
            <a:r>
              <a:rPr lang="en-US" sz="1300" dirty="0"/>
              <a:t>", </a:t>
            </a:r>
            <a:r>
              <a:rPr lang="en-US" sz="1300" dirty="0" err="1"/>
              <a:t>linear.output</a:t>
            </a:r>
            <a:r>
              <a:rPr lang="en-US" sz="1300" dirty="0"/>
              <a:t> = FALSE)</a:t>
            </a:r>
            <a:br>
              <a:rPr lang="en-US" sz="1300" dirty="0"/>
            </a:br>
            <a:br>
              <a:rPr lang="en-US" sz="1300" dirty="0"/>
            </a:br>
            <a:r>
              <a:rPr lang="en-US" sz="1300" dirty="0"/>
              <a:t>plot(</a:t>
            </a:r>
            <a:r>
              <a:rPr lang="en-US" sz="1300" dirty="0" err="1"/>
              <a:t>oly_nn</a:t>
            </a:r>
            <a:r>
              <a:rPr lang="en-US" sz="1300" dirty="0"/>
              <a:t>, rep = "best")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AF878B-2532-4D37-ABDA-8675B77A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374" y="3157644"/>
            <a:ext cx="3650278" cy="1997468"/>
          </a:xfrm>
        </p:spPr>
        <p:txBody>
          <a:bodyPr>
            <a:normAutofit/>
          </a:bodyPr>
          <a:lstStyle/>
          <a:p>
            <a:r>
              <a:rPr lang="en-US" sz="1400" dirty="0"/>
              <a:t>The neural net inputs are Age, Height, and Weight(X variables)</a:t>
            </a:r>
          </a:p>
          <a:p>
            <a:r>
              <a:rPr lang="en-US" sz="1400" dirty="0"/>
              <a:t>They are fed into 1 hidden layer with 2 nodes which allow for a bit more specificity without too much of a time tradeoff </a:t>
            </a:r>
          </a:p>
          <a:p>
            <a:r>
              <a:rPr lang="en-US" sz="1400" dirty="0"/>
              <a:t>Output is Medal(Y variable)</a:t>
            </a:r>
          </a:p>
        </p:txBody>
      </p:sp>
      <p:pic>
        <p:nvPicPr>
          <p:cNvPr id="6" name="Content Placeholder 5" descr="Chart, radar chart&#10;&#10;Description automatically generated">
            <a:extLst>
              <a:ext uri="{FF2B5EF4-FFF2-40B4-BE49-F238E27FC236}">
                <a16:creationId xmlns:a16="http://schemas.microsoft.com/office/drawing/2014/main" id="{E26776B5-07B9-794E-9A32-C151985D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204" y="645106"/>
            <a:ext cx="5095189" cy="5252773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D65176-95DB-AF46-9D47-D5215E68DE5C}"/>
              </a:ext>
            </a:extLst>
          </p:cNvPr>
          <p:cNvCxnSpPr/>
          <p:nvPr/>
        </p:nvCxnSpPr>
        <p:spPr>
          <a:xfrm flipH="1">
            <a:off x="6928338" y="2312377"/>
            <a:ext cx="1345224" cy="40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5A4C91-6088-414E-8914-CEEE0463EBDF}"/>
              </a:ext>
            </a:extLst>
          </p:cNvPr>
          <p:cNvSpPr txBox="1"/>
          <p:nvPr/>
        </p:nvSpPr>
        <p:spPr>
          <a:xfrm>
            <a:off x="6169662" y="2550892"/>
            <a:ext cx="7729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Weights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33DC9A-1D04-DE4F-A87A-A4C04DF4B0DF}"/>
              </a:ext>
            </a:extLst>
          </p:cNvPr>
          <p:cNvCxnSpPr/>
          <p:nvPr/>
        </p:nvCxnSpPr>
        <p:spPr>
          <a:xfrm flipH="1" flipV="1">
            <a:off x="7420708" y="492369"/>
            <a:ext cx="1028700" cy="325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52572C-3EF6-6A45-9B0B-99BFECA309DB}"/>
              </a:ext>
            </a:extLst>
          </p:cNvPr>
          <p:cNvSpPr txBox="1"/>
          <p:nvPr/>
        </p:nvSpPr>
        <p:spPr>
          <a:xfrm>
            <a:off x="5509621" y="349121"/>
            <a:ext cx="2093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Constants(Bias Weights)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54439-550C-634A-9C12-2D9AF12EAAC8}"/>
              </a:ext>
            </a:extLst>
          </p:cNvPr>
          <p:cNvSpPr txBox="1"/>
          <p:nvPr/>
        </p:nvSpPr>
        <p:spPr>
          <a:xfrm>
            <a:off x="1194294" y="2351708"/>
            <a:ext cx="431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/>
              <a:t>Want to determine probabilities of different medals based on the 3 variables: </a:t>
            </a:r>
          </a:p>
        </p:txBody>
      </p:sp>
    </p:spTree>
    <p:extLst>
      <p:ext uri="{BB962C8B-B14F-4D97-AF65-F5344CB8AC3E}">
        <p14:creationId xmlns:p14="http://schemas.microsoft.com/office/powerpoint/2010/main" val="244622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6437B-7D29-A94C-B20E-4C7E072A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50627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Neural Net Output: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968B2EC-1E05-4919-BF87-9613473CD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917" y="640080"/>
            <a:ext cx="3493797" cy="75635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Key: Gold = 0.0, Silver 0.5, Bronze = 1.0</a:t>
            </a:r>
          </a:p>
          <a:p>
            <a:endParaRPr lang="en-US" dirty="0"/>
          </a:p>
        </p:txBody>
      </p:sp>
      <p:pic>
        <p:nvPicPr>
          <p:cNvPr id="8" name="Content Placeholder 7" descr="Text&#10;&#10;Description automatically generated with medium confidence">
            <a:extLst>
              <a:ext uri="{FF2B5EF4-FFF2-40B4-BE49-F238E27FC236}">
                <a16:creationId xmlns:a16="http://schemas.microsoft.com/office/drawing/2014/main" id="{208913BF-8A38-CD45-9978-8E8857EB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78" y="640080"/>
            <a:ext cx="2613254" cy="5252773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85646A7-720E-E641-BDB1-C594924E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94" y="1516505"/>
            <a:ext cx="3394926" cy="3499923"/>
          </a:xfrm>
          <a:prstGeom prst="rect">
            <a:avLst/>
          </a:prstGeom>
        </p:spPr>
      </p:pic>
      <p:sp>
        <p:nvSpPr>
          <p:cNvPr id="28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E03436-7781-DE4D-B06A-46AAF4CCED00}"/>
              </a:ext>
            </a:extLst>
          </p:cNvPr>
          <p:cNvSpPr txBox="1"/>
          <p:nvPr/>
        </p:nvSpPr>
        <p:spPr>
          <a:xfrm>
            <a:off x="649224" y="1151383"/>
            <a:ext cx="3718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/>
              <a:t>3 values within the Y variable makes model efficacy difficult. You can no longer round which increases the potential for misclassification.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9FCA5-A4C3-984E-8ABF-2F58D7316A42}"/>
              </a:ext>
            </a:extLst>
          </p:cNvPr>
          <p:cNvSpPr txBox="1"/>
          <p:nvPr/>
        </p:nvSpPr>
        <p:spPr>
          <a:xfrm>
            <a:off x="686054" y="2611767"/>
            <a:ext cx="369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1400" dirty="0"/>
              <a:t>Neural nets take a lot of time to train.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25B99-EF36-A444-A9BE-2F7D2E5F9731}"/>
              </a:ext>
            </a:extLst>
          </p:cNvPr>
          <p:cNvSpPr txBox="1"/>
          <p:nvPr/>
        </p:nvSpPr>
        <p:spPr>
          <a:xfrm>
            <a:off x="618880" y="3655533"/>
            <a:ext cx="3953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v"/>
            </a:pPr>
            <a:r>
              <a:rPr lang="en-US" sz="1400" dirty="0"/>
              <a:t>Going forward we would drill down to a more specific segment and would want a more robust dataset for the inputs. </a:t>
            </a:r>
          </a:p>
        </p:txBody>
      </p:sp>
    </p:spTree>
    <p:extLst>
      <p:ext uri="{BB962C8B-B14F-4D97-AF65-F5344CB8AC3E}">
        <p14:creationId xmlns:p14="http://schemas.microsoft.com/office/powerpoint/2010/main" val="166783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DB54-8AB9-7642-84C2-84A941B0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dirty="0"/>
              <a:t> - </a:t>
            </a:r>
            <a:r>
              <a:rPr lang="en-US" dirty="0" err="1"/>
              <a:t>str</a:t>
            </a:r>
            <a:r>
              <a:rPr lang="en-US" dirty="0"/>
              <a:t>(Olympics)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1116-CB45-CE4A-A4C1-27A05185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4410302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data.frame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’: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271116 obs. of  15 variables: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ID  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16 17 17 17 17 17 20 20 20 20 ...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Name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Juhamatti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Tapio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Aaltonen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 "Paavo Johannes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Aaltonen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 "Paavo Johannes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Aaltonen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 "Paavo Johannes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Aaltonen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Sex 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"M" "M" "M" "M"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Age 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28 28 28 28 28 32 20 20 22 22 ...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Height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184 175 175 175 175 175 176 176 176 176 ...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Weight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85 64 64 64 64 64 85 85 85 85 ...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Team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"Finland" "Finland" "Finland" "Finland"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NOC 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"FIN" "FIN" "FIN" "FIN"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Games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"2014 Winter" "1948 Summer" "1948 Summer" "1948 Summer"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Year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2014 1948 1948 1948 1948 1952 1992 1992 1994 1994 ...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Season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"Winter" "Summer" "Summer" "Summer"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City 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"Sochi" "London" "London" "London"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Sport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"Ice Hockey" "Gymnastics" "Gymnastics" "Gymnastics" ...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$ Event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"Ice Hockey Men's Ice Hockey" "Gymnastics Men's Individual All-Around" "Gymnastics Men's Team All-Around" "Gymnastics Men's Horse Vault"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$ Medal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"Bronze" "Bronze" "Gold" "Gold"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(*, "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na.action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")= 'omit' Named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[1:240935] 1 2 3 4 5 6 7 8 9 10 ...</a:t>
            </a:r>
          </a:p>
          <a:p>
            <a:pPr marL="0" indent="0">
              <a:buNone/>
            </a:pP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..-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(*, "names")=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[1:240935] "1" "2" "3" "4" 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1155E-4E2F-A345-B973-4720F0E9B985}"/>
              </a:ext>
            </a:extLst>
          </p:cNvPr>
          <p:cNvSpPr txBox="1"/>
          <p:nvPr/>
        </p:nvSpPr>
        <p:spPr>
          <a:xfrm>
            <a:off x="7837715" y="1349010"/>
            <a:ext cx="33963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After data cleaning: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30,181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- 15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FBB3BA-8AE4-9A41-96B6-BA7A1A9164B7}"/>
              </a:ext>
            </a:extLst>
          </p:cNvPr>
          <p:cNvCxnSpPr/>
          <p:nvPr/>
        </p:nvCxnSpPr>
        <p:spPr>
          <a:xfrm flipH="1" flipV="1">
            <a:off x="4604656" y="2481942"/>
            <a:ext cx="3024000" cy="3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A1F9A5-E249-A541-A731-A9559B36A7B7}"/>
              </a:ext>
            </a:extLst>
          </p:cNvPr>
          <p:cNvSpPr txBox="1"/>
          <p:nvPr/>
        </p:nvSpPr>
        <p:spPr>
          <a:xfrm>
            <a:off x="7837715" y="2492827"/>
            <a:ext cx="339634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Sex: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34%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66%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854A09-8C6E-BF45-8EEB-D138D4A4D8CE}"/>
              </a:ext>
            </a:extLst>
          </p:cNvPr>
          <p:cNvCxnSpPr>
            <a:cxnSpLocks/>
          </p:cNvCxnSpPr>
          <p:nvPr/>
        </p:nvCxnSpPr>
        <p:spPr>
          <a:xfrm flipH="1" flipV="1">
            <a:off x="5110624" y="1507507"/>
            <a:ext cx="2629439" cy="28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6D0D84-202D-D240-8923-4974640C31A0}"/>
              </a:ext>
            </a:extLst>
          </p:cNvPr>
          <p:cNvSpPr txBox="1"/>
          <p:nvPr/>
        </p:nvSpPr>
        <p:spPr>
          <a:xfrm>
            <a:off x="7837716" y="5026628"/>
            <a:ext cx="33963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Question: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the type of Sport be predicted based on a set of variables?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0B73D-4CDF-EA43-A5A1-F9A6DD94C0C7}"/>
              </a:ext>
            </a:extLst>
          </p:cNvPr>
          <p:cNvSpPr txBox="1"/>
          <p:nvPr/>
        </p:nvSpPr>
        <p:spPr>
          <a:xfrm>
            <a:off x="7837715" y="3771380"/>
            <a:ext cx="339634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Unique Sport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439FB3-4441-8C49-9D28-728CC8C06BCE}"/>
              </a:ext>
            </a:extLst>
          </p:cNvPr>
          <p:cNvCxnSpPr>
            <a:cxnSpLocks/>
          </p:cNvCxnSpPr>
          <p:nvPr/>
        </p:nvCxnSpPr>
        <p:spPr>
          <a:xfrm flipH="1">
            <a:off x="6425343" y="4005943"/>
            <a:ext cx="1314720" cy="138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58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C5FC-C729-794E-B6C4-C723D45F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Boxplot – comparing Male/Female, Age, Height, and Weight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B2E556-4428-5249-A717-C923516C1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428" y="2690695"/>
            <a:ext cx="2836515" cy="2720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D2D8E-5FC7-B041-9442-C932BD93F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943" y="2675609"/>
            <a:ext cx="2852243" cy="273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F8D4F-584F-7E42-A689-C5711815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393" y="2690695"/>
            <a:ext cx="2852243" cy="273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D3B33F-4E1D-454F-A906-9E7B0583BCF7}"/>
              </a:ext>
            </a:extLst>
          </p:cNvPr>
          <p:cNvSpPr txBox="1"/>
          <p:nvPr/>
        </p:nvSpPr>
        <p:spPr>
          <a:xfrm>
            <a:off x="2926292" y="5710189"/>
            <a:ext cx="823334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The mean of Men’s and Women’s age is almost similar, but the mean for</a:t>
            </a:r>
          </a:p>
          <a:p>
            <a:pPr algn="ctr"/>
            <a:r>
              <a:rPr lang="en-US" b="1" dirty="0"/>
              <a:t>Men's height and weight is higher than women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52DCB-DB51-2E47-A959-B5CF677C1209}"/>
              </a:ext>
            </a:extLst>
          </p:cNvPr>
          <p:cNvSpPr txBox="1"/>
          <p:nvPr/>
        </p:nvSpPr>
        <p:spPr>
          <a:xfrm>
            <a:off x="3323520" y="2203755"/>
            <a:ext cx="1605248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Age of Men &amp; Women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1677E-C3E8-7249-BC93-847FE1C95C2F}"/>
              </a:ext>
            </a:extLst>
          </p:cNvPr>
          <p:cNvSpPr txBox="1"/>
          <p:nvPr/>
        </p:nvSpPr>
        <p:spPr>
          <a:xfrm>
            <a:off x="6075685" y="2188669"/>
            <a:ext cx="1785040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Height of Men &amp; Women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1330F-3892-8F4E-B5C1-677280B99C26}"/>
              </a:ext>
            </a:extLst>
          </p:cNvPr>
          <p:cNvSpPr txBox="1"/>
          <p:nvPr/>
        </p:nvSpPr>
        <p:spPr>
          <a:xfrm>
            <a:off x="8818884" y="2188668"/>
            <a:ext cx="1821204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Weight of Men &amp; Women</a:t>
            </a:r>
          </a:p>
        </p:txBody>
      </p:sp>
    </p:spTree>
    <p:extLst>
      <p:ext uri="{BB962C8B-B14F-4D97-AF65-F5344CB8AC3E}">
        <p14:creationId xmlns:p14="http://schemas.microsoft.com/office/powerpoint/2010/main" val="82830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Analysis – Men dataset with all variables to predict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672-7B60-F745-9982-940B6C72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3449" y="2285999"/>
            <a:ext cx="1971902" cy="432162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	Mean Decrease Gini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ID             	755.7982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Name           	767.4244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Sex             	 0.0000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Age            	870.5428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Height        	1252.0440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Weight        	1417.6302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Team          	1080.1127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NOC          	1080.0599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Games         	658.4820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Year           	622.6473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Season         	700.0498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City           	450.0372</a:t>
            </a:r>
          </a:p>
          <a:p>
            <a:pPr marL="0" indent="0"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        	8809.4651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Medal          	320.1673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3376159" cy="2046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(x = </a:t>
            </a:r>
            <a:r>
              <a:rPr lang="en-SG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results.men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[, -13], y = </a:t>
            </a:r>
            <a:r>
              <a:rPr lang="en-SG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results.men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[, 13]) 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3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estimate of  error rate: 2.77%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D6E66-6C7C-7F47-8C80-0650B4F29AEF}"/>
              </a:ext>
            </a:extLst>
          </p:cNvPr>
          <p:cNvSpPr txBox="1"/>
          <p:nvPr/>
        </p:nvSpPr>
        <p:spPr>
          <a:xfrm>
            <a:off x="2750116" y="5438077"/>
            <a:ext cx="3376159" cy="12311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$ Sport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"Ice Hockey"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"Gymnastics" "Gymnastics" "Gymnastics" ...</a:t>
            </a:r>
          </a:p>
          <a:p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 Event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SG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chr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"Ice Hockey Men's Ice Hockey" </a:t>
            </a:r>
            <a:r>
              <a:rPr lang="en-SG" sz="1000" dirty="0">
                <a:latin typeface="Calibri" panose="020F0502020204030204" pitchFamily="34" charset="0"/>
                <a:cs typeface="Calibri" panose="020F0502020204030204" pitchFamily="34" charset="0"/>
              </a:rPr>
              <a:t>"Gymnastics Men's Individual All-Around" "Gymnastics Men's Team All-Around" "Gymnastics Men's Horse Vault" ...</a:t>
            </a:r>
          </a:p>
          <a:p>
            <a:endParaRPr lang="en-US" sz="1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E722F-1321-BA42-B4AA-7C68D4AF3F68}"/>
              </a:ext>
            </a:extLst>
          </p:cNvPr>
          <p:cNvSpPr txBox="1">
            <a:spLocks/>
          </p:cNvSpPr>
          <p:nvPr/>
        </p:nvSpPr>
        <p:spPr>
          <a:xfrm>
            <a:off x="6495596" y="2285999"/>
            <a:ext cx="2428948" cy="432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Alpline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Skiing          	0.000000000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Athletics      		0.000000000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Basketball	      	0.014754098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Boxing			0.042335766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Cycling			0.026905830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		0.029723992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Fencing			0.012771392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		0.012251149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Hockey		0.000000000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Judo			0.085798817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		0.005307051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Tennis		0.144578313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		0.025761124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Wresting		0.001112347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2C81D-CAB8-F64B-B4A6-7E7B4239C166}"/>
              </a:ext>
            </a:extLst>
          </p:cNvPr>
          <p:cNvSpPr txBox="1"/>
          <p:nvPr/>
        </p:nvSpPr>
        <p:spPr>
          <a:xfrm>
            <a:off x="6495596" y="1918899"/>
            <a:ext cx="242894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52 different 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D12C7-E477-2843-A0C5-CA092CB23236}"/>
              </a:ext>
            </a:extLst>
          </p:cNvPr>
          <p:cNvSpPr txBox="1"/>
          <p:nvPr/>
        </p:nvSpPr>
        <p:spPr>
          <a:xfrm>
            <a:off x="2729934" y="4654463"/>
            <a:ext cx="339634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19,831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- 15</a:t>
            </a:r>
          </a:p>
        </p:txBody>
      </p:sp>
    </p:spTree>
    <p:extLst>
      <p:ext uri="{BB962C8B-B14F-4D97-AF65-F5344CB8AC3E}">
        <p14:creationId xmlns:p14="http://schemas.microsoft.com/office/powerpoint/2010/main" val="23254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Analysis – Men dataset with all variables (except Event) to predict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672-7B60-F745-9982-940B6C72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3449" y="2286000"/>
            <a:ext cx="1971902" cy="432162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	Mean Decrease Gini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ID            		1891.3999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Name          	1917.0809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Sex             	 0.0000</a:t>
            </a:r>
          </a:p>
          <a:p>
            <a:pPr marL="0" indent="0"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	1658.8337</a:t>
            </a:r>
          </a:p>
          <a:p>
            <a:pPr marL="0" indent="0"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	2170.9877</a:t>
            </a:r>
          </a:p>
          <a:p>
            <a:pPr marL="0" indent="0"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 	2425.3163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Team          	1835.0132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NOC           	1812.1512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Games       	1186.3730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Year         	1153.3815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Season         	597.2168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City          	881.8638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Medal         	778.9835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3376159" cy="21118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(x = results1.men[, -13], y = results1.men[, 13]) 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3</a:t>
            </a:r>
          </a:p>
          <a:p>
            <a:pPr marL="0" indent="0"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estimate of  error rate: 33.28%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74F495-D215-D44B-9700-7AE08896CFD0}"/>
              </a:ext>
            </a:extLst>
          </p:cNvPr>
          <p:cNvSpPr txBox="1">
            <a:spLocks/>
          </p:cNvSpPr>
          <p:nvPr/>
        </p:nvSpPr>
        <p:spPr>
          <a:xfrm>
            <a:off x="6495596" y="2285999"/>
            <a:ext cx="2428948" cy="432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Alpline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Skiing          	0.32758621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Athletics      		0.24616023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Basketball	      	0.30655738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Boxing			0.63941606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Cycling			0.51121076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		0.29087049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Fencing			0.40102171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		0.14701378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Hockey		0.02897103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Judo			0.81952663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		0.18119788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Tennis		0.39759036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		0.38407494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Wresting		0.48832036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2E562-978F-5C40-8FE1-E48E01363DAC}"/>
              </a:ext>
            </a:extLst>
          </p:cNvPr>
          <p:cNvSpPr txBox="1"/>
          <p:nvPr/>
        </p:nvSpPr>
        <p:spPr>
          <a:xfrm>
            <a:off x="6495596" y="1918899"/>
            <a:ext cx="242894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52 different 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A05F7-8DCC-6E45-9621-D14811142487}"/>
              </a:ext>
            </a:extLst>
          </p:cNvPr>
          <p:cNvSpPr txBox="1"/>
          <p:nvPr/>
        </p:nvSpPr>
        <p:spPr>
          <a:xfrm>
            <a:off x="2721429" y="4547996"/>
            <a:ext cx="339634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19,831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- 14</a:t>
            </a:r>
          </a:p>
        </p:txBody>
      </p:sp>
    </p:spTree>
    <p:extLst>
      <p:ext uri="{BB962C8B-B14F-4D97-AF65-F5344CB8AC3E}">
        <p14:creationId xmlns:p14="http://schemas.microsoft.com/office/powerpoint/2010/main" val="96336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C5FC-C729-794E-B6C4-C723D45F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Histogram – Male, Age, Height, and Weight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4FE64-C1C3-E54E-A8DA-55D008C4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1942499" cy="1863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A5A475-32E1-FC47-923D-758D3A659D45}"/>
              </a:ext>
            </a:extLst>
          </p:cNvPr>
          <p:cNvSpPr txBox="1"/>
          <p:nvPr/>
        </p:nvSpPr>
        <p:spPr>
          <a:xfrm>
            <a:off x="2780367" y="3787356"/>
            <a:ext cx="1616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Average          SD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25.862942     4.969973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DF2964-EAC3-5840-943A-0A45DD26F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07" y="1905000"/>
            <a:ext cx="1942500" cy="1863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9EFA5B-C4C6-7342-9F8C-863C3B688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770" y="1905000"/>
            <a:ext cx="1942501" cy="18632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F434BB-C003-8E42-BB87-8DD0570DE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728" y="4263334"/>
            <a:ext cx="1996696" cy="17729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5A946D-E482-E448-B834-197663B7B824}"/>
              </a:ext>
            </a:extLst>
          </p:cNvPr>
          <p:cNvSpPr txBox="1"/>
          <p:nvPr/>
        </p:nvSpPr>
        <p:spPr>
          <a:xfrm>
            <a:off x="2736514" y="6090617"/>
            <a:ext cx="16553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96% of values within 2 Standard Deviation of the mean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76557-82FA-7645-A86F-81A744A23005}"/>
              </a:ext>
            </a:extLst>
          </p:cNvPr>
          <p:cNvSpPr txBox="1"/>
          <p:nvPr/>
        </p:nvSpPr>
        <p:spPr>
          <a:xfrm>
            <a:off x="5882387" y="3787354"/>
            <a:ext cx="177324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Average            SD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181.352831     9.9707143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7679A-147B-DA46-9983-1FBEB42B1C97}"/>
              </a:ext>
            </a:extLst>
          </p:cNvPr>
          <p:cNvSpPr txBox="1"/>
          <p:nvPr/>
        </p:nvSpPr>
        <p:spPr>
          <a:xfrm>
            <a:off x="8703946" y="3812554"/>
            <a:ext cx="15376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Average        SD 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79.25132     13.96353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3E3060-E102-F445-920A-12655C94F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507" y="4263333"/>
            <a:ext cx="1942500" cy="17729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BA7CD6-E64A-F340-9A37-FE4BC0C44F4B}"/>
              </a:ext>
            </a:extLst>
          </p:cNvPr>
          <p:cNvSpPr txBox="1"/>
          <p:nvPr/>
        </p:nvSpPr>
        <p:spPr>
          <a:xfrm>
            <a:off x="5882387" y="6090617"/>
            <a:ext cx="16553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95% of values within 2 Standard Deviation of the mean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E0ECE3-EA4F-5F47-9DEA-CB6F7437E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1495" y="4318559"/>
            <a:ext cx="1942501" cy="17176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E9255B-61E6-C646-B8E4-97566CD1A4B7}"/>
              </a:ext>
            </a:extLst>
          </p:cNvPr>
          <p:cNvSpPr txBox="1"/>
          <p:nvPr/>
        </p:nvSpPr>
        <p:spPr>
          <a:xfrm>
            <a:off x="8638743" y="6090617"/>
            <a:ext cx="165532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96% of values within 2 Standard Deviation of the mean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4F843-8569-6D4F-8DBB-C6CD2CCD2F5D}"/>
              </a:ext>
            </a:extLst>
          </p:cNvPr>
          <p:cNvSpPr txBox="1"/>
          <p:nvPr/>
        </p:nvSpPr>
        <p:spPr>
          <a:xfrm>
            <a:off x="3929720" y="2255407"/>
            <a:ext cx="46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A0DA8-9A8B-E24B-9CE1-99B4FD8FD2BB}"/>
              </a:ext>
            </a:extLst>
          </p:cNvPr>
          <p:cNvSpPr txBox="1"/>
          <p:nvPr/>
        </p:nvSpPr>
        <p:spPr>
          <a:xfrm>
            <a:off x="6988523" y="2255407"/>
            <a:ext cx="67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CC4104-B6BE-CA45-BD61-30679F9746AD}"/>
              </a:ext>
            </a:extLst>
          </p:cNvPr>
          <p:cNvSpPr txBox="1"/>
          <p:nvPr/>
        </p:nvSpPr>
        <p:spPr>
          <a:xfrm>
            <a:off x="9730845" y="2297997"/>
            <a:ext cx="718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71FEE-0E16-154D-91A5-BF95E1B2E554}"/>
              </a:ext>
            </a:extLst>
          </p:cNvPr>
          <p:cNvSpPr txBox="1"/>
          <p:nvPr/>
        </p:nvSpPr>
        <p:spPr>
          <a:xfrm>
            <a:off x="3929720" y="4626616"/>
            <a:ext cx="462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755FE-04E2-B446-B638-9B0013118F39}"/>
              </a:ext>
            </a:extLst>
          </p:cNvPr>
          <p:cNvSpPr txBox="1"/>
          <p:nvPr/>
        </p:nvSpPr>
        <p:spPr>
          <a:xfrm>
            <a:off x="6988523" y="4624194"/>
            <a:ext cx="67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ED08B8-9C05-7447-B0AF-EF39370AFA7B}"/>
              </a:ext>
            </a:extLst>
          </p:cNvPr>
          <p:cNvSpPr txBox="1"/>
          <p:nvPr/>
        </p:nvSpPr>
        <p:spPr>
          <a:xfrm>
            <a:off x="9735404" y="4624194"/>
            <a:ext cx="718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18739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Analysis – Men dataset with Age, Height &amp; Weight variables to predict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672-7B60-F745-9982-940B6C72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3876" y="2304287"/>
            <a:ext cx="1971902" cy="210442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Mean Decrease Gini</a:t>
            </a:r>
          </a:p>
          <a:p>
            <a:pPr marL="0" indent="0"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 	1586.296</a:t>
            </a:r>
          </a:p>
          <a:p>
            <a:pPr marL="0" indent="0"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	2129.205</a:t>
            </a:r>
          </a:p>
          <a:p>
            <a:pPr marL="0" indent="0"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	2245.461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2741612" y="2286000"/>
            <a:ext cx="3376159" cy="21227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= results2.men[, -4], y = results2.men[, 4]) 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1</a:t>
            </a:r>
          </a:p>
          <a:p>
            <a:pPr marL="0" indent="0"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estimate of  error rate: 70.94%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323F7C-FEEC-3449-9C0A-6B7CEF14A8E1}"/>
              </a:ext>
            </a:extLst>
          </p:cNvPr>
          <p:cNvSpPr txBox="1">
            <a:spLocks/>
          </p:cNvSpPr>
          <p:nvPr/>
        </p:nvSpPr>
        <p:spPr>
          <a:xfrm>
            <a:off x="6495596" y="2285999"/>
            <a:ext cx="2428948" cy="43658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Alpline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Skiing          	0.9310345</a:t>
            </a:r>
          </a:p>
          <a:p>
            <a:pPr marL="0" indent="0">
              <a:buFont typeface="Wingdings 3" charset="2"/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Athletics      		0.3565795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Basketball	      	0.6688525 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Boxing			0.7824818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Cycling			0.9626308</a:t>
            </a:r>
          </a:p>
          <a:p>
            <a:pPr marL="0" indent="0">
              <a:buFont typeface="Wingdings 3" charset="2"/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		0.5116773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Fencing			0.8365262</a:t>
            </a:r>
          </a:p>
          <a:p>
            <a:pPr marL="0" indent="0">
              <a:buFont typeface="Wingdings 3" charset="2"/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		0.2986217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 Hockey		0.5244755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Judo			0.9704142</a:t>
            </a:r>
          </a:p>
          <a:p>
            <a:pPr marL="0" indent="0">
              <a:buFont typeface="Wingdings 3" charset="2"/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		0.4397272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Tennis		0.9759036</a:t>
            </a:r>
          </a:p>
          <a:p>
            <a:pPr marL="0" indent="0">
              <a:buFont typeface="Wingdings 3" charset="2"/>
              <a:buNone/>
            </a:pP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		0.5081967</a:t>
            </a:r>
          </a:p>
          <a:p>
            <a:pPr marL="0" indent="0">
              <a:buFont typeface="Wingdings 3" charset="2"/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Wresting		0.7274750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1BC96-6E12-804C-86B2-8F8640151AC3}"/>
              </a:ext>
            </a:extLst>
          </p:cNvPr>
          <p:cNvSpPr txBox="1"/>
          <p:nvPr/>
        </p:nvSpPr>
        <p:spPr>
          <a:xfrm>
            <a:off x="6495596" y="1918899"/>
            <a:ext cx="242894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52 different 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642C8-8513-2C4B-80DC-905A809370B3}"/>
              </a:ext>
            </a:extLst>
          </p:cNvPr>
          <p:cNvSpPr txBox="1"/>
          <p:nvPr/>
        </p:nvSpPr>
        <p:spPr>
          <a:xfrm>
            <a:off x="2721429" y="4547996"/>
            <a:ext cx="339634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19,831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79551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943C-F12E-3A40-9989-B9BF3095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Analysis – Men dataset with Age, Height &amp; Weight variables and selected sports to predict 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7672-7B60-F745-9982-940B6C72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857" y="1877566"/>
            <a:ext cx="1971902" cy="126840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Mean Decrease Gini</a:t>
            </a:r>
          </a:p>
          <a:p>
            <a:pPr marL="0" indent="0"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          	</a:t>
            </a:r>
            <a:r>
              <a:rPr lang="en-SG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1347.559</a:t>
            </a:r>
          </a:p>
          <a:p>
            <a:pPr marL="0" indent="0"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        	</a:t>
            </a:r>
            <a:r>
              <a:rPr lang="en-SG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1234.591</a:t>
            </a:r>
          </a:p>
          <a:p>
            <a:pPr marL="0" indent="0"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       	</a:t>
            </a:r>
            <a:r>
              <a:rPr lang="en-SG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1110.640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0518D0-1DD9-434A-8EAA-4169480E5030}"/>
              </a:ext>
            </a:extLst>
          </p:cNvPr>
          <p:cNvSpPr txBox="1">
            <a:spLocks/>
          </p:cNvSpPr>
          <p:nvPr/>
        </p:nvSpPr>
        <p:spPr>
          <a:xfrm>
            <a:off x="6856412" y="2133600"/>
            <a:ext cx="358298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8ED687-0A8A-CA42-8B95-6189CC99DB4C}"/>
              </a:ext>
            </a:extLst>
          </p:cNvPr>
          <p:cNvSpPr txBox="1">
            <a:spLocks/>
          </p:cNvSpPr>
          <p:nvPr/>
        </p:nvSpPr>
        <p:spPr>
          <a:xfrm>
            <a:off x="2741612" y="1859280"/>
            <a:ext cx="3376159" cy="2053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Call: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randomForest</a:t>
            </a: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 = olympics.combine1[, -4], y = olympics.combine1[,      4]) 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Type of random forest: classification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Number of trees: 500</a:t>
            </a:r>
          </a:p>
          <a:p>
            <a:pPr marL="0" indent="0">
              <a:buNone/>
            </a:pPr>
            <a:r>
              <a:rPr lang="en-SG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 of variables tried at each split: 1</a:t>
            </a:r>
          </a:p>
          <a:p>
            <a:pPr marL="0" indent="0"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estimate of  error rate: 27.16%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323F7C-FEEC-3449-9C0A-6B7CEF14A8E1}"/>
              </a:ext>
            </a:extLst>
          </p:cNvPr>
          <p:cNvSpPr txBox="1">
            <a:spLocks/>
          </p:cNvSpPr>
          <p:nvPr/>
        </p:nvSpPr>
        <p:spPr>
          <a:xfrm>
            <a:off x="6382243" y="1859280"/>
            <a:ext cx="2428948" cy="2053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G" sz="1000" b="1" dirty="0">
                <a:latin typeface="Calibri" panose="020F0502020204030204" pitchFamily="34" charset="0"/>
                <a:cs typeface="Calibri" panose="020F0502020204030204" pitchFamily="34" charset="0"/>
              </a:rPr>
              <a:t> 			</a:t>
            </a:r>
            <a:r>
              <a:rPr lang="en-SG" sz="1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class.error</a:t>
            </a:r>
            <a:endParaRPr lang="en-SG" sz="1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Athletics      		</a:t>
            </a:r>
            <a:r>
              <a:rPr lang="en-SG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0.2288925</a:t>
            </a:r>
          </a:p>
          <a:p>
            <a:pPr marL="0" indent="0">
              <a:buFont typeface="Wingdings 3" charset="2"/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Equestrianism		</a:t>
            </a:r>
            <a:r>
              <a:rPr lang="en-SG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0.4374057</a:t>
            </a:r>
          </a:p>
          <a:p>
            <a:pPr marL="0" indent="0">
              <a:buFont typeface="Wingdings 3" charset="2"/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		</a:t>
            </a:r>
            <a:r>
              <a:rPr lang="en-SG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0.2592593</a:t>
            </a:r>
          </a:p>
          <a:p>
            <a:pPr marL="0" indent="0">
              <a:buFont typeface="Wingdings 3" charset="2"/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Swimming		</a:t>
            </a:r>
            <a:r>
              <a:rPr lang="en-SG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0.2783588</a:t>
            </a:r>
          </a:p>
          <a:p>
            <a:pPr marL="0" indent="0">
              <a:buFont typeface="Wingdings 3" charset="2"/>
              <a:buNone/>
            </a:pPr>
            <a:r>
              <a:rPr lang="en-SG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		</a:t>
            </a:r>
            <a:r>
              <a:rPr lang="en-SG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0.3533835</a:t>
            </a: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SG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440A5-19B9-9A4A-BDE6-604D1A996534}"/>
              </a:ext>
            </a:extLst>
          </p:cNvPr>
          <p:cNvSpPr txBox="1"/>
          <p:nvPr/>
        </p:nvSpPr>
        <p:spPr>
          <a:xfrm>
            <a:off x="2741611" y="3967733"/>
            <a:ext cx="3376159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# Row 1000 &amp; 4000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olympics.combine1[1000,]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    	  Age    	Height	Weight        	Sport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244057  26   	164   	59    		</a:t>
            </a: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</a:t>
            </a:r>
          </a:p>
          <a:p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olympics.combine1[4000,]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Age  	Height    Weight        	 Sport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197817  34    	181       	 109           	</a:t>
            </a: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3FCB9-7139-D84A-B874-4ED3F94406C4}"/>
              </a:ext>
            </a:extLst>
          </p:cNvPr>
          <p:cNvSpPr txBox="1"/>
          <p:nvPr/>
        </p:nvSpPr>
        <p:spPr>
          <a:xfrm>
            <a:off x="6382243" y="3967733"/>
            <a:ext cx="4925516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&gt; #Predicting Row 1000 &amp; 4000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predict(olympics.combine1.rf, olympics.combine1[1000,-5])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244057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Gymnastics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Athletics Equestrianism Gymnastics Swimming Weightlifting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predict(olympics.combine1.rf, olympics.combine1[4000,-5])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197817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Weightlifting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Athletics Equestrianism Gymnastics Swimming Weightlifting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09D18-B02C-7549-86E9-40218105448D}"/>
              </a:ext>
            </a:extLst>
          </p:cNvPr>
          <p:cNvSpPr txBox="1"/>
          <p:nvPr/>
        </p:nvSpPr>
        <p:spPr>
          <a:xfrm>
            <a:off x="2741611" y="5777850"/>
            <a:ext cx="8566148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&gt; #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Perdicting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for Age = 30, Height = 170, Weight = 50</a:t>
            </a:r>
          </a:p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predict(olympics.combine1.rf, c(30, 170, 50))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1 </a:t>
            </a:r>
          </a:p>
          <a:p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Athletics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Levels: Athletics Equestrianism Gymnastics Swimming Weightlifting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A19D0-B8E5-BB47-ADD9-D980594C1EDF}"/>
              </a:ext>
            </a:extLst>
          </p:cNvPr>
          <p:cNvSpPr txBox="1"/>
          <p:nvPr/>
        </p:nvSpPr>
        <p:spPr>
          <a:xfrm>
            <a:off x="9335857" y="3331463"/>
            <a:ext cx="197190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Observations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8,490</a:t>
            </a: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223201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AA277-32DE-F64D-89F8-8DD0A1D8CDC2}"/>
              </a:ext>
            </a:extLst>
          </p:cNvPr>
          <p:cNvSpPr txBox="1"/>
          <p:nvPr/>
        </p:nvSpPr>
        <p:spPr>
          <a:xfrm>
            <a:off x="9263743" y="3298373"/>
            <a:ext cx="269977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Height is 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CBA19C6-31AC-1049-B029-47213894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743" y="736745"/>
            <a:ext cx="2699778" cy="219151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SG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SG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Decrease Gini</a:t>
            </a:r>
          </a:p>
          <a:p>
            <a:pPr marL="0" indent="0">
              <a:buNone/>
            </a:pPr>
            <a:r>
              <a:rPr lang="en-SG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</a:t>
            </a:r>
            <a:r>
              <a:rPr lang="en-SG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	1586.296</a:t>
            </a:r>
          </a:p>
          <a:p>
            <a:pPr marL="0" indent="0">
              <a:buNone/>
            </a:pPr>
            <a:r>
              <a:rPr lang="en-SG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en-SG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	2129.205</a:t>
            </a:r>
          </a:p>
          <a:p>
            <a:pPr marL="0" indent="0">
              <a:buNone/>
            </a:pPr>
            <a:r>
              <a:rPr lang="en-SG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</a:t>
            </a:r>
            <a:r>
              <a:rPr lang="en-SG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	2245.461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4AB70E-6EA3-5C4C-862D-F5AB5A94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49" y="327478"/>
            <a:ext cx="6695621" cy="64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743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17537</TotalTime>
  <Words>2889</Words>
  <Application>Microsoft Macintosh PowerPoint</Application>
  <PresentationFormat>Widescreen</PresentationFormat>
  <Paragraphs>379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Wingdings 3</vt:lpstr>
      <vt:lpstr>Wisp</vt:lpstr>
      <vt:lpstr>Final Project</vt:lpstr>
      <vt:lpstr>Dataset - str(Olympics)</vt:lpstr>
      <vt:lpstr>Boxplot – comparing Male/Female, Age, Height, and Weight</vt:lpstr>
      <vt:lpstr>randomForest Analysis – Men dataset with all variables to predict Sport</vt:lpstr>
      <vt:lpstr>randomForest Analysis – Men dataset with all variables (except Event) to predict Sport</vt:lpstr>
      <vt:lpstr>Histogram – Male, Age, Height, and Weight distribution</vt:lpstr>
      <vt:lpstr>randomForest Analysis – Men dataset with Age, Height &amp; Weight variables to predict Sport</vt:lpstr>
      <vt:lpstr>randomForest Analysis – Men dataset with Age, Height &amp; Weight variables and selected sports to predict Sport</vt:lpstr>
      <vt:lpstr>PowerPoint Presentation</vt:lpstr>
      <vt:lpstr>PowerPoint Presentation</vt:lpstr>
      <vt:lpstr>PowerPoint Presentation</vt:lpstr>
      <vt:lpstr>randomForest Analysis – Men dataset (Train &amp; Test) with Age, Height &amp; Weight variables and selected sports to predict Sport</vt:lpstr>
      <vt:lpstr>Plot() on random Forest model</vt:lpstr>
      <vt:lpstr>Linear Modeling Analysis – Men dataset with Age, Height &amp; Weight variables and selected sports to predict Sport</vt:lpstr>
      <vt:lpstr>Use Min-Max normalization to prepare the data for neural network:  normalize &lt;- function(x) {   return ((x - min(x)) / (max(x) - min(x))) } </vt:lpstr>
      <vt:lpstr>Create the neuralnet: #Neural Network model oly_nn &lt;- neuralnet(Medal ~ Age + Height + Weight, data = training_data, hidden = 2, err.fct = "sse", linear.output = FALSE)  plot(oly_nn, rep = "best")</vt:lpstr>
      <vt:lpstr>Neural Net 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TraceTogether</dc:title>
  <dc:creator>Rajinder Singh</dc:creator>
  <cp:lastModifiedBy>Marley Akonnor</cp:lastModifiedBy>
  <cp:revision>95</cp:revision>
  <dcterms:created xsi:type="dcterms:W3CDTF">2021-05-19T09:16:03Z</dcterms:created>
  <dcterms:modified xsi:type="dcterms:W3CDTF">2021-09-14T22:47:03Z</dcterms:modified>
</cp:coreProperties>
</file>