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1" r:id="rId4"/>
    <p:sldId id="263" r:id="rId5"/>
    <p:sldId id="285" r:id="rId6"/>
    <p:sldId id="286" r:id="rId7"/>
    <p:sldId id="287" r:id="rId8"/>
    <p:sldId id="288" r:id="rId9"/>
    <p:sldId id="289" r:id="rId10"/>
    <p:sldId id="293" r:id="rId11"/>
    <p:sldId id="290" r:id="rId12"/>
    <p:sldId id="291" r:id="rId13"/>
    <p:sldId id="292" r:id="rId14"/>
    <p:sldId id="295" r:id="rId15"/>
    <p:sldId id="296" r:id="rId16"/>
    <p:sldId id="297" r:id="rId17"/>
    <p:sldId id="298" r:id="rId18"/>
    <p:sldId id="299" r:id="rId19"/>
    <p:sldId id="284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0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5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8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1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9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3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2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33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06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1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B1B13E-D5AF-485E-81A1-82A140076526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0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B1B13E-D5AF-485E-81A1-82A140076526}" type="datetime4">
              <a:rPr lang="en-US" smtClean="0">
                <a:solidFill>
                  <a:srgbClr val="DFDCB7"/>
                </a:solidFill>
              </a:rPr>
              <a:pPr/>
              <a:t>November 10, 2022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program_analysis" TargetMode="External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Continuous_integr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Levels of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Prof. </a:t>
            </a:r>
            <a:r>
              <a:rPr lang="en-US" b="1" dirty="0" err="1" smtClean="0">
                <a:solidFill>
                  <a:schemeClr val="tx1"/>
                </a:solidFill>
              </a:rPr>
              <a:t>S.N.Bhosle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Condition : Boolean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/>
              <a:t>If the requirement id </a:t>
            </a:r>
            <a:r>
              <a:rPr lang="en-US" b="1" dirty="0"/>
              <a:t>Boolean (true/false)</a:t>
            </a:r>
            <a:r>
              <a:rPr lang="en-US" dirty="0"/>
              <a:t>, then derive the test case for both true/false values.</a:t>
            </a:r>
          </a:p>
          <a:p>
            <a:r>
              <a:rPr lang="en-US" dirty="0"/>
              <a:t>The Boolean value can be true and false for the radio button, checkboxes.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 descr="Equivalence Partitioning Techn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32355"/>
            <a:ext cx="277962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0824"/>
              </p:ext>
            </p:extLst>
          </p:nvPr>
        </p:nvGraphicFramePr>
        <p:xfrm>
          <a:off x="3200400" y="2895600"/>
          <a:ext cx="5638801" cy="3804001"/>
        </p:xfrm>
        <a:graphic>
          <a:graphicData uri="http://schemas.openxmlformats.org/drawingml/2006/table">
            <a:tbl>
              <a:tblPr/>
              <a:tblGrid>
                <a:gridCol w="528638"/>
                <a:gridCol w="969169"/>
                <a:gridCol w="528638"/>
                <a:gridCol w="1585912"/>
                <a:gridCol w="2026444"/>
              </a:tblGrid>
              <a:tr h="4525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Sr.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66552" marR="66552" marT="66552" marB="66552">
                    <a:lnL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6552" marR="66552" marT="66552" marB="66552">
                    <a:lnL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Input</a:t>
                      </a:r>
                    </a:p>
                  </a:txBody>
                  <a:tcPr marL="66552" marR="66552" marT="66552" marB="66552">
                    <a:lnL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Expected</a:t>
                      </a:r>
                    </a:p>
                  </a:txBody>
                  <a:tcPr marL="66552" marR="66552" marT="66552" marB="66552">
                    <a:lnL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Note</a:t>
                      </a:r>
                    </a:p>
                  </a:txBody>
                  <a:tcPr marL="66552" marR="66552" marT="66552" marB="66552">
                    <a:lnL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08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Select valid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---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Select invalid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Values can be change based according to the requirement.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 not select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 not select anything, error message should be displayed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cannot go for next question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7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Select both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select any radio button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Only one radio button can be selected at a time.</a:t>
                      </a:r>
                    </a:p>
                  </a:txBody>
                  <a:tcPr marL="44368" marR="44368" marT="44368" marB="443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Error </a:t>
            </a:r>
            <a:r>
              <a:rPr lang="en-US" sz="4000" dirty="0" smtClean="0"/>
              <a:t>Guessing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Error guessing is a technique in which there is no specific method for identifying the error.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based on the experience of the test analyst, where the tester uses the experience to guess the problematic areas of the software.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Error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main purpose of this technique is to identify common errors at any level of testing by exercising the following tasks:</a:t>
            </a:r>
          </a:p>
          <a:p>
            <a:pPr lvl="1"/>
            <a:r>
              <a:rPr lang="en-US" b="1" dirty="0" smtClean="0"/>
              <a:t>Enter </a:t>
            </a:r>
            <a:r>
              <a:rPr lang="en-US" b="1" dirty="0"/>
              <a:t>blank space into the text fields.</a:t>
            </a:r>
          </a:p>
          <a:p>
            <a:pPr lvl="1"/>
            <a:r>
              <a:rPr lang="en-US" b="1" dirty="0"/>
              <a:t>Null pointer exception.</a:t>
            </a:r>
          </a:p>
          <a:p>
            <a:pPr lvl="1"/>
            <a:r>
              <a:rPr lang="en-US" b="1" dirty="0"/>
              <a:t>Enter invalid parameters.</a:t>
            </a:r>
          </a:p>
          <a:p>
            <a:pPr lvl="1"/>
            <a:r>
              <a:rPr lang="en-US" b="1" dirty="0"/>
              <a:t>Divide by zero.</a:t>
            </a:r>
          </a:p>
          <a:p>
            <a:pPr lvl="1"/>
            <a:r>
              <a:rPr lang="en-US" b="1" dirty="0"/>
              <a:t>Use maximum limit of files to be uploaded.</a:t>
            </a:r>
          </a:p>
          <a:p>
            <a:pPr lvl="1"/>
            <a:r>
              <a:rPr lang="en-US" b="1" dirty="0"/>
              <a:t>Check buttons without entering values</a:t>
            </a:r>
            <a:r>
              <a:rPr lang="en-US" b="1" dirty="0" smtClean="0"/>
              <a:t>.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sz="2000" i="1" dirty="0"/>
              <a:t>The increment of test cases depends upon the ability and experience of the tester.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benefits of error guessing technique are as follows:</a:t>
            </a:r>
          </a:p>
          <a:p>
            <a:r>
              <a:rPr lang="en-US" dirty="0" smtClean="0"/>
              <a:t>It </a:t>
            </a:r>
            <a:r>
              <a:rPr lang="en-US" dirty="0"/>
              <a:t>is a good approach to find the challenging parts of the software.</a:t>
            </a:r>
          </a:p>
          <a:p>
            <a:r>
              <a:rPr lang="en-US" dirty="0"/>
              <a:t>It is beneficial when we will use this technique with the grouping of other formal testing techniques.</a:t>
            </a:r>
          </a:p>
          <a:p>
            <a:r>
              <a:rPr lang="en-US" dirty="0"/>
              <a:t>It is used to enhance the formal test design techniques.</a:t>
            </a:r>
          </a:p>
          <a:p>
            <a:r>
              <a:rPr lang="en-US" dirty="0"/>
              <a:t>With the help of this technique, we can disclose those bugs which were probably identified over extensive testing; therefore, the test engineer can save lots of time and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Disadvantage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Following </a:t>
            </a:r>
            <a:r>
              <a:rPr lang="en-US" dirty="0"/>
              <a:t>are the drawbacks of error guessing technique:</a:t>
            </a:r>
          </a:p>
          <a:p>
            <a:r>
              <a:rPr lang="en-US" dirty="0" smtClean="0"/>
              <a:t>The </a:t>
            </a:r>
            <a:r>
              <a:rPr lang="en-US" dirty="0"/>
              <a:t>error guessing technique is person-oriented rather than process-oriented because it </a:t>
            </a:r>
            <a:r>
              <a:rPr lang="en-US" i="1" dirty="0"/>
              <a:t>depends on the person's thinking</a:t>
            </a:r>
            <a:r>
              <a:rPr lang="en-US" dirty="0"/>
              <a:t>.</a:t>
            </a:r>
          </a:p>
          <a:p>
            <a:r>
              <a:rPr lang="en-US" dirty="0"/>
              <a:t>If we use this technique, we may not achieve the minimum test coverage.</a:t>
            </a:r>
          </a:p>
          <a:p>
            <a:r>
              <a:rPr lang="en-US" dirty="0"/>
              <a:t>With the help of this, we may not cover all the input or boundary values.</a:t>
            </a:r>
          </a:p>
          <a:p>
            <a:r>
              <a:rPr lang="en-US" dirty="0"/>
              <a:t>With this, we cannot give the surety of the product quality.</a:t>
            </a:r>
          </a:p>
          <a:p>
            <a:r>
              <a:rPr lang="en-US" b="1" i="1" dirty="0"/>
              <a:t>The Error guessing technique can be done by those people who have product knowledge</a:t>
            </a:r>
            <a:r>
              <a:rPr lang="en-US" dirty="0"/>
              <a:t>; it cannot be done by those who are new to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Boundary Value </a:t>
            </a:r>
            <a:r>
              <a:rPr lang="en-US" sz="4000" dirty="0" smtClean="0"/>
              <a:t>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Boundary Value Technique is used to test boundary values, boundary values are those that contain the </a:t>
            </a:r>
            <a:r>
              <a:rPr lang="en-US" i="1" dirty="0"/>
              <a:t>upper and lower limit of a variable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tests, while entering boundary value whether the software is producing correct output or not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Tester develops test cases for both valid and invalid partitions to capture the behavior of the system on different input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3600" dirty="0"/>
              <a:t>Example of Boundary Value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4442030"/>
            <a:ext cx="58197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6" y="1524000"/>
            <a:ext cx="349091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8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Difference between </a:t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Black Box and White Box Testing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144616"/>
              </p:ext>
            </p:extLst>
          </p:nvPr>
        </p:nvGraphicFramePr>
        <p:xfrm>
          <a:off x="457197" y="228600"/>
          <a:ext cx="8001002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1"/>
                <a:gridCol w="4000501"/>
              </a:tblGrid>
              <a:tr h="40606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Testing</a:t>
                      </a:r>
                      <a:endParaRPr lang="en-US" sz="1800" b="0" dirty="0">
                        <a:effectLst/>
                      </a:endParaRPr>
                    </a:p>
                  </a:txBody>
                  <a:tcPr marL="64611" marR="64611" marT="64611" marB="646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Testing</a:t>
                      </a:r>
                      <a:endParaRPr lang="en-US" sz="1800" b="0" dirty="0">
                        <a:effectLst/>
                      </a:endParaRPr>
                    </a:p>
                  </a:txBody>
                  <a:tcPr marL="64611" marR="64611" marT="64611" marB="64611" anchor="ctr"/>
                </a:tc>
              </a:tr>
              <a:tr h="714531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  <a:tr h="714531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  <a:tr h="924686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  <a:tr h="714531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  <a:tr h="714531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  <a:tr h="924686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  <a:tr h="1134843"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</a:endParaRPr>
                    </a:p>
                  </a:txBody>
                  <a:tcPr marL="80764" marR="80764" marT="113069" marB="113069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Black Box</a:t>
            </a:r>
            <a:r>
              <a:rPr lang="en-US" sz="4000" dirty="0" smtClean="0"/>
              <a:t> </a:t>
            </a:r>
            <a:r>
              <a:rPr lang="en-US" sz="4000" dirty="0" smtClean="0"/>
              <a:t>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Black box testing is a technique of software testing which examines the functionality of software without peering into its internal structure or coding.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source of black box testing is a specification of requirements </a:t>
            </a:r>
            <a:r>
              <a:rPr lang="en-US" dirty="0" smtClean="0"/>
              <a:t>that </a:t>
            </a:r>
            <a:r>
              <a:rPr lang="en-US" dirty="0"/>
              <a:t>is stated by the customer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467832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8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steps of black 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black box test is based on the specification of </a:t>
            </a:r>
            <a:r>
              <a:rPr lang="en-US" dirty="0" smtClean="0"/>
              <a:t>requirements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tester creates a positive test scenario and an adverse test scenario by selecting valid and invalid input values to check that the software is processing them correctly or incorrectly.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Tester </a:t>
            </a:r>
            <a:r>
              <a:rPr lang="en-US" dirty="0"/>
              <a:t>develops various test cases such as decision table, all pairs test, equivalent division, error estimation, cause-effect graph,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fourth phase includes the execution of all test cases.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Tester </a:t>
            </a:r>
            <a:r>
              <a:rPr lang="en-US" dirty="0"/>
              <a:t>compares the expected output against the actual output.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In f</a:t>
            </a:r>
            <a:r>
              <a:rPr lang="en-US" dirty="0" smtClean="0"/>
              <a:t>inal </a:t>
            </a:r>
            <a:r>
              <a:rPr lang="en-US" dirty="0"/>
              <a:t>step, if there is any flaw in the software, then it is cured and tested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in Black 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Equivalence Partitioning</a:t>
            </a:r>
            <a:endParaRPr lang="en-US" dirty="0"/>
          </a:p>
          <a:p>
            <a:r>
              <a:rPr lang="en-US" dirty="0"/>
              <a:t>Error </a:t>
            </a:r>
            <a:r>
              <a:rPr lang="en-US" dirty="0" smtClean="0"/>
              <a:t>Guessing</a:t>
            </a:r>
          </a:p>
          <a:p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2672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7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testing is a black-box software testing technique where programs are tested by generating random, independent inputs.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Results </a:t>
            </a:r>
            <a:r>
              <a:rPr lang="en-US" sz="2400" dirty="0"/>
              <a:t>of the output are compared against software specifications to verify that the test output is pass or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Random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cheap to use: it does not need to be smart about the program under test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It does not have any bias: unlike manual testing, it does not overlook bugs because there is misplaced trust in some code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It is quick to </a:t>
            </a:r>
            <a:r>
              <a:rPr lang="en-US" sz="2400" dirty="0" smtClean="0"/>
              <a:t>find </a:t>
            </a:r>
            <a:r>
              <a:rPr lang="en-US" sz="2400" dirty="0"/>
              <a:t>bug candidates: it typically takes a couple of minutes to perform a testing session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If software is properly specified: it finds real bugs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Random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only finds basic bugs (e.g. </a:t>
            </a:r>
            <a:r>
              <a:rPr lang="en-US" sz="2400" dirty="0">
                <a:hlinkClick r:id="rId2" tooltip="Null pointer"/>
              </a:rPr>
              <a:t>null pointer</a:t>
            </a:r>
            <a:r>
              <a:rPr lang="en-US" sz="2400" dirty="0"/>
              <a:t> dereferencing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It is only as precise as the specification and specifications are typically imprecise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It compares poorly with other techniques to find bugs (e.g. </a:t>
            </a:r>
            <a:r>
              <a:rPr lang="en-US" sz="2400" dirty="0">
                <a:hlinkClick r:id="rId3" tooltip="Static program analysis"/>
              </a:rPr>
              <a:t>static program analysis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If different inputs are randomly selected on each test run, this can create problems for </a:t>
            </a:r>
            <a:r>
              <a:rPr lang="en-US" sz="2400" dirty="0">
                <a:hlinkClick r:id="rId4" tooltip="Continuous integration"/>
              </a:rPr>
              <a:t>continuous integration</a:t>
            </a:r>
            <a:r>
              <a:rPr lang="en-US" sz="2400" dirty="0"/>
              <a:t> because the same tests will pass or fail randomly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</a:t>
            </a:r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Equivalence partitioning is a technique of software testing in which input data divided into partitions of valid and invalid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It </a:t>
            </a:r>
            <a:r>
              <a:rPr lang="en-US" dirty="0"/>
              <a:t>is mandatory that all partitions must exhibit the same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Equivalence Partitioning </a:t>
            </a:r>
            <a:r>
              <a:rPr lang="en-US" sz="3200" dirty="0" smtClean="0"/>
              <a:t>technique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23488" r="23085" b="16633"/>
          <a:stretch/>
        </p:blipFill>
        <p:spPr bwMode="auto">
          <a:xfrm>
            <a:off x="990600" y="15240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1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833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Adjacency</vt:lpstr>
      <vt:lpstr>1_Adjacency</vt:lpstr>
      <vt:lpstr>Levels of software testing</vt:lpstr>
      <vt:lpstr>Black Box Testing</vt:lpstr>
      <vt:lpstr>Generic steps of black box testing</vt:lpstr>
      <vt:lpstr>Techniques Used in Black Box Testing</vt:lpstr>
      <vt:lpstr>Random testing</vt:lpstr>
      <vt:lpstr>Strength of Random testing</vt:lpstr>
      <vt:lpstr>Weaknesses of Random Test</vt:lpstr>
      <vt:lpstr>Equivalence Partitioning</vt:lpstr>
      <vt:lpstr>Examples of Equivalence Partitioning technique</vt:lpstr>
      <vt:lpstr>Condition : Boolean</vt:lpstr>
      <vt:lpstr>Error Guessing</vt:lpstr>
      <vt:lpstr>Error Guessing</vt:lpstr>
      <vt:lpstr>Advantages</vt:lpstr>
      <vt:lpstr>Disadvantage</vt:lpstr>
      <vt:lpstr>Boundary Value Analysis</vt:lpstr>
      <vt:lpstr>Example of Boundary Value Analysis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software testing</dc:title>
  <dc:creator>CGL-20</dc:creator>
  <cp:lastModifiedBy>SUJATA_M</cp:lastModifiedBy>
  <cp:revision>42</cp:revision>
  <dcterms:created xsi:type="dcterms:W3CDTF">2006-08-16T00:00:00Z</dcterms:created>
  <dcterms:modified xsi:type="dcterms:W3CDTF">2022-11-10T11:06:53Z</dcterms:modified>
</cp:coreProperties>
</file>