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9" r:id="rId6"/>
    <p:sldId id="261" r:id="rId7"/>
    <p:sldId id="262" r:id="rId8"/>
    <p:sldId id="258" r:id="rId9"/>
    <p:sldId id="263" r:id="rId10"/>
    <p:sldId id="260" r:id="rId11"/>
    <p:sldId id="264" r:id="rId12"/>
    <p:sldId id="265" r:id="rId13"/>
    <p:sldId id="268" r:id="rId14"/>
    <p:sldId id="269" r:id="rId15"/>
    <p:sldId id="270" r:id="rId16"/>
    <p:sldId id="274" r:id="rId17"/>
    <p:sldId id="272" r:id="rId18"/>
    <p:sldId id="273" r:id="rId19"/>
    <p:sldId id="271"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258130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9097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238252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19588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163548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375643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385436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219994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345790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351923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8E8F6-AEF2-423C-AFE4-B6E167A4056F}" type="datetimeFigureOut">
              <a:rPr lang="en-IN" smtClean="0"/>
              <a:pPr/>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68945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8E8F6-AEF2-423C-AFE4-B6E167A4056F}" type="datetimeFigureOut">
              <a:rPr lang="en-IN" smtClean="0"/>
              <a:pPr/>
              <a:t>23-10-2021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3E6CF-8245-49BA-8FDD-EABDCDC881D6}" type="slidenum">
              <a:rPr lang="en-IN" smtClean="0"/>
              <a:pPr/>
              <a:t>‹#›</a:t>
            </a:fld>
            <a:endParaRPr lang="en-IN"/>
          </a:p>
        </p:txBody>
      </p:sp>
    </p:spTree>
    <p:extLst>
      <p:ext uri="{BB962C8B-B14F-4D97-AF65-F5344CB8AC3E}">
        <p14:creationId xmlns="" xmlns:p14="http://schemas.microsoft.com/office/powerpoint/2010/main" val="3357819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MapReduce in Hadoop</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127286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1431"/>
          </a:xfrm>
        </p:spPr>
        <p:txBody>
          <a:bodyPr>
            <a:normAutofit fontScale="90000"/>
          </a:bodyPr>
          <a:lstStyle/>
          <a:p>
            <a:r>
              <a:rPr lang="en-US" dirty="0" smtClean="0"/>
              <a:t>MapReduce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896556"/>
            <a:ext cx="10392177" cy="5504243"/>
          </a:xfrm>
          <a:prstGeom prst="rect">
            <a:avLst/>
          </a:prstGeom>
        </p:spPr>
      </p:pic>
    </p:spTree>
    <p:extLst>
      <p:ext uri="{BB962C8B-B14F-4D97-AF65-F5344CB8AC3E}">
        <p14:creationId xmlns="" xmlns:p14="http://schemas.microsoft.com/office/powerpoint/2010/main" val="156439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IN" dirty="0"/>
          </a:p>
        </p:txBody>
      </p:sp>
      <p:sp>
        <p:nvSpPr>
          <p:cNvPr id="3" name="Content Placeholder 2"/>
          <p:cNvSpPr>
            <a:spLocks noGrp="1"/>
          </p:cNvSpPr>
          <p:nvPr>
            <p:ph idx="1"/>
          </p:nvPr>
        </p:nvSpPr>
        <p:spPr>
          <a:xfrm>
            <a:off x="838200" y="1502229"/>
            <a:ext cx="10515600" cy="4674734"/>
          </a:xfrm>
        </p:spPr>
        <p:txBody>
          <a:bodyPr>
            <a:normAutofit fontScale="92500" lnSpcReduction="10000"/>
          </a:bodyPr>
          <a:lstStyle/>
          <a:p>
            <a:pPr algn="just"/>
            <a:r>
              <a:rPr lang="en-US" dirty="0"/>
              <a:t>It is always beneficial to have multiple splits because the time taken to process a split is small as compared to the time taken for processing of the whole input. </a:t>
            </a:r>
            <a:endParaRPr lang="en-US" dirty="0" smtClean="0"/>
          </a:p>
          <a:p>
            <a:pPr algn="just"/>
            <a:r>
              <a:rPr lang="en-US" dirty="0" smtClean="0"/>
              <a:t>When </a:t>
            </a:r>
            <a:r>
              <a:rPr lang="en-US" dirty="0"/>
              <a:t>the splits are smaller, the processing is better to load balanced since we are processing the splits in parallel.</a:t>
            </a:r>
          </a:p>
          <a:p>
            <a:pPr algn="just"/>
            <a:r>
              <a:rPr lang="en-US" dirty="0"/>
              <a:t>However, it is also not desirable to have splits too small in size. When splits are too small, the overload of managing the splits and map task creation begins to dominate the total job execution time.</a:t>
            </a:r>
          </a:p>
          <a:p>
            <a:pPr algn="just"/>
            <a:r>
              <a:rPr lang="en-US" dirty="0"/>
              <a:t>For most jobs, it is better to make a split size equal to the size of an HDFS block (which is 64 MB, by default).</a:t>
            </a:r>
          </a:p>
          <a:p>
            <a:pPr algn="just"/>
            <a:r>
              <a:rPr lang="en-US" dirty="0"/>
              <a:t>Execution of map tasks results into writing output to a local disk on the respective node and not to HDFS.</a:t>
            </a:r>
          </a:p>
        </p:txBody>
      </p:sp>
    </p:spTree>
    <p:extLst>
      <p:ext uri="{BB962C8B-B14F-4D97-AF65-F5344CB8AC3E}">
        <p14:creationId xmlns="" xmlns:p14="http://schemas.microsoft.com/office/powerpoint/2010/main" val="50500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a:t>
            </a:r>
            <a:r>
              <a:rPr lang="en-US" dirty="0" smtClean="0"/>
              <a:t>Types</a:t>
            </a:r>
            <a:endParaRPr lang="en-IN" dirty="0"/>
          </a:p>
        </p:txBody>
      </p:sp>
      <p:sp>
        <p:nvSpPr>
          <p:cNvPr id="3" name="Content Placeholder 2"/>
          <p:cNvSpPr>
            <a:spLocks noGrp="1"/>
          </p:cNvSpPr>
          <p:nvPr>
            <p:ph idx="1"/>
          </p:nvPr>
        </p:nvSpPr>
        <p:spPr/>
        <p:txBody>
          <a:bodyPr/>
          <a:lstStyle/>
          <a:p>
            <a:pPr algn="just"/>
            <a:r>
              <a:rPr lang="en-US" dirty="0" err="1" smtClean="0"/>
              <a:t>Hadoop</a:t>
            </a:r>
            <a:r>
              <a:rPr lang="en-US" dirty="0" smtClean="0"/>
              <a:t> uses the </a:t>
            </a:r>
            <a:r>
              <a:rPr lang="en-US" dirty="0" err="1" smtClean="0"/>
              <a:t>MapReduce</a:t>
            </a:r>
            <a:r>
              <a:rPr lang="en-US" dirty="0" smtClean="0"/>
              <a:t> programming model for the data processing of input and output for the map and to reduce functions represented as key-value pairs. </a:t>
            </a:r>
            <a:endParaRPr lang="en-US" dirty="0" smtClean="0"/>
          </a:p>
          <a:p>
            <a:pPr algn="just"/>
            <a:r>
              <a:rPr lang="en-US" dirty="0" smtClean="0"/>
              <a:t>They </a:t>
            </a:r>
            <a:r>
              <a:rPr lang="en-US" dirty="0" smtClean="0"/>
              <a:t>are subject to parallel execution of datasets situated in a wide array of machines in a distributed architecture. </a:t>
            </a:r>
            <a:endParaRPr lang="en-US" dirty="0" smtClean="0"/>
          </a:p>
          <a:p>
            <a:pPr algn="just"/>
            <a:r>
              <a:rPr lang="en-US" dirty="0" smtClean="0"/>
              <a:t>The </a:t>
            </a:r>
            <a:r>
              <a:rPr lang="en-US" dirty="0" smtClean="0"/>
              <a:t>programming paradigm is essentially functional in nature in combining while using the technique of map and reduce.</a:t>
            </a:r>
            <a:endParaRPr lang="en-IN" dirty="0"/>
          </a:p>
        </p:txBody>
      </p:sp>
    </p:spTree>
    <p:extLst>
      <p:ext uri="{BB962C8B-B14F-4D97-AF65-F5344CB8AC3E}">
        <p14:creationId xmlns="" xmlns:p14="http://schemas.microsoft.com/office/powerpoint/2010/main" val="274158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dirty="0" err="1" smtClean="0"/>
              <a:t>MapReduce</a:t>
            </a:r>
            <a:r>
              <a:rPr lang="en-US" dirty="0" smtClean="0"/>
              <a:t> Types</a:t>
            </a:r>
            <a:endParaRPr lang="en-US" dirty="0"/>
          </a:p>
        </p:txBody>
      </p:sp>
      <p:sp>
        <p:nvSpPr>
          <p:cNvPr id="3" name="Content Placeholder 2"/>
          <p:cNvSpPr>
            <a:spLocks noGrp="1"/>
          </p:cNvSpPr>
          <p:nvPr>
            <p:ph idx="1"/>
          </p:nvPr>
        </p:nvSpPr>
        <p:spPr>
          <a:xfrm>
            <a:off x="838200" y="1332411"/>
            <a:ext cx="10515600" cy="4844552"/>
          </a:xfrm>
        </p:spPr>
        <p:txBody>
          <a:bodyPr/>
          <a:lstStyle/>
          <a:p>
            <a:pPr algn="just"/>
            <a:r>
              <a:rPr lang="en-US" i="1" dirty="0" smtClean="0"/>
              <a:t>Mapping</a:t>
            </a:r>
            <a:r>
              <a:rPr lang="en-US" dirty="0" smtClean="0"/>
              <a:t> is the core technique of processing a list of data elements that come in pairs of keys and values. </a:t>
            </a:r>
            <a:endParaRPr lang="en-US" dirty="0" smtClean="0"/>
          </a:p>
          <a:p>
            <a:pPr algn="just"/>
            <a:r>
              <a:rPr lang="en-US" dirty="0" smtClean="0"/>
              <a:t>The </a:t>
            </a:r>
            <a:r>
              <a:rPr lang="en-US" dirty="0" smtClean="0"/>
              <a:t>map function applies to individual elements defined as key-value pairs of a list and produces a new list. </a:t>
            </a:r>
            <a:endParaRPr lang="en-US" dirty="0" smtClean="0"/>
          </a:p>
          <a:p>
            <a:pPr algn="just"/>
            <a:r>
              <a:rPr lang="en-US" dirty="0" smtClean="0"/>
              <a:t>The </a:t>
            </a:r>
            <a:r>
              <a:rPr lang="en-US" dirty="0" smtClean="0"/>
              <a:t>general idea of map and reduce function of </a:t>
            </a:r>
            <a:r>
              <a:rPr lang="en-US" dirty="0" err="1" smtClean="0"/>
              <a:t>Hadoop</a:t>
            </a:r>
            <a:r>
              <a:rPr lang="en-US" dirty="0" smtClean="0"/>
              <a:t> can be illustrated as follows:</a:t>
            </a:r>
            <a:endParaRPr lang="en-US" dirty="0"/>
          </a:p>
        </p:txBody>
      </p:sp>
      <p:sp>
        <p:nvSpPr>
          <p:cNvPr id="4097" name="Rectangle 1"/>
          <p:cNvSpPr>
            <a:spLocks noChangeArrowheads="1"/>
          </p:cNvSpPr>
          <p:nvPr/>
        </p:nvSpPr>
        <p:spPr bwMode="auto">
          <a:xfrm>
            <a:off x="2991396" y="4467498"/>
            <a:ext cx="506838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map: (K1, V1) -&gt; list (K2, V2) reduce: (K2, list(V2)) -&gt; list (K3, V3)</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rmAutofit fontScale="90000"/>
          </a:bodyPr>
          <a:lstStyle/>
          <a:p>
            <a:endParaRPr lang="en-US" dirty="0"/>
          </a:p>
        </p:txBody>
      </p:sp>
      <p:sp>
        <p:nvSpPr>
          <p:cNvPr id="3" name="Content Placeholder 2"/>
          <p:cNvSpPr>
            <a:spLocks noGrp="1"/>
          </p:cNvSpPr>
          <p:nvPr>
            <p:ph idx="1"/>
          </p:nvPr>
        </p:nvSpPr>
        <p:spPr>
          <a:xfrm>
            <a:off x="825137" y="532403"/>
            <a:ext cx="10515600" cy="4351338"/>
          </a:xfrm>
        </p:spPr>
        <p:txBody>
          <a:bodyPr/>
          <a:lstStyle/>
          <a:p>
            <a:r>
              <a:rPr lang="en-US" sz="2400" dirty="0" smtClean="0"/>
              <a:t>The input parameters of the key and value pair, represented by K1 and V1 respectively, are different from the output pair type: K2 and V2. </a:t>
            </a:r>
            <a:endParaRPr lang="en-US" sz="2400" dirty="0" smtClean="0"/>
          </a:p>
          <a:p>
            <a:r>
              <a:rPr lang="en-US" sz="2400" dirty="0" smtClean="0"/>
              <a:t>The </a:t>
            </a:r>
            <a:r>
              <a:rPr lang="en-US" sz="2400" dirty="0" smtClean="0"/>
              <a:t>reduce function accepts the same format output by the map, but the type of output again of the reduce operation is different: K3 and V3. </a:t>
            </a:r>
            <a:endParaRPr lang="en-US" sz="2400" dirty="0" smtClean="0"/>
          </a:p>
          <a:p>
            <a:r>
              <a:rPr lang="en-US" sz="2400" dirty="0" smtClean="0"/>
              <a:t>The </a:t>
            </a:r>
            <a:r>
              <a:rPr lang="en-US" sz="2400" dirty="0" smtClean="0"/>
              <a:t>Java API for this is as follows:</a:t>
            </a:r>
            <a:endParaRPr lang="en-US" dirty="0"/>
          </a:p>
        </p:txBody>
      </p:sp>
      <p:sp>
        <p:nvSpPr>
          <p:cNvPr id="3073" name="Rectangle 1"/>
          <p:cNvSpPr>
            <a:spLocks noChangeArrowheads="1"/>
          </p:cNvSpPr>
          <p:nvPr/>
        </p:nvSpPr>
        <p:spPr bwMode="auto">
          <a:xfrm>
            <a:off x="1207545" y="2548026"/>
            <a:ext cx="9870141"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public interface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Mapper</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&lt;K1, V1, K2, V2&gt; extends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JobConfigurable</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Closeable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void map(K1 key, V1 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OutputCollector</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&lt;K2, V2&gt; output,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Reporter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reporter</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throws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IOException</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public interface Reducer&lt;K2, V2, K3, V3&gt; extends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JobConfigurable</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Closeable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void reduce(K2 key,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Iterator</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&lt;V2&gt; values,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OutputCollector</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&lt;K3, V3&gt; output,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Reporter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reporter</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)throws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IOException</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4955"/>
          </a:xfrm>
        </p:spPr>
        <p:txBody>
          <a:bodyPr>
            <a:normAutofit fontScale="90000"/>
          </a:bodyPr>
          <a:lstStyle/>
          <a:p>
            <a:endParaRPr lang="en-US" dirty="0"/>
          </a:p>
        </p:txBody>
      </p:sp>
      <p:sp>
        <p:nvSpPr>
          <p:cNvPr id="3" name="Content Placeholder 2"/>
          <p:cNvSpPr>
            <a:spLocks noGrp="1"/>
          </p:cNvSpPr>
          <p:nvPr>
            <p:ph idx="1"/>
          </p:nvPr>
        </p:nvSpPr>
        <p:spPr>
          <a:xfrm>
            <a:off x="838200" y="600891"/>
            <a:ext cx="10515600" cy="6061166"/>
          </a:xfrm>
        </p:spPr>
        <p:txBody>
          <a:bodyPr>
            <a:normAutofit fontScale="92500" lnSpcReduction="10000"/>
          </a:bodyPr>
          <a:lstStyle/>
          <a:p>
            <a:r>
              <a:rPr lang="en-US" dirty="0" smtClean="0"/>
              <a:t>The </a:t>
            </a:r>
            <a:r>
              <a:rPr lang="en-US" i="1" dirty="0" err="1" smtClean="0"/>
              <a:t>OutputCollector</a:t>
            </a:r>
            <a:r>
              <a:rPr lang="en-US" dirty="0" smtClean="0"/>
              <a:t> is the generalized interface of the Map-Reduce framework to facilitate collection of data output either by the </a:t>
            </a:r>
            <a:r>
              <a:rPr lang="en-US" i="1" dirty="0" err="1" smtClean="0"/>
              <a:t>Mapper</a:t>
            </a:r>
            <a:r>
              <a:rPr lang="en-US" dirty="0" smtClean="0"/>
              <a:t> or the </a:t>
            </a:r>
            <a:r>
              <a:rPr lang="en-US" i="1" dirty="0" smtClean="0"/>
              <a:t>Reducer</a:t>
            </a:r>
            <a:r>
              <a:rPr lang="en-US" dirty="0" smtClean="0"/>
              <a:t>. </a:t>
            </a:r>
            <a:endParaRPr lang="en-US" dirty="0" smtClean="0"/>
          </a:p>
          <a:p>
            <a:r>
              <a:rPr lang="en-US" dirty="0" smtClean="0"/>
              <a:t>These </a:t>
            </a:r>
            <a:r>
              <a:rPr lang="en-US" dirty="0" smtClean="0"/>
              <a:t>outputs are nothing but intermediate output of the job. Therefore, they must be parameterized with their types. </a:t>
            </a:r>
            <a:endParaRPr lang="en-US" dirty="0" smtClean="0"/>
          </a:p>
          <a:p>
            <a:r>
              <a:rPr lang="en-US" dirty="0" smtClean="0"/>
              <a:t>The </a:t>
            </a:r>
            <a:r>
              <a:rPr lang="en-US" i="1" dirty="0" smtClean="0"/>
              <a:t>Reporter</a:t>
            </a:r>
            <a:r>
              <a:rPr lang="en-US" dirty="0" smtClean="0"/>
              <a:t> facilitates the Map-Reduce application to report progress and update counters and status information. </a:t>
            </a:r>
            <a:endParaRPr lang="en-US" dirty="0" smtClean="0"/>
          </a:p>
          <a:p>
            <a:r>
              <a:rPr lang="en-US" dirty="0" smtClean="0"/>
              <a:t>If</a:t>
            </a:r>
            <a:r>
              <a:rPr lang="en-US" dirty="0" smtClean="0"/>
              <a:t>, however, the combine function is used, it has the same form as the reduce function and the output is fed to the reduce function. </a:t>
            </a:r>
            <a:endParaRPr lang="en-US" dirty="0" smtClean="0"/>
          </a:p>
          <a:p>
            <a:r>
              <a:rPr lang="en-US" dirty="0" smtClean="0"/>
              <a:t>This </a:t>
            </a:r>
            <a:r>
              <a:rPr lang="en-US" dirty="0" smtClean="0"/>
              <a:t>may be illustrated as follows</a:t>
            </a:r>
            <a:r>
              <a:rPr lang="en-US" dirty="0" smtClean="0"/>
              <a:t>:</a:t>
            </a:r>
          </a:p>
          <a:p>
            <a:endParaRPr lang="en-US" dirty="0" smtClean="0"/>
          </a:p>
          <a:p>
            <a:endParaRPr lang="en-US" dirty="0" smtClean="0"/>
          </a:p>
          <a:p>
            <a:endParaRPr lang="en-US" dirty="0" smtClean="0"/>
          </a:p>
          <a:p>
            <a:r>
              <a:rPr lang="en-US" dirty="0" smtClean="0"/>
              <a:t>C</a:t>
            </a:r>
            <a:r>
              <a:rPr lang="en-US" dirty="0" smtClean="0"/>
              <a:t>ombine </a:t>
            </a:r>
            <a:r>
              <a:rPr lang="en-US" dirty="0" smtClean="0"/>
              <a:t>and reduce functions use the same type, except in the variable names where K3 is K2 and V3 is V2.</a:t>
            </a:r>
            <a:endParaRPr lang="en-US" dirty="0"/>
          </a:p>
        </p:txBody>
      </p:sp>
      <p:sp>
        <p:nvSpPr>
          <p:cNvPr id="2049" name="Rectangle 1"/>
          <p:cNvSpPr>
            <a:spLocks noChangeArrowheads="1"/>
          </p:cNvSpPr>
          <p:nvPr/>
        </p:nvSpPr>
        <p:spPr bwMode="auto">
          <a:xfrm>
            <a:off x="3775165" y="4545874"/>
            <a:ext cx="4075611"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map: (K1, V1) -&gt; list (K2, V2) combine: (K2, list(V2)) -&gt; list (K2, V2) reduce: (K2, list(V2)) -&gt; list (K3, V3)</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071154"/>
            <a:ext cx="10515600" cy="5105809"/>
          </a:xfrm>
        </p:spPr>
        <p:txBody>
          <a:bodyPr/>
          <a:lstStyle/>
          <a:p>
            <a:r>
              <a:rPr lang="en-US" dirty="0" smtClean="0"/>
              <a:t>The partition function operates on the intermediate key-value types. </a:t>
            </a:r>
            <a:endParaRPr lang="en-US" dirty="0" smtClean="0"/>
          </a:p>
          <a:p>
            <a:r>
              <a:rPr lang="en-US" dirty="0" smtClean="0"/>
              <a:t>It </a:t>
            </a:r>
            <a:r>
              <a:rPr lang="en-US" dirty="0" smtClean="0"/>
              <a:t>controls the partitioning of the keys of the intermediate map outputs. </a:t>
            </a:r>
            <a:endParaRPr lang="en-US" dirty="0" smtClean="0"/>
          </a:p>
          <a:p>
            <a:r>
              <a:rPr lang="en-US" dirty="0" smtClean="0"/>
              <a:t>The </a:t>
            </a:r>
            <a:r>
              <a:rPr lang="en-US" dirty="0" smtClean="0"/>
              <a:t>key derives the partition using a typical hash function. </a:t>
            </a:r>
            <a:endParaRPr lang="en-US" dirty="0" smtClean="0"/>
          </a:p>
          <a:p>
            <a:r>
              <a:rPr lang="en-US" dirty="0" smtClean="0"/>
              <a:t>The </a:t>
            </a:r>
            <a:r>
              <a:rPr lang="en-US" dirty="0" smtClean="0"/>
              <a:t>total number of partitions is the same as the number of reduce tasks for the job.</a:t>
            </a:r>
            <a:endParaRPr lang="en-US" dirty="0"/>
          </a:p>
        </p:txBody>
      </p:sp>
      <p:sp>
        <p:nvSpPr>
          <p:cNvPr id="29697" name="Rectangle 1"/>
          <p:cNvSpPr>
            <a:spLocks noChangeArrowheads="1"/>
          </p:cNvSpPr>
          <p:nvPr/>
        </p:nvSpPr>
        <p:spPr bwMode="auto">
          <a:xfrm>
            <a:off x="2233749" y="4127862"/>
            <a:ext cx="7746274"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public interface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Partitioner</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&lt;K2, V2&gt; extends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JobConfigurable</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getPartition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(K2 key, V2 value,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int</a:t>
            </a:r>
            <a:r>
              <a:rPr lang="en-US" sz="2400" dirty="0" smtClean="0">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numberOfPartition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286748"/>
            <a:ext cx="10515600" cy="1325563"/>
          </a:xfrm>
        </p:spPr>
        <p:txBody>
          <a:bodyPr/>
          <a:lstStyle/>
          <a:p>
            <a:r>
              <a:rPr lang="en-US" b="1" dirty="0" smtClean="0"/>
              <a:t>Input Formats</a:t>
            </a:r>
            <a:br>
              <a:rPr lang="en-US" b="1" dirty="0" smtClean="0"/>
            </a:br>
            <a:endParaRPr lang="en-US" dirty="0"/>
          </a:p>
        </p:txBody>
      </p:sp>
      <p:sp>
        <p:nvSpPr>
          <p:cNvPr id="3" name="Content Placeholder 2"/>
          <p:cNvSpPr>
            <a:spLocks noGrp="1"/>
          </p:cNvSpPr>
          <p:nvPr>
            <p:ph idx="1"/>
          </p:nvPr>
        </p:nvSpPr>
        <p:spPr>
          <a:xfrm>
            <a:off x="799012" y="1355362"/>
            <a:ext cx="10515600" cy="4351338"/>
          </a:xfrm>
        </p:spPr>
        <p:txBody>
          <a:bodyPr>
            <a:normAutofit lnSpcReduction="10000"/>
          </a:bodyPr>
          <a:lstStyle/>
          <a:p>
            <a:r>
              <a:rPr lang="en-US" dirty="0" err="1" smtClean="0"/>
              <a:t>Hadoop</a:t>
            </a:r>
            <a:r>
              <a:rPr lang="en-US" dirty="0" smtClean="0"/>
              <a:t> has to accept and process a variety of formats, from text files to databases. </a:t>
            </a:r>
            <a:endParaRPr lang="en-US" dirty="0" smtClean="0"/>
          </a:p>
          <a:p>
            <a:r>
              <a:rPr lang="en-US" dirty="0" smtClean="0"/>
              <a:t>A </a:t>
            </a:r>
            <a:r>
              <a:rPr lang="en-US" dirty="0" smtClean="0"/>
              <a:t>chunk of input, called </a:t>
            </a:r>
            <a:r>
              <a:rPr lang="en-US" i="1" dirty="0" smtClean="0"/>
              <a:t>input split</a:t>
            </a:r>
            <a:r>
              <a:rPr lang="en-US" dirty="0" smtClean="0"/>
              <a:t>, is processed by a single map. </a:t>
            </a:r>
            <a:endParaRPr lang="en-US" dirty="0" smtClean="0"/>
          </a:p>
          <a:p>
            <a:r>
              <a:rPr lang="en-US" dirty="0" smtClean="0"/>
              <a:t>Each </a:t>
            </a:r>
            <a:r>
              <a:rPr lang="en-US" dirty="0" smtClean="0"/>
              <a:t>split is further divided into logical records given to the map to process in key-value pair. </a:t>
            </a:r>
            <a:endParaRPr lang="en-US" dirty="0" smtClean="0"/>
          </a:p>
          <a:p>
            <a:r>
              <a:rPr lang="en-US" dirty="0" smtClean="0"/>
              <a:t>In </a:t>
            </a:r>
            <a:r>
              <a:rPr lang="en-US" dirty="0" smtClean="0"/>
              <a:t>the context of database, the split means reading a range of </a:t>
            </a:r>
            <a:r>
              <a:rPr lang="en-US" dirty="0" err="1" smtClean="0"/>
              <a:t>tuples</a:t>
            </a:r>
            <a:r>
              <a:rPr lang="en-US" dirty="0" smtClean="0"/>
              <a:t> from an SQL table, as done by the </a:t>
            </a:r>
            <a:r>
              <a:rPr lang="en-US" i="1" dirty="0" err="1" smtClean="0"/>
              <a:t>DBInputFormat</a:t>
            </a:r>
            <a:r>
              <a:rPr lang="en-US" dirty="0" smtClean="0"/>
              <a:t> and producing </a:t>
            </a:r>
            <a:r>
              <a:rPr lang="en-US" i="1" dirty="0" err="1" smtClean="0"/>
              <a:t>LongWritables</a:t>
            </a:r>
            <a:r>
              <a:rPr lang="en-US" dirty="0" smtClean="0"/>
              <a:t> containing record numbers as keys and </a:t>
            </a:r>
            <a:r>
              <a:rPr lang="en-US" i="1" dirty="0" err="1" smtClean="0"/>
              <a:t>DBWritables</a:t>
            </a:r>
            <a:r>
              <a:rPr lang="en-US" dirty="0" smtClean="0"/>
              <a:t> as values. </a:t>
            </a:r>
            <a:endParaRPr lang="en-US" dirty="0" smtClean="0"/>
          </a:p>
          <a:p>
            <a:r>
              <a:rPr lang="en-US" dirty="0" smtClean="0"/>
              <a:t>The </a:t>
            </a:r>
            <a:r>
              <a:rPr lang="en-US" dirty="0" smtClean="0"/>
              <a:t>Java API for input splits is as follows: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Formats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Java API for input splits is as follows</a:t>
            </a:r>
            <a:r>
              <a:rPr lang="en-US" dirty="0" smtClean="0"/>
              <a:t>:</a:t>
            </a:r>
          </a:p>
          <a:p>
            <a:endParaRPr lang="en-US" dirty="0" smtClean="0"/>
          </a:p>
          <a:p>
            <a:endParaRPr lang="en-US" dirty="0" smtClean="0"/>
          </a:p>
          <a:p>
            <a:endParaRPr lang="en-US" dirty="0" smtClean="0"/>
          </a:p>
          <a:p>
            <a:endParaRPr lang="en-US" dirty="0" smtClean="0"/>
          </a:p>
          <a:p>
            <a:r>
              <a:rPr lang="en-US" dirty="0" smtClean="0"/>
              <a:t>The </a:t>
            </a:r>
            <a:r>
              <a:rPr lang="en-US" i="1" dirty="0" err="1" smtClean="0"/>
              <a:t>InputSplit</a:t>
            </a:r>
            <a:r>
              <a:rPr lang="en-US" dirty="0" smtClean="0"/>
              <a:t> represents the data to be processed by a </a:t>
            </a:r>
            <a:r>
              <a:rPr lang="en-US" i="1" dirty="0" err="1" smtClean="0"/>
              <a:t>Mapper</a:t>
            </a:r>
            <a:r>
              <a:rPr lang="en-US" dirty="0" smtClean="0"/>
              <a:t>. </a:t>
            </a:r>
            <a:endParaRPr lang="en-US" dirty="0" smtClean="0"/>
          </a:p>
          <a:p>
            <a:r>
              <a:rPr lang="en-US" dirty="0" smtClean="0"/>
              <a:t>It </a:t>
            </a:r>
            <a:r>
              <a:rPr lang="en-US" dirty="0" smtClean="0"/>
              <a:t>returns the length in bytes and has a reference to the input data</a:t>
            </a:r>
            <a:r>
              <a:rPr lang="en-US" dirty="0" smtClean="0"/>
              <a:t>.</a:t>
            </a:r>
          </a:p>
          <a:p>
            <a:r>
              <a:rPr lang="en-US" dirty="0" smtClean="0"/>
              <a:t> </a:t>
            </a:r>
            <a:r>
              <a:rPr lang="en-US" dirty="0" smtClean="0"/>
              <a:t>It presents a byte-oriented view on the input and is the responsibility of the </a:t>
            </a:r>
            <a:r>
              <a:rPr lang="en-US" i="1" dirty="0" err="1" smtClean="0"/>
              <a:t>RecordReader</a:t>
            </a:r>
            <a:r>
              <a:rPr lang="en-US" dirty="0" smtClean="0"/>
              <a:t> of the job to process this and present a record-oriented view. </a:t>
            </a:r>
          </a:p>
          <a:p>
            <a:endParaRPr lang="en-US" dirty="0"/>
          </a:p>
        </p:txBody>
      </p:sp>
      <p:sp>
        <p:nvSpPr>
          <p:cNvPr id="30721" name="Rectangle 1"/>
          <p:cNvSpPr>
            <a:spLocks noChangeArrowheads="1"/>
          </p:cNvSpPr>
          <p:nvPr/>
        </p:nvSpPr>
        <p:spPr bwMode="auto">
          <a:xfrm>
            <a:off x="1267097" y="2521131"/>
            <a:ext cx="841248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public interface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InputSplit</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extends Writable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long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getLength</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throws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IOException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String[]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getLocations</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throws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IOException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Formats</a:t>
            </a:r>
            <a:endParaRPr lang="en-US" dirty="0"/>
          </a:p>
        </p:txBody>
      </p:sp>
      <p:sp>
        <p:nvSpPr>
          <p:cNvPr id="3" name="Content Placeholder 2"/>
          <p:cNvSpPr>
            <a:spLocks noGrp="1"/>
          </p:cNvSpPr>
          <p:nvPr>
            <p:ph idx="1"/>
          </p:nvPr>
        </p:nvSpPr>
        <p:spPr/>
        <p:txBody>
          <a:bodyPr/>
          <a:lstStyle/>
          <a:p>
            <a:r>
              <a:rPr lang="en-US" dirty="0" smtClean="0"/>
              <a:t>In most cases, we do not deal with </a:t>
            </a:r>
            <a:r>
              <a:rPr lang="en-US" i="1" dirty="0" err="1" smtClean="0"/>
              <a:t>InputSplit</a:t>
            </a:r>
            <a:r>
              <a:rPr lang="en-US" dirty="0" smtClean="0"/>
              <a:t> directly because they are created by an </a:t>
            </a:r>
            <a:r>
              <a:rPr lang="en-US" i="1" dirty="0" err="1" smtClean="0"/>
              <a:t>InputFormat</a:t>
            </a:r>
            <a:r>
              <a:rPr lang="en-US" dirty="0" smtClean="0"/>
              <a:t>. </a:t>
            </a:r>
            <a:endParaRPr lang="en-US" dirty="0" smtClean="0"/>
          </a:p>
          <a:p>
            <a:r>
              <a:rPr lang="en-US" dirty="0" smtClean="0"/>
              <a:t>It </a:t>
            </a:r>
            <a:r>
              <a:rPr lang="en-US" dirty="0" smtClean="0"/>
              <a:t>is </a:t>
            </a:r>
            <a:r>
              <a:rPr lang="en-US" dirty="0" err="1" smtClean="0"/>
              <a:t>is</a:t>
            </a:r>
            <a:r>
              <a:rPr lang="en-US" dirty="0" smtClean="0"/>
              <a:t> the responsibility of the </a:t>
            </a:r>
            <a:r>
              <a:rPr lang="en-US" i="1" dirty="0" err="1" smtClean="0"/>
              <a:t>InputFormat</a:t>
            </a:r>
            <a:r>
              <a:rPr lang="en-US" dirty="0" smtClean="0"/>
              <a:t> to create the input splits and divide them into records.</a:t>
            </a:r>
            <a:endParaRPr lang="en-US" dirty="0"/>
          </a:p>
        </p:txBody>
      </p:sp>
      <p:sp>
        <p:nvSpPr>
          <p:cNvPr id="1025" name="Rectangle 1"/>
          <p:cNvSpPr>
            <a:spLocks noChangeArrowheads="1"/>
          </p:cNvSpPr>
          <p:nvPr/>
        </p:nvSpPr>
        <p:spPr bwMode="auto">
          <a:xfrm>
            <a:off x="1528354" y="3735977"/>
            <a:ext cx="8011885"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public interface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InputFormat</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&lt;K, V&gt;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InputSplit</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getSplits</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JobConf</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job,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numSplits</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throws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IOException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RecordReader</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&lt;K, V&gt;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getRecordReader</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InputSplit</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split,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JobConf</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job, throws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IOException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Hadoop</a:t>
            </a:r>
            <a:endParaRPr lang="en-IN" dirty="0"/>
          </a:p>
        </p:txBody>
      </p:sp>
      <p:sp>
        <p:nvSpPr>
          <p:cNvPr id="3" name="Content Placeholder 2"/>
          <p:cNvSpPr>
            <a:spLocks noGrp="1"/>
          </p:cNvSpPr>
          <p:nvPr>
            <p:ph idx="1"/>
          </p:nvPr>
        </p:nvSpPr>
        <p:spPr/>
        <p:txBody>
          <a:bodyPr/>
          <a:lstStyle/>
          <a:p>
            <a:pPr algn="just"/>
            <a:r>
              <a:rPr lang="en-US" b="1" dirty="0" smtClean="0"/>
              <a:t>Hadoop </a:t>
            </a:r>
            <a:r>
              <a:rPr lang="en-US" b="1" dirty="0"/>
              <a:t>Common:</a:t>
            </a:r>
            <a:r>
              <a:rPr lang="en-US" dirty="0"/>
              <a:t> The Hadoop Common having utilities that support the other Hadoop subprojects.</a:t>
            </a:r>
          </a:p>
          <a:p>
            <a:pPr algn="just"/>
            <a:r>
              <a:rPr lang="en-US" b="1" dirty="0"/>
              <a:t>Hadoop Distributed File System (HDFS):</a:t>
            </a:r>
            <a:r>
              <a:rPr lang="en-US" dirty="0"/>
              <a:t> Hadoop Distributed File System provides to access the distributed file to application data.</a:t>
            </a:r>
          </a:p>
          <a:p>
            <a:pPr algn="just"/>
            <a:r>
              <a:rPr lang="en-US" b="1" dirty="0"/>
              <a:t>Hadoop MapReduce: </a:t>
            </a:r>
            <a:r>
              <a:rPr lang="en-US" dirty="0"/>
              <a:t>It is a software framework for processing large distributed data sets on compute clusters.</a:t>
            </a:r>
          </a:p>
          <a:p>
            <a:pPr algn="just"/>
            <a:r>
              <a:rPr lang="en-US" b="1" dirty="0"/>
              <a:t>Hadoop YARN:</a:t>
            </a:r>
            <a:r>
              <a:rPr lang="en-US" dirty="0"/>
              <a:t> Hadoop YARN is a framework for resource management and scheduling job.</a:t>
            </a:r>
          </a:p>
        </p:txBody>
      </p:sp>
    </p:spTree>
    <p:extLst>
      <p:ext uri="{BB962C8B-B14F-4D97-AF65-F5344CB8AC3E}">
        <p14:creationId xmlns="" xmlns:p14="http://schemas.microsoft.com/office/powerpoint/2010/main" val="3931480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b="1" dirty="0" smtClean="0"/>
              <a:t>Input Formats</a:t>
            </a:r>
            <a:endParaRPr lang="en-US" dirty="0"/>
          </a:p>
        </p:txBody>
      </p:sp>
      <p:sp>
        <p:nvSpPr>
          <p:cNvPr id="3" name="Content Placeholder 2"/>
          <p:cNvSpPr>
            <a:spLocks noGrp="1"/>
          </p:cNvSpPr>
          <p:nvPr>
            <p:ph idx="1"/>
          </p:nvPr>
        </p:nvSpPr>
        <p:spPr>
          <a:xfrm>
            <a:off x="838200" y="1345474"/>
            <a:ext cx="10515600" cy="4831489"/>
          </a:xfrm>
        </p:spPr>
        <p:txBody>
          <a:bodyPr>
            <a:normAutofit fontScale="85000" lnSpcReduction="20000"/>
          </a:bodyPr>
          <a:lstStyle/>
          <a:p>
            <a:r>
              <a:rPr lang="en-US" dirty="0" smtClean="0"/>
              <a:t>The </a:t>
            </a:r>
            <a:r>
              <a:rPr lang="en-US" dirty="0" err="1" smtClean="0"/>
              <a:t>JobClient</a:t>
            </a:r>
            <a:r>
              <a:rPr lang="en-US" dirty="0" smtClean="0"/>
              <a:t> invokes the </a:t>
            </a:r>
            <a:r>
              <a:rPr lang="en-US" i="1" dirty="0" err="1" smtClean="0"/>
              <a:t>getSplits</a:t>
            </a:r>
            <a:r>
              <a:rPr lang="en-US" i="1" dirty="0" smtClean="0"/>
              <a:t>()</a:t>
            </a:r>
            <a:r>
              <a:rPr lang="en-US" dirty="0" smtClean="0"/>
              <a:t> method with appropriate number of split arguments</a:t>
            </a:r>
            <a:r>
              <a:rPr lang="en-US" dirty="0" smtClean="0"/>
              <a:t>.</a:t>
            </a:r>
          </a:p>
          <a:p>
            <a:r>
              <a:rPr lang="en-US" dirty="0" smtClean="0"/>
              <a:t>Once the split is calculated it is sent to the </a:t>
            </a:r>
            <a:r>
              <a:rPr lang="en-US" dirty="0" err="1" smtClean="0"/>
              <a:t>jobtracker</a:t>
            </a:r>
            <a:r>
              <a:rPr lang="en-US" dirty="0" smtClean="0"/>
              <a:t>. The </a:t>
            </a:r>
            <a:r>
              <a:rPr lang="en-US" dirty="0" err="1" smtClean="0"/>
              <a:t>jobtracker</a:t>
            </a:r>
            <a:r>
              <a:rPr lang="en-US" dirty="0" smtClean="0"/>
              <a:t> schedules map tasks for the </a:t>
            </a:r>
            <a:r>
              <a:rPr lang="en-US" dirty="0" err="1" smtClean="0"/>
              <a:t>tasktrackers</a:t>
            </a:r>
            <a:r>
              <a:rPr lang="en-US" dirty="0" smtClean="0"/>
              <a:t> using storage location. </a:t>
            </a:r>
            <a:endParaRPr lang="en-US" dirty="0" smtClean="0"/>
          </a:p>
          <a:p>
            <a:r>
              <a:rPr lang="en-US" dirty="0" smtClean="0"/>
              <a:t>The </a:t>
            </a:r>
            <a:r>
              <a:rPr lang="en-US" dirty="0" err="1" smtClean="0"/>
              <a:t>tasktracker</a:t>
            </a:r>
            <a:r>
              <a:rPr lang="en-US" dirty="0" smtClean="0"/>
              <a:t> then passes the split by invoking </a:t>
            </a:r>
            <a:r>
              <a:rPr lang="en-US" i="1" dirty="0" err="1" smtClean="0"/>
              <a:t>getRecordReader</a:t>
            </a:r>
            <a:r>
              <a:rPr lang="en-US" i="1" dirty="0" smtClean="0"/>
              <a:t>()</a:t>
            </a:r>
            <a:r>
              <a:rPr lang="en-US" dirty="0" smtClean="0"/>
              <a:t> method on the </a:t>
            </a:r>
            <a:r>
              <a:rPr lang="en-US" i="1" dirty="0" err="1" smtClean="0"/>
              <a:t>InputFormat</a:t>
            </a:r>
            <a:r>
              <a:rPr lang="en-US" dirty="0" smtClean="0"/>
              <a:t> to get </a:t>
            </a:r>
            <a:r>
              <a:rPr lang="en-US" i="1" dirty="0" err="1" smtClean="0"/>
              <a:t>RecordReader</a:t>
            </a:r>
            <a:r>
              <a:rPr lang="en-US" dirty="0" smtClean="0"/>
              <a:t> for the split</a:t>
            </a:r>
            <a:r>
              <a:rPr lang="en-US" dirty="0" smtClean="0"/>
              <a:t>.</a:t>
            </a:r>
          </a:p>
          <a:p>
            <a:r>
              <a:rPr lang="en-US" dirty="0" smtClean="0"/>
              <a:t>The </a:t>
            </a:r>
            <a:r>
              <a:rPr lang="en-US" i="1" dirty="0" err="1" smtClean="0"/>
              <a:t>FileInputFormat</a:t>
            </a:r>
            <a:r>
              <a:rPr lang="en-US" dirty="0" smtClean="0"/>
              <a:t> is the base class for the file data source. </a:t>
            </a:r>
            <a:endParaRPr lang="en-US" dirty="0" smtClean="0"/>
          </a:p>
          <a:p>
            <a:r>
              <a:rPr lang="en-US" dirty="0" smtClean="0"/>
              <a:t>It </a:t>
            </a:r>
            <a:r>
              <a:rPr lang="en-US" dirty="0" smtClean="0"/>
              <a:t>has the responsibility to identify the files that are to be included as the job input and the definition for generating the split.</a:t>
            </a:r>
          </a:p>
          <a:p>
            <a:r>
              <a:rPr lang="en-US" dirty="0" err="1" smtClean="0"/>
              <a:t>Hadoop</a:t>
            </a:r>
            <a:r>
              <a:rPr lang="en-US" dirty="0" smtClean="0"/>
              <a:t> also includes processing of unstructured data that often comes in textual format. The </a:t>
            </a:r>
            <a:r>
              <a:rPr lang="en-US" i="1" dirty="0" err="1" smtClean="0"/>
              <a:t>TextInputFormat</a:t>
            </a:r>
            <a:r>
              <a:rPr lang="en-US" dirty="0" smtClean="0"/>
              <a:t> is the default </a:t>
            </a:r>
            <a:r>
              <a:rPr lang="en-US" i="1" dirty="0" err="1" smtClean="0"/>
              <a:t>InputFormat</a:t>
            </a:r>
            <a:r>
              <a:rPr lang="en-US" dirty="0" smtClean="0"/>
              <a:t> for such data.</a:t>
            </a:r>
          </a:p>
          <a:p>
            <a:r>
              <a:rPr lang="en-US" dirty="0" smtClean="0"/>
              <a:t>The </a:t>
            </a:r>
            <a:r>
              <a:rPr lang="en-US" i="1" dirty="0" err="1" smtClean="0"/>
              <a:t>SequenceInputFormat</a:t>
            </a:r>
            <a:r>
              <a:rPr lang="en-US" dirty="0" smtClean="0"/>
              <a:t> takes up binary inputs and stores sequences of binary key-value </a:t>
            </a:r>
            <a:r>
              <a:rPr lang="en-US" dirty="0" smtClean="0"/>
              <a:t>pairs.</a:t>
            </a:r>
          </a:p>
          <a:p>
            <a:r>
              <a:rPr lang="en-US" dirty="0" err="1" smtClean="0"/>
              <a:t>DBInputFormat</a:t>
            </a:r>
            <a:r>
              <a:rPr lang="en-US" dirty="0" smtClean="0"/>
              <a:t> provides the capability to read data from relational database using JDBC.</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Formats</a:t>
            </a:r>
            <a:br>
              <a:rPr lang="en-US" b="1" dirty="0" smtClean="0"/>
            </a:br>
            <a:endParaRPr lang="en-US" dirty="0"/>
          </a:p>
        </p:txBody>
      </p:sp>
      <p:sp>
        <p:nvSpPr>
          <p:cNvPr id="3" name="Content Placeholder 2"/>
          <p:cNvSpPr>
            <a:spLocks noGrp="1"/>
          </p:cNvSpPr>
          <p:nvPr>
            <p:ph idx="1"/>
          </p:nvPr>
        </p:nvSpPr>
        <p:spPr>
          <a:xfrm>
            <a:off x="838200" y="1472928"/>
            <a:ext cx="10515600" cy="4351338"/>
          </a:xfrm>
        </p:spPr>
        <p:txBody>
          <a:bodyPr>
            <a:normAutofit fontScale="92500" lnSpcReduction="10000"/>
          </a:bodyPr>
          <a:lstStyle/>
          <a:p>
            <a:r>
              <a:rPr lang="en-US" dirty="0" smtClean="0"/>
              <a:t>The output format classes are similar to their corresponding input </a:t>
            </a:r>
            <a:r>
              <a:rPr lang="en-US" dirty="0" smtClean="0"/>
              <a:t>for</a:t>
            </a:r>
          </a:p>
          <a:p>
            <a:r>
              <a:rPr lang="en-US" dirty="0" smtClean="0"/>
              <a:t>For example, the </a:t>
            </a:r>
            <a:r>
              <a:rPr lang="en-US" i="1" dirty="0" err="1" smtClean="0"/>
              <a:t>TextOutputFormat</a:t>
            </a:r>
            <a:r>
              <a:rPr lang="en-US" dirty="0" smtClean="0"/>
              <a:t> is the default output format that writes records as plain text files, whereas key-values any be of any types, and transforms them into a string by invoking the </a:t>
            </a:r>
            <a:r>
              <a:rPr lang="en-US" i="1" dirty="0" err="1" smtClean="0"/>
              <a:t>toString</a:t>
            </a:r>
            <a:r>
              <a:rPr lang="en-US" i="1" dirty="0" smtClean="0"/>
              <a:t>()</a:t>
            </a:r>
            <a:r>
              <a:rPr lang="en-US" dirty="0" smtClean="0"/>
              <a:t> method. </a:t>
            </a:r>
            <a:endParaRPr lang="en-US" dirty="0" smtClean="0"/>
          </a:p>
          <a:p>
            <a:r>
              <a:rPr lang="en-US" dirty="0" smtClean="0"/>
              <a:t>The </a:t>
            </a:r>
            <a:r>
              <a:rPr lang="en-US" dirty="0" smtClean="0"/>
              <a:t>key-value character is separated by the tab character, although this can be customized by manipulating the separator property of the text output format. mat classes and work in the reverse direction</a:t>
            </a:r>
            <a:r>
              <a:rPr lang="en-US" dirty="0" smtClean="0"/>
              <a:t>.</a:t>
            </a:r>
          </a:p>
          <a:p>
            <a:r>
              <a:rPr lang="en-US" dirty="0" smtClean="0"/>
              <a:t>For binary output, there is </a:t>
            </a:r>
            <a:r>
              <a:rPr lang="en-US" i="1" dirty="0" err="1" smtClean="0"/>
              <a:t>SequenceFileOutputFormat</a:t>
            </a:r>
            <a:r>
              <a:rPr lang="en-US" dirty="0" smtClean="0"/>
              <a:t> to write a sequence of binary output to a file. </a:t>
            </a:r>
            <a:endParaRPr lang="en-US" dirty="0" smtClean="0"/>
          </a:p>
          <a:p>
            <a:r>
              <a:rPr lang="en-US" dirty="0" smtClean="0"/>
              <a:t>Binary </a:t>
            </a:r>
            <a:r>
              <a:rPr lang="en-US" dirty="0" smtClean="0"/>
              <a:t>outputs are particularly useful if the output becomes input to a further </a:t>
            </a:r>
            <a:r>
              <a:rPr lang="en-US" dirty="0" err="1" smtClean="0"/>
              <a:t>MapReduce</a:t>
            </a:r>
            <a:r>
              <a:rPr lang="en-US" dirty="0" smtClean="0"/>
              <a:t> job.</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320"/>
            <a:ext cx="10515600" cy="1325563"/>
          </a:xfrm>
        </p:spPr>
        <p:txBody>
          <a:bodyPr/>
          <a:lstStyle/>
          <a:p>
            <a:r>
              <a:rPr lang="en-US" b="1" dirty="0" smtClean="0"/>
              <a:t>Output Formats</a:t>
            </a:r>
            <a:br>
              <a:rPr lang="en-US" b="1" dirty="0" smtClean="0"/>
            </a:br>
            <a:endParaRPr lang="en-US" dirty="0"/>
          </a:p>
        </p:txBody>
      </p:sp>
      <p:sp>
        <p:nvSpPr>
          <p:cNvPr id="3" name="Content Placeholder 2"/>
          <p:cNvSpPr>
            <a:spLocks noGrp="1"/>
          </p:cNvSpPr>
          <p:nvPr>
            <p:ph idx="1"/>
          </p:nvPr>
        </p:nvSpPr>
        <p:spPr/>
        <p:txBody>
          <a:bodyPr/>
          <a:lstStyle/>
          <a:p>
            <a:r>
              <a:rPr lang="en-US" dirty="0" smtClean="0"/>
              <a:t>The output formats for relational databases and to </a:t>
            </a:r>
            <a:r>
              <a:rPr lang="en-US" dirty="0" err="1" smtClean="0"/>
              <a:t>HBase</a:t>
            </a:r>
            <a:r>
              <a:rPr lang="en-US" dirty="0" smtClean="0"/>
              <a:t> are handled by </a:t>
            </a:r>
            <a:r>
              <a:rPr lang="en-US" i="1" dirty="0" err="1" smtClean="0"/>
              <a:t>DBOutputFormat</a:t>
            </a:r>
            <a:r>
              <a:rPr lang="en-US" dirty="0" smtClean="0"/>
              <a:t>. </a:t>
            </a:r>
            <a:endParaRPr lang="en-US" dirty="0" smtClean="0"/>
          </a:p>
          <a:p>
            <a:r>
              <a:rPr lang="en-US" dirty="0" smtClean="0"/>
              <a:t>It </a:t>
            </a:r>
            <a:r>
              <a:rPr lang="en-US" dirty="0" smtClean="0"/>
              <a:t>sends the reduced output to a SQL table. For example, the </a:t>
            </a:r>
            <a:r>
              <a:rPr lang="en-US" dirty="0" err="1" smtClean="0"/>
              <a:t>HBase’s</a:t>
            </a:r>
            <a:r>
              <a:rPr lang="en-US" dirty="0" smtClean="0"/>
              <a:t> </a:t>
            </a:r>
            <a:r>
              <a:rPr lang="en-US" i="1" dirty="0" err="1" smtClean="0"/>
              <a:t>TableOutputFormat</a:t>
            </a:r>
            <a:r>
              <a:rPr lang="en-US" dirty="0" smtClean="0"/>
              <a:t> enables the </a:t>
            </a:r>
            <a:r>
              <a:rPr lang="en-US" dirty="0" err="1" smtClean="0"/>
              <a:t>MapReduce</a:t>
            </a:r>
            <a:r>
              <a:rPr lang="en-US" dirty="0" smtClean="0"/>
              <a:t> program to work on the data stored in the </a:t>
            </a:r>
            <a:r>
              <a:rPr lang="en-US" dirty="0" err="1" smtClean="0"/>
              <a:t>HBase</a:t>
            </a:r>
            <a:r>
              <a:rPr lang="en-US" dirty="0" smtClean="0"/>
              <a:t> table and uses it for writing outputs to the </a:t>
            </a:r>
            <a:r>
              <a:rPr lang="en-US" dirty="0" err="1" smtClean="0"/>
              <a:t>HBase</a:t>
            </a:r>
            <a:r>
              <a:rPr lang="en-US" dirty="0" smtClean="0"/>
              <a:t> table.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What is MapReduce?</a:t>
            </a:r>
            <a:endParaRPr lang="en-US" dirty="0"/>
          </a:p>
        </p:txBody>
      </p:sp>
      <p:sp>
        <p:nvSpPr>
          <p:cNvPr id="3" name="Content Placeholder 2"/>
          <p:cNvSpPr>
            <a:spLocks noGrp="1"/>
          </p:cNvSpPr>
          <p:nvPr>
            <p:ph idx="1"/>
          </p:nvPr>
        </p:nvSpPr>
        <p:spPr/>
        <p:txBody>
          <a:bodyPr/>
          <a:lstStyle/>
          <a:p>
            <a:r>
              <a:rPr lang="en-US" dirty="0"/>
              <a:t>A MapReduce is a data processing tool which is used to process the data </a:t>
            </a:r>
            <a:r>
              <a:rPr lang="en-US" dirty="0" err="1" smtClean="0"/>
              <a:t>parallely</a:t>
            </a:r>
            <a:r>
              <a:rPr lang="en-US" dirty="0" smtClean="0"/>
              <a:t> </a:t>
            </a:r>
            <a:r>
              <a:rPr lang="en-US" dirty="0"/>
              <a:t>in a distributed form. </a:t>
            </a:r>
            <a:endParaRPr lang="en-US" dirty="0" smtClean="0"/>
          </a:p>
          <a:p>
            <a:r>
              <a:rPr lang="en-US" dirty="0" smtClean="0"/>
              <a:t>It </a:t>
            </a:r>
            <a:r>
              <a:rPr lang="en-US" dirty="0"/>
              <a:t>was developed in 2004, on the basis of paper titled as "MapReduce: Simplified Data Processing on Large Clusters," published by Google.</a:t>
            </a:r>
            <a:endParaRPr lang="en-IN" dirty="0"/>
          </a:p>
        </p:txBody>
      </p:sp>
    </p:spTree>
    <p:extLst>
      <p:ext uri="{BB962C8B-B14F-4D97-AF65-F5344CB8AC3E}">
        <p14:creationId xmlns="" xmlns:p14="http://schemas.microsoft.com/office/powerpoint/2010/main" val="56984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036"/>
            <a:ext cx="10515600" cy="742458"/>
          </a:xfrm>
        </p:spPr>
        <p:txBody>
          <a:bodyPr/>
          <a:lstStyle/>
          <a:p>
            <a:r>
              <a:rPr lang="en-US" dirty="0" smtClean="0"/>
              <a:t>MapReduce</a:t>
            </a:r>
            <a:endParaRPr lang="en-IN" dirty="0"/>
          </a:p>
        </p:txBody>
      </p:sp>
      <p:sp>
        <p:nvSpPr>
          <p:cNvPr id="3" name="Content Placeholder 2"/>
          <p:cNvSpPr>
            <a:spLocks noGrp="1"/>
          </p:cNvSpPr>
          <p:nvPr>
            <p:ph idx="1"/>
          </p:nvPr>
        </p:nvSpPr>
        <p:spPr>
          <a:xfrm>
            <a:off x="838200" y="1429554"/>
            <a:ext cx="10515600" cy="5061397"/>
          </a:xfrm>
        </p:spPr>
        <p:txBody>
          <a:bodyPr>
            <a:normAutofit/>
          </a:bodyPr>
          <a:lstStyle/>
          <a:p>
            <a:pPr algn="just"/>
            <a:r>
              <a:rPr lang="en-US" dirty="0" smtClean="0"/>
              <a:t>MapReduce </a:t>
            </a:r>
            <a:r>
              <a:rPr lang="en-US" dirty="0"/>
              <a:t>is a processing technique and a program model for distributed computing based on java. </a:t>
            </a:r>
            <a:endParaRPr lang="en-US" dirty="0" smtClean="0"/>
          </a:p>
          <a:p>
            <a:pPr algn="just"/>
            <a:r>
              <a:rPr lang="en-US" dirty="0" smtClean="0"/>
              <a:t>The </a:t>
            </a:r>
            <a:r>
              <a:rPr lang="en-US" dirty="0"/>
              <a:t>MapReduce algorithm contains two important tasks, namely Map and Reduce. </a:t>
            </a:r>
            <a:endParaRPr lang="en-US" dirty="0" smtClean="0"/>
          </a:p>
          <a:p>
            <a:pPr algn="just"/>
            <a:r>
              <a:rPr lang="en-US" dirty="0" smtClean="0"/>
              <a:t>Map </a:t>
            </a:r>
            <a:r>
              <a:rPr lang="en-US" dirty="0"/>
              <a:t>takes a set of data and converts it into another set of data, where individual elements are broken down into tuples (key/value pairs). </a:t>
            </a:r>
            <a:endParaRPr lang="en-US" dirty="0" smtClean="0"/>
          </a:p>
          <a:p>
            <a:pPr algn="just"/>
            <a:r>
              <a:rPr lang="en-US" dirty="0" smtClean="0"/>
              <a:t>Secondly</a:t>
            </a:r>
            <a:r>
              <a:rPr lang="en-US" dirty="0"/>
              <a:t>, reduce task, which takes the output from a map as an input and combines those data tuples into a smaller set of tuples. </a:t>
            </a:r>
            <a:endParaRPr lang="en-US" dirty="0" smtClean="0"/>
          </a:p>
          <a:p>
            <a:pPr algn="just"/>
            <a:r>
              <a:rPr lang="en-US" dirty="0" smtClean="0"/>
              <a:t>As </a:t>
            </a:r>
            <a:r>
              <a:rPr lang="en-US" dirty="0"/>
              <a:t>the sequence of the name MapReduce implies, the reduce task is always performed after the map job.</a:t>
            </a:r>
          </a:p>
        </p:txBody>
      </p:sp>
    </p:spTree>
    <p:extLst>
      <p:ext uri="{BB962C8B-B14F-4D97-AF65-F5344CB8AC3E}">
        <p14:creationId xmlns="" xmlns:p14="http://schemas.microsoft.com/office/powerpoint/2010/main" val="8398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IN" dirty="0"/>
          </a:p>
        </p:txBody>
      </p:sp>
      <p:sp>
        <p:nvSpPr>
          <p:cNvPr id="3" name="Content Placeholder 2"/>
          <p:cNvSpPr>
            <a:spLocks noGrp="1"/>
          </p:cNvSpPr>
          <p:nvPr>
            <p:ph idx="1"/>
          </p:nvPr>
        </p:nvSpPr>
        <p:spPr>
          <a:xfrm>
            <a:off x="838200" y="1571223"/>
            <a:ext cx="10515600" cy="4605740"/>
          </a:xfrm>
        </p:spPr>
        <p:txBody>
          <a:bodyPr>
            <a:normAutofit/>
          </a:bodyPr>
          <a:lstStyle/>
          <a:p>
            <a:pPr marL="0" indent="0" fontAlgn="base">
              <a:buNone/>
            </a:pPr>
            <a:r>
              <a:rPr lang="en-US" dirty="0"/>
              <a:t>MapReduce programming offers several </a:t>
            </a:r>
            <a:r>
              <a:rPr lang="en-US" dirty="0" smtClean="0"/>
              <a:t>benefits.</a:t>
            </a:r>
            <a:endParaRPr lang="en-US" dirty="0"/>
          </a:p>
          <a:p>
            <a:pPr fontAlgn="base"/>
            <a:r>
              <a:rPr lang="en-US" b="1" dirty="0"/>
              <a:t>Scalability</a:t>
            </a:r>
            <a:r>
              <a:rPr lang="en-US" dirty="0"/>
              <a:t>. Businesses can process petabytes of data stored in the Hadoop Distributed File System (HDFS).</a:t>
            </a:r>
          </a:p>
          <a:p>
            <a:pPr fontAlgn="base"/>
            <a:r>
              <a:rPr lang="en-US" b="1" dirty="0"/>
              <a:t>Flexibility</a:t>
            </a:r>
            <a:r>
              <a:rPr lang="en-US" dirty="0"/>
              <a:t>. Hadoop enables easier access to multiple sources of data and multiple types of data.</a:t>
            </a:r>
          </a:p>
          <a:p>
            <a:pPr fontAlgn="base"/>
            <a:r>
              <a:rPr lang="en-US" b="1" dirty="0"/>
              <a:t>Speed</a:t>
            </a:r>
            <a:r>
              <a:rPr lang="en-US" dirty="0"/>
              <a:t>. With parallel processing and minimal data movement, Hadoop offers fast processing of massive amounts of data.</a:t>
            </a:r>
          </a:p>
          <a:p>
            <a:pPr fontAlgn="base"/>
            <a:r>
              <a:rPr lang="en-US" b="1" dirty="0"/>
              <a:t>Simple</a:t>
            </a:r>
            <a:r>
              <a:rPr lang="en-US" dirty="0"/>
              <a:t>. Developers can write code in a choice of languages, including Java, C++ and Python.</a:t>
            </a:r>
          </a:p>
        </p:txBody>
      </p:sp>
    </p:spTree>
    <p:extLst>
      <p:ext uri="{BB962C8B-B14F-4D97-AF65-F5344CB8AC3E}">
        <p14:creationId xmlns="" xmlns:p14="http://schemas.microsoft.com/office/powerpoint/2010/main" val="416226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endParaRPr lang="en-IN" dirty="0"/>
          </a:p>
        </p:txBody>
      </p:sp>
      <p:sp>
        <p:nvSpPr>
          <p:cNvPr id="3" name="Content Placeholder 2"/>
          <p:cNvSpPr>
            <a:spLocks noGrp="1"/>
          </p:cNvSpPr>
          <p:nvPr>
            <p:ph idx="1"/>
          </p:nvPr>
        </p:nvSpPr>
        <p:spPr>
          <a:xfrm>
            <a:off x="838200" y="927280"/>
            <a:ext cx="10515600" cy="5249683"/>
          </a:xfrm>
        </p:spPr>
        <p:txBody>
          <a:bodyPr/>
          <a:lstStyle/>
          <a:p>
            <a:pPr marL="0" indent="0">
              <a:buNone/>
            </a:pPr>
            <a:r>
              <a:rPr lang="en-US" dirty="0"/>
              <a:t>MapReduce program executes in three stages, namely map stage, shuffle stage, and reduce stage.</a:t>
            </a:r>
          </a:p>
          <a:p>
            <a:pPr lvl="1"/>
            <a:r>
              <a:rPr lang="en-US" b="1" dirty="0"/>
              <a:t>Map stage</a:t>
            </a:r>
            <a:r>
              <a:rPr lang="en-US" dirty="0"/>
              <a:t> − The map or mapper’s job is to process the input data. </a:t>
            </a:r>
            <a:endParaRPr lang="en-US" dirty="0" smtClean="0"/>
          </a:p>
          <a:p>
            <a:pPr lvl="1"/>
            <a:r>
              <a:rPr lang="en-US" dirty="0" smtClean="0"/>
              <a:t>Generally </a:t>
            </a:r>
            <a:r>
              <a:rPr lang="en-US" dirty="0"/>
              <a:t>the input data is in the form of file or directory and is stored in the Hadoop file system (HDFS). </a:t>
            </a:r>
            <a:endParaRPr lang="en-US" dirty="0" smtClean="0"/>
          </a:p>
          <a:p>
            <a:pPr lvl="1"/>
            <a:r>
              <a:rPr lang="en-US" dirty="0" smtClean="0"/>
              <a:t>The </a:t>
            </a:r>
            <a:r>
              <a:rPr lang="en-US" dirty="0"/>
              <a:t>input file is passed to the mapper function line by line. </a:t>
            </a:r>
            <a:endParaRPr lang="en-US" dirty="0" smtClean="0"/>
          </a:p>
          <a:p>
            <a:pPr lvl="1"/>
            <a:r>
              <a:rPr lang="en-US" dirty="0" smtClean="0"/>
              <a:t>The </a:t>
            </a:r>
            <a:r>
              <a:rPr lang="en-US" dirty="0"/>
              <a:t>mapper processes the data and creates several small chunks of data.</a:t>
            </a:r>
          </a:p>
          <a:p>
            <a:pPr lvl="1"/>
            <a:r>
              <a:rPr lang="en-US" b="1" dirty="0"/>
              <a:t>Reduce stage</a:t>
            </a:r>
            <a:r>
              <a:rPr lang="en-US" dirty="0"/>
              <a:t> − This stage is the combination of the </a:t>
            </a:r>
            <a:r>
              <a:rPr lang="en-US" b="1" dirty="0"/>
              <a:t>Shuffle </a:t>
            </a:r>
            <a:r>
              <a:rPr lang="en-US" dirty="0"/>
              <a:t>stage and the </a:t>
            </a:r>
            <a:r>
              <a:rPr lang="en-US" b="1" dirty="0"/>
              <a:t>Reduce</a:t>
            </a:r>
            <a:r>
              <a:rPr lang="en-US" dirty="0"/>
              <a:t> stage. </a:t>
            </a:r>
            <a:endParaRPr lang="en-US" dirty="0" smtClean="0"/>
          </a:p>
          <a:p>
            <a:pPr lvl="1"/>
            <a:r>
              <a:rPr lang="en-US" dirty="0" smtClean="0"/>
              <a:t>The </a:t>
            </a:r>
            <a:r>
              <a:rPr lang="en-US" dirty="0"/>
              <a:t>Reducer’s job is to process the data that comes from the mapper. </a:t>
            </a:r>
            <a:endParaRPr lang="en-US" dirty="0" smtClean="0"/>
          </a:p>
          <a:p>
            <a:pPr lvl="1"/>
            <a:r>
              <a:rPr lang="en-US" dirty="0" smtClean="0"/>
              <a:t>After </a:t>
            </a:r>
            <a:r>
              <a:rPr lang="en-US" dirty="0"/>
              <a:t>processing, it produces a new set of output, which will be stored in the HDFS.</a:t>
            </a:r>
          </a:p>
        </p:txBody>
      </p:sp>
    </p:spTree>
    <p:extLst>
      <p:ext uri="{BB962C8B-B14F-4D97-AF65-F5344CB8AC3E}">
        <p14:creationId xmlns="" xmlns:p14="http://schemas.microsoft.com/office/powerpoint/2010/main" val="428368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10515600" cy="793974"/>
          </a:xfrm>
        </p:spPr>
        <p:txBody>
          <a:bodyPr/>
          <a:lstStyle/>
          <a:p>
            <a:r>
              <a:rPr lang="en-US" dirty="0" smtClean="0"/>
              <a:t>Terminology</a:t>
            </a:r>
            <a:endParaRPr lang="en-US" dirty="0"/>
          </a:p>
        </p:txBody>
      </p:sp>
      <p:sp>
        <p:nvSpPr>
          <p:cNvPr id="3" name="Content Placeholder 2"/>
          <p:cNvSpPr>
            <a:spLocks noGrp="1"/>
          </p:cNvSpPr>
          <p:nvPr>
            <p:ph idx="1"/>
          </p:nvPr>
        </p:nvSpPr>
        <p:spPr>
          <a:xfrm>
            <a:off x="838200" y="991674"/>
            <a:ext cx="10515600" cy="5409126"/>
          </a:xfrm>
        </p:spPr>
        <p:txBody>
          <a:bodyPr>
            <a:noAutofit/>
          </a:bodyPr>
          <a:lstStyle/>
          <a:p>
            <a:r>
              <a:rPr lang="en-US" sz="2000" b="1" dirty="0" err="1" smtClean="0"/>
              <a:t>PayLoad</a:t>
            </a:r>
            <a:r>
              <a:rPr lang="en-US" sz="2000" dirty="0"/>
              <a:t> − Applications implement the Map and the Reduce functions, and form the core of the job.</a:t>
            </a:r>
          </a:p>
          <a:p>
            <a:r>
              <a:rPr lang="en-US" sz="2000" b="1" dirty="0"/>
              <a:t>Mapper</a:t>
            </a:r>
            <a:r>
              <a:rPr lang="en-US" sz="2000" dirty="0"/>
              <a:t> − Mapper maps the input key/value pairs to a set of intermediate key/value pair.</a:t>
            </a:r>
          </a:p>
          <a:p>
            <a:r>
              <a:rPr lang="en-US" sz="2000" b="1" dirty="0" err="1"/>
              <a:t>NamedNode</a:t>
            </a:r>
            <a:r>
              <a:rPr lang="en-US" sz="2000" dirty="0"/>
              <a:t> − Node that manages the Hadoop Distributed File System (HDFS).</a:t>
            </a:r>
          </a:p>
          <a:p>
            <a:r>
              <a:rPr lang="en-US" sz="2000" b="1" dirty="0" err="1"/>
              <a:t>DataNode</a:t>
            </a:r>
            <a:r>
              <a:rPr lang="en-US" sz="2000" dirty="0"/>
              <a:t> − Node where data is presented in advance before any processing takes place.</a:t>
            </a:r>
          </a:p>
          <a:p>
            <a:r>
              <a:rPr lang="en-US" sz="2000" b="1" dirty="0" err="1"/>
              <a:t>MasterNode</a:t>
            </a:r>
            <a:r>
              <a:rPr lang="en-US" sz="2000" dirty="0"/>
              <a:t> − Node where </a:t>
            </a:r>
            <a:r>
              <a:rPr lang="en-US" sz="2000" dirty="0" err="1"/>
              <a:t>JobTracker</a:t>
            </a:r>
            <a:r>
              <a:rPr lang="en-US" sz="2000" dirty="0"/>
              <a:t> runs and which accepts job requests from clients.</a:t>
            </a:r>
          </a:p>
          <a:p>
            <a:r>
              <a:rPr lang="en-US" sz="2000" b="1" dirty="0" err="1"/>
              <a:t>SlaveNode</a:t>
            </a:r>
            <a:r>
              <a:rPr lang="en-US" sz="2000" dirty="0"/>
              <a:t> − Node where Map and Reduce program runs.</a:t>
            </a:r>
          </a:p>
          <a:p>
            <a:r>
              <a:rPr lang="en-US" sz="2000" b="1" dirty="0" err="1"/>
              <a:t>JobTracker</a:t>
            </a:r>
            <a:r>
              <a:rPr lang="en-US" sz="2000" dirty="0"/>
              <a:t> − Schedules jobs and tracks the assign jobs to Task tracker.</a:t>
            </a:r>
          </a:p>
          <a:p>
            <a:r>
              <a:rPr lang="en-US" sz="2000" b="1" dirty="0"/>
              <a:t>Task Tracker</a:t>
            </a:r>
            <a:r>
              <a:rPr lang="en-US" sz="2000" dirty="0"/>
              <a:t> − Tracks the task and reports status to </a:t>
            </a:r>
            <a:r>
              <a:rPr lang="en-US" sz="2000" dirty="0" err="1"/>
              <a:t>JobTracker</a:t>
            </a:r>
            <a:r>
              <a:rPr lang="en-US" sz="2000" dirty="0"/>
              <a:t>.</a:t>
            </a:r>
          </a:p>
          <a:p>
            <a:r>
              <a:rPr lang="en-US" sz="2000" b="1" dirty="0"/>
              <a:t>Job</a:t>
            </a:r>
            <a:r>
              <a:rPr lang="en-US" sz="2000" dirty="0"/>
              <a:t> − A program is an execution of a Mapper and Reducer across a dataset.</a:t>
            </a:r>
          </a:p>
          <a:p>
            <a:r>
              <a:rPr lang="en-US" sz="2000" b="1" dirty="0"/>
              <a:t>Task</a:t>
            </a:r>
            <a:r>
              <a:rPr lang="en-US" sz="2000" dirty="0"/>
              <a:t> − An execution of a Mapper or a Reducer on a slice of data.</a:t>
            </a:r>
          </a:p>
          <a:p>
            <a:r>
              <a:rPr lang="en-US" sz="2000" b="1" dirty="0"/>
              <a:t>Task Attempt</a:t>
            </a:r>
            <a:r>
              <a:rPr lang="en-US" sz="2000" dirty="0"/>
              <a:t> − A particular instance of an attempt to execute a task on a </a:t>
            </a:r>
            <a:r>
              <a:rPr lang="en-US" sz="2000" dirty="0" err="1"/>
              <a:t>SlaveNode</a:t>
            </a:r>
            <a:r>
              <a:rPr lang="en-US" sz="2000" dirty="0"/>
              <a:t>.</a:t>
            </a:r>
          </a:p>
        </p:txBody>
      </p:sp>
    </p:spTree>
    <p:extLst>
      <p:ext uri="{BB962C8B-B14F-4D97-AF65-F5344CB8AC3E}">
        <p14:creationId xmlns="" xmlns:p14="http://schemas.microsoft.com/office/powerpoint/2010/main" val="142101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descr="MapReduce Anatomy - MapReduce Tutorial - Edurek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49524" y="2553493"/>
            <a:ext cx="7762875" cy="28956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6208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41434" y="556418"/>
            <a:ext cx="6618668" cy="5811838"/>
          </a:xfrm>
        </p:spPr>
        <p:txBody>
          <a:bodyPr>
            <a:normAutofit fontScale="92500" lnSpcReduction="20000"/>
          </a:bodyPr>
          <a:lstStyle/>
          <a:p>
            <a:pPr algn="just"/>
            <a:r>
              <a:rPr lang="en-US" dirty="0"/>
              <a:t>A job is divided into multiple tasks which are then run onto multiple data nodes in a cluster.</a:t>
            </a:r>
          </a:p>
          <a:p>
            <a:pPr algn="just"/>
            <a:r>
              <a:rPr lang="en-US" dirty="0"/>
              <a:t>It is the responsibility of job tracker to coordinate the activity by scheduling tasks to run on different data nodes.</a:t>
            </a:r>
          </a:p>
          <a:p>
            <a:pPr algn="just"/>
            <a:r>
              <a:rPr lang="en-US" dirty="0"/>
              <a:t>Execution of individual task is then to look after by task tracker, which resides on every data node executing part of the job.</a:t>
            </a:r>
          </a:p>
          <a:p>
            <a:pPr algn="just"/>
            <a:r>
              <a:rPr lang="en-US" dirty="0"/>
              <a:t>Task tracker’s responsibility is to send the progress report to the job tracker.</a:t>
            </a:r>
          </a:p>
          <a:p>
            <a:pPr algn="just"/>
            <a:r>
              <a:rPr lang="en-US" dirty="0"/>
              <a:t>In addition, task tracker periodically sends </a:t>
            </a:r>
            <a:r>
              <a:rPr lang="en-US" b="1" dirty="0"/>
              <a:t>‘heartbeat’</a:t>
            </a:r>
            <a:r>
              <a:rPr lang="en-US" dirty="0"/>
              <a:t> signal to the </a:t>
            </a:r>
            <a:r>
              <a:rPr lang="en-US" dirty="0" err="1"/>
              <a:t>Jobtracker</a:t>
            </a:r>
            <a:r>
              <a:rPr lang="en-US" dirty="0"/>
              <a:t> so as to notify him of the current state of the system.</a:t>
            </a:r>
          </a:p>
          <a:p>
            <a:pPr algn="just"/>
            <a:r>
              <a:rPr lang="en-US" dirty="0"/>
              <a:t>Thus job tracker keeps track of the overall progress of each job. In the event of task failure, the job tracker can reschedule it on a different task tracker.</a:t>
            </a:r>
          </a:p>
        </p:txBody>
      </p:sp>
      <p:pic>
        <p:nvPicPr>
          <p:cNvPr id="3074" name="Picture 2" descr="How Hadoop MapReduce Work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031865" y="734097"/>
            <a:ext cx="4918701" cy="56341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08050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1526</Words>
  <Application>Microsoft Office PowerPoint</Application>
  <PresentationFormat>Custom</PresentationFormat>
  <Paragraphs>141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MapReduce in Hadoop</vt:lpstr>
      <vt:lpstr>Components of Hadoop</vt:lpstr>
      <vt:lpstr>What is MapReduce?</vt:lpstr>
      <vt:lpstr>MapReduce</vt:lpstr>
      <vt:lpstr>MapReduce</vt:lpstr>
      <vt:lpstr>Slide 6</vt:lpstr>
      <vt:lpstr>Terminology</vt:lpstr>
      <vt:lpstr>MapReduce</vt:lpstr>
      <vt:lpstr>Slide 9</vt:lpstr>
      <vt:lpstr>MapReduce</vt:lpstr>
      <vt:lpstr>MapReduce</vt:lpstr>
      <vt:lpstr>MapReduce Types</vt:lpstr>
      <vt:lpstr>MapReduce Types</vt:lpstr>
      <vt:lpstr>Slide 14</vt:lpstr>
      <vt:lpstr>Slide 15</vt:lpstr>
      <vt:lpstr>Slide 16</vt:lpstr>
      <vt:lpstr>Input Formats </vt:lpstr>
      <vt:lpstr>Input Formats </vt:lpstr>
      <vt:lpstr>Input Formats</vt:lpstr>
      <vt:lpstr>Input Formats</vt:lpstr>
      <vt:lpstr>Output Formats </vt:lpstr>
      <vt:lpstr>Output Formats </vt:lpstr>
      <vt:lpstr>Slide 23</vt:lpstr>
      <vt:lpstr>Slide 24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 in Hadoop</dc:title>
  <dc:creator>Microsoft account</dc:creator>
  <cp:lastModifiedBy>Admin</cp:lastModifiedBy>
  <cp:revision>37</cp:revision>
  <dcterms:created xsi:type="dcterms:W3CDTF">2021-10-20T17:15:37Z</dcterms:created>
  <dcterms:modified xsi:type="dcterms:W3CDTF">2021-10-23T05:48:53Z</dcterms:modified>
</cp:coreProperties>
</file>