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90" autoAdjust="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0FCD-D8D7-3845-826E-D140302A72B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D9C5-A779-DD4B-A58C-F416AB8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Spatial Agent-Based Model of Tobacco Surveillance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Kolak</a:t>
            </a:r>
          </a:p>
          <a:p>
            <a:r>
              <a:rPr lang="en-US" dirty="0" smtClean="0"/>
              <a:t>Oct 15, 2015</a:t>
            </a:r>
          </a:p>
        </p:txBody>
      </p:sp>
    </p:spTree>
    <p:extLst>
      <p:ext uri="{BB962C8B-B14F-4D97-AF65-F5344CB8AC3E}">
        <p14:creationId xmlns:p14="http://schemas.microsoft.com/office/powerpoint/2010/main" val="7415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public health context, how </a:t>
            </a:r>
            <a:r>
              <a:rPr lang="en-US" dirty="0"/>
              <a:t>i</a:t>
            </a:r>
            <a:r>
              <a:rPr lang="en-US" dirty="0" smtClean="0"/>
              <a:t>s someone trying to quit smoking affected by their environment? (by nearby smokers?)</a:t>
            </a:r>
          </a:p>
          <a:p>
            <a:r>
              <a:rPr lang="en-US" dirty="0" smtClean="0"/>
              <a:t>How do changes in the environment, as generated by public health interventions, affect the outcomes of the individual?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Health Intervention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(</a:t>
            </a:r>
            <a:r>
              <a:rPr lang="en-US" b="1" dirty="0" smtClean="0"/>
              <a:t>tobacco-free zones</a:t>
            </a:r>
            <a:r>
              <a:rPr lang="en-US" dirty="0" smtClean="0"/>
              <a:t>, </a:t>
            </a:r>
            <a:r>
              <a:rPr lang="en-US" b="1" dirty="0" smtClean="0"/>
              <a:t>marketing regulations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Programs (enrollment into cessation training)</a:t>
            </a:r>
          </a:p>
          <a:p>
            <a:r>
              <a:rPr lang="en-US" dirty="0" smtClean="0"/>
              <a:t>Individual-based modules (mobile apps, follow-ups after </a:t>
            </a:r>
            <a:r>
              <a:rPr lang="en-US" dirty="0" err="1" smtClean="0"/>
              <a:t>quitline</a:t>
            </a:r>
            <a:r>
              <a:rPr lang="en-US" dirty="0" smtClean="0"/>
              <a:t> calls)</a:t>
            </a:r>
          </a:p>
          <a:p>
            <a:r>
              <a:rPr lang="en-US" dirty="0" smtClean="0"/>
              <a:t>Fiscal (higher taxes)</a:t>
            </a:r>
          </a:p>
        </p:txBody>
      </p:sp>
    </p:spTree>
    <p:extLst>
      <p:ext uri="{BB962C8B-B14F-4D97-AF65-F5344CB8AC3E}">
        <p14:creationId xmlns:p14="http://schemas.microsoft.com/office/powerpoint/2010/main" val="123236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</a:t>
            </a:r>
          </a:p>
          <a:p>
            <a:pPr lvl="1"/>
            <a:r>
              <a:rPr lang="en-US" dirty="0" smtClean="0"/>
              <a:t>Abstractions of the built and social environment:</a:t>
            </a:r>
          </a:p>
          <a:p>
            <a:pPr lvl="2"/>
            <a:r>
              <a:rPr lang="en-US" dirty="0" smtClean="0"/>
              <a:t>Patches correspond to different types of risks</a:t>
            </a:r>
          </a:p>
          <a:p>
            <a:r>
              <a:rPr lang="en-US" dirty="0" smtClean="0"/>
              <a:t>Individual Agents</a:t>
            </a:r>
          </a:p>
          <a:p>
            <a:pPr lvl="1"/>
            <a:r>
              <a:rPr lang="en-US" dirty="0" smtClean="0"/>
              <a:t>That smoke &gt;5 cigarettes a day</a:t>
            </a:r>
          </a:p>
          <a:p>
            <a:pPr lvl="1"/>
            <a:r>
              <a:rPr lang="en-US" dirty="0" smtClean="0"/>
              <a:t>Expressed Interest to Quit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Smoke</a:t>
            </a:r>
          </a:p>
          <a:p>
            <a:pPr lvl="1"/>
            <a:r>
              <a:rPr lang="en-US" dirty="0" smtClean="0"/>
              <a:t>Do not smoke</a:t>
            </a:r>
          </a:p>
          <a:p>
            <a:pPr lvl="1"/>
            <a:r>
              <a:rPr lang="en-US" dirty="0" smtClean="0"/>
              <a:t>Move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Individual-Environment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risk of relapse:</a:t>
            </a:r>
          </a:p>
          <a:p>
            <a:pPr lvl="1"/>
            <a:r>
              <a:rPr lang="en-US" dirty="0" smtClean="0"/>
              <a:t>Storefront tobacco advertising</a:t>
            </a:r>
          </a:p>
          <a:p>
            <a:pPr lvl="1"/>
            <a:r>
              <a:rPr lang="en-US" dirty="0" smtClean="0"/>
              <a:t>Nearby individuals are smoking</a:t>
            </a:r>
          </a:p>
          <a:p>
            <a:pPr lvl="1"/>
            <a:r>
              <a:rPr lang="en-US" i="1" dirty="0" smtClean="0"/>
              <a:t>Socioeconomic characteristics</a:t>
            </a:r>
          </a:p>
          <a:p>
            <a:r>
              <a:rPr lang="en-US" dirty="0" smtClean="0"/>
              <a:t>Low risk of relapse:</a:t>
            </a:r>
          </a:p>
          <a:p>
            <a:pPr lvl="1"/>
            <a:r>
              <a:rPr lang="en-US" dirty="0" smtClean="0"/>
              <a:t>Designated tobacco-free zones</a:t>
            </a:r>
          </a:p>
          <a:p>
            <a:pPr lvl="1"/>
            <a:r>
              <a:rPr lang="en-US" dirty="0" smtClean="0"/>
              <a:t>Anti-tobacco marketing</a:t>
            </a:r>
          </a:p>
          <a:p>
            <a:pPr lvl="1"/>
            <a:r>
              <a:rPr lang="en-US" dirty="0" smtClean="0"/>
              <a:t>Nearby individuals are not smoking</a:t>
            </a:r>
          </a:p>
          <a:p>
            <a:pPr lvl="1"/>
            <a:r>
              <a:rPr lang="en-US" i="1" dirty="0" smtClean="0"/>
              <a:t>Socioeconomic characteristics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7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model: grid space</a:t>
            </a:r>
          </a:p>
          <a:p>
            <a:r>
              <a:rPr lang="en-US" dirty="0" smtClean="0"/>
              <a:t>Different types of patches:</a:t>
            </a:r>
          </a:p>
          <a:p>
            <a:pPr lvl="1"/>
            <a:r>
              <a:rPr lang="en-US" dirty="0" smtClean="0"/>
              <a:t>“tobacco vendors”</a:t>
            </a:r>
          </a:p>
          <a:p>
            <a:pPr lvl="1"/>
            <a:r>
              <a:rPr lang="en-US" dirty="0" smtClean="0"/>
              <a:t>“anti-tobacco marketing”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“tobacco free zones”</a:t>
            </a:r>
          </a:p>
          <a:p>
            <a:pPr lvl="1"/>
            <a:r>
              <a:rPr lang="en-US" dirty="0" smtClean="0"/>
              <a:t>“ green spaces”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road network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87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ABM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Obseogenic</a:t>
            </a:r>
            <a:r>
              <a:rPr lang="en-US" dirty="0" smtClean="0"/>
              <a:t> environment framework by Egger and </a:t>
            </a:r>
            <a:r>
              <a:rPr lang="en-US" dirty="0" err="1" smtClean="0"/>
              <a:t>Swinburn</a:t>
            </a:r>
            <a:r>
              <a:rPr lang="en-US" dirty="0" smtClean="0"/>
              <a:t> (1997)</a:t>
            </a:r>
          </a:p>
          <a:p>
            <a:r>
              <a:rPr lang="en-US" dirty="0" smtClean="0"/>
              <a:t>Environment: physical, economic, political, and sociocultural</a:t>
            </a:r>
          </a:p>
          <a:p>
            <a:pPr lvl="1"/>
            <a:r>
              <a:rPr lang="en-US" dirty="0" smtClean="0"/>
              <a:t>Micro (neighborhoods, homes, schools) and Macro (transport, health </a:t>
            </a:r>
            <a:r>
              <a:rPr lang="en-US" dirty="0" err="1" smtClean="0"/>
              <a:t>reg</a:t>
            </a:r>
            <a:r>
              <a:rPr lang="en-US" dirty="0" smtClean="0"/>
              <a:t> system)</a:t>
            </a:r>
          </a:p>
          <a:p>
            <a:r>
              <a:rPr lang="en-US" dirty="0" smtClean="0"/>
              <a:t>Individual factors: demographic and </a:t>
            </a:r>
            <a:r>
              <a:rPr lang="en-US" dirty="0" err="1" smtClean="0"/>
              <a:t>socioecnomic</a:t>
            </a:r>
            <a:r>
              <a:rPr lang="en-US" dirty="0" smtClean="0"/>
              <a:t>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6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has a greater impact, peer effects or the built environment?</a:t>
            </a:r>
          </a:p>
          <a:p>
            <a:r>
              <a:rPr lang="en-US" dirty="0" smtClean="0"/>
              <a:t>Theory of Planned Behavior (Peer Effects)</a:t>
            </a:r>
          </a:p>
          <a:p>
            <a:r>
              <a:rPr lang="en-US" dirty="0" smtClean="0"/>
              <a:t>Nudge Theory (Policy Effects)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276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 Spatial Agent-Based Model of Tobacco Surveillance</vt:lpstr>
      <vt:lpstr>Research Questions</vt:lpstr>
      <vt:lpstr>Public Health Intervention </vt:lpstr>
      <vt:lpstr>Model Components</vt:lpstr>
      <vt:lpstr>Model Components</vt:lpstr>
      <vt:lpstr>Individual-Environment Interactions</vt:lpstr>
      <vt:lpstr>Landscape</vt:lpstr>
      <vt:lpstr>Replicate ABM Model</vt:lpstr>
      <vt:lpstr>Theory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Agent-Based Model of Tobacco Surveillance</dc:title>
  <dc:creator>Marynia Kolak</dc:creator>
  <cp:lastModifiedBy>Marynia Kolak (Student)</cp:lastModifiedBy>
  <cp:revision>5</cp:revision>
  <dcterms:created xsi:type="dcterms:W3CDTF">2015-10-15T21:40:52Z</dcterms:created>
  <dcterms:modified xsi:type="dcterms:W3CDTF">2016-08-11T19:56:23Z</dcterms:modified>
</cp:coreProperties>
</file>