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8" r:id="rId2"/>
    <p:sldId id="285" r:id="rId3"/>
    <p:sldId id="293" r:id="rId4"/>
    <p:sldId id="287" r:id="rId5"/>
    <p:sldId id="288" r:id="rId6"/>
    <p:sldId id="294" r:id="rId7"/>
    <p:sldId id="289" r:id="rId8"/>
    <p:sldId id="290" r:id="rId9"/>
    <p:sldId id="291" r:id="rId10"/>
    <p:sldId id="298" r:id="rId11"/>
    <p:sldId id="296" r:id="rId12"/>
    <p:sldId id="299" r:id="rId13"/>
    <p:sldId id="300" r:id="rId14"/>
    <p:sldId id="301" r:id="rId15"/>
    <p:sldId id="274" r:id="rId16"/>
    <p:sldId id="295"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oto ASAOKA" initials="MA" lastIdx="1" clrIdx="0">
    <p:extLst>
      <p:ext uri="{19B8F6BF-5375-455C-9EA6-DF929625EA0E}">
        <p15:presenceInfo xmlns:p15="http://schemas.microsoft.com/office/powerpoint/2012/main" userId="0a97233fb4168b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C7C7C7"/>
    <a:srgbClr val="B0B0B0"/>
    <a:srgbClr val="C9C9C9"/>
    <a:srgbClr val="A5A5A5"/>
    <a:srgbClr val="C8C8C8"/>
    <a:srgbClr val="E4E4E4"/>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3"/>
    <p:restoredTop sz="79859" autoAdjust="0"/>
  </p:normalViewPr>
  <p:slideViewPr>
    <p:cSldViewPr snapToGrid="0">
      <p:cViewPr varScale="1">
        <p:scale>
          <a:sx n="91" d="100"/>
          <a:sy n="91" d="100"/>
        </p:scale>
        <p:origin x="10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95D0-BC42-472D-A81A-7740A54E23E1}" type="datetimeFigureOut">
              <a:rPr kumimoji="1" lang="ja-JP" altLang="en-US" smtClean="0"/>
              <a:t>2019/7/7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9E356-8F60-4764-B035-B1A070B7E203}" type="slidenum">
              <a:rPr kumimoji="1" lang="ja-JP" altLang="en-US" smtClean="0"/>
              <a:t>‹#›</a:t>
            </a:fld>
            <a:endParaRPr kumimoji="1" lang="ja-JP" altLang="en-US"/>
          </a:p>
        </p:txBody>
      </p:sp>
    </p:spTree>
    <p:extLst>
      <p:ext uri="{BB962C8B-B14F-4D97-AF65-F5344CB8AC3E}">
        <p14:creationId xmlns:p14="http://schemas.microsoft.com/office/powerpoint/2010/main" val="2737188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（説明のポイント）</a:t>
            </a:r>
            <a:endParaRPr kumimoji="1" lang="en-US" altLang="ja-JP" dirty="0"/>
          </a:p>
          <a:p>
            <a:r>
              <a:rPr kumimoji="1" lang="ja-JP" altLang="en-US" dirty="0"/>
              <a:t>・ この授業では社会科学分野で用いられるエージェントベースドシミュレーションモデルを作成することを目標とする。</a:t>
            </a:r>
            <a:endParaRPr kumimoji="1" lang="en-US" altLang="ja-JP" dirty="0"/>
          </a:p>
          <a:p>
            <a:r>
              <a:rPr kumimoji="1" lang="ja-JP" altLang="en-US" dirty="0"/>
              <a:t>・ エージェントベースドシミュレーションとは自律的に学習しながら行動する個体（エージェント）を同一環境内で相互作用させることで社会現象や集団の挙動などを予想する方法である</a:t>
            </a:r>
            <a:endParaRPr kumimoji="1" lang="en-US" altLang="ja-JP" dirty="0"/>
          </a:p>
          <a:p>
            <a:r>
              <a:rPr kumimoji="1" lang="ja-JP" altLang="en-US" dirty="0"/>
              <a:t>・ 第</a:t>
            </a:r>
            <a:r>
              <a:rPr kumimoji="1" lang="en-US" altLang="ja-JP" dirty="0"/>
              <a:t>11</a:t>
            </a:r>
            <a:r>
              <a:rPr kumimoji="1" lang="ja-JP" altLang="en-US" dirty="0"/>
              <a:t>週は社会科学の分野でエージェントベースドシミュレーションの概要について講義を行う。具体例として</a:t>
            </a:r>
            <a:r>
              <a:rPr kumimoji="1" lang="en-US" altLang="ja-JP" dirty="0" err="1"/>
              <a:t>Axcerod:The</a:t>
            </a:r>
            <a:r>
              <a:rPr kumimoji="1" lang="en-US" altLang="ja-JP" dirty="0"/>
              <a:t> complexity of Cooperation(</a:t>
            </a:r>
            <a:r>
              <a:rPr kumimoji="1" lang="ja-JP" altLang="en-US" dirty="0"/>
              <a:t>邦訳：対立と協調の科学</a:t>
            </a:r>
            <a:r>
              <a:rPr kumimoji="1" lang="en-US" altLang="ja-JP" dirty="0"/>
              <a:t>)</a:t>
            </a:r>
            <a:r>
              <a:rPr kumimoji="1" lang="ja-JP" altLang="en-US" dirty="0"/>
              <a:t>　</a:t>
            </a:r>
            <a:r>
              <a:rPr kumimoji="1" lang="en-US" altLang="ja-JP" dirty="0"/>
              <a:t>2</a:t>
            </a:r>
            <a:r>
              <a:rPr kumimoji="1" lang="ja-JP" altLang="en-US" dirty="0"/>
              <a:t>章</a:t>
            </a:r>
            <a:r>
              <a:rPr kumimoji="1" lang="ja-JP" altLang="en-US" baseline="0" dirty="0"/>
              <a:t> </a:t>
            </a:r>
            <a:r>
              <a:rPr kumimoji="1" lang="en-US" altLang="ja-JP" baseline="0" dirty="0"/>
              <a:t>Coping with Noise </a:t>
            </a:r>
            <a:r>
              <a:rPr kumimoji="1" lang="ja-JP" altLang="en-US" baseline="0" dirty="0"/>
              <a:t>で用いられているモデルを取り扱う。</a:t>
            </a:r>
            <a:endParaRPr kumimoji="1" lang="en-US" altLang="ja-JP" dirty="0"/>
          </a:p>
          <a:p>
            <a:r>
              <a:rPr kumimoji="1" lang="ja-JP" altLang="en-US" dirty="0"/>
              <a:t>・ 第</a:t>
            </a:r>
            <a:r>
              <a:rPr kumimoji="1" lang="en-US" altLang="ja-JP" dirty="0"/>
              <a:t>12</a:t>
            </a:r>
            <a:r>
              <a:rPr kumimoji="1" lang="ja-JP" altLang="en-US" dirty="0"/>
              <a:t>週は各自の演習形式で進み、講義は行わない。</a:t>
            </a:r>
            <a:r>
              <a:rPr kumimoji="1" lang="en-US" altLang="ja-JP" dirty="0" err="1"/>
              <a:t>data.frame</a:t>
            </a:r>
            <a:r>
              <a:rPr kumimoji="1" lang="ja-JP" altLang="en-US" dirty="0"/>
              <a:t>の利用、乱数を用いたデータの生成、データの可視化、データの出力を行う。したがって第</a:t>
            </a:r>
            <a:r>
              <a:rPr kumimoji="1" lang="en-US" altLang="ja-JP" dirty="0"/>
              <a:t>3</a:t>
            </a:r>
            <a:r>
              <a:rPr kumimoji="1" lang="ja-JP" altLang="en-US" dirty="0"/>
              <a:t>～７週で学んだ内容の実践的な内容となる。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4709E356-8F60-4764-B035-B1A070B7E203}" type="slidenum">
              <a:rPr kumimoji="1" lang="ja-JP" altLang="en-US" smtClean="0"/>
              <a:t>3</a:t>
            </a:fld>
            <a:endParaRPr kumimoji="1" lang="ja-JP" altLang="en-US"/>
          </a:p>
        </p:txBody>
      </p:sp>
    </p:spTree>
    <p:extLst>
      <p:ext uri="{BB962C8B-B14F-4D97-AF65-F5344CB8AC3E}">
        <p14:creationId xmlns:p14="http://schemas.microsoft.com/office/powerpoint/2010/main" val="377033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709E356-8F60-4764-B035-B1A070B7E203}" type="slidenum">
              <a:rPr kumimoji="1" lang="ja-JP" altLang="en-US" smtClean="0"/>
              <a:t>4</a:t>
            </a:fld>
            <a:endParaRPr kumimoji="1" lang="ja-JP" altLang="en-US"/>
          </a:p>
        </p:txBody>
      </p:sp>
    </p:spTree>
    <p:extLst>
      <p:ext uri="{BB962C8B-B14F-4D97-AF65-F5344CB8AC3E}">
        <p14:creationId xmlns:p14="http://schemas.microsoft.com/office/powerpoint/2010/main" val="222194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709E356-8F60-4764-B035-B1A070B7E203}" type="slidenum">
              <a:rPr kumimoji="1" lang="ja-JP" altLang="en-US" smtClean="0"/>
              <a:t>5</a:t>
            </a:fld>
            <a:endParaRPr kumimoji="1" lang="ja-JP" altLang="en-US"/>
          </a:p>
        </p:txBody>
      </p:sp>
    </p:spTree>
    <p:extLst>
      <p:ext uri="{BB962C8B-B14F-4D97-AF65-F5344CB8AC3E}">
        <p14:creationId xmlns:p14="http://schemas.microsoft.com/office/powerpoint/2010/main" val="315937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709E356-8F60-4764-B035-B1A070B7E203}" type="slidenum">
              <a:rPr kumimoji="1" lang="ja-JP" altLang="en-US" smtClean="0"/>
              <a:t>6</a:t>
            </a:fld>
            <a:endParaRPr kumimoji="1" lang="ja-JP" altLang="en-US"/>
          </a:p>
        </p:txBody>
      </p:sp>
    </p:spTree>
    <p:extLst>
      <p:ext uri="{BB962C8B-B14F-4D97-AF65-F5344CB8AC3E}">
        <p14:creationId xmlns:p14="http://schemas.microsoft.com/office/powerpoint/2010/main" val="199256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709E356-8F60-4764-B035-B1A070B7E203}" type="slidenum">
              <a:rPr kumimoji="1" lang="ja-JP" altLang="en-US" smtClean="0"/>
              <a:t>9</a:t>
            </a:fld>
            <a:endParaRPr kumimoji="1" lang="ja-JP" altLang="en-US"/>
          </a:p>
        </p:txBody>
      </p:sp>
    </p:spTree>
    <p:extLst>
      <p:ext uri="{BB962C8B-B14F-4D97-AF65-F5344CB8AC3E}">
        <p14:creationId xmlns:p14="http://schemas.microsoft.com/office/powerpoint/2010/main" val="283204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709E356-8F60-4764-B035-B1A070B7E203}" type="slidenum">
              <a:rPr kumimoji="1" lang="ja-JP" altLang="en-US" smtClean="0"/>
              <a:t>10</a:t>
            </a:fld>
            <a:endParaRPr kumimoji="1" lang="ja-JP" altLang="en-US"/>
          </a:p>
        </p:txBody>
      </p:sp>
    </p:spTree>
    <p:extLst>
      <p:ext uri="{BB962C8B-B14F-4D97-AF65-F5344CB8AC3E}">
        <p14:creationId xmlns:p14="http://schemas.microsoft.com/office/powerpoint/2010/main" val="1401684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（説明のポイント）</a:t>
            </a:r>
            <a:endParaRPr kumimoji="1" lang="en-US" altLang="ja-JP" dirty="0"/>
          </a:p>
          <a:p>
            <a:r>
              <a:rPr kumimoji="1" lang="ja-JP" altLang="en-US" dirty="0"/>
              <a:t>・ この授業では社会科学分野で用いられるエージェントベースドシミュレーションモデルを作成することを目標とする。</a:t>
            </a:r>
            <a:endParaRPr kumimoji="1" lang="en-US" altLang="ja-JP" dirty="0"/>
          </a:p>
          <a:p>
            <a:r>
              <a:rPr kumimoji="1" lang="ja-JP" altLang="en-US" dirty="0"/>
              <a:t>・ エージェントベースドシミュレーションとは自律的に学習しながら行動する個体（エージェント）を同一環境内で相互作用させることで社会現象や集団の挙動などを予想する方法である</a:t>
            </a:r>
            <a:endParaRPr kumimoji="1" lang="en-US" altLang="ja-JP" dirty="0"/>
          </a:p>
          <a:p>
            <a:r>
              <a:rPr kumimoji="1" lang="ja-JP" altLang="en-US" dirty="0"/>
              <a:t>・ 第</a:t>
            </a:r>
            <a:r>
              <a:rPr kumimoji="1" lang="en-US" altLang="ja-JP" dirty="0"/>
              <a:t>11</a:t>
            </a:r>
            <a:r>
              <a:rPr kumimoji="1" lang="ja-JP" altLang="en-US" dirty="0"/>
              <a:t>週は社会科学の分野でエージェントベースドシミュレーションの概要について講義を行う。具体例として</a:t>
            </a:r>
            <a:r>
              <a:rPr kumimoji="1" lang="en-US" altLang="ja-JP" dirty="0" err="1"/>
              <a:t>Axcerod:The</a:t>
            </a:r>
            <a:r>
              <a:rPr kumimoji="1" lang="en-US" altLang="ja-JP" dirty="0"/>
              <a:t> complexity of Cooperation(</a:t>
            </a:r>
            <a:r>
              <a:rPr kumimoji="1" lang="ja-JP" altLang="en-US" dirty="0"/>
              <a:t>邦訳：対立と協調の科学</a:t>
            </a:r>
            <a:r>
              <a:rPr kumimoji="1" lang="en-US" altLang="ja-JP" dirty="0"/>
              <a:t>)</a:t>
            </a:r>
            <a:r>
              <a:rPr kumimoji="1" lang="ja-JP" altLang="en-US" dirty="0"/>
              <a:t>　</a:t>
            </a:r>
            <a:r>
              <a:rPr kumimoji="1" lang="en-US" altLang="ja-JP" dirty="0"/>
              <a:t>2</a:t>
            </a:r>
            <a:r>
              <a:rPr kumimoji="1" lang="ja-JP" altLang="en-US" dirty="0"/>
              <a:t>章</a:t>
            </a:r>
            <a:r>
              <a:rPr kumimoji="1" lang="ja-JP" altLang="en-US" baseline="0" dirty="0"/>
              <a:t> </a:t>
            </a:r>
            <a:r>
              <a:rPr kumimoji="1" lang="en-US" altLang="ja-JP" baseline="0" dirty="0"/>
              <a:t>Coping with Noise </a:t>
            </a:r>
            <a:r>
              <a:rPr kumimoji="1" lang="ja-JP" altLang="en-US" baseline="0" dirty="0"/>
              <a:t>で用いられているモデルを取り扱う。</a:t>
            </a:r>
            <a:endParaRPr kumimoji="1" lang="en-US" altLang="ja-JP" dirty="0"/>
          </a:p>
          <a:p>
            <a:r>
              <a:rPr kumimoji="1" lang="ja-JP" altLang="en-US" dirty="0"/>
              <a:t>・ 第</a:t>
            </a:r>
            <a:r>
              <a:rPr kumimoji="1" lang="en-US" altLang="ja-JP" dirty="0"/>
              <a:t>12</a:t>
            </a:r>
            <a:r>
              <a:rPr kumimoji="1" lang="ja-JP" altLang="en-US" dirty="0"/>
              <a:t>週は各自の演習形式で進み、講義は行わない。</a:t>
            </a:r>
            <a:r>
              <a:rPr kumimoji="1" lang="en-US" altLang="ja-JP" dirty="0" err="1"/>
              <a:t>data.frame</a:t>
            </a:r>
            <a:r>
              <a:rPr kumimoji="1" lang="ja-JP" altLang="en-US" dirty="0"/>
              <a:t>の利用、乱数を用いたデータの生成、データの可視化、データの出力を行う。したがって第</a:t>
            </a:r>
            <a:r>
              <a:rPr kumimoji="1" lang="en-US" altLang="ja-JP" dirty="0"/>
              <a:t>3</a:t>
            </a:r>
            <a:r>
              <a:rPr kumimoji="1" lang="ja-JP" altLang="en-US" dirty="0"/>
              <a:t>～７週で学んだ内容の実践的な内容となる。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4709E356-8F60-4764-B035-B1A070B7E203}" type="slidenum">
              <a:rPr kumimoji="1" lang="ja-JP" altLang="en-US" smtClean="0"/>
              <a:t>16</a:t>
            </a:fld>
            <a:endParaRPr kumimoji="1" lang="ja-JP" altLang="en-US"/>
          </a:p>
        </p:txBody>
      </p:sp>
    </p:spTree>
    <p:extLst>
      <p:ext uri="{BB962C8B-B14F-4D97-AF65-F5344CB8AC3E}">
        <p14:creationId xmlns:p14="http://schemas.microsoft.com/office/powerpoint/2010/main" val="398304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107DEDA-FCC6-4D1D-B1DB-7E98739E4004}" type="datetime1">
              <a:rPr kumimoji="1" lang="ja-JP" altLang="en-US" smtClean="0"/>
              <a:t>2019/7/7</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321823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1C4867F-D93A-4E8B-B658-DABB8041E0BD}" type="datetime1">
              <a:rPr kumimoji="1" lang="ja-JP" altLang="en-US" smtClean="0"/>
              <a:t>2019/7/7</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142419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4F43B71-5CCB-4ED2-8D65-97E940C7B71F}" type="datetime1">
              <a:rPr kumimoji="1" lang="ja-JP" altLang="en-US" smtClean="0"/>
              <a:t>2019/7/7</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352784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
            <a:ext cx="8229600" cy="609600"/>
          </a:xfrm>
        </p:spPr>
        <p:txBody>
          <a:bodyPr>
            <a:normAutofit/>
          </a:bodyPr>
          <a:lstStyle>
            <a:lvl1pPr>
              <a:defRPr sz="2800">
                <a:solidFill>
                  <a:schemeClr val="bg1"/>
                </a:solidFill>
                <a:latin typeface="Arial" panose="020B0604020202020204" pitchFamily="34" charset="0"/>
                <a:cs typeface="Arial" panose="020B0604020202020204" pitchFamily="34" charset="0"/>
              </a:defRPr>
            </a:lvl1p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a:xfrm>
            <a:off x="6400800" y="6356350"/>
            <a:ext cx="2289048" cy="365760"/>
          </a:xfrm>
          <a:prstGeom prst="rect">
            <a:avLst/>
          </a:prstGeom>
        </p:spPr>
        <p:txBody>
          <a:bodyPr/>
          <a:lstStyle/>
          <a:p>
            <a:fld id="{7EB30139-2965-46B7-AD69-1F7EC0DBF3A4}" type="datetime1">
              <a:rPr kumimoji="1" lang="ja-JP" altLang="en-US" smtClean="0"/>
              <a:t>2019/7/7</a:t>
            </a:fld>
            <a:endParaRPr kumimoji="1" lang="ja-JP" altLang="en-US"/>
          </a:p>
        </p:txBody>
      </p:sp>
      <p:sp>
        <p:nvSpPr>
          <p:cNvPr id="4" name="フッター プレースホルダー 3"/>
          <p:cNvSpPr>
            <a:spLocks noGrp="1"/>
          </p:cNvSpPr>
          <p:nvPr>
            <p:ph type="ftr" sz="quarter" idx="11"/>
          </p:nvPr>
        </p:nvSpPr>
        <p:spPr>
          <a:xfrm>
            <a:off x="2898648" y="6356350"/>
            <a:ext cx="3505200" cy="365760"/>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chemeClr val="bg1"/>
                </a:solidFill>
              </a:defRPr>
            </a:lvl1pPr>
          </a:lstStyle>
          <a:p>
            <a:fld id="{A5FAE051-7F04-49C4-B1F0-DF341231D1D1}" type="slidenum">
              <a:rPr kumimoji="1" lang="ja-JP" altLang="en-US" smtClean="0"/>
              <a:t>‹#›</a:t>
            </a:fld>
            <a:endParaRPr kumimoji="1" lang="ja-JP" altLang="en-US"/>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3046" y="2"/>
            <a:ext cx="864159" cy="622463"/>
          </a:xfrm>
          <a:prstGeom prst="rect">
            <a:avLst/>
          </a:prstGeom>
        </p:spPr>
      </p:pic>
    </p:spTree>
    <p:extLst>
      <p:ext uri="{BB962C8B-B14F-4D97-AF65-F5344CB8AC3E}">
        <p14:creationId xmlns:p14="http://schemas.microsoft.com/office/powerpoint/2010/main" val="355741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628650" y="1309815"/>
            <a:ext cx="7886700" cy="52557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Line 17"/>
          <p:cNvSpPr>
            <a:spLocks noChangeShapeType="1"/>
          </p:cNvSpPr>
          <p:nvPr/>
        </p:nvSpPr>
        <p:spPr bwMode="auto">
          <a:xfrm flipH="1">
            <a:off x="633541" y="1165265"/>
            <a:ext cx="7896225"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a:lstStyle/>
          <a:p>
            <a:pPr>
              <a:defRPr/>
            </a:pPr>
            <a:endParaRPr lang="ja-JP" altLang="en-US" dirty="0">
              <a:solidFill>
                <a:prstClr val="black"/>
              </a:solidFill>
            </a:endParaRPr>
          </a:p>
        </p:txBody>
      </p:sp>
      <p:sp>
        <p:nvSpPr>
          <p:cNvPr id="8" name="Slide Number Placeholder 5"/>
          <p:cNvSpPr>
            <a:spLocks noGrp="1"/>
          </p:cNvSpPr>
          <p:nvPr>
            <p:ph type="sldNum" sz="quarter" idx="12"/>
          </p:nvPr>
        </p:nvSpPr>
        <p:spPr>
          <a:xfrm>
            <a:off x="7076930" y="6623222"/>
            <a:ext cx="2057400" cy="234778"/>
          </a:xfrm>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258649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028CC7BB-398E-4D5C-9CD5-69DB1EF74BF1}" type="datetime1">
              <a:rPr kumimoji="1" lang="ja-JP" altLang="en-US" smtClean="0"/>
              <a:t>2019/7/7</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7083964" y="6606746"/>
            <a:ext cx="2057400" cy="240507"/>
          </a:xfrm>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183779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FE0451F-BB8B-4EC1-9707-06215781893D}" type="datetime1">
              <a:rPr kumimoji="1" lang="ja-JP" altLang="en-US" smtClean="0"/>
              <a:t>2019/7/7</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359982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D12E2F4-99D2-4477-A63A-9BDDDBA0E73D}" type="datetime1">
              <a:rPr kumimoji="1" lang="ja-JP" altLang="en-US" smtClean="0"/>
              <a:t>2019/7/7</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209114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F2AA54A8-28E6-4CD7-A90E-09B781E85646}" type="datetime1">
              <a:rPr kumimoji="1" lang="ja-JP" altLang="en-US" smtClean="0"/>
              <a:t>2019/7/7</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275048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B6901814-772D-45FC-9DCC-57670D6EA625}" type="datetime1">
              <a:rPr kumimoji="1" lang="ja-JP" altLang="en-US" smtClean="0"/>
              <a:t>2019/7/7</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15238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49C7E1A9-659B-41FA-96C5-DF4B22CD6080}" type="datetime1">
              <a:rPr kumimoji="1" lang="ja-JP" altLang="en-US" smtClean="0"/>
              <a:t>2019/7/7</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91417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98ABB09-77D1-46FE-942D-8C99D59F261E}" type="datetime1">
              <a:rPr kumimoji="1" lang="ja-JP" altLang="en-US" smtClean="0"/>
              <a:t>2019/7/7</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A5FAE051-7F04-49C4-B1F0-DF341231D1D1}" type="slidenum">
              <a:rPr kumimoji="1" lang="ja-JP" altLang="en-US" smtClean="0"/>
              <a:t>‹#›</a:t>
            </a:fld>
            <a:endParaRPr kumimoji="1" lang="ja-JP" altLang="en-US"/>
          </a:p>
        </p:txBody>
      </p:sp>
    </p:spTree>
    <p:extLst>
      <p:ext uri="{BB962C8B-B14F-4D97-AF65-F5344CB8AC3E}">
        <p14:creationId xmlns:p14="http://schemas.microsoft.com/office/powerpoint/2010/main" val="242204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88171"/>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301578"/>
            <a:ext cx="7886700" cy="524750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6457949" y="6606746"/>
            <a:ext cx="2057400" cy="240507"/>
          </a:xfrm>
          <a:prstGeom prst="rect">
            <a:avLst/>
          </a:prstGeom>
        </p:spPr>
        <p:txBody>
          <a:bodyPr vert="horz" lIns="91440" tIns="45720" rIns="91440" bIns="45720" rtlCol="0" anchor="ctr"/>
          <a:lstStyle>
            <a:lvl1pPr algn="r">
              <a:defRPr sz="1200">
                <a:solidFill>
                  <a:schemeClr val="tx1">
                    <a:tint val="75000"/>
                  </a:schemeClr>
                </a:solidFill>
              </a:defRPr>
            </a:lvl1pPr>
          </a:lstStyle>
          <a:p>
            <a:fld id="{A5FAE051-7F04-49C4-B1F0-DF341231D1D1}" type="slidenum">
              <a:rPr kumimoji="1" lang="ja-JP" altLang="en-US" smtClean="0"/>
              <a:t>‹#›</a:t>
            </a:fld>
            <a:endParaRPr kumimoji="1" lang="ja-JP" altLang="en-US"/>
          </a:p>
        </p:txBody>
      </p:sp>
      <p:pic>
        <p:nvPicPr>
          <p:cNvPr id="7" name="Shape 14"/>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3697" y="66954"/>
            <a:ext cx="915398" cy="40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3719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akotoASAOKA/DS2019_Week1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Acquiring Practical Skills of Data Science</a:t>
            </a:r>
            <a:endParaRPr kumimoji="1" lang="ja-JP" altLang="en-US" dirty="0"/>
          </a:p>
        </p:txBody>
      </p:sp>
      <p:sp>
        <p:nvSpPr>
          <p:cNvPr id="3" name="サブタイトル 2"/>
          <p:cNvSpPr>
            <a:spLocks noGrp="1"/>
          </p:cNvSpPr>
          <p:nvPr>
            <p:ph type="subTitle" idx="1"/>
          </p:nvPr>
        </p:nvSpPr>
        <p:spPr/>
        <p:txBody>
          <a:bodyPr/>
          <a:lstStyle/>
          <a:p>
            <a:r>
              <a:rPr kumimoji="1" lang="en-US" altLang="ja-JP" dirty="0"/>
              <a:t>WEEK11</a:t>
            </a:r>
          </a:p>
          <a:p>
            <a:r>
              <a:rPr lang="en-US" altLang="ja-JP" dirty="0"/>
              <a:t>~ Simulation I ~</a:t>
            </a:r>
            <a:endParaRPr kumimoji="1" lang="ja-JP" altLang="en-US" dirty="0"/>
          </a:p>
        </p:txBody>
      </p:sp>
    </p:spTree>
    <p:extLst>
      <p:ext uri="{BB962C8B-B14F-4D97-AF65-F5344CB8AC3E}">
        <p14:creationId xmlns:p14="http://schemas.microsoft.com/office/powerpoint/2010/main" val="364588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lang="en-US" altLang="ja-JP" dirty="0"/>
              <a:t>Noise resistant TFT variation</a:t>
            </a:r>
            <a:endParaRPr kumimoji="1" lang="ja-JP" altLang="en-US" dirty="0"/>
          </a:p>
        </p:txBody>
      </p:sp>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a:xfrm>
            <a:off x="628650" y="1309816"/>
            <a:ext cx="7886700" cy="3524944"/>
          </a:xfrm>
        </p:spPr>
        <p:txBody>
          <a:bodyPr/>
          <a:lstStyle/>
          <a:p>
            <a:r>
              <a:rPr kumimoji="1" lang="en-US" altLang="ja-JP" dirty="0"/>
              <a:t>Generosity TFT (GTFT)</a:t>
            </a:r>
          </a:p>
          <a:p>
            <a:pPr lvl="1"/>
            <a:r>
              <a:rPr lang="en-US" altLang="ja-JP" dirty="0"/>
              <a:t>Basically the same as TFT, but even if the other party is non-cooperation, cooperates 10 percent </a:t>
            </a:r>
          </a:p>
          <a:p>
            <a:r>
              <a:rPr lang="en-US" altLang="ja-JP" dirty="0" err="1"/>
              <a:t>Pavlof</a:t>
            </a:r>
            <a:r>
              <a:rPr lang="en-US" altLang="ja-JP" dirty="0"/>
              <a:t> </a:t>
            </a:r>
          </a:p>
          <a:p>
            <a:pPr lvl="1"/>
            <a:r>
              <a:rPr lang="en-US" altLang="ja-JP" dirty="0"/>
              <a:t>The first step is cooperation, and then Continue the same strategy if the previous result is relatively “good” (R=3, T=5), change the strategy if the previous result is relatively “Bad”(S=0,P=1)</a:t>
            </a:r>
            <a:endParaRPr kumimoji="1" lang="en-US" altLang="ja-JP" dirty="0"/>
          </a:p>
        </p:txBody>
      </p:sp>
      <p:pic>
        <p:nvPicPr>
          <p:cNvPr id="5" name="図 4">
            <a:extLst>
              <a:ext uri="{FF2B5EF4-FFF2-40B4-BE49-F238E27FC236}">
                <a16:creationId xmlns:a16="http://schemas.microsoft.com/office/drawing/2014/main" id="{B9DE8074-FCC6-456F-8C01-2D6DE8AD6203}"/>
              </a:ext>
            </a:extLst>
          </p:cNvPr>
          <p:cNvPicPr>
            <a:picLocks noChangeAspect="1"/>
          </p:cNvPicPr>
          <p:nvPr/>
        </p:nvPicPr>
        <p:blipFill>
          <a:blip r:embed="rId3"/>
          <a:stretch>
            <a:fillRect/>
          </a:stretch>
        </p:blipFill>
        <p:spPr>
          <a:xfrm>
            <a:off x="5312334" y="4063929"/>
            <a:ext cx="3831666" cy="2799568"/>
          </a:xfrm>
          <a:prstGeom prst="rect">
            <a:avLst/>
          </a:prstGeom>
        </p:spPr>
      </p:pic>
      <p:sp>
        <p:nvSpPr>
          <p:cNvPr id="6" name="正方形/長方形 5">
            <a:extLst>
              <a:ext uri="{FF2B5EF4-FFF2-40B4-BE49-F238E27FC236}">
                <a16:creationId xmlns:a16="http://schemas.microsoft.com/office/drawing/2014/main" id="{11ECC037-7C7C-4E0F-B661-B461D5025579}"/>
              </a:ext>
            </a:extLst>
          </p:cNvPr>
          <p:cNvSpPr/>
          <p:nvPr/>
        </p:nvSpPr>
        <p:spPr>
          <a:xfrm>
            <a:off x="628650" y="4510828"/>
            <a:ext cx="4572000" cy="1754326"/>
          </a:xfrm>
          <a:prstGeom prst="rect">
            <a:avLst/>
          </a:prstGeom>
        </p:spPr>
        <p:txBody>
          <a:bodyPr>
            <a:spAutoFit/>
          </a:bodyPr>
          <a:lstStyle/>
          <a:p>
            <a:pPr marL="285750" indent="-285750">
              <a:buFont typeface="Arial" panose="020B0604020202020204" pitchFamily="34" charset="0"/>
              <a:buChar char="•"/>
            </a:pPr>
            <a:r>
              <a:rPr lang="en-US" altLang="ja-JP" sz="2800" dirty="0"/>
              <a:t>Generosity TFT (GTFT)</a:t>
            </a:r>
          </a:p>
          <a:p>
            <a:pPr marL="742950" lvl="1" indent="-285750">
              <a:buFont typeface="Arial" panose="020B0604020202020204" pitchFamily="34" charset="0"/>
              <a:buChar char="•"/>
            </a:pPr>
            <a:r>
              <a:rPr lang="en-US" altLang="ja-JP" sz="2000" dirty="0"/>
              <a:t>Basically the same as TFT, but even if the other party is non-cooperation, cooperates 10 percent </a:t>
            </a:r>
          </a:p>
        </p:txBody>
      </p:sp>
    </p:spTree>
    <p:extLst>
      <p:ext uri="{BB962C8B-B14F-4D97-AF65-F5344CB8AC3E}">
        <p14:creationId xmlns:p14="http://schemas.microsoft.com/office/powerpoint/2010/main" val="132658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CD719-2145-47A0-9613-B26013A5F60C}"/>
              </a:ext>
            </a:extLst>
          </p:cNvPr>
          <p:cNvSpPr>
            <a:spLocks noGrp="1"/>
          </p:cNvSpPr>
          <p:nvPr>
            <p:ph type="title"/>
          </p:nvPr>
        </p:nvSpPr>
        <p:spPr/>
        <p:txBody>
          <a:bodyPr/>
          <a:lstStyle/>
          <a:p>
            <a:r>
              <a:rPr kumimoji="1" lang="en-US" altLang="ja-JP" dirty="0"/>
              <a:t>Today’s Training</a:t>
            </a:r>
            <a:endParaRPr kumimoji="1" lang="ja-JP" altLang="en-US" dirty="0"/>
          </a:p>
        </p:txBody>
      </p:sp>
      <p:sp>
        <p:nvSpPr>
          <p:cNvPr id="3" name="コンテンツ プレースホルダー 2">
            <a:extLst>
              <a:ext uri="{FF2B5EF4-FFF2-40B4-BE49-F238E27FC236}">
                <a16:creationId xmlns:a16="http://schemas.microsoft.com/office/drawing/2014/main" id="{9FB3DD1C-3A33-4C7F-93C5-E12881BB666A}"/>
              </a:ext>
            </a:extLst>
          </p:cNvPr>
          <p:cNvSpPr>
            <a:spLocks noGrp="1"/>
          </p:cNvSpPr>
          <p:nvPr>
            <p:ph idx="1"/>
          </p:nvPr>
        </p:nvSpPr>
        <p:spPr>
          <a:xfrm>
            <a:off x="528810" y="1309815"/>
            <a:ext cx="8284990" cy="5255741"/>
          </a:xfrm>
        </p:spPr>
        <p:txBody>
          <a:bodyPr/>
          <a:lstStyle/>
          <a:p>
            <a:r>
              <a:rPr lang="en-US" altLang="ja-JP" dirty="0"/>
              <a:t>Build an Axelrod Tournament Environment with R</a:t>
            </a:r>
          </a:p>
          <a:p>
            <a:pPr lvl="1"/>
            <a:r>
              <a:rPr lang="en-US" altLang="ja-JP" dirty="0"/>
              <a:t>Probabilistically determine whether to cooperate in the next game according to the result of the previous game</a:t>
            </a:r>
          </a:p>
          <a:p>
            <a:pPr marL="457200" lvl="1" indent="0">
              <a:buNone/>
            </a:pPr>
            <a:r>
              <a:rPr lang="ja-JP" altLang="en-US" dirty="0"/>
              <a:t>→</a:t>
            </a:r>
            <a:r>
              <a:rPr lang="en-US" altLang="ja-JP" dirty="0"/>
              <a:t>(1)Code each strategy such as TFT using “</a:t>
            </a:r>
            <a:r>
              <a:rPr lang="en-US" altLang="ja-JP" dirty="0" err="1"/>
              <a:t>propcoop</a:t>
            </a:r>
            <a:r>
              <a:rPr lang="en-US" altLang="ja-JP" dirty="0"/>
              <a:t>”</a:t>
            </a:r>
          </a:p>
          <a:p>
            <a:pPr lvl="1"/>
            <a:r>
              <a:rPr lang="en-US" altLang="ja-JP" dirty="0"/>
              <a:t>Play a round-robin game of six strategies and display the match score and total score of each strategy.</a:t>
            </a:r>
          </a:p>
          <a:p>
            <a:pPr marL="457200" lvl="1" indent="0">
              <a:buNone/>
            </a:pPr>
            <a:r>
              <a:rPr lang="en-US" altLang="ja-JP" dirty="0"/>
              <a:t>→(2)Code the whole flow using  “for loop“ and “if statement”</a:t>
            </a:r>
          </a:p>
          <a:p>
            <a:pPr lvl="1"/>
            <a:r>
              <a:rPr lang="en-US" altLang="ja-JP" dirty="0"/>
              <a:t>Change the noise rate from 0 to 0.02 and make sure that the total score of the nuclear strategy changes</a:t>
            </a:r>
            <a:endParaRPr kumimoji="1" lang="en-US" altLang="ja-JP" dirty="0"/>
          </a:p>
          <a:p>
            <a:r>
              <a:rPr lang="en-US" altLang="ja-JP" dirty="0"/>
              <a:t>Add 2 strategies to 6 strategies and play tournaments with 8 strategies</a:t>
            </a:r>
          </a:p>
          <a:p>
            <a:pPr lvl="1"/>
            <a:r>
              <a:rPr lang="en-US" altLang="ja-JP" dirty="0"/>
              <a:t>Code the algorithm of original strategy</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270B2AF7-F322-4087-B725-AF63700EA7E8}"/>
              </a:ext>
            </a:extLst>
          </p:cNvPr>
          <p:cNvSpPr>
            <a:spLocks noGrp="1"/>
          </p:cNvSpPr>
          <p:nvPr>
            <p:ph type="sldNum" sz="quarter" idx="12"/>
          </p:nvPr>
        </p:nvSpPr>
        <p:spPr/>
        <p:txBody>
          <a:bodyPr/>
          <a:lstStyle/>
          <a:p>
            <a:fld id="{A5FAE051-7F04-49C4-B1F0-DF341231D1D1}" type="slidenum">
              <a:rPr kumimoji="1" lang="ja-JP" altLang="en-US" smtClean="0"/>
              <a:t>11</a:t>
            </a:fld>
            <a:endParaRPr kumimoji="1" lang="ja-JP" altLang="en-US"/>
          </a:p>
        </p:txBody>
      </p:sp>
    </p:spTree>
    <p:extLst>
      <p:ext uri="{BB962C8B-B14F-4D97-AF65-F5344CB8AC3E}">
        <p14:creationId xmlns:p14="http://schemas.microsoft.com/office/powerpoint/2010/main" val="183485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41B01-86FF-467C-AC3F-194D1093B574}"/>
              </a:ext>
            </a:extLst>
          </p:cNvPr>
          <p:cNvSpPr>
            <a:spLocks noGrp="1"/>
          </p:cNvSpPr>
          <p:nvPr>
            <p:ph type="title"/>
          </p:nvPr>
        </p:nvSpPr>
        <p:spPr/>
        <p:txBody>
          <a:bodyPr>
            <a:normAutofit fontScale="90000"/>
          </a:bodyPr>
          <a:lstStyle/>
          <a:p>
            <a:r>
              <a:rPr lang="en-US" altLang="ja-JP" sz="3100" dirty="0"/>
              <a:t>(1)Code each strategy such as TFT using “</a:t>
            </a:r>
            <a:r>
              <a:rPr lang="en-US" altLang="ja-JP" sz="3100" dirty="0" err="1"/>
              <a:t>propcoop</a:t>
            </a:r>
            <a:r>
              <a:rPr lang="en-US" altLang="ja-JP" sz="3100" dirty="0"/>
              <a:t>”</a:t>
            </a:r>
            <a:endParaRPr kumimoji="1" lang="ja-JP" altLang="en-US" dirty="0"/>
          </a:p>
        </p:txBody>
      </p:sp>
      <p:pic>
        <p:nvPicPr>
          <p:cNvPr id="5" name="コンテンツ プレースホルダー 4">
            <a:extLst>
              <a:ext uri="{FF2B5EF4-FFF2-40B4-BE49-F238E27FC236}">
                <a16:creationId xmlns:a16="http://schemas.microsoft.com/office/drawing/2014/main" id="{0976CA10-3E0A-41EE-9EC4-E6CD12DD7CB9}"/>
              </a:ext>
            </a:extLst>
          </p:cNvPr>
          <p:cNvPicPr>
            <a:picLocks noGrp="1" noChangeAspect="1"/>
          </p:cNvPicPr>
          <p:nvPr>
            <p:ph idx="1"/>
          </p:nvPr>
        </p:nvPicPr>
        <p:blipFill>
          <a:blip r:embed="rId2"/>
          <a:stretch>
            <a:fillRect/>
          </a:stretch>
        </p:blipFill>
        <p:spPr>
          <a:xfrm>
            <a:off x="1237780" y="1224962"/>
            <a:ext cx="6988815" cy="5633038"/>
          </a:xfrm>
          <a:prstGeom prst="rect">
            <a:avLst/>
          </a:prstGeom>
        </p:spPr>
      </p:pic>
      <p:sp>
        <p:nvSpPr>
          <p:cNvPr id="4" name="スライド番号プレースホルダー 3">
            <a:extLst>
              <a:ext uri="{FF2B5EF4-FFF2-40B4-BE49-F238E27FC236}">
                <a16:creationId xmlns:a16="http://schemas.microsoft.com/office/drawing/2014/main" id="{B780E570-5F96-4AC0-BB52-E837B7A0583A}"/>
              </a:ext>
            </a:extLst>
          </p:cNvPr>
          <p:cNvSpPr>
            <a:spLocks noGrp="1"/>
          </p:cNvSpPr>
          <p:nvPr>
            <p:ph type="sldNum" sz="quarter" idx="12"/>
          </p:nvPr>
        </p:nvSpPr>
        <p:spPr/>
        <p:txBody>
          <a:bodyPr/>
          <a:lstStyle/>
          <a:p>
            <a:fld id="{A5FAE051-7F04-49C4-B1F0-DF341231D1D1}" type="slidenum">
              <a:rPr kumimoji="1" lang="ja-JP" altLang="en-US" smtClean="0"/>
              <a:t>12</a:t>
            </a:fld>
            <a:endParaRPr kumimoji="1" lang="ja-JP" altLang="en-US"/>
          </a:p>
        </p:txBody>
      </p:sp>
    </p:spTree>
    <p:extLst>
      <p:ext uri="{BB962C8B-B14F-4D97-AF65-F5344CB8AC3E}">
        <p14:creationId xmlns:p14="http://schemas.microsoft.com/office/powerpoint/2010/main" val="107323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41B01-86FF-467C-AC3F-194D1093B574}"/>
              </a:ext>
            </a:extLst>
          </p:cNvPr>
          <p:cNvSpPr>
            <a:spLocks noGrp="1"/>
          </p:cNvSpPr>
          <p:nvPr>
            <p:ph type="title"/>
          </p:nvPr>
        </p:nvSpPr>
        <p:spPr/>
        <p:txBody>
          <a:bodyPr>
            <a:noAutofit/>
          </a:bodyPr>
          <a:lstStyle/>
          <a:p>
            <a:pPr marL="457200"/>
            <a:r>
              <a:rPr lang="en-US" altLang="ja-JP" sz="2800" dirty="0"/>
              <a:t>(2)Code the whole flow using  “for loop“ and “if statement”</a:t>
            </a:r>
          </a:p>
        </p:txBody>
      </p:sp>
      <p:sp>
        <p:nvSpPr>
          <p:cNvPr id="4" name="スライド番号プレースホルダー 3">
            <a:extLst>
              <a:ext uri="{FF2B5EF4-FFF2-40B4-BE49-F238E27FC236}">
                <a16:creationId xmlns:a16="http://schemas.microsoft.com/office/drawing/2014/main" id="{B780E570-5F96-4AC0-BB52-E837B7A0583A}"/>
              </a:ext>
            </a:extLst>
          </p:cNvPr>
          <p:cNvSpPr>
            <a:spLocks noGrp="1"/>
          </p:cNvSpPr>
          <p:nvPr>
            <p:ph type="sldNum" sz="quarter" idx="12"/>
          </p:nvPr>
        </p:nvSpPr>
        <p:spPr/>
        <p:txBody>
          <a:bodyPr/>
          <a:lstStyle/>
          <a:p>
            <a:fld id="{A5FAE051-7F04-49C4-B1F0-DF341231D1D1}" type="slidenum">
              <a:rPr kumimoji="1" lang="ja-JP" altLang="en-US" smtClean="0"/>
              <a:t>13</a:t>
            </a:fld>
            <a:endParaRPr kumimoji="1" lang="ja-JP" altLang="en-US"/>
          </a:p>
        </p:txBody>
      </p:sp>
      <p:pic>
        <p:nvPicPr>
          <p:cNvPr id="7" name="コンテンツ プレースホルダー 6">
            <a:extLst>
              <a:ext uri="{FF2B5EF4-FFF2-40B4-BE49-F238E27FC236}">
                <a16:creationId xmlns:a16="http://schemas.microsoft.com/office/drawing/2014/main" id="{FABC760A-3321-46C6-963A-581B279074A6}"/>
              </a:ext>
            </a:extLst>
          </p:cNvPr>
          <p:cNvPicPr>
            <a:picLocks noGrp="1" noChangeAspect="1"/>
          </p:cNvPicPr>
          <p:nvPr>
            <p:ph idx="1"/>
          </p:nvPr>
        </p:nvPicPr>
        <p:blipFill>
          <a:blip r:embed="rId2"/>
          <a:stretch>
            <a:fillRect/>
          </a:stretch>
        </p:blipFill>
        <p:spPr>
          <a:xfrm>
            <a:off x="1208690" y="1285057"/>
            <a:ext cx="6421819" cy="5569836"/>
          </a:xfrm>
          <a:prstGeom prst="rect">
            <a:avLst/>
          </a:prstGeom>
        </p:spPr>
      </p:pic>
    </p:spTree>
    <p:extLst>
      <p:ext uri="{BB962C8B-B14F-4D97-AF65-F5344CB8AC3E}">
        <p14:creationId xmlns:p14="http://schemas.microsoft.com/office/powerpoint/2010/main" val="416625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41B01-86FF-467C-AC3F-194D1093B574}"/>
              </a:ext>
            </a:extLst>
          </p:cNvPr>
          <p:cNvSpPr>
            <a:spLocks noGrp="1"/>
          </p:cNvSpPr>
          <p:nvPr>
            <p:ph type="title"/>
          </p:nvPr>
        </p:nvSpPr>
        <p:spPr/>
        <p:txBody>
          <a:bodyPr>
            <a:noAutofit/>
          </a:bodyPr>
          <a:lstStyle/>
          <a:p>
            <a:r>
              <a:rPr lang="en-US" altLang="ja-JP" sz="2800" dirty="0"/>
              <a:t>Add 2 strategies to 6 strategies and play tournaments with 8 strategies</a:t>
            </a:r>
          </a:p>
        </p:txBody>
      </p:sp>
      <p:sp>
        <p:nvSpPr>
          <p:cNvPr id="4" name="スライド番号プレースホルダー 3">
            <a:extLst>
              <a:ext uri="{FF2B5EF4-FFF2-40B4-BE49-F238E27FC236}">
                <a16:creationId xmlns:a16="http://schemas.microsoft.com/office/drawing/2014/main" id="{B780E570-5F96-4AC0-BB52-E837B7A0583A}"/>
              </a:ext>
            </a:extLst>
          </p:cNvPr>
          <p:cNvSpPr>
            <a:spLocks noGrp="1"/>
          </p:cNvSpPr>
          <p:nvPr>
            <p:ph type="sldNum" sz="quarter" idx="12"/>
          </p:nvPr>
        </p:nvSpPr>
        <p:spPr/>
        <p:txBody>
          <a:bodyPr/>
          <a:lstStyle/>
          <a:p>
            <a:fld id="{A5FAE051-7F04-49C4-B1F0-DF341231D1D1}" type="slidenum">
              <a:rPr kumimoji="1" lang="ja-JP" altLang="en-US" smtClean="0"/>
              <a:t>14</a:t>
            </a:fld>
            <a:endParaRPr kumimoji="1" lang="ja-JP" altLang="en-US"/>
          </a:p>
        </p:txBody>
      </p:sp>
      <p:pic>
        <p:nvPicPr>
          <p:cNvPr id="8" name="コンテンツ プレースホルダー 7">
            <a:extLst>
              <a:ext uri="{FF2B5EF4-FFF2-40B4-BE49-F238E27FC236}">
                <a16:creationId xmlns:a16="http://schemas.microsoft.com/office/drawing/2014/main" id="{A2D5619D-8918-4436-A96F-3030094CA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430" y="1309688"/>
            <a:ext cx="6847139" cy="5256212"/>
          </a:xfrm>
          <a:prstGeom prst="rect">
            <a:avLst/>
          </a:prstGeom>
        </p:spPr>
      </p:pic>
    </p:spTree>
    <p:extLst>
      <p:ext uri="{BB962C8B-B14F-4D97-AF65-F5344CB8AC3E}">
        <p14:creationId xmlns:p14="http://schemas.microsoft.com/office/powerpoint/2010/main" val="1218935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Materials</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a:hlinkClick r:id="rId2"/>
              </a:rPr>
              <a:t>https://github.com/MakotoASAOKA/DS2019_Week11</a:t>
            </a:r>
            <a:endParaRPr kumimoji="1" lang="ja-JP" altLang="en-US" sz="2400" dirty="0"/>
          </a:p>
        </p:txBody>
      </p:sp>
      <p:sp>
        <p:nvSpPr>
          <p:cNvPr id="4" name="スライド番号プレースホルダー 3"/>
          <p:cNvSpPr>
            <a:spLocks noGrp="1"/>
          </p:cNvSpPr>
          <p:nvPr>
            <p:ph type="sldNum" sz="quarter" idx="12"/>
          </p:nvPr>
        </p:nvSpPr>
        <p:spPr/>
        <p:txBody>
          <a:bodyPr/>
          <a:lstStyle/>
          <a:p>
            <a:fld id="{A5FAE051-7F04-49C4-B1F0-DF341231D1D1}" type="slidenum">
              <a:rPr kumimoji="1" lang="ja-JP" altLang="en-US" smtClean="0"/>
              <a:t>15</a:t>
            </a:fld>
            <a:endParaRPr kumimoji="1" lang="ja-JP" altLang="en-US"/>
          </a:p>
        </p:txBody>
      </p:sp>
    </p:spTree>
    <p:extLst>
      <p:ext uri="{BB962C8B-B14F-4D97-AF65-F5344CB8AC3E}">
        <p14:creationId xmlns:p14="http://schemas.microsoft.com/office/powerpoint/2010/main" val="1423858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339268" y="1354894"/>
            <a:ext cx="8176081" cy="1112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dirty="0"/>
              <a:t>Goal for week11, 12</a:t>
            </a:r>
            <a:r>
              <a:rPr lang="ja-JP" altLang="en-US" dirty="0"/>
              <a:t>：</a:t>
            </a:r>
            <a:r>
              <a:rPr lang="en-US" altLang="ja-JP" dirty="0"/>
              <a:t>Become able to build agent-based simulation using R language</a:t>
            </a:r>
          </a:p>
        </p:txBody>
      </p:sp>
      <p:sp>
        <p:nvSpPr>
          <p:cNvPr id="2" name="タイトル 1"/>
          <p:cNvSpPr>
            <a:spLocks noGrp="1"/>
          </p:cNvSpPr>
          <p:nvPr>
            <p:ph type="title"/>
          </p:nvPr>
        </p:nvSpPr>
        <p:spPr/>
        <p:txBody>
          <a:bodyPr>
            <a:normAutofit/>
          </a:bodyPr>
          <a:lstStyle/>
          <a:p>
            <a:r>
              <a:rPr lang="en" altLang="ja-JP" sz="3100" dirty="0"/>
              <a:t>Week 11, 12 (7/08, 15): Simmulation I, II </a:t>
            </a:r>
            <a:endParaRPr kumimoji="1" lang="ja-JP" altLang="en-US" dirty="0"/>
          </a:p>
        </p:txBody>
      </p:sp>
      <p:sp>
        <p:nvSpPr>
          <p:cNvPr id="4" name="スライド番号プレースホルダー 3"/>
          <p:cNvSpPr>
            <a:spLocks noGrp="1"/>
          </p:cNvSpPr>
          <p:nvPr>
            <p:ph type="sldNum" sz="quarter" idx="12"/>
          </p:nvPr>
        </p:nvSpPr>
        <p:spPr/>
        <p:txBody>
          <a:bodyPr/>
          <a:lstStyle/>
          <a:p>
            <a:fld id="{A5FAE051-7F04-49C4-B1F0-DF341231D1D1}" type="slidenum">
              <a:rPr kumimoji="1" lang="ja-JP" altLang="en-US" smtClean="0"/>
              <a:t>16</a:t>
            </a:fld>
            <a:endParaRPr kumimoji="1" lang="ja-JP" altLang="en-US"/>
          </a:p>
        </p:txBody>
      </p:sp>
      <p:sp>
        <p:nvSpPr>
          <p:cNvPr id="7" name="コンテンツ プレースホルダー 2"/>
          <p:cNvSpPr txBox="1">
            <a:spLocks/>
          </p:cNvSpPr>
          <p:nvPr/>
        </p:nvSpPr>
        <p:spPr>
          <a:xfrm>
            <a:off x="339269" y="2504995"/>
            <a:ext cx="4831645" cy="417548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sz="3400" dirty="0"/>
              <a:t>Topics</a:t>
            </a:r>
          </a:p>
          <a:p>
            <a:pPr lvl="1">
              <a:lnSpc>
                <a:spcPct val="120000"/>
              </a:lnSpc>
            </a:pPr>
            <a:r>
              <a:rPr lang="en-US" altLang="ja-JP" sz="2900" dirty="0"/>
              <a:t>11</a:t>
            </a:r>
            <a:r>
              <a:rPr lang="en-US" altLang="ja-JP" sz="2900" baseline="30000" dirty="0"/>
              <a:t>th</a:t>
            </a:r>
            <a:r>
              <a:rPr lang="en-US" altLang="ja-JP" sz="2900" dirty="0"/>
              <a:t> Building Prisoner’s </a:t>
            </a:r>
            <a:r>
              <a:rPr lang="en-US" altLang="ja-JP" sz="2900" dirty="0" err="1"/>
              <a:t>Dillemma</a:t>
            </a:r>
            <a:r>
              <a:rPr lang="en-US" altLang="ja-JP" sz="2900" dirty="0"/>
              <a:t> (PD) Simulation </a:t>
            </a:r>
          </a:p>
          <a:p>
            <a:pPr lvl="2">
              <a:lnSpc>
                <a:spcPct val="120000"/>
              </a:lnSpc>
            </a:pPr>
            <a:r>
              <a:rPr lang="en-US" altLang="ja-JP" sz="2600" dirty="0"/>
              <a:t>What is PD</a:t>
            </a:r>
          </a:p>
          <a:p>
            <a:pPr lvl="2">
              <a:lnSpc>
                <a:spcPct val="120000"/>
              </a:lnSpc>
            </a:pPr>
            <a:r>
              <a:rPr lang="en-US" altLang="ja-JP" sz="2600" dirty="0"/>
              <a:t>Process of PD Simulation</a:t>
            </a:r>
          </a:p>
          <a:p>
            <a:pPr lvl="2">
              <a:lnSpc>
                <a:spcPct val="120000"/>
              </a:lnSpc>
            </a:pPr>
            <a:r>
              <a:rPr lang="en-US" altLang="ja-JP" sz="2600" dirty="0"/>
              <a:t>Axelrod: Cooping with Noise (1)</a:t>
            </a:r>
          </a:p>
          <a:p>
            <a:pPr marL="457200" lvl="1" indent="0">
              <a:lnSpc>
                <a:spcPct val="120000"/>
              </a:lnSpc>
              <a:buNone/>
            </a:pPr>
            <a:r>
              <a:rPr lang="en-US" altLang="ja-JP" sz="2300" dirty="0">
                <a:solidFill>
                  <a:srgbClr val="FF0000"/>
                </a:solidFill>
              </a:rPr>
              <a:t>Non learning player, Non-Evolving environment </a:t>
            </a:r>
            <a:endParaRPr lang="en-US" altLang="ja-JP" sz="2000" dirty="0">
              <a:solidFill>
                <a:srgbClr val="FF0000"/>
              </a:solidFill>
            </a:endParaRPr>
          </a:p>
          <a:p>
            <a:pPr lvl="1">
              <a:lnSpc>
                <a:spcPct val="120000"/>
              </a:lnSpc>
            </a:pPr>
            <a:r>
              <a:rPr lang="en-US" altLang="ja-JP" sz="2900" dirty="0"/>
              <a:t>12</a:t>
            </a:r>
            <a:r>
              <a:rPr lang="en-US" altLang="ja-JP" sz="2900" baseline="30000" dirty="0"/>
              <a:t>th</a:t>
            </a:r>
            <a:r>
              <a:rPr lang="en-US" altLang="ja-JP" sz="2900" dirty="0"/>
              <a:t> Building agent-based Simulation</a:t>
            </a:r>
          </a:p>
          <a:p>
            <a:pPr lvl="2">
              <a:lnSpc>
                <a:spcPct val="120000"/>
              </a:lnSpc>
            </a:pPr>
            <a:r>
              <a:rPr lang="en-US" altLang="ja-JP" sz="2600" dirty="0"/>
              <a:t>Process of agent-based simulation</a:t>
            </a:r>
          </a:p>
          <a:p>
            <a:pPr lvl="2">
              <a:lnSpc>
                <a:spcPct val="120000"/>
              </a:lnSpc>
            </a:pPr>
            <a:r>
              <a:rPr lang="en-US" altLang="ja-JP" sz="2600" dirty="0"/>
              <a:t>Axelrod: Cooping with Noise (2)</a:t>
            </a:r>
          </a:p>
          <a:p>
            <a:pPr marL="0" indent="0">
              <a:lnSpc>
                <a:spcPct val="120000"/>
              </a:lnSpc>
              <a:buNone/>
            </a:pPr>
            <a:r>
              <a:rPr lang="en-US" altLang="ja-JP" sz="3400" dirty="0"/>
              <a:t>      </a:t>
            </a:r>
            <a:r>
              <a:rPr lang="ja-JP" altLang="en-US" sz="3400" dirty="0"/>
              <a:t> </a:t>
            </a:r>
            <a:r>
              <a:rPr lang="en-US" altLang="ja-JP" sz="2600" dirty="0">
                <a:solidFill>
                  <a:srgbClr val="FF0000"/>
                </a:solidFill>
              </a:rPr>
              <a:t>Learning player, Evolving environment</a:t>
            </a:r>
            <a:endParaRPr lang="en-US" altLang="ja-JP" sz="3400" dirty="0">
              <a:solidFill>
                <a:srgbClr val="FF0000"/>
              </a:solidFill>
            </a:endParaRPr>
          </a:p>
          <a:p>
            <a:pPr lvl="2">
              <a:lnSpc>
                <a:spcPct val="120000"/>
              </a:lnSpc>
            </a:pPr>
            <a:endParaRPr lang="ja-JP" altLang="en-US" sz="2600" dirty="0"/>
          </a:p>
        </p:txBody>
      </p:sp>
      <p:sp>
        <p:nvSpPr>
          <p:cNvPr id="8" name="コンテンツ プレースホルダー 2"/>
          <p:cNvSpPr txBox="1">
            <a:spLocks/>
          </p:cNvSpPr>
          <p:nvPr/>
        </p:nvSpPr>
        <p:spPr>
          <a:xfrm>
            <a:off x="5086980" y="2504995"/>
            <a:ext cx="3733586" cy="42126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sz="2400" dirty="0"/>
              <a:t>Environment</a:t>
            </a:r>
          </a:p>
          <a:p>
            <a:pPr lvl="1">
              <a:lnSpc>
                <a:spcPct val="120000"/>
              </a:lnSpc>
            </a:pPr>
            <a:r>
              <a:rPr lang="en-US" altLang="ja-JP" sz="1800" dirty="0"/>
              <a:t>Programming Language:</a:t>
            </a:r>
          </a:p>
          <a:p>
            <a:pPr marL="457200" lvl="1" indent="0">
              <a:lnSpc>
                <a:spcPct val="120000"/>
              </a:lnSpc>
              <a:buNone/>
            </a:pPr>
            <a:r>
              <a:rPr lang="ja-JP" altLang="en-US" sz="1800" dirty="0">
                <a:solidFill>
                  <a:schemeClr val="accent5"/>
                </a:solidFill>
              </a:rPr>
              <a:t>      </a:t>
            </a:r>
            <a:r>
              <a:rPr lang="en-US" altLang="ja-JP" sz="1800" dirty="0">
                <a:solidFill>
                  <a:schemeClr val="accent5"/>
                </a:solidFill>
              </a:rPr>
              <a:t>R language</a:t>
            </a:r>
          </a:p>
          <a:p>
            <a:pPr lvl="1">
              <a:lnSpc>
                <a:spcPct val="120000"/>
              </a:lnSpc>
            </a:pPr>
            <a:r>
              <a:rPr lang="en-US" altLang="ja-JP" sz="1800" dirty="0"/>
              <a:t>Platform: </a:t>
            </a:r>
            <a:r>
              <a:rPr lang="en-US" altLang="ja-JP" sz="1800" dirty="0" err="1">
                <a:solidFill>
                  <a:schemeClr val="accent5"/>
                </a:solidFill>
              </a:rPr>
              <a:t>Jupyter</a:t>
            </a:r>
            <a:r>
              <a:rPr lang="en-US" altLang="ja-JP" sz="1800" dirty="0">
                <a:solidFill>
                  <a:schemeClr val="accent5"/>
                </a:solidFill>
              </a:rPr>
              <a:t> Hub</a:t>
            </a:r>
          </a:p>
          <a:p>
            <a:pPr lvl="1">
              <a:lnSpc>
                <a:spcPct val="120000"/>
              </a:lnSpc>
            </a:pPr>
            <a:r>
              <a:rPr lang="en-US" altLang="ja-JP" sz="1800" dirty="0"/>
              <a:t>Form : </a:t>
            </a:r>
            <a:r>
              <a:rPr lang="en-US" altLang="ja-JP" sz="1800" dirty="0">
                <a:solidFill>
                  <a:schemeClr val="accent5"/>
                </a:solidFill>
              </a:rPr>
              <a:t>Coding for Exercise Tasks on </a:t>
            </a:r>
            <a:r>
              <a:rPr lang="en-US" altLang="ja-JP" sz="1800" dirty="0" err="1">
                <a:solidFill>
                  <a:schemeClr val="accent5"/>
                </a:solidFill>
              </a:rPr>
              <a:t>Jupyter</a:t>
            </a:r>
            <a:r>
              <a:rPr lang="en-US" altLang="ja-JP" sz="1800" dirty="0">
                <a:solidFill>
                  <a:schemeClr val="accent5"/>
                </a:solidFill>
              </a:rPr>
              <a:t> Hub</a:t>
            </a:r>
          </a:p>
          <a:p>
            <a:pPr>
              <a:lnSpc>
                <a:spcPct val="120000"/>
              </a:lnSpc>
            </a:pPr>
            <a:r>
              <a:rPr lang="en-US" altLang="ja-JP" sz="2400" dirty="0"/>
              <a:t>Reference</a:t>
            </a:r>
          </a:p>
          <a:p>
            <a:pPr lvl="1">
              <a:lnSpc>
                <a:spcPct val="120000"/>
              </a:lnSpc>
            </a:pPr>
            <a:r>
              <a:rPr lang="en-US" altLang="ja-JP" sz="1800" dirty="0"/>
              <a:t>Axelrod: </a:t>
            </a:r>
            <a:r>
              <a:rPr lang="en-US" altLang="ja-JP" sz="1800" i="1" dirty="0"/>
              <a:t>The complexity of Cooperation: Agent-based Models of Competition and Collaboration</a:t>
            </a:r>
            <a:r>
              <a:rPr lang="en-US" altLang="ja-JP" sz="1800" dirty="0"/>
              <a:t>, Princeton University Press, 1997.</a:t>
            </a:r>
            <a:endParaRPr lang="en-US" altLang="ja-JP" sz="1800" dirty="0">
              <a:solidFill>
                <a:schemeClr val="accent5"/>
              </a:solidFill>
            </a:endParaRPr>
          </a:p>
          <a:p>
            <a:endParaRPr lang="ja-JP" altLang="en-US" dirty="0"/>
          </a:p>
        </p:txBody>
      </p:sp>
    </p:spTree>
    <p:extLst>
      <p:ext uri="{BB962C8B-B14F-4D97-AF65-F5344CB8AC3E}">
        <p14:creationId xmlns:p14="http://schemas.microsoft.com/office/powerpoint/2010/main" val="203106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kumimoji="1" lang="en-US" altLang="ja-JP" dirty="0"/>
              <a:t>Schedule</a:t>
            </a:r>
            <a:endParaRPr kumimoji="1" lang="ja-JP" altLang="en-US" dirty="0"/>
          </a:p>
        </p:txBody>
      </p:sp>
      <p:sp>
        <p:nvSpPr>
          <p:cNvPr id="4" name="スライド番号プレースホルダー 3"/>
          <p:cNvSpPr>
            <a:spLocks noGrp="1"/>
          </p:cNvSpPr>
          <p:nvPr>
            <p:ph type="sldNum" sz="quarter" idx="12"/>
          </p:nvPr>
        </p:nvSpPr>
        <p:spPr/>
        <p:txBody>
          <a:bodyPr/>
          <a:lstStyle/>
          <a:p>
            <a:fld id="{A5FAE051-7F04-49C4-B1F0-DF341231D1D1}" type="slidenum">
              <a:rPr kumimoji="1" lang="ja-JP" altLang="en-US" smtClean="0"/>
              <a:t>2</a:t>
            </a:fld>
            <a:endParaRPr kumimoji="1" lang="ja-JP" altLang="en-US"/>
          </a:p>
        </p:txBody>
      </p:sp>
      <p:sp>
        <p:nvSpPr>
          <p:cNvPr id="15" name="正方形/長方形 14"/>
          <p:cNvSpPr/>
          <p:nvPr/>
        </p:nvSpPr>
        <p:spPr>
          <a:xfrm>
            <a:off x="628650" y="1225689"/>
            <a:ext cx="8632581" cy="4401205"/>
          </a:xfrm>
          <a:prstGeom prst="rect">
            <a:avLst/>
          </a:prstGeom>
        </p:spPr>
        <p:txBody>
          <a:bodyPr wrap="square">
            <a:spAutoFit/>
          </a:bodyPr>
          <a:lstStyle/>
          <a:p>
            <a:pPr>
              <a:tabLst>
                <a:tab pos="3224213" algn="l"/>
              </a:tabLst>
            </a:pPr>
            <a:r>
              <a:rPr lang="en-US" altLang="ja-JP" sz="2800" dirty="0"/>
              <a:t>01 (4/15)	</a:t>
            </a:r>
            <a:r>
              <a:rPr lang="ja-JP" altLang="en-US" sz="2800" dirty="0"/>
              <a:t>： </a:t>
            </a:r>
            <a:r>
              <a:rPr lang="en-US" altLang="ja-JP" sz="2800" dirty="0"/>
              <a:t>Introduction</a:t>
            </a:r>
          </a:p>
          <a:p>
            <a:pPr>
              <a:tabLst>
                <a:tab pos="3224213" algn="l"/>
              </a:tabLst>
            </a:pPr>
            <a:r>
              <a:rPr lang="en-US" altLang="ja-JP" sz="2800" dirty="0"/>
              <a:t>02 (4/22)	</a:t>
            </a:r>
            <a:r>
              <a:rPr lang="ja-JP" altLang="en-US" sz="2800" dirty="0"/>
              <a:t>： </a:t>
            </a:r>
            <a:r>
              <a:rPr lang="en-US" altLang="ja-JP" sz="2800" dirty="0"/>
              <a:t>Software</a:t>
            </a:r>
          </a:p>
          <a:p>
            <a:pPr>
              <a:tabLst>
                <a:tab pos="3224213" algn="l"/>
              </a:tabLst>
            </a:pPr>
            <a:r>
              <a:rPr lang="en-US" altLang="ja-JP" sz="2800" dirty="0"/>
              <a:t>03 (5/13) &amp; 04 (5/20) 	</a:t>
            </a:r>
            <a:r>
              <a:rPr lang="ja-JP" altLang="en-US" sz="2800" dirty="0"/>
              <a:t>： </a:t>
            </a:r>
            <a:r>
              <a:rPr lang="en-US" altLang="ja-JP" sz="2800" dirty="0"/>
              <a:t>Programming</a:t>
            </a:r>
          </a:p>
          <a:p>
            <a:pPr>
              <a:tabLst>
                <a:tab pos="3224213" algn="l"/>
              </a:tabLst>
            </a:pPr>
            <a:r>
              <a:rPr lang="it-IT" altLang="ja-JP" sz="2800" dirty="0"/>
              <a:t>05 (5/27) &amp;</a:t>
            </a:r>
            <a:r>
              <a:rPr lang="en-US" altLang="ja-JP" sz="2800" dirty="0"/>
              <a:t> 06 (6/03) 	</a:t>
            </a:r>
            <a:r>
              <a:rPr lang="ja-JP" altLang="it-IT" sz="2800" dirty="0"/>
              <a:t>： </a:t>
            </a:r>
            <a:r>
              <a:rPr lang="it-IT" altLang="ja-JP" sz="2800" dirty="0"/>
              <a:t>Data Acquision &amp; Construction</a:t>
            </a:r>
          </a:p>
          <a:p>
            <a:pPr>
              <a:tabLst>
                <a:tab pos="3224213" algn="l"/>
              </a:tabLst>
            </a:pPr>
            <a:r>
              <a:rPr lang="en-US" altLang="ja-JP" sz="2800" dirty="0"/>
              <a:t>07 (6/10)	</a:t>
            </a:r>
            <a:r>
              <a:rPr lang="ja-JP" altLang="en-US" sz="2800" dirty="0"/>
              <a:t>： </a:t>
            </a:r>
            <a:r>
              <a:rPr lang="en-US" altLang="ja-JP" sz="2800" dirty="0"/>
              <a:t>Data Visualization</a:t>
            </a:r>
          </a:p>
          <a:p>
            <a:pPr>
              <a:tabLst>
                <a:tab pos="3224213" algn="l"/>
              </a:tabLst>
            </a:pPr>
            <a:r>
              <a:rPr lang="en-US" altLang="ja-JP" sz="2800" dirty="0"/>
              <a:t>08 (6/17)	</a:t>
            </a:r>
            <a:r>
              <a:rPr lang="ja-JP" altLang="en-US" sz="2800" dirty="0"/>
              <a:t>： </a:t>
            </a:r>
            <a:r>
              <a:rPr lang="en-US" altLang="ja-JP" sz="2800" dirty="0"/>
              <a:t>Presentation</a:t>
            </a:r>
          </a:p>
          <a:p>
            <a:pPr>
              <a:tabLst>
                <a:tab pos="3224213" algn="l"/>
              </a:tabLst>
            </a:pPr>
            <a:r>
              <a:rPr lang="en-US" altLang="ja-JP" sz="2800" dirty="0"/>
              <a:t>09 (6/24) &amp; 10 (7/01) 	</a:t>
            </a:r>
            <a:r>
              <a:rPr lang="ja-JP" altLang="en-US" sz="2800" dirty="0"/>
              <a:t>： </a:t>
            </a:r>
            <a:r>
              <a:rPr lang="en-US" altLang="ja-JP" sz="2800" dirty="0"/>
              <a:t>Data Analysis</a:t>
            </a:r>
          </a:p>
          <a:p>
            <a:pPr>
              <a:tabLst>
                <a:tab pos="3224213" algn="l"/>
              </a:tabLst>
            </a:pPr>
            <a:r>
              <a:rPr lang="en-US" altLang="ja-JP" sz="2800" dirty="0">
                <a:solidFill>
                  <a:schemeClr val="accent5">
                    <a:lumMod val="75000"/>
                  </a:schemeClr>
                </a:solidFill>
              </a:rPr>
              <a:t>11 (7/08) </a:t>
            </a:r>
            <a:r>
              <a:rPr lang="en-US" altLang="ja-JP" sz="2800" dirty="0"/>
              <a:t>&amp; 12 (7/22) 	</a:t>
            </a:r>
            <a:r>
              <a:rPr lang="ja-JP" altLang="en-US" sz="2800" dirty="0"/>
              <a:t>： </a:t>
            </a:r>
            <a:r>
              <a:rPr lang="en-US" altLang="ja-JP" sz="2800" dirty="0">
                <a:solidFill>
                  <a:srgbClr val="0070C0"/>
                </a:solidFill>
              </a:rPr>
              <a:t>Simulation</a:t>
            </a:r>
          </a:p>
          <a:p>
            <a:pPr>
              <a:tabLst>
                <a:tab pos="3224213" algn="l"/>
              </a:tabLst>
            </a:pPr>
            <a:r>
              <a:rPr lang="en-US" altLang="ja-JP" sz="2800" dirty="0"/>
              <a:t>13 (7/29)	</a:t>
            </a:r>
            <a:r>
              <a:rPr lang="ja-JP" altLang="en-US" sz="2800" dirty="0"/>
              <a:t>： </a:t>
            </a:r>
            <a:r>
              <a:rPr lang="en-US" altLang="ja-JP" sz="2800" dirty="0"/>
              <a:t>Data Science Literacy</a:t>
            </a:r>
          </a:p>
          <a:p>
            <a:pPr>
              <a:tabLst>
                <a:tab pos="3224213" algn="l"/>
              </a:tabLst>
            </a:pPr>
            <a:r>
              <a:rPr lang="en-US" altLang="ja-JP" sz="2800" dirty="0"/>
              <a:t>14 (8/05) &amp; 15 (8/06) 	</a:t>
            </a:r>
            <a:r>
              <a:rPr lang="ja-JP" altLang="en-US" sz="2800" dirty="0"/>
              <a:t>： </a:t>
            </a:r>
            <a:r>
              <a:rPr lang="en-US" altLang="ja-JP" sz="2800" dirty="0"/>
              <a:t>Presentation</a:t>
            </a:r>
          </a:p>
        </p:txBody>
      </p:sp>
    </p:spTree>
    <p:extLst>
      <p:ext uri="{BB962C8B-B14F-4D97-AF65-F5344CB8AC3E}">
        <p14:creationId xmlns:p14="http://schemas.microsoft.com/office/powerpoint/2010/main" val="128116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339268" y="1354894"/>
            <a:ext cx="8176081" cy="1112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dirty="0"/>
              <a:t>Goal for week11, 12</a:t>
            </a:r>
            <a:r>
              <a:rPr lang="ja-JP" altLang="en-US" dirty="0"/>
              <a:t>：</a:t>
            </a:r>
            <a:r>
              <a:rPr lang="en-US" altLang="ja-JP" dirty="0"/>
              <a:t>Become able to build agent-based simulation using R language</a:t>
            </a:r>
          </a:p>
        </p:txBody>
      </p:sp>
      <p:sp>
        <p:nvSpPr>
          <p:cNvPr id="2" name="タイトル 1"/>
          <p:cNvSpPr>
            <a:spLocks noGrp="1"/>
          </p:cNvSpPr>
          <p:nvPr>
            <p:ph type="title"/>
          </p:nvPr>
        </p:nvSpPr>
        <p:spPr/>
        <p:txBody>
          <a:bodyPr>
            <a:normAutofit/>
          </a:bodyPr>
          <a:lstStyle/>
          <a:p>
            <a:r>
              <a:rPr lang="en" altLang="ja-JP" sz="3100" dirty="0"/>
              <a:t>Week 11, 12 (7/08, 15): Simmulation I, II </a:t>
            </a:r>
            <a:endParaRPr kumimoji="1" lang="ja-JP" altLang="en-US" dirty="0"/>
          </a:p>
        </p:txBody>
      </p:sp>
      <p:sp>
        <p:nvSpPr>
          <p:cNvPr id="4" name="スライド番号プレースホルダー 3"/>
          <p:cNvSpPr>
            <a:spLocks noGrp="1"/>
          </p:cNvSpPr>
          <p:nvPr>
            <p:ph type="sldNum" sz="quarter" idx="12"/>
          </p:nvPr>
        </p:nvSpPr>
        <p:spPr/>
        <p:txBody>
          <a:bodyPr/>
          <a:lstStyle/>
          <a:p>
            <a:fld id="{A5FAE051-7F04-49C4-B1F0-DF341231D1D1}" type="slidenum">
              <a:rPr kumimoji="1" lang="ja-JP" altLang="en-US" smtClean="0"/>
              <a:t>3</a:t>
            </a:fld>
            <a:endParaRPr kumimoji="1" lang="ja-JP" altLang="en-US"/>
          </a:p>
        </p:txBody>
      </p:sp>
      <p:sp>
        <p:nvSpPr>
          <p:cNvPr id="7" name="コンテンツ プレースホルダー 2"/>
          <p:cNvSpPr txBox="1">
            <a:spLocks/>
          </p:cNvSpPr>
          <p:nvPr/>
        </p:nvSpPr>
        <p:spPr>
          <a:xfrm>
            <a:off x="339269" y="2504995"/>
            <a:ext cx="4831645" cy="417548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sz="3400" dirty="0"/>
              <a:t>Topics</a:t>
            </a:r>
          </a:p>
          <a:p>
            <a:pPr lvl="1">
              <a:lnSpc>
                <a:spcPct val="120000"/>
              </a:lnSpc>
            </a:pPr>
            <a:r>
              <a:rPr lang="en-US" altLang="ja-JP" sz="2900" dirty="0"/>
              <a:t>11</a:t>
            </a:r>
            <a:r>
              <a:rPr lang="en-US" altLang="ja-JP" sz="2900" baseline="30000" dirty="0"/>
              <a:t>th</a:t>
            </a:r>
            <a:r>
              <a:rPr lang="en-US" altLang="ja-JP" sz="2900" dirty="0"/>
              <a:t> Building Prisoner’s </a:t>
            </a:r>
            <a:r>
              <a:rPr lang="en-US" altLang="ja-JP" sz="2900" dirty="0" err="1"/>
              <a:t>Dillemma</a:t>
            </a:r>
            <a:r>
              <a:rPr lang="en-US" altLang="ja-JP" sz="2900" dirty="0"/>
              <a:t> (PD) Simulation </a:t>
            </a:r>
          </a:p>
          <a:p>
            <a:pPr lvl="2">
              <a:lnSpc>
                <a:spcPct val="120000"/>
              </a:lnSpc>
            </a:pPr>
            <a:r>
              <a:rPr lang="en-US" altLang="ja-JP" sz="2600" dirty="0"/>
              <a:t>What is PD</a:t>
            </a:r>
          </a:p>
          <a:p>
            <a:pPr lvl="2">
              <a:lnSpc>
                <a:spcPct val="120000"/>
              </a:lnSpc>
            </a:pPr>
            <a:r>
              <a:rPr lang="en-US" altLang="ja-JP" sz="2600" dirty="0"/>
              <a:t>Process of PD Simulation</a:t>
            </a:r>
          </a:p>
          <a:p>
            <a:pPr lvl="2">
              <a:lnSpc>
                <a:spcPct val="120000"/>
              </a:lnSpc>
            </a:pPr>
            <a:r>
              <a:rPr lang="en-US" altLang="ja-JP" sz="2600" dirty="0"/>
              <a:t>Axelrod: Cooping with Noise (1)</a:t>
            </a:r>
          </a:p>
          <a:p>
            <a:pPr marL="457200" lvl="1" indent="0">
              <a:lnSpc>
                <a:spcPct val="120000"/>
              </a:lnSpc>
              <a:buNone/>
            </a:pPr>
            <a:r>
              <a:rPr lang="en-US" altLang="ja-JP" sz="2300" dirty="0">
                <a:solidFill>
                  <a:srgbClr val="FF0000"/>
                </a:solidFill>
              </a:rPr>
              <a:t>Non learning player, Non-Evolving environment </a:t>
            </a:r>
            <a:endParaRPr lang="en-US" altLang="ja-JP" sz="2000" dirty="0">
              <a:solidFill>
                <a:srgbClr val="FF0000"/>
              </a:solidFill>
            </a:endParaRPr>
          </a:p>
          <a:p>
            <a:pPr lvl="1">
              <a:lnSpc>
                <a:spcPct val="120000"/>
              </a:lnSpc>
            </a:pPr>
            <a:r>
              <a:rPr lang="en-US" altLang="ja-JP" sz="2900" dirty="0"/>
              <a:t>12</a:t>
            </a:r>
            <a:r>
              <a:rPr lang="en-US" altLang="ja-JP" sz="2900" baseline="30000" dirty="0"/>
              <a:t>th</a:t>
            </a:r>
            <a:r>
              <a:rPr lang="en-US" altLang="ja-JP" sz="2900" dirty="0"/>
              <a:t> Building agent-based Simulation</a:t>
            </a:r>
          </a:p>
          <a:p>
            <a:pPr lvl="2">
              <a:lnSpc>
                <a:spcPct val="120000"/>
              </a:lnSpc>
            </a:pPr>
            <a:r>
              <a:rPr lang="en-US" altLang="ja-JP" sz="2600" dirty="0"/>
              <a:t>Process of agent-based simulation</a:t>
            </a:r>
          </a:p>
          <a:p>
            <a:pPr lvl="2">
              <a:lnSpc>
                <a:spcPct val="120000"/>
              </a:lnSpc>
            </a:pPr>
            <a:r>
              <a:rPr lang="en-US" altLang="ja-JP" sz="2600" dirty="0"/>
              <a:t>Axelrod: Cooping with Noise (2)</a:t>
            </a:r>
          </a:p>
          <a:p>
            <a:pPr marL="0" indent="0">
              <a:lnSpc>
                <a:spcPct val="120000"/>
              </a:lnSpc>
              <a:buNone/>
            </a:pPr>
            <a:r>
              <a:rPr lang="en-US" altLang="ja-JP" sz="3400" dirty="0"/>
              <a:t>      </a:t>
            </a:r>
            <a:r>
              <a:rPr lang="ja-JP" altLang="en-US" sz="3400" dirty="0"/>
              <a:t> </a:t>
            </a:r>
            <a:r>
              <a:rPr lang="en-US" altLang="ja-JP" sz="2600" dirty="0">
                <a:solidFill>
                  <a:srgbClr val="FF0000"/>
                </a:solidFill>
              </a:rPr>
              <a:t>Learning player, Evolving environment</a:t>
            </a:r>
            <a:endParaRPr lang="en-US" altLang="ja-JP" sz="3400" dirty="0">
              <a:solidFill>
                <a:srgbClr val="FF0000"/>
              </a:solidFill>
            </a:endParaRPr>
          </a:p>
          <a:p>
            <a:pPr lvl="2">
              <a:lnSpc>
                <a:spcPct val="120000"/>
              </a:lnSpc>
            </a:pPr>
            <a:endParaRPr lang="ja-JP" altLang="en-US" sz="2600" dirty="0"/>
          </a:p>
        </p:txBody>
      </p:sp>
      <p:sp>
        <p:nvSpPr>
          <p:cNvPr id="8" name="コンテンツ プレースホルダー 2"/>
          <p:cNvSpPr txBox="1">
            <a:spLocks/>
          </p:cNvSpPr>
          <p:nvPr/>
        </p:nvSpPr>
        <p:spPr>
          <a:xfrm>
            <a:off x="5086980" y="2504995"/>
            <a:ext cx="3733586" cy="42126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sz="2400" dirty="0"/>
              <a:t>Environment</a:t>
            </a:r>
          </a:p>
          <a:p>
            <a:pPr lvl="1">
              <a:lnSpc>
                <a:spcPct val="120000"/>
              </a:lnSpc>
            </a:pPr>
            <a:r>
              <a:rPr lang="en-US" altLang="ja-JP" sz="1800" dirty="0"/>
              <a:t>Programming Language:</a:t>
            </a:r>
          </a:p>
          <a:p>
            <a:pPr marL="457200" lvl="1" indent="0">
              <a:lnSpc>
                <a:spcPct val="120000"/>
              </a:lnSpc>
              <a:buNone/>
            </a:pPr>
            <a:r>
              <a:rPr lang="ja-JP" altLang="en-US" sz="1800" dirty="0">
                <a:solidFill>
                  <a:schemeClr val="accent5"/>
                </a:solidFill>
              </a:rPr>
              <a:t>      </a:t>
            </a:r>
            <a:r>
              <a:rPr lang="en-US" altLang="ja-JP" sz="1800" dirty="0">
                <a:solidFill>
                  <a:schemeClr val="accent5"/>
                </a:solidFill>
              </a:rPr>
              <a:t>R language</a:t>
            </a:r>
          </a:p>
          <a:p>
            <a:pPr lvl="1">
              <a:lnSpc>
                <a:spcPct val="120000"/>
              </a:lnSpc>
            </a:pPr>
            <a:r>
              <a:rPr lang="en-US" altLang="ja-JP" sz="1800" dirty="0"/>
              <a:t>Platform: </a:t>
            </a:r>
            <a:r>
              <a:rPr lang="en-US" altLang="ja-JP" sz="1800" dirty="0" err="1">
                <a:solidFill>
                  <a:schemeClr val="accent5"/>
                </a:solidFill>
              </a:rPr>
              <a:t>Jupyter</a:t>
            </a:r>
            <a:r>
              <a:rPr lang="en-US" altLang="ja-JP" sz="1800" dirty="0">
                <a:solidFill>
                  <a:schemeClr val="accent5"/>
                </a:solidFill>
              </a:rPr>
              <a:t> Hub</a:t>
            </a:r>
          </a:p>
          <a:p>
            <a:pPr lvl="1">
              <a:lnSpc>
                <a:spcPct val="120000"/>
              </a:lnSpc>
            </a:pPr>
            <a:r>
              <a:rPr lang="en-US" altLang="ja-JP" sz="1800" dirty="0"/>
              <a:t>Form : </a:t>
            </a:r>
            <a:r>
              <a:rPr lang="en-US" altLang="ja-JP" sz="1800" dirty="0">
                <a:solidFill>
                  <a:schemeClr val="accent5"/>
                </a:solidFill>
              </a:rPr>
              <a:t>Coding for Exercise Tasks on </a:t>
            </a:r>
            <a:r>
              <a:rPr lang="en-US" altLang="ja-JP" sz="1800" dirty="0" err="1">
                <a:solidFill>
                  <a:schemeClr val="accent5"/>
                </a:solidFill>
              </a:rPr>
              <a:t>Jupyter</a:t>
            </a:r>
            <a:r>
              <a:rPr lang="en-US" altLang="ja-JP" sz="1800" dirty="0">
                <a:solidFill>
                  <a:schemeClr val="accent5"/>
                </a:solidFill>
              </a:rPr>
              <a:t> Hub</a:t>
            </a:r>
          </a:p>
          <a:p>
            <a:pPr>
              <a:lnSpc>
                <a:spcPct val="120000"/>
              </a:lnSpc>
            </a:pPr>
            <a:r>
              <a:rPr lang="en-US" altLang="ja-JP" sz="2400" dirty="0"/>
              <a:t>Reference</a:t>
            </a:r>
          </a:p>
          <a:p>
            <a:pPr lvl="1">
              <a:lnSpc>
                <a:spcPct val="120000"/>
              </a:lnSpc>
            </a:pPr>
            <a:r>
              <a:rPr lang="en-US" altLang="ja-JP" sz="1800" dirty="0"/>
              <a:t>Axelrod: </a:t>
            </a:r>
            <a:r>
              <a:rPr lang="en-US" altLang="ja-JP" sz="1800" i="1" dirty="0"/>
              <a:t>The complexity of Cooperation: Agent-based Models of Competition and Collaboration</a:t>
            </a:r>
            <a:r>
              <a:rPr lang="en-US" altLang="ja-JP" sz="1800" dirty="0"/>
              <a:t>, Princeton University Press, 1997.</a:t>
            </a:r>
            <a:endParaRPr lang="en-US" altLang="ja-JP" sz="1800" dirty="0">
              <a:solidFill>
                <a:schemeClr val="accent5"/>
              </a:solidFill>
            </a:endParaRPr>
          </a:p>
          <a:p>
            <a:endParaRPr lang="ja-JP" altLang="en-US" dirty="0"/>
          </a:p>
        </p:txBody>
      </p:sp>
    </p:spTree>
    <p:extLst>
      <p:ext uri="{BB962C8B-B14F-4D97-AF65-F5344CB8AC3E}">
        <p14:creationId xmlns:p14="http://schemas.microsoft.com/office/powerpoint/2010/main" val="90662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kumimoji="1" lang="en-US" altLang="ja-JP" dirty="0"/>
              <a:t>What is Simulation</a:t>
            </a:r>
            <a:endParaRPr kumimoji="1" lang="ja-JP" altLang="en-US" dirty="0"/>
          </a:p>
        </p:txBody>
      </p:sp>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p:txBody>
          <a:bodyPr>
            <a:normAutofit fontScale="92500" lnSpcReduction="20000"/>
          </a:bodyPr>
          <a:lstStyle/>
          <a:p>
            <a:r>
              <a:rPr kumimoji="1" lang="en-US" altLang="ja-JP" dirty="0"/>
              <a:t>Simulation</a:t>
            </a:r>
          </a:p>
          <a:p>
            <a:pPr lvl="1"/>
            <a:r>
              <a:rPr lang="en-US" altLang="ja-JP" dirty="0"/>
              <a:t>Using mathematical models, etc., create a situation resembling a real society, simulate using a computer, etc., and grasp their characteristics.</a:t>
            </a:r>
          </a:p>
          <a:p>
            <a:endParaRPr lang="en-US" altLang="ja-JP" dirty="0"/>
          </a:p>
          <a:p>
            <a:r>
              <a:rPr lang="en-US" altLang="ja-JP" dirty="0"/>
              <a:t>Two Purposes </a:t>
            </a:r>
          </a:p>
          <a:p>
            <a:pPr lvl="1">
              <a:buFont typeface="Wingdings" panose="05000000000000000000" pitchFamily="2" charset="2"/>
              <a:buChar char="Ø"/>
            </a:pPr>
            <a:r>
              <a:rPr lang="en-US" altLang="ja-JP" dirty="0"/>
              <a:t>Prediction</a:t>
            </a:r>
          </a:p>
          <a:p>
            <a:pPr lvl="2"/>
            <a:r>
              <a:rPr lang="en-US" altLang="ja-JP" dirty="0"/>
              <a:t>Create </a:t>
            </a:r>
            <a:r>
              <a:rPr lang="en-US" altLang="ja-JP" u="sng" dirty="0">
                <a:solidFill>
                  <a:srgbClr val="4472C4"/>
                </a:solidFill>
              </a:rPr>
              <a:t>precise models </a:t>
            </a:r>
            <a:r>
              <a:rPr lang="en-US" altLang="ja-JP" dirty="0"/>
              <a:t>of certain phenomena (weather, stock prices) ,and forecast the future.    </a:t>
            </a:r>
          </a:p>
          <a:p>
            <a:pPr lvl="1">
              <a:buFont typeface="Wingdings" panose="05000000000000000000" pitchFamily="2" charset="2"/>
              <a:buChar char="Ø"/>
            </a:pPr>
            <a:r>
              <a:rPr lang="en-US" altLang="ja-JP" dirty="0"/>
              <a:t>Thought experiment</a:t>
            </a:r>
          </a:p>
          <a:p>
            <a:pPr lvl="2"/>
            <a:r>
              <a:rPr lang="en-US" altLang="ja-JP" dirty="0"/>
              <a:t>Create </a:t>
            </a:r>
            <a:r>
              <a:rPr lang="en-US" altLang="ja-JP" u="sng" dirty="0">
                <a:solidFill>
                  <a:srgbClr val="4472C4"/>
                </a:solidFill>
              </a:rPr>
              <a:t>simple models </a:t>
            </a:r>
            <a:r>
              <a:rPr lang="en-US" altLang="ja-JP" dirty="0"/>
              <a:t>of certain social phenomena(traffic jams, cooperative relationship), and </a:t>
            </a:r>
            <a:r>
              <a:rPr lang="en-US" altLang="ja-JP" dirty="0" err="1"/>
              <a:t>and</a:t>
            </a:r>
            <a:r>
              <a:rPr lang="en-US" altLang="ja-JP" dirty="0"/>
              <a:t> explain the mechanism of the social phenomena.</a:t>
            </a:r>
          </a:p>
          <a:p>
            <a:pPr marL="914400" lvl="2" indent="0">
              <a:buNone/>
            </a:pPr>
            <a:endParaRPr lang="en-US" altLang="ja-JP" dirty="0"/>
          </a:p>
          <a:p>
            <a:pPr marL="457200" lvl="1" indent="0">
              <a:buNone/>
            </a:pPr>
            <a:r>
              <a:rPr lang="en-US" altLang="ja-JP" sz="2300" b="1" dirty="0"/>
              <a:t>Prisoner’s Dilemma(PD) : </a:t>
            </a:r>
            <a:r>
              <a:rPr lang="en-US" altLang="ja-JP" sz="2600" dirty="0"/>
              <a:t>model of a situation where a cooperative relationship can not be established between individuals who pursue their own interests</a:t>
            </a:r>
          </a:p>
          <a:p>
            <a:pPr marL="0" indent="0">
              <a:buNone/>
            </a:pPr>
            <a:r>
              <a:rPr kumimoji="1" lang="ja-JP" altLang="en-US" dirty="0"/>
              <a:t>　</a:t>
            </a:r>
          </a:p>
        </p:txBody>
      </p:sp>
      <p:sp>
        <p:nvSpPr>
          <p:cNvPr id="4" name="正方形/長方形 3">
            <a:extLst>
              <a:ext uri="{FF2B5EF4-FFF2-40B4-BE49-F238E27FC236}">
                <a16:creationId xmlns:a16="http://schemas.microsoft.com/office/drawing/2014/main" id="{C5F18669-D49A-454D-B7E8-D0CFE2015BEE}"/>
              </a:ext>
            </a:extLst>
          </p:cNvPr>
          <p:cNvSpPr/>
          <p:nvPr/>
        </p:nvSpPr>
        <p:spPr>
          <a:xfrm>
            <a:off x="1066800" y="5207000"/>
            <a:ext cx="744855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530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kumimoji="1" lang="en-US" altLang="ja-JP" dirty="0"/>
              <a:t>Prisoner’s Dilemma(PD)</a:t>
            </a:r>
            <a:endParaRPr kumimoji="1" lang="ja-JP" altLang="en-US" dirty="0"/>
          </a:p>
        </p:txBody>
      </p:sp>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a:xfrm>
            <a:off x="628650" y="1309815"/>
            <a:ext cx="8134350" cy="5255741"/>
          </a:xfrm>
        </p:spPr>
        <p:txBody>
          <a:bodyPr/>
          <a:lstStyle/>
          <a:p>
            <a:r>
              <a:rPr lang="en-US" altLang="ja-JP" sz="2400" dirty="0"/>
              <a:t>In order to confess two prisoners A and B who believed to have committed a joint crime, the prosecutor embarked on the following judicial transaction to the two prisoners A and B</a:t>
            </a:r>
          </a:p>
          <a:p>
            <a:pPr marL="0" indent="0" algn="r">
              <a:buNone/>
            </a:pPr>
            <a:r>
              <a:rPr lang="en-US" altLang="ja-JP" sz="1600" dirty="0"/>
              <a:t>*The two prisoners A and B are separated in separate rooms and can not be consulted.</a:t>
            </a:r>
          </a:p>
          <a:p>
            <a:pPr marL="0" indent="0" algn="r">
              <a:buNone/>
            </a:pPr>
            <a:endParaRPr lang="en-US" altLang="ja-JP" sz="300" dirty="0"/>
          </a:p>
          <a:p>
            <a:pPr marL="457200" lvl="1" indent="0">
              <a:buNone/>
            </a:pPr>
            <a:r>
              <a:rPr lang="en-US" altLang="ja-JP" sz="1800" dirty="0"/>
              <a:t>“Originally, you were 5 years in prison, but if you keep silent both of them, you will be sentenced to lack of evidence, and both will have 2 years in prison.”</a:t>
            </a:r>
          </a:p>
          <a:p>
            <a:pPr marL="457200" lvl="1" indent="0">
              <a:buNone/>
            </a:pPr>
            <a:r>
              <a:rPr lang="en-US" altLang="ja-JP" sz="1800" dirty="0"/>
              <a:t>” If only one confessed, let's release it on the spot. In this case, those who kept silent are 10 years in prison.”</a:t>
            </a:r>
          </a:p>
          <a:p>
            <a:pPr marL="457200" lvl="1" indent="0">
              <a:buNone/>
            </a:pPr>
            <a:r>
              <a:rPr lang="en-US" altLang="ja-JP" sz="1800" dirty="0"/>
              <a:t>“However, if both of them confessed, it is 5 years in prison for both of them.”</a:t>
            </a:r>
          </a:p>
          <a:p>
            <a:endParaRPr kumimoji="1" lang="ja-JP" altLang="en-US" dirty="0"/>
          </a:p>
        </p:txBody>
      </p:sp>
      <p:graphicFrame>
        <p:nvGraphicFramePr>
          <p:cNvPr id="4" name="表 3">
            <a:extLst>
              <a:ext uri="{FF2B5EF4-FFF2-40B4-BE49-F238E27FC236}">
                <a16:creationId xmlns:a16="http://schemas.microsoft.com/office/drawing/2014/main" id="{7DB822BA-3D7D-4D3C-808D-9BD848EE536A}"/>
              </a:ext>
            </a:extLst>
          </p:cNvPr>
          <p:cNvGraphicFramePr>
            <a:graphicFrameLocks noGrp="1"/>
          </p:cNvGraphicFramePr>
          <p:nvPr>
            <p:extLst>
              <p:ext uri="{D42A27DB-BD31-4B8C-83A1-F6EECF244321}">
                <p14:modId xmlns:p14="http://schemas.microsoft.com/office/powerpoint/2010/main" val="923982791"/>
              </p:ext>
            </p:extLst>
          </p:nvPr>
        </p:nvGraphicFramePr>
        <p:xfrm>
          <a:off x="1285875" y="4330700"/>
          <a:ext cx="6359525" cy="1711960"/>
        </p:xfrm>
        <a:graphic>
          <a:graphicData uri="http://schemas.openxmlformats.org/drawingml/2006/table">
            <a:tbl>
              <a:tblPr firstRow="1" bandRow="1">
                <a:tableStyleId>{5C22544A-7EE6-4342-B048-85BDC9FD1C3A}</a:tableStyleId>
              </a:tblPr>
              <a:tblGrid>
                <a:gridCol w="1915555">
                  <a:extLst>
                    <a:ext uri="{9D8B030D-6E8A-4147-A177-3AD203B41FA5}">
                      <a16:colId xmlns:a16="http://schemas.microsoft.com/office/drawing/2014/main" val="3387125364"/>
                    </a:ext>
                  </a:extLst>
                </a:gridCol>
                <a:gridCol w="2056370">
                  <a:extLst>
                    <a:ext uri="{9D8B030D-6E8A-4147-A177-3AD203B41FA5}">
                      <a16:colId xmlns:a16="http://schemas.microsoft.com/office/drawing/2014/main" val="2843548579"/>
                    </a:ext>
                  </a:extLst>
                </a:gridCol>
                <a:gridCol w="2387600">
                  <a:extLst>
                    <a:ext uri="{9D8B030D-6E8A-4147-A177-3AD203B41FA5}">
                      <a16:colId xmlns:a16="http://schemas.microsoft.com/office/drawing/2014/main" val="2985848216"/>
                    </a:ext>
                  </a:extLst>
                </a:gridCol>
              </a:tblGrid>
              <a:tr h="431800">
                <a:tc>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Prisoner B silent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Prisoner B betrays</a:t>
                      </a:r>
                      <a:endParaRPr kumimoji="1" lang="ja-JP" altLang="en-US" dirty="0"/>
                    </a:p>
                  </a:txBody>
                  <a:tcPr/>
                </a:tc>
                <a:extLst>
                  <a:ext uri="{0D108BD9-81ED-4DB2-BD59-A6C34878D82A}">
                    <a16:rowId xmlns:a16="http://schemas.microsoft.com/office/drawing/2014/main" val="501728096"/>
                  </a:ext>
                </a:extLst>
              </a:tr>
              <a:tr h="423252">
                <a:tc>
                  <a:txBody>
                    <a:bodyPr/>
                    <a:lstStyle/>
                    <a:p>
                      <a:pPr algn="ctr"/>
                      <a:r>
                        <a:rPr kumimoji="1" lang="en-US" altLang="ja-JP" dirty="0"/>
                        <a:t>Prisoner A silent</a:t>
                      </a:r>
                    </a:p>
                    <a:p>
                      <a:pPr algn="ctr"/>
                      <a:r>
                        <a:rPr kumimoji="1" lang="en-US" altLang="ja-JP" dirty="0"/>
                        <a:t> (cooperates)</a:t>
                      </a:r>
                      <a:endParaRPr kumimoji="1" lang="ja-JP" altLang="en-US" dirty="0"/>
                    </a:p>
                  </a:txBody>
                  <a:tcPr/>
                </a:tc>
                <a:tc>
                  <a:txBody>
                    <a:bodyPr/>
                    <a:lstStyle/>
                    <a:p>
                      <a:r>
                        <a:rPr kumimoji="1" lang="en-US" altLang="ja-JP" dirty="0"/>
                        <a:t> Each serves 2 years </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 10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B: free (0 year)</a:t>
                      </a:r>
                      <a:endParaRPr kumimoji="1" lang="ja-JP" altLang="en-US" dirty="0"/>
                    </a:p>
                  </a:txBody>
                  <a:tcPr/>
                </a:tc>
                <a:extLst>
                  <a:ext uri="{0D108BD9-81ED-4DB2-BD59-A6C34878D82A}">
                    <a16:rowId xmlns:a16="http://schemas.microsoft.com/office/drawing/2014/main" val="2959644164"/>
                  </a:ext>
                </a:extLst>
              </a:tr>
              <a:tr h="4232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Prisoner A betrays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(defects)</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  free (0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B:  10 years</a:t>
                      </a:r>
                      <a:endParaRPr kumimoji="1" lang="ja-JP" altLang="en-US" dirty="0"/>
                    </a:p>
                  </a:txBody>
                  <a:tcPr/>
                </a:tc>
                <a:tc>
                  <a:txBody>
                    <a:bodyPr/>
                    <a:lstStyle/>
                    <a:p>
                      <a:r>
                        <a:rPr kumimoji="1" lang="en-US" altLang="ja-JP" dirty="0"/>
                        <a:t>  Each serves  5 years </a:t>
                      </a:r>
                      <a:endParaRPr kumimoji="1" lang="ja-JP" altLang="en-US" dirty="0"/>
                    </a:p>
                  </a:txBody>
                  <a:tcPr anchor="ctr"/>
                </a:tc>
                <a:extLst>
                  <a:ext uri="{0D108BD9-81ED-4DB2-BD59-A6C34878D82A}">
                    <a16:rowId xmlns:a16="http://schemas.microsoft.com/office/drawing/2014/main" val="2784201610"/>
                  </a:ext>
                </a:extLst>
              </a:tr>
            </a:tbl>
          </a:graphicData>
        </a:graphic>
      </p:graphicFrame>
      <p:sp>
        <p:nvSpPr>
          <p:cNvPr id="5" name="正方形/長方形 4">
            <a:extLst>
              <a:ext uri="{FF2B5EF4-FFF2-40B4-BE49-F238E27FC236}">
                <a16:creationId xmlns:a16="http://schemas.microsoft.com/office/drawing/2014/main" id="{EDA9F814-9D98-4536-A0F5-3261357A6CAF}"/>
              </a:ext>
            </a:extLst>
          </p:cNvPr>
          <p:cNvSpPr/>
          <p:nvPr/>
        </p:nvSpPr>
        <p:spPr>
          <a:xfrm>
            <a:off x="628650" y="6075743"/>
            <a:ext cx="8375650" cy="646331"/>
          </a:xfrm>
          <a:prstGeom prst="rect">
            <a:avLst/>
          </a:prstGeom>
        </p:spPr>
        <p:txBody>
          <a:bodyPr wrap="square">
            <a:spAutoFit/>
          </a:bodyPr>
          <a:lstStyle/>
          <a:p>
            <a:r>
              <a:rPr lang="en-US" altLang="ja-JP" dirty="0"/>
              <a:t>It would be better to keep each other silently and get a two-year sentence to each other, but as long as each is pursuing only its own interests, it will result in mutual confession</a:t>
            </a:r>
            <a:endParaRPr lang="ja-JP" altLang="en-US" dirty="0"/>
          </a:p>
        </p:txBody>
      </p:sp>
    </p:spTree>
    <p:extLst>
      <p:ext uri="{BB962C8B-B14F-4D97-AF65-F5344CB8AC3E}">
        <p14:creationId xmlns:p14="http://schemas.microsoft.com/office/powerpoint/2010/main" val="215536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a:xfrm>
            <a:off x="628650" y="1309815"/>
            <a:ext cx="8134350" cy="5255741"/>
          </a:xfrm>
        </p:spPr>
        <p:txBody>
          <a:bodyPr/>
          <a:lstStyle/>
          <a:p>
            <a:r>
              <a:rPr kumimoji="1" lang="en-US" altLang="ja-JP" dirty="0"/>
              <a:t>Prisoner A’s idea </a:t>
            </a:r>
          </a:p>
          <a:p>
            <a:pPr lvl="1"/>
            <a:r>
              <a:rPr lang="en-US" altLang="ja-JP" dirty="0"/>
              <a:t>If Prison B chooses “silence“</a:t>
            </a:r>
          </a:p>
          <a:p>
            <a:pPr lvl="2"/>
            <a:r>
              <a:rPr lang="en-US" altLang="ja-JP" dirty="0"/>
              <a:t> it is better to choose "confessions"   (  2years  &lt;  0year )</a:t>
            </a:r>
          </a:p>
          <a:p>
            <a:pPr lvl="1"/>
            <a:r>
              <a:rPr lang="en-US" altLang="ja-JP" dirty="0"/>
              <a:t>If Prison B chooses “confession“</a:t>
            </a:r>
          </a:p>
          <a:p>
            <a:pPr lvl="2"/>
            <a:r>
              <a:rPr lang="en-US" altLang="ja-JP" dirty="0"/>
              <a:t>it is better to choose "confessions"    (10years  &lt;  5years )</a:t>
            </a:r>
          </a:p>
          <a:p>
            <a:pPr lvl="2"/>
            <a:endParaRPr lang="en-US" altLang="ja-JP" dirty="0"/>
          </a:p>
          <a:p>
            <a:pPr lvl="2"/>
            <a:endParaRPr lang="en-US" altLang="ja-JP" dirty="0"/>
          </a:p>
          <a:p>
            <a:pPr lvl="1"/>
            <a:endParaRPr kumimoji="1" lang="ja-JP" altLang="en-US" dirty="0"/>
          </a:p>
        </p:txBody>
      </p:sp>
      <p:graphicFrame>
        <p:nvGraphicFramePr>
          <p:cNvPr id="10" name="表 9">
            <a:extLst>
              <a:ext uri="{FF2B5EF4-FFF2-40B4-BE49-F238E27FC236}">
                <a16:creationId xmlns:a16="http://schemas.microsoft.com/office/drawing/2014/main" id="{A4A12187-3E05-4E82-9CCB-1198F79A8B00}"/>
              </a:ext>
            </a:extLst>
          </p:cNvPr>
          <p:cNvGraphicFramePr>
            <a:graphicFrameLocks noGrp="1"/>
          </p:cNvGraphicFramePr>
          <p:nvPr>
            <p:extLst>
              <p:ext uri="{D42A27DB-BD31-4B8C-83A1-F6EECF244321}">
                <p14:modId xmlns:p14="http://schemas.microsoft.com/office/powerpoint/2010/main" val="400834718"/>
              </p:ext>
            </p:extLst>
          </p:nvPr>
        </p:nvGraphicFramePr>
        <p:xfrm>
          <a:off x="1162050" y="3276526"/>
          <a:ext cx="6359525" cy="1711960"/>
        </p:xfrm>
        <a:graphic>
          <a:graphicData uri="http://schemas.openxmlformats.org/drawingml/2006/table">
            <a:tbl>
              <a:tblPr firstRow="1" bandRow="1">
                <a:tableStyleId>{5C22544A-7EE6-4342-B048-85BDC9FD1C3A}</a:tableStyleId>
              </a:tblPr>
              <a:tblGrid>
                <a:gridCol w="1915555">
                  <a:extLst>
                    <a:ext uri="{9D8B030D-6E8A-4147-A177-3AD203B41FA5}">
                      <a16:colId xmlns:a16="http://schemas.microsoft.com/office/drawing/2014/main" val="3387125364"/>
                    </a:ext>
                  </a:extLst>
                </a:gridCol>
                <a:gridCol w="2056370">
                  <a:extLst>
                    <a:ext uri="{9D8B030D-6E8A-4147-A177-3AD203B41FA5}">
                      <a16:colId xmlns:a16="http://schemas.microsoft.com/office/drawing/2014/main" val="2843548579"/>
                    </a:ext>
                  </a:extLst>
                </a:gridCol>
                <a:gridCol w="2387600">
                  <a:extLst>
                    <a:ext uri="{9D8B030D-6E8A-4147-A177-3AD203B41FA5}">
                      <a16:colId xmlns:a16="http://schemas.microsoft.com/office/drawing/2014/main" val="2985848216"/>
                    </a:ext>
                  </a:extLst>
                </a:gridCol>
              </a:tblGrid>
              <a:tr h="431800">
                <a:tc>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Prisoner B silent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Prisoner B betrays</a:t>
                      </a:r>
                      <a:endParaRPr kumimoji="1" lang="ja-JP" altLang="en-US" dirty="0"/>
                    </a:p>
                  </a:txBody>
                  <a:tcPr/>
                </a:tc>
                <a:extLst>
                  <a:ext uri="{0D108BD9-81ED-4DB2-BD59-A6C34878D82A}">
                    <a16:rowId xmlns:a16="http://schemas.microsoft.com/office/drawing/2014/main" val="501728096"/>
                  </a:ext>
                </a:extLst>
              </a:tr>
              <a:tr h="423252">
                <a:tc>
                  <a:txBody>
                    <a:bodyPr/>
                    <a:lstStyle/>
                    <a:p>
                      <a:pPr algn="ctr"/>
                      <a:r>
                        <a:rPr kumimoji="1" lang="en-US" altLang="ja-JP" dirty="0"/>
                        <a:t>Prisoner A silent</a:t>
                      </a:r>
                    </a:p>
                    <a:p>
                      <a:pPr algn="ctr"/>
                      <a:r>
                        <a:rPr kumimoji="1" lang="en-US" altLang="ja-JP" dirty="0"/>
                        <a:t> (cooperates)</a:t>
                      </a:r>
                      <a:endParaRPr kumimoji="1" lang="ja-JP" altLang="en-US" dirty="0"/>
                    </a:p>
                  </a:txBody>
                  <a:tcPr/>
                </a:tc>
                <a:tc>
                  <a:txBody>
                    <a:bodyPr/>
                    <a:lstStyle/>
                    <a:p>
                      <a:r>
                        <a:rPr kumimoji="1" lang="en-US" altLang="ja-JP" dirty="0"/>
                        <a:t> Each serves 2 years </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 10 years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bg2">
                              <a:lumMod val="50000"/>
                            </a:schemeClr>
                          </a:solidFill>
                        </a:rPr>
                        <a:t>  B: free (0 year)</a:t>
                      </a:r>
                      <a:endParaRPr kumimoji="1" lang="ja-JP" altLang="en-US" dirty="0">
                        <a:solidFill>
                          <a:schemeClr val="bg2">
                            <a:lumMod val="50000"/>
                          </a:schemeClr>
                        </a:solidFill>
                      </a:endParaRPr>
                    </a:p>
                  </a:txBody>
                  <a:tcPr/>
                </a:tc>
                <a:extLst>
                  <a:ext uri="{0D108BD9-81ED-4DB2-BD59-A6C34878D82A}">
                    <a16:rowId xmlns:a16="http://schemas.microsoft.com/office/drawing/2014/main" val="2959644164"/>
                  </a:ext>
                </a:extLst>
              </a:tr>
              <a:tr h="4232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Prisoner A betrays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(defects)</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  free (0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en-US" altLang="ja-JP" dirty="0">
                          <a:solidFill>
                            <a:schemeClr val="bg2">
                              <a:lumMod val="50000"/>
                            </a:schemeClr>
                          </a:solidFill>
                        </a:rPr>
                        <a:t>B:  10 years</a:t>
                      </a:r>
                      <a:endParaRPr kumimoji="1" lang="ja-JP" altLang="en-US" dirty="0">
                        <a:solidFill>
                          <a:schemeClr val="bg2">
                            <a:lumMod val="50000"/>
                          </a:schemeClr>
                        </a:solidFill>
                      </a:endParaRPr>
                    </a:p>
                  </a:txBody>
                  <a:tcPr/>
                </a:tc>
                <a:tc>
                  <a:txBody>
                    <a:bodyPr/>
                    <a:lstStyle/>
                    <a:p>
                      <a:r>
                        <a:rPr kumimoji="1" lang="en-US" altLang="ja-JP" dirty="0"/>
                        <a:t>  Each serves  5 years </a:t>
                      </a:r>
                      <a:endParaRPr kumimoji="1" lang="ja-JP" altLang="en-US" dirty="0"/>
                    </a:p>
                  </a:txBody>
                  <a:tcPr anchor="ctr"/>
                </a:tc>
                <a:extLst>
                  <a:ext uri="{0D108BD9-81ED-4DB2-BD59-A6C34878D82A}">
                    <a16:rowId xmlns:a16="http://schemas.microsoft.com/office/drawing/2014/main" val="2784201610"/>
                  </a:ext>
                </a:extLst>
              </a:tr>
            </a:tbl>
          </a:graphicData>
        </a:graphic>
      </p:graphicFrame>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kumimoji="1" lang="en-US" altLang="ja-JP" dirty="0"/>
              <a:t>Prisoner’s Dilemma(PD)</a:t>
            </a:r>
            <a:endParaRPr kumimoji="1" lang="ja-JP" altLang="en-US" dirty="0"/>
          </a:p>
        </p:txBody>
      </p:sp>
      <p:sp>
        <p:nvSpPr>
          <p:cNvPr id="6" name="テキスト ボックス 5">
            <a:extLst>
              <a:ext uri="{FF2B5EF4-FFF2-40B4-BE49-F238E27FC236}">
                <a16:creationId xmlns:a16="http://schemas.microsoft.com/office/drawing/2014/main" id="{13182C39-DE7D-45F8-8050-116F9B61CCDF}"/>
              </a:ext>
            </a:extLst>
          </p:cNvPr>
          <p:cNvSpPr txBox="1"/>
          <p:nvPr/>
        </p:nvSpPr>
        <p:spPr>
          <a:xfrm rot="10800000">
            <a:off x="3729343" y="4061453"/>
            <a:ext cx="396262" cy="523220"/>
          </a:xfrm>
          <a:prstGeom prst="rect">
            <a:avLst/>
          </a:prstGeom>
          <a:noFill/>
        </p:spPr>
        <p:txBody>
          <a:bodyPr wrap="none" rtlCol="0">
            <a:spAutoFit/>
          </a:bodyPr>
          <a:lstStyle/>
          <a:p>
            <a:r>
              <a:rPr kumimoji="1" lang="en-US" altLang="ja-JP" sz="2800" b="1" dirty="0">
                <a:solidFill>
                  <a:srgbClr val="FF0000"/>
                </a:solidFill>
              </a:rPr>
              <a:t>V</a:t>
            </a:r>
            <a:endParaRPr kumimoji="1" lang="ja-JP" altLang="en-US" sz="2800" b="1" dirty="0">
              <a:solidFill>
                <a:srgbClr val="FF0000"/>
              </a:solidFill>
            </a:endParaRPr>
          </a:p>
        </p:txBody>
      </p:sp>
      <p:sp>
        <p:nvSpPr>
          <p:cNvPr id="7" name="テキスト ボックス 6">
            <a:extLst>
              <a:ext uri="{FF2B5EF4-FFF2-40B4-BE49-F238E27FC236}">
                <a16:creationId xmlns:a16="http://schemas.microsoft.com/office/drawing/2014/main" id="{FE98A3DA-0C00-4B2D-B4D6-2A18974BB24B}"/>
              </a:ext>
            </a:extLst>
          </p:cNvPr>
          <p:cNvSpPr txBox="1"/>
          <p:nvPr/>
        </p:nvSpPr>
        <p:spPr>
          <a:xfrm rot="10800000">
            <a:off x="5763235" y="4092360"/>
            <a:ext cx="396262" cy="523220"/>
          </a:xfrm>
          <a:prstGeom prst="rect">
            <a:avLst/>
          </a:prstGeom>
          <a:noFill/>
        </p:spPr>
        <p:txBody>
          <a:bodyPr wrap="none" rtlCol="0">
            <a:spAutoFit/>
          </a:bodyPr>
          <a:lstStyle/>
          <a:p>
            <a:r>
              <a:rPr kumimoji="1" lang="en-US" altLang="ja-JP" sz="2800" b="1" dirty="0">
                <a:solidFill>
                  <a:srgbClr val="FF0000"/>
                </a:solidFill>
              </a:rPr>
              <a:t>V</a:t>
            </a:r>
            <a:endParaRPr kumimoji="1" lang="ja-JP" altLang="en-US" sz="2800" b="1" dirty="0">
              <a:solidFill>
                <a:srgbClr val="FF0000"/>
              </a:solidFill>
            </a:endParaRPr>
          </a:p>
        </p:txBody>
      </p:sp>
      <p:sp>
        <p:nvSpPr>
          <p:cNvPr id="8" name="正方形/長方形 7">
            <a:extLst>
              <a:ext uri="{FF2B5EF4-FFF2-40B4-BE49-F238E27FC236}">
                <a16:creationId xmlns:a16="http://schemas.microsoft.com/office/drawing/2014/main" id="{D8C4E6FD-98D9-4B0E-BC68-3B349374C665}"/>
              </a:ext>
            </a:extLst>
          </p:cNvPr>
          <p:cNvSpPr/>
          <p:nvPr/>
        </p:nvSpPr>
        <p:spPr>
          <a:xfrm>
            <a:off x="1162050" y="4403397"/>
            <a:ext cx="1911350" cy="523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07E1C26-BC7A-4F84-88A3-6BDE117D4DED}"/>
              </a:ext>
            </a:extLst>
          </p:cNvPr>
          <p:cNvSpPr/>
          <p:nvPr/>
        </p:nvSpPr>
        <p:spPr>
          <a:xfrm>
            <a:off x="838200" y="5242117"/>
            <a:ext cx="7467600" cy="1323439"/>
          </a:xfrm>
          <a:prstGeom prst="rect">
            <a:avLst/>
          </a:prstGeom>
        </p:spPr>
        <p:txBody>
          <a:bodyPr wrap="square">
            <a:spAutoFit/>
          </a:bodyPr>
          <a:lstStyle/>
          <a:p>
            <a:r>
              <a:rPr lang="en-US" altLang="ja-JP" sz="2000" dirty="0"/>
              <a:t>There are many social phenomena that can be explained using the prisoner's dilemma</a:t>
            </a:r>
          </a:p>
          <a:p>
            <a:r>
              <a:rPr lang="en-US" altLang="ja-JP" sz="2000" dirty="0"/>
              <a:t> (supply of public goods, environmental issues, management of shared resources, international trade for free trade and disarmament)</a:t>
            </a:r>
            <a:endParaRPr lang="ja-JP" altLang="en-US" sz="2000" dirty="0"/>
          </a:p>
        </p:txBody>
      </p:sp>
    </p:spTree>
    <p:extLst>
      <p:ext uri="{BB962C8B-B14F-4D97-AF65-F5344CB8AC3E}">
        <p14:creationId xmlns:p14="http://schemas.microsoft.com/office/powerpoint/2010/main" val="174782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kumimoji="1" lang="en-US" altLang="ja-JP" dirty="0"/>
              <a:t>Axelrod’s Tournament</a:t>
            </a:r>
            <a:endParaRPr kumimoji="1" lang="ja-JP" altLang="en-US" dirty="0"/>
          </a:p>
        </p:txBody>
      </p:sp>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a:xfrm>
            <a:off x="628650" y="1309815"/>
            <a:ext cx="6094413" cy="5255741"/>
          </a:xfrm>
        </p:spPr>
        <p:txBody>
          <a:bodyPr>
            <a:normAutofit lnSpcReduction="10000"/>
          </a:bodyPr>
          <a:lstStyle/>
          <a:p>
            <a:r>
              <a:rPr kumimoji="1" lang="en-US" altLang="ja-JP" dirty="0"/>
              <a:t>Political scientist Axelrod organized two prisoner’s dilemma tournament</a:t>
            </a:r>
            <a:r>
              <a:rPr lang="en-US" altLang="ja-JP" dirty="0"/>
              <a:t>.</a:t>
            </a:r>
          </a:p>
          <a:p>
            <a:pPr lvl="1"/>
            <a:r>
              <a:rPr lang="en-US" altLang="ja-JP" dirty="0"/>
              <a:t>He called on sociologists in each field to devise the strongest strategies in the prisoner's dilemma</a:t>
            </a:r>
          </a:p>
          <a:p>
            <a:pPr marL="457200" lvl="1" indent="0">
              <a:buNone/>
            </a:pPr>
            <a:r>
              <a:rPr lang="en-US" altLang="ja-JP" dirty="0"/>
              <a:t>       </a:t>
            </a:r>
            <a:r>
              <a:rPr lang="ja-JP" altLang="en-US" dirty="0"/>
              <a:t>→</a:t>
            </a:r>
            <a:r>
              <a:rPr lang="en-US" altLang="ja-JP" dirty="0"/>
              <a:t> 1</a:t>
            </a:r>
            <a:r>
              <a:rPr lang="en-US" altLang="ja-JP" baseline="30000" dirty="0"/>
              <a:t>st</a:t>
            </a:r>
            <a:r>
              <a:rPr lang="en-US" altLang="ja-JP" dirty="0"/>
              <a:t> 16 strategies 2</a:t>
            </a:r>
            <a:r>
              <a:rPr lang="en-US" altLang="ja-JP" baseline="30000" dirty="0"/>
              <a:t>nd  </a:t>
            </a:r>
            <a:r>
              <a:rPr lang="en-US" altLang="ja-JP" dirty="0"/>
              <a:t>76 strategies</a:t>
            </a:r>
          </a:p>
          <a:p>
            <a:pPr lvl="1"/>
            <a:r>
              <a:rPr lang="en-US" altLang="ja-JP" dirty="0"/>
              <a:t> Each strategy was paired with each other strategy for 200 (about 150) iterations of a Prisoner's Dilemma game, and scored on the total points accumulated through the tournament. </a:t>
            </a:r>
          </a:p>
          <a:p>
            <a:pPr lvl="1"/>
            <a:endParaRPr kumimoji="1" lang="en-US" altLang="ja-JP" dirty="0"/>
          </a:p>
          <a:p>
            <a:pPr lvl="1"/>
            <a:r>
              <a:rPr lang="en-US" altLang="ja-JP" sz="2800" dirty="0">
                <a:solidFill>
                  <a:schemeClr val="accent5">
                    <a:lumMod val="75000"/>
                  </a:schemeClr>
                </a:solidFill>
              </a:rPr>
              <a:t>”Tit for tat” strategy  </a:t>
            </a:r>
          </a:p>
          <a:p>
            <a:pPr marL="457200" lvl="1" indent="0">
              <a:buNone/>
            </a:pPr>
            <a:r>
              <a:rPr lang="en-US" altLang="ja-JP" sz="2800" dirty="0">
                <a:solidFill>
                  <a:schemeClr val="accent5">
                    <a:lumMod val="75000"/>
                  </a:schemeClr>
                </a:solidFill>
              </a:rPr>
              <a:t>    won in two </a:t>
            </a:r>
            <a:r>
              <a:rPr lang="en-US" altLang="ja-JP" sz="2800" dirty="0" err="1">
                <a:solidFill>
                  <a:schemeClr val="accent5">
                    <a:lumMod val="75000"/>
                  </a:schemeClr>
                </a:solidFill>
              </a:rPr>
              <a:t>tornaments</a:t>
            </a:r>
            <a:r>
              <a:rPr lang="ja-JP" altLang="en-US" dirty="0"/>
              <a:t>　</a:t>
            </a:r>
            <a:endParaRPr kumimoji="1" lang="ja-JP" altLang="en-US" dirty="0"/>
          </a:p>
        </p:txBody>
      </p:sp>
      <p:pic>
        <p:nvPicPr>
          <p:cNvPr id="1026" name="Picture 2" descr="ãæ¿æ²»å­¦è ã¢ã¯ã»ã«ã­ãããã®ç»åæ¤ç´¢çµæ">
            <a:extLst>
              <a:ext uri="{FF2B5EF4-FFF2-40B4-BE49-F238E27FC236}">
                <a16:creationId xmlns:a16="http://schemas.microsoft.com/office/drawing/2014/main" id="{D541ABC2-7390-453A-AC24-0F317E100F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8975" y="1309815"/>
            <a:ext cx="1866094" cy="280498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E4320FF-F94E-4D5D-9F47-4BA29947DBA5}"/>
              </a:ext>
            </a:extLst>
          </p:cNvPr>
          <p:cNvSpPr txBox="1"/>
          <p:nvPr/>
        </p:nvSpPr>
        <p:spPr>
          <a:xfrm>
            <a:off x="7082676" y="4114800"/>
            <a:ext cx="1951754" cy="400110"/>
          </a:xfrm>
          <a:prstGeom prst="rect">
            <a:avLst/>
          </a:prstGeom>
          <a:noFill/>
        </p:spPr>
        <p:txBody>
          <a:bodyPr wrap="square" rtlCol="0">
            <a:spAutoFit/>
          </a:bodyPr>
          <a:lstStyle/>
          <a:p>
            <a:r>
              <a:rPr kumimoji="1" lang="en-US" altLang="ja-JP" sz="2000" b="1" dirty="0"/>
              <a:t>Robert Axelrod </a:t>
            </a:r>
            <a:endParaRPr kumimoji="1" lang="ja-JP" altLang="en-US" sz="2000" b="1" dirty="0"/>
          </a:p>
        </p:txBody>
      </p:sp>
      <p:graphicFrame>
        <p:nvGraphicFramePr>
          <p:cNvPr id="6" name="表 5">
            <a:extLst>
              <a:ext uri="{FF2B5EF4-FFF2-40B4-BE49-F238E27FC236}">
                <a16:creationId xmlns:a16="http://schemas.microsoft.com/office/drawing/2014/main" id="{9B5E9A26-6715-49CB-A790-99279AA79E01}"/>
              </a:ext>
            </a:extLst>
          </p:cNvPr>
          <p:cNvGraphicFramePr>
            <a:graphicFrameLocks noGrp="1"/>
          </p:cNvGraphicFramePr>
          <p:nvPr>
            <p:extLst>
              <p:ext uri="{D42A27DB-BD31-4B8C-83A1-F6EECF244321}">
                <p14:modId xmlns:p14="http://schemas.microsoft.com/office/powerpoint/2010/main" val="1582539083"/>
              </p:ext>
            </p:extLst>
          </p:nvPr>
        </p:nvGraphicFramePr>
        <p:xfrm>
          <a:off x="5034709" y="5050410"/>
          <a:ext cx="3956891" cy="1645920"/>
        </p:xfrm>
        <a:graphic>
          <a:graphicData uri="http://schemas.openxmlformats.org/drawingml/2006/table">
            <a:tbl>
              <a:tblPr firstRow="1" bandRow="1">
                <a:tableStyleId>{5C22544A-7EE6-4342-B048-85BDC9FD1C3A}</a:tableStyleId>
              </a:tblPr>
              <a:tblGrid>
                <a:gridCol w="1244905">
                  <a:extLst>
                    <a:ext uri="{9D8B030D-6E8A-4147-A177-3AD203B41FA5}">
                      <a16:colId xmlns:a16="http://schemas.microsoft.com/office/drawing/2014/main" val="3387125364"/>
                    </a:ext>
                  </a:extLst>
                </a:gridCol>
                <a:gridCol w="1487278">
                  <a:extLst>
                    <a:ext uri="{9D8B030D-6E8A-4147-A177-3AD203B41FA5}">
                      <a16:colId xmlns:a16="http://schemas.microsoft.com/office/drawing/2014/main" val="2843548579"/>
                    </a:ext>
                  </a:extLst>
                </a:gridCol>
                <a:gridCol w="1224708">
                  <a:extLst>
                    <a:ext uri="{9D8B030D-6E8A-4147-A177-3AD203B41FA5}">
                      <a16:colId xmlns:a16="http://schemas.microsoft.com/office/drawing/2014/main" val="2985848216"/>
                    </a:ext>
                  </a:extLst>
                </a:gridCol>
              </a:tblGrid>
              <a:tr h="255906">
                <a:tc>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Cooperate(C)</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Defect(D)</a:t>
                      </a:r>
                      <a:endParaRPr kumimoji="1" lang="ja-JP" altLang="en-US" dirty="0"/>
                    </a:p>
                  </a:txBody>
                  <a:tcPr/>
                </a:tc>
                <a:extLst>
                  <a:ext uri="{0D108BD9-81ED-4DB2-BD59-A6C34878D82A}">
                    <a16:rowId xmlns:a16="http://schemas.microsoft.com/office/drawing/2014/main" val="501728096"/>
                  </a:ext>
                </a:extLst>
              </a:tr>
              <a:tr h="370840">
                <a:tc>
                  <a:txBody>
                    <a:bodyPr/>
                    <a:lstStyle/>
                    <a:p>
                      <a:pPr algn="ctr"/>
                      <a:r>
                        <a:rPr kumimoji="1" lang="en-US" altLang="ja-JP" dirty="0"/>
                        <a:t>Cooperate </a:t>
                      </a:r>
                    </a:p>
                    <a:p>
                      <a:pPr algn="ctr"/>
                      <a:r>
                        <a:rPr kumimoji="1" lang="en-US" altLang="ja-JP" dirty="0"/>
                        <a:t>(C)</a:t>
                      </a:r>
                      <a:endParaRPr kumimoji="1" lang="ja-JP" altLang="en-US" dirty="0"/>
                    </a:p>
                  </a:txBody>
                  <a:tcPr/>
                </a:tc>
                <a:tc>
                  <a:txBody>
                    <a:bodyPr/>
                    <a:lstStyle/>
                    <a:p>
                      <a:pPr algn="ctr"/>
                      <a:r>
                        <a:rPr kumimoji="1" lang="en-US" altLang="ja-JP" dirty="0"/>
                        <a:t> R=3, R=3</a:t>
                      </a:r>
                    </a:p>
                  </a:txBody>
                  <a:tcPr anchor="ctr"/>
                </a:tc>
                <a:tc>
                  <a:txBody>
                    <a:bodyPr/>
                    <a:lstStyle/>
                    <a:p>
                      <a:pPr algn="ctr"/>
                      <a:r>
                        <a:rPr kumimoji="1" lang="en-US" altLang="ja-JP" dirty="0"/>
                        <a:t>S=0, T=5 </a:t>
                      </a:r>
                    </a:p>
                  </a:txBody>
                  <a:tcPr anchor="ctr"/>
                </a:tc>
                <a:extLst>
                  <a:ext uri="{0D108BD9-81ED-4DB2-BD59-A6C34878D82A}">
                    <a16:rowId xmlns:a16="http://schemas.microsoft.com/office/drawing/2014/main" val="29596441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Defect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(D)</a:t>
                      </a:r>
                      <a:endParaRPr kumimoji="1" lang="ja-JP" altLang="en-US" dirty="0"/>
                    </a:p>
                  </a:txBody>
                  <a:tcPr/>
                </a:tc>
                <a:tc>
                  <a:txBody>
                    <a:bodyPr/>
                    <a:lstStyle/>
                    <a:p>
                      <a:pPr algn="ctr"/>
                      <a:r>
                        <a:rPr kumimoji="1" lang="en-US" altLang="ja-JP" dirty="0"/>
                        <a:t> T=5, S=0 </a:t>
                      </a:r>
                    </a:p>
                  </a:txBody>
                  <a:tcPr anchor="ctr"/>
                </a:tc>
                <a:tc>
                  <a:txBody>
                    <a:bodyPr/>
                    <a:lstStyle/>
                    <a:p>
                      <a:pPr algn="ctr"/>
                      <a:r>
                        <a:rPr kumimoji="1" lang="en-US" altLang="ja-JP" dirty="0"/>
                        <a:t>P=1, P=1 </a:t>
                      </a:r>
                    </a:p>
                  </a:txBody>
                  <a:tcPr anchor="ctr"/>
                </a:tc>
                <a:extLst>
                  <a:ext uri="{0D108BD9-81ED-4DB2-BD59-A6C34878D82A}">
                    <a16:rowId xmlns:a16="http://schemas.microsoft.com/office/drawing/2014/main" val="2784201610"/>
                  </a:ext>
                </a:extLst>
              </a:tr>
            </a:tbl>
          </a:graphicData>
        </a:graphic>
      </p:graphicFrame>
      <p:sp>
        <p:nvSpPr>
          <p:cNvPr id="5" name="テキスト ボックス 4">
            <a:extLst>
              <a:ext uri="{FF2B5EF4-FFF2-40B4-BE49-F238E27FC236}">
                <a16:creationId xmlns:a16="http://schemas.microsoft.com/office/drawing/2014/main" id="{6975B903-09B2-4390-A5A4-A88218B5C17C}"/>
              </a:ext>
            </a:extLst>
          </p:cNvPr>
          <p:cNvSpPr txBox="1"/>
          <p:nvPr/>
        </p:nvSpPr>
        <p:spPr>
          <a:xfrm>
            <a:off x="6623801" y="4671428"/>
            <a:ext cx="1434752" cy="369332"/>
          </a:xfrm>
          <a:prstGeom prst="rect">
            <a:avLst/>
          </a:prstGeom>
          <a:noFill/>
        </p:spPr>
        <p:txBody>
          <a:bodyPr wrap="none" rtlCol="0">
            <a:spAutoFit/>
          </a:bodyPr>
          <a:lstStyle/>
          <a:p>
            <a:r>
              <a:rPr kumimoji="1" lang="en-US" altLang="ja-JP" dirty="0"/>
              <a:t>Payoff Matrix</a:t>
            </a:r>
            <a:endParaRPr kumimoji="1" lang="ja-JP" altLang="en-US" dirty="0"/>
          </a:p>
        </p:txBody>
      </p:sp>
    </p:spTree>
    <p:extLst>
      <p:ext uri="{BB962C8B-B14F-4D97-AF65-F5344CB8AC3E}">
        <p14:creationId xmlns:p14="http://schemas.microsoft.com/office/powerpoint/2010/main" val="180355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lang="en-US" altLang="ja-JP" dirty="0"/>
              <a:t>Tit for tat (TFT)</a:t>
            </a:r>
            <a:endParaRPr kumimoji="1" lang="ja-JP" altLang="en-US" dirty="0"/>
          </a:p>
        </p:txBody>
      </p:sp>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p:txBody>
          <a:bodyPr/>
          <a:lstStyle/>
          <a:p>
            <a:r>
              <a:rPr lang="en-US" altLang="ja-JP" dirty="0"/>
              <a:t>Three features</a:t>
            </a:r>
          </a:p>
          <a:p>
            <a:pPr lvl="1"/>
            <a:r>
              <a:rPr lang="en-US" altLang="ja-JP" dirty="0"/>
              <a:t>Nice		:  it is never the first to defect.</a:t>
            </a:r>
          </a:p>
          <a:p>
            <a:pPr lvl="1"/>
            <a:r>
              <a:rPr lang="en-US" altLang="ja-JP" dirty="0"/>
              <a:t>Retaliatory	:  If betrayed, retaliate in the next turn</a:t>
            </a:r>
          </a:p>
          <a:p>
            <a:pPr lvl="1"/>
            <a:r>
              <a:rPr lang="en-US" altLang="ja-JP" dirty="0"/>
              <a:t>Forgiving              :  cooperate even with those who have 			    defected against it</a:t>
            </a:r>
          </a:p>
          <a:p>
            <a:pPr marL="457200" lvl="1" indent="0">
              <a:buNone/>
            </a:pPr>
            <a:endParaRPr lang="en-US" altLang="ja-JP" dirty="0"/>
          </a:p>
          <a:p>
            <a:pPr marL="457200" lvl="1" indent="0">
              <a:buNone/>
            </a:pPr>
            <a:r>
              <a:rPr lang="en-US" altLang="ja-JP" dirty="0"/>
              <a:t> Initial round: 	 Always cooperate</a:t>
            </a:r>
          </a:p>
          <a:p>
            <a:pPr marL="457200" lvl="1" indent="0">
              <a:buNone/>
            </a:pPr>
            <a:r>
              <a:rPr lang="en-US" altLang="ja-JP" dirty="0"/>
              <a:t> Non-initial round:	 Select the tactics(C or D ) chosen by the 			 opposite player in the previous turn</a:t>
            </a:r>
          </a:p>
          <a:p>
            <a:pPr marL="457200" lvl="1" indent="0" algn="r">
              <a:buNone/>
            </a:pPr>
            <a:r>
              <a:rPr lang="ja-JP" altLang="en-US" dirty="0"/>
              <a:t>→</a:t>
            </a:r>
            <a:r>
              <a:rPr lang="en-US" altLang="ja-JP" b="1" dirty="0"/>
              <a:t>Simple</a:t>
            </a:r>
          </a:p>
          <a:p>
            <a:pPr lvl="1"/>
            <a:endParaRPr lang="en-US" altLang="ja-JP" dirty="0"/>
          </a:p>
        </p:txBody>
      </p:sp>
    </p:spTree>
    <p:extLst>
      <p:ext uri="{BB962C8B-B14F-4D97-AF65-F5344CB8AC3E}">
        <p14:creationId xmlns:p14="http://schemas.microsoft.com/office/powerpoint/2010/main" val="1170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CD80-00AC-44D8-9F1C-D31C756F271A}"/>
              </a:ext>
            </a:extLst>
          </p:cNvPr>
          <p:cNvSpPr>
            <a:spLocks noGrp="1"/>
          </p:cNvSpPr>
          <p:nvPr>
            <p:ph type="title"/>
          </p:nvPr>
        </p:nvSpPr>
        <p:spPr/>
        <p:txBody>
          <a:bodyPr/>
          <a:lstStyle/>
          <a:p>
            <a:r>
              <a:rPr kumimoji="1" lang="en-US" altLang="ja-JP" dirty="0"/>
              <a:t>Weak point of “Tit for tat”</a:t>
            </a:r>
            <a:endParaRPr kumimoji="1" lang="ja-JP" altLang="en-US" dirty="0"/>
          </a:p>
        </p:txBody>
      </p:sp>
      <p:sp>
        <p:nvSpPr>
          <p:cNvPr id="3" name="コンテンツ プレースホルダー 2">
            <a:extLst>
              <a:ext uri="{FF2B5EF4-FFF2-40B4-BE49-F238E27FC236}">
                <a16:creationId xmlns:a16="http://schemas.microsoft.com/office/drawing/2014/main" id="{37A05D29-8ACA-4FF9-A007-B0A5E4F3B698}"/>
              </a:ext>
            </a:extLst>
          </p:cNvPr>
          <p:cNvSpPr>
            <a:spLocks noGrp="1"/>
          </p:cNvSpPr>
          <p:nvPr>
            <p:ph idx="1"/>
          </p:nvPr>
        </p:nvSpPr>
        <p:spPr/>
        <p:txBody>
          <a:bodyPr/>
          <a:lstStyle/>
          <a:p>
            <a:r>
              <a:rPr kumimoji="1" lang="en-US" altLang="ja-JP" dirty="0" err="1"/>
              <a:t>Noize</a:t>
            </a:r>
            <a:r>
              <a:rPr lang="en-US" altLang="ja-JP" dirty="0"/>
              <a:t>: There are errors in people's decisions</a:t>
            </a:r>
          </a:p>
          <a:p>
            <a:pPr lvl="1"/>
            <a:r>
              <a:rPr lang="en-US" altLang="ja-JP" dirty="0"/>
              <a:t>Choose the drink do not want by mistake.</a:t>
            </a:r>
          </a:p>
          <a:p>
            <a:pPr lvl="1"/>
            <a:r>
              <a:rPr lang="en-US" altLang="ja-JP" dirty="0"/>
              <a:t>Intended to cooperate, but regarded as disturb.</a:t>
            </a:r>
          </a:p>
          <a:p>
            <a:pPr lvl="1"/>
            <a:r>
              <a:rPr lang="en-US" altLang="ja-JP" dirty="0"/>
              <a:t>Intended to criticize but was favorably received.</a:t>
            </a:r>
          </a:p>
          <a:p>
            <a:pPr lvl="1"/>
            <a:endParaRPr lang="en-US" altLang="ja-JP" dirty="0"/>
          </a:p>
          <a:p>
            <a:pPr marL="0" indent="0">
              <a:buNone/>
            </a:pPr>
            <a:r>
              <a:rPr lang="en-US" altLang="ja-JP" sz="2400" dirty="0"/>
              <a:t>If there is a low probability that the opposite of the decision will occur, TFT is likely to fall into a trap of non-cooperation</a:t>
            </a:r>
          </a:p>
        </p:txBody>
      </p:sp>
      <p:graphicFrame>
        <p:nvGraphicFramePr>
          <p:cNvPr id="5" name="表 4">
            <a:extLst>
              <a:ext uri="{FF2B5EF4-FFF2-40B4-BE49-F238E27FC236}">
                <a16:creationId xmlns:a16="http://schemas.microsoft.com/office/drawing/2014/main" id="{8E2E9A02-41EC-45F7-B84F-B0CE3EB2B6A1}"/>
              </a:ext>
            </a:extLst>
          </p:cNvPr>
          <p:cNvGraphicFramePr>
            <a:graphicFrameLocks noGrp="1"/>
          </p:cNvGraphicFramePr>
          <p:nvPr>
            <p:extLst>
              <p:ext uri="{D42A27DB-BD31-4B8C-83A1-F6EECF244321}">
                <p14:modId xmlns:p14="http://schemas.microsoft.com/office/powerpoint/2010/main" val="2487391208"/>
              </p:ext>
            </p:extLst>
          </p:nvPr>
        </p:nvGraphicFramePr>
        <p:xfrm>
          <a:off x="1524000" y="4826424"/>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003626136"/>
                    </a:ext>
                  </a:extLst>
                </a:gridCol>
                <a:gridCol w="609600">
                  <a:extLst>
                    <a:ext uri="{9D8B030D-6E8A-4147-A177-3AD203B41FA5}">
                      <a16:colId xmlns:a16="http://schemas.microsoft.com/office/drawing/2014/main" val="224663217"/>
                    </a:ext>
                  </a:extLst>
                </a:gridCol>
                <a:gridCol w="609600">
                  <a:extLst>
                    <a:ext uri="{9D8B030D-6E8A-4147-A177-3AD203B41FA5}">
                      <a16:colId xmlns:a16="http://schemas.microsoft.com/office/drawing/2014/main" val="312119406"/>
                    </a:ext>
                  </a:extLst>
                </a:gridCol>
                <a:gridCol w="609600">
                  <a:extLst>
                    <a:ext uri="{9D8B030D-6E8A-4147-A177-3AD203B41FA5}">
                      <a16:colId xmlns:a16="http://schemas.microsoft.com/office/drawing/2014/main" val="1518171392"/>
                    </a:ext>
                  </a:extLst>
                </a:gridCol>
                <a:gridCol w="609600">
                  <a:extLst>
                    <a:ext uri="{9D8B030D-6E8A-4147-A177-3AD203B41FA5}">
                      <a16:colId xmlns:a16="http://schemas.microsoft.com/office/drawing/2014/main" val="1037494183"/>
                    </a:ext>
                  </a:extLst>
                </a:gridCol>
                <a:gridCol w="609600">
                  <a:extLst>
                    <a:ext uri="{9D8B030D-6E8A-4147-A177-3AD203B41FA5}">
                      <a16:colId xmlns:a16="http://schemas.microsoft.com/office/drawing/2014/main" val="2086290035"/>
                    </a:ext>
                  </a:extLst>
                </a:gridCol>
                <a:gridCol w="609600">
                  <a:extLst>
                    <a:ext uri="{9D8B030D-6E8A-4147-A177-3AD203B41FA5}">
                      <a16:colId xmlns:a16="http://schemas.microsoft.com/office/drawing/2014/main" val="3494279982"/>
                    </a:ext>
                  </a:extLst>
                </a:gridCol>
                <a:gridCol w="609600">
                  <a:extLst>
                    <a:ext uri="{9D8B030D-6E8A-4147-A177-3AD203B41FA5}">
                      <a16:colId xmlns:a16="http://schemas.microsoft.com/office/drawing/2014/main" val="151464784"/>
                    </a:ext>
                  </a:extLst>
                </a:gridCol>
                <a:gridCol w="609600">
                  <a:extLst>
                    <a:ext uri="{9D8B030D-6E8A-4147-A177-3AD203B41FA5}">
                      <a16:colId xmlns:a16="http://schemas.microsoft.com/office/drawing/2014/main" val="1344344484"/>
                    </a:ext>
                  </a:extLst>
                </a:gridCol>
                <a:gridCol w="609600">
                  <a:extLst>
                    <a:ext uri="{9D8B030D-6E8A-4147-A177-3AD203B41FA5}">
                      <a16:colId xmlns:a16="http://schemas.microsoft.com/office/drawing/2014/main" val="121248399"/>
                    </a:ext>
                  </a:extLst>
                </a:gridCol>
              </a:tblGrid>
              <a:tr h="370840">
                <a:tc>
                  <a:txBody>
                    <a:bodyPr/>
                    <a:lstStyle/>
                    <a:p>
                      <a:pPr algn="ctr"/>
                      <a:r>
                        <a:rPr kumimoji="1" lang="en-US" altLang="ja-JP" dirty="0"/>
                        <a:t>C</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tc>
                  <a:txBody>
                    <a:bodyPr/>
                    <a:lstStyle/>
                    <a:p>
                      <a:pPr algn="ctr"/>
                      <a:r>
                        <a:rPr kumimoji="1" lang="en-US" altLang="ja-JP" dirty="0"/>
                        <a:t>C</a:t>
                      </a:r>
                      <a:endParaRPr kumimoji="1" lang="ja-JP" altLang="en-US" dirty="0"/>
                    </a:p>
                  </a:txBody>
                  <a:tcPr/>
                </a:tc>
                <a:extLst>
                  <a:ext uri="{0D108BD9-81ED-4DB2-BD59-A6C34878D82A}">
                    <a16:rowId xmlns:a16="http://schemas.microsoft.com/office/drawing/2014/main" val="678680139"/>
                  </a:ext>
                </a:extLst>
              </a:tr>
            </a:tbl>
          </a:graphicData>
        </a:graphic>
      </p:graphicFrame>
      <p:graphicFrame>
        <p:nvGraphicFramePr>
          <p:cNvPr id="6" name="表 5">
            <a:extLst>
              <a:ext uri="{FF2B5EF4-FFF2-40B4-BE49-F238E27FC236}">
                <a16:creationId xmlns:a16="http://schemas.microsoft.com/office/drawing/2014/main" id="{21496754-F20E-445F-B9FC-EBF2805F26A3}"/>
              </a:ext>
            </a:extLst>
          </p:cNvPr>
          <p:cNvGraphicFramePr>
            <a:graphicFrameLocks noGrp="1"/>
          </p:cNvGraphicFramePr>
          <p:nvPr>
            <p:extLst>
              <p:ext uri="{D42A27DB-BD31-4B8C-83A1-F6EECF244321}">
                <p14:modId xmlns:p14="http://schemas.microsoft.com/office/powerpoint/2010/main" val="937736237"/>
              </p:ext>
            </p:extLst>
          </p:nvPr>
        </p:nvGraphicFramePr>
        <p:xfrm>
          <a:off x="1524000" y="5362765"/>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003626136"/>
                    </a:ext>
                  </a:extLst>
                </a:gridCol>
                <a:gridCol w="609600">
                  <a:extLst>
                    <a:ext uri="{9D8B030D-6E8A-4147-A177-3AD203B41FA5}">
                      <a16:colId xmlns:a16="http://schemas.microsoft.com/office/drawing/2014/main" val="224663217"/>
                    </a:ext>
                  </a:extLst>
                </a:gridCol>
                <a:gridCol w="609600">
                  <a:extLst>
                    <a:ext uri="{9D8B030D-6E8A-4147-A177-3AD203B41FA5}">
                      <a16:colId xmlns:a16="http://schemas.microsoft.com/office/drawing/2014/main" val="312119406"/>
                    </a:ext>
                  </a:extLst>
                </a:gridCol>
                <a:gridCol w="609600">
                  <a:extLst>
                    <a:ext uri="{9D8B030D-6E8A-4147-A177-3AD203B41FA5}">
                      <a16:colId xmlns:a16="http://schemas.microsoft.com/office/drawing/2014/main" val="1518171392"/>
                    </a:ext>
                  </a:extLst>
                </a:gridCol>
                <a:gridCol w="609600">
                  <a:extLst>
                    <a:ext uri="{9D8B030D-6E8A-4147-A177-3AD203B41FA5}">
                      <a16:colId xmlns:a16="http://schemas.microsoft.com/office/drawing/2014/main" val="1037494183"/>
                    </a:ext>
                  </a:extLst>
                </a:gridCol>
                <a:gridCol w="609600">
                  <a:extLst>
                    <a:ext uri="{9D8B030D-6E8A-4147-A177-3AD203B41FA5}">
                      <a16:colId xmlns:a16="http://schemas.microsoft.com/office/drawing/2014/main" val="2086290035"/>
                    </a:ext>
                  </a:extLst>
                </a:gridCol>
                <a:gridCol w="609600">
                  <a:extLst>
                    <a:ext uri="{9D8B030D-6E8A-4147-A177-3AD203B41FA5}">
                      <a16:colId xmlns:a16="http://schemas.microsoft.com/office/drawing/2014/main" val="3494279982"/>
                    </a:ext>
                  </a:extLst>
                </a:gridCol>
                <a:gridCol w="609600">
                  <a:extLst>
                    <a:ext uri="{9D8B030D-6E8A-4147-A177-3AD203B41FA5}">
                      <a16:colId xmlns:a16="http://schemas.microsoft.com/office/drawing/2014/main" val="151464784"/>
                    </a:ext>
                  </a:extLst>
                </a:gridCol>
                <a:gridCol w="609600">
                  <a:extLst>
                    <a:ext uri="{9D8B030D-6E8A-4147-A177-3AD203B41FA5}">
                      <a16:colId xmlns:a16="http://schemas.microsoft.com/office/drawing/2014/main" val="1344344484"/>
                    </a:ext>
                  </a:extLst>
                </a:gridCol>
                <a:gridCol w="609600">
                  <a:extLst>
                    <a:ext uri="{9D8B030D-6E8A-4147-A177-3AD203B41FA5}">
                      <a16:colId xmlns:a16="http://schemas.microsoft.com/office/drawing/2014/main" val="121248399"/>
                    </a:ext>
                  </a:extLst>
                </a:gridCol>
              </a:tblGrid>
              <a:tr h="370840">
                <a:tc>
                  <a:txBody>
                    <a:bodyPr/>
                    <a:lstStyle/>
                    <a:p>
                      <a:pPr algn="ctr"/>
                      <a:r>
                        <a:rPr kumimoji="1" lang="en-US" altLang="ja-JP" dirty="0"/>
                        <a:t>C</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tc>
                  <a:txBody>
                    <a:bodyPr/>
                    <a:lstStyle/>
                    <a:p>
                      <a:pPr algn="ctr"/>
                      <a:r>
                        <a:rPr kumimoji="1" lang="en-US" altLang="ja-JP" dirty="0"/>
                        <a:t>C</a:t>
                      </a:r>
                      <a:endParaRPr kumimoji="1" lang="ja-JP" altLang="en-US" dirty="0"/>
                    </a:p>
                  </a:txBody>
                  <a:tcPr/>
                </a:tc>
                <a:tc>
                  <a:txBody>
                    <a:bodyPr/>
                    <a:lstStyle/>
                    <a:p>
                      <a:pPr algn="ctr"/>
                      <a:r>
                        <a:rPr kumimoji="1" lang="en-US" altLang="ja-JP" dirty="0"/>
                        <a:t>D</a:t>
                      </a:r>
                      <a:endParaRPr kumimoji="1" lang="ja-JP" altLang="en-US" dirty="0"/>
                    </a:p>
                  </a:txBody>
                  <a:tcPr/>
                </a:tc>
                <a:extLst>
                  <a:ext uri="{0D108BD9-81ED-4DB2-BD59-A6C34878D82A}">
                    <a16:rowId xmlns:a16="http://schemas.microsoft.com/office/drawing/2014/main" val="678680139"/>
                  </a:ext>
                </a:extLst>
              </a:tr>
            </a:tbl>
          </a:graphicData>
        </a:graphic>
      </p:graphicFrame>
      <p:sp>
        <p:nvSpPr>
          <p:cNvPr id="7" name="テキスト ボックス 6">
            <a:extLst>
              <a:ext uri="{FF2B5EF4-FFF2-40B4-BE49-F238E27FC236}">
                <a16:creationId xmlns:a16="http://schemas.microsoft.com/office/drawing/2014/main" id="{E9F5D5E4-BB69-44E8-AF7F-741E2981473D}"/>
              </a:ext>
            </a:extLst>
          </p:cNvPr>
          <p:cNvSpPr txBox="1"/>
          <p:nvPr/>
        </p:nvSpPr>
        <p:spPr>
          <a:xfrm>
            <a:off x="881349" y="4826424"/>
            <a:ext cx="514885" cy="369332"/>
          </a:xfrm>
          <a:prstGeom prst="rect">
            <a:avLst/>
          </a:prstGeom>
          <a:noFill/>
        </p:spPr>
        <p:txBody>
          <a:bodyPr wrap="none" rtlCol="0">
            <a:spAutoFit/>
          </a:bodyPr>
          <a:lstStyle/>
          <a:p>
            <a:r>
              <a:rPr kumimoji="1" lang="en-US" altLang="ja-JP" dirty="0"/>
              <a:t>TFT</a:t>
            </a:r>
            <a:endParaRPr kumimoji="1" lang="ja-JP" altLang="en-US" dirty="0"/>
          </a:p>
        </p:txBody>
      </p:sp>
      <p:sp>
        <p:nvSpPr>
          <p:cNvPr id="8" name="テキスト ボックス 7">
            <a:extLst>
              <a:ext uri="{FF2B5EF4-FFF2-40B4-BE49-F238E27FC236}">
                <a16:creationId xmlns:a16="http://schemas.microsoft.com/office/drawing/2014/main" id="{BF87B543-F680-45DE-A53B-7022D2136CBC}"/>
              </a:ext>
            </a:extLst>
          </p:cNvPr>
          <p:cNvSpPr txBox="1"/>
          <p:nvPr/>
        </p:nvSpPr>
        <p:spPr>
          <a:xfrm>
            <a:off x="881349" y="5364273"/>
            <a:ext cx="514885" cy="369332"/>
          </a:xfrm>
          <a:prstGeom prst="rect">
            <a:avLst/>
          </a:prstGeom>
          <a:noFill/>
        </p:spPr>
        <p:txBody>
          <a:bodyPr wrap="none" rtlCol="0">
            <a:spAutoFit/>
          </a:bodyPr>
          <a:lstStyle/>
          <a:p>
            <a:r>
              <a:rPr kumimoji="1" lang="en-US" altLang="ja-JP" dirty="0"/>
              <a:t>TFT</a:t>
            </a:r>
            <a:endParaRPr kumimoji="1" lang="ja-JP" altLang="en-US" dirty="0"/>
          </a:p>
        </p:txBody>
      </p:sp>
      <p:sp>
        <p:nvSpPr>
          <p:cNvPr id="9" name="吹き出し: 円形 8">
            <a:extLst>
              <a:ext uri="{FF2B5EF4-FFF2-40B4-BE49-F238E27FC236}">
                <a16:creationId xmlns:a16="http://schemas.microsoft.com/office/drawing/2014/main" id="{E23B4834-547B-4C60-B6A0-E89EF1312FE7}"/>
              </a:ext>
            </a:extLst>
          </p:cNvPr>
          <p:cNvSpPr/>
          <p:nvPr/>
        </p:nvSpPr>
        <p:spPr>
          <a:xfrm>
            <a:off x="3789802" y="5835629"/>
            <a:ext cx="1531345" cy="612648"/>
          </a:xfrm>
          <a:prstGeom prst="wedgeEllipseCallout">
            <a:avLst>
              <a:gd name="adj1" fmla="val -51635"/>
              <a:gd name="adj2" fmla="val -7956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rgbClr val="FF0000"/>
                </a:solidFill>
              </a:rPr>
              <a:t>ERROR!!</a:t>
            </a:r>
            <a:endParaRPr kumimoji="1" lang="ja-JP" altLang="en-US" sz="2000" b="1" dirty="0">
              <a:solidFill>
                <a:srgbClr val="FF0000"/>
              </a:solidFill>
            </a:endParaRPr>
          </a:p>
        </p:txBody>
      </p:sp>
      <p:cxnSp>
        <p:nvCxnSpPr>
          <p:cNvPr id="11" name="直線矢印コネクタ 10">
            <a:extLst>
              <a:ext uri="{FF2B5EF4-FFF2-40B4-BE49-F238E27FC236}">
                <a16:creationId xmlns:a16="http://schemas.microsoft.com/office/drawing/2014/main" id="{3264FA3B-2258-4A8A-8C78-6B1D952EA893}"/>
              </a:ext>
            </a:extLst>
          </p:cNvPr>
          <p:cNvCxnSpPr>
            <a:cxnSpLocks/>
          </p:cNvCxnSpPr>
          <p:nvPr/>
        </p:nvCxnSpPr>
        <p:spPr>
          <a:xfrm>
            <a:off x="2049137" y="5129123"/>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3FE6BD3-734D-4EC8-9FA9-2796BD1734CF}"/>
              </a:ext>
            </a:extLst>
          </p:cNvPr>
          <p:cNvCxnSpPr>
            <a:cxnSpLocks/>
          </p:cNvCxnSpPr>
          <p:nvPr/>
        </p:nvCxnSpPr>
        <p:spPr>
          <a:xfrm>
            <a:off x="2574274" y="5129123"/>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8EE9A7E-B5AD-4A4B-8BC5-6D38FD48D4A7}"/>
              </a:ext>
            </a:extLst>
          </p:cNvPr>
          <p:cNvCxnSpPr>
            <a:cxnSpLocks/>
          </p:cNvCxnSpPr>
          <p:nvPr/>
        </p:nvCxnSpPr>
        <p:spPr>
          <a:xfrm>
            <a:off x="3220252" y="5119034"/>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3045C78-8D56-4D27-A112-0205FCDA6D2A}"/>
              </a:ext>
            </a:extLst>
          </p:cNvPr>
          <p:cNvCxnSpPr>
            <a:cxnSpLocks/>
          </p:cNvCxnSpPr>
          <p:nvPr/>
        </p:nvCxnSpPr>
        <p:spPr>
          <a:xfrm>
            <a:off x="3789802" y="5127064"/>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AFB06A6-FE20-44DE-AA36-A262F71B8085}"/>
              </a:ext>
            </a:extLst>
          </p:cNvPr>
          <p:cNvCxnSpPr>
            <a:cxnSpLocks/>
          </p:cNvCxnSpPr>
          <p:nvPr/>
        </p:nvCxnSpPr>
        <p:spPr>
          <a:xfrm>
            <a:off x="4476175" y="5109865"/>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836C8291-C170-4438-AE3D-00AC7E90ADB2}"/>
              </a:ext>
            </a:extLst>
          </p:cNvPr>
          <p:cNvCxnSpPr>
            <a:cxnSpLocks/>
          </p:cNvCxnSpPr>
          <p:nvPr/>
        </p:nvCxnSpPr>
        <p:spPr>
          <a:xfrm>
            <a:off x="5028509" y="5096268"/>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C557B06-FB00-432D-AE7A-4295891F0E88}"/>
              </a:ext>
            </a:extLst>
          </p:cNvPr>
          <p:cNvCxnSpPr>
            <a:cxnSpLocks/>
          </p:cNvCxnSpPr>
          <p:nvPr/>
        </p:nvCxnSpPr>
        <p:spPr>
          <a:xfrm>
            <a:off x="5637881" y="5105747"/>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CE8F41-433C-4285-BB24-1C2D7A396E77}"/>
              </a:ext>
            </a:extLst>
          </p:cNvPr>
          <p:cNvCxnSpPr>
            <a:cxnSpLocks/>
          </p:cNvCxnSpPr>
          <p:nvPr/>
        </p:nvCxnSpPr>
        <p:spPr>
          <a:xfrm>
            <a:off x="6247253" y="5105747"/>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0863FFE-B77A-448B-8034-15CE5EEE0360}"/>
              </a:ext>
            </a:extLst>
          </p:cNvPr>
          <p:cNvCxnSpPr>
            <a:cxnSpLocks/>
          </p:cNvCxnSpPr>
          <p:nvPr/>
        </p:nvCxnSpPr>
        <p:spPr>
          <a:xfrm>
            <a:off x="6858799" y="5127064"/>
            <a:ext cx="268077" cy="30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5AD46A5-F06D-4028-B2C7-45CF5C2C1121}"/>
              </a:ext>
            </a:extLst>
          </p:cNvPr>
          <p:cNvCxnSpPr>
            <a:cxnSpLocks/>
          </p:cNvCxnSpPr>
          <p:nvPr/>
        </p:nvCxnSpPr>
        <p:spPr>
          <a:xfrm flipV="1">
            <a:off x="2009770" y="5098617"/>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3B9939A-96F5-491A-BF25-B8B76259EBE7}"/>
              </a:ext>
            </a:extLst>
          </p:cNvPr>
          <p:cNvCxnSpPr>
            <a:cxnSpLocks/>
          </p:cNvCxnSpPr>
          <p:nvPr/>
        </p:nvCxnSpPr>
        <p:spPr>
          <a:xfrm flipV="1">
            <a:off x="2546097" y="5108494"/>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5B11035-BE12-4EC9-AF76-DC8C94EC13C3}"/>
              </a:ext>
            </a:extLst>
          </p:cNvPr>
          <p:cNvCxnSpPr>
            <a:cxnSpLocks/>
          </p:cNvCxnSpPr>
          <p:nvPr/>
        </p:nvCxnSpPr>
        <p:spPr>
          <a:xfrm flipV="1">
            <a:off x="3185820" y="5119034"/>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91EEC79-18A8-493F-827B-2556B3B699AA}"/>
              </a:ext>
            </a:extLst>
          </p:cNvPr>
          <p:cNvCxnSpPr>
            <a:cxnSpLocks/>
          </p:cNvCxnSpPr>
          <p:nvPr/>
        </p:nvCxnSpPr>
        <p:spPr>
          <a:xfrm flipV="1">
            <a:off x="3781421" y="5096558"/>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2E7959F-4CDD-4DBF-9373-3D0C483AC7ED}"/>
              </a:ext>
            </a:extLst>
          </p:cNvPr>
          <p:cNvCxnSpPr>
            <a:cxnSpLocks/>
          </p:cNvCxnSpPr>
          <p:nvPr/>
        </p:nvCxnSpPr>
        <p:spPr>
          <a:xfrm flipV="1">
            <a:off x="4421490" y="5088497"/>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3ED4229-0300-4CDA-BA4E-DA94E94216EC}"/>
              </a:ext>
            </a:extLst>
          </p:cNvPr>
          <p:cNvCxnSpPr>
            <a:cxnSpLocks/>
          </p:cNvCxnSpPr>
          <p:nvPr/>
        </p:nvCxnSpPr>
        <p:spPr>
          <a:xfrm flipV="1">
            <a:off x="4991903" y="5078787"/>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3FF8C03-2DF9-4257-BA5A-75A716DBF8F4}"/>
              </a:ext>
            </a:extLst>
          </p:cNvPr>
          <p:cNvCxnSpPr>
            <a:cxnSpLocks/>
          </p:cNvCxnSpPr>
          <p:nvPr/>
        </p:nvCxnSpPr>
        <p:spPr>
          <a:xfrm flipV="1">
            <a:off x="5587323" y="5078786"/>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4D1A6DC-86A6-49D8-A719-87732D5905FD}"/>
              </a:ext>
            </a:extLst>
          </p:cNvPr>
          <p:cNvCxnSpPr>
            <a:cxnSpLocks/>
          </p:cNvCxnSpPr>
          <p:nvPr/>
        </p:nvCxnSpPr>
        <p:spPr>
          <a:xfrm flipV="1">
            <a:off x="6214885" y="5108493"/>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4983641-376D-44A9-B461-43CC4976B3B6}"/>
              </a:ext>
            </a:extLst>
          </p:cNvPr>
          <p:cNvCxnSpPr>
            <a:cxnSpLocks/>
          </p:cNvCxnSpPr>
          <p:nvPr/>
        </p:nvCxnSpPr>
        <p:spPr>
          <a:xfrm flipV="1">
            <a:off x="6833210" y="5119033"/>
            <a:ext cx="316853" cy="315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96156"/>
      </p:ext>
    </p:extLst>
  </p:cSld>
  <p:clrMapOvr>
    <a:masterClrMapping/>
  </p:clrMapOvr>
</p:sld>
</file>

<file path=ppt/theme/theme1.xml><?xml version="1.0" encoding="utf-8"?>
<a:theme xmlns:a="http://schemas.openxmlformats.org/drawingml/2006/main" name="NII">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I" id="{73141569-2332-4F32-9788-FE8C1263A5C0}" vid="{9F3A3978-5F9B-42FB-A264-B2B5B0D31D1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NII</Template>
  <TotalTime>2095</TotalTime>
  <Words>1443</Words>
  <Application>Microsoft Office PowerPoint</Application>
  <PresentationFormat>画面に合わせる (4:3)</PresentationFormat>
  <Paragraphs>212</Paragraphs>
  <Slides>16</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Arial</vt:lpstr>
      <vt:lpstr>Calibri</vt:lpstr>
      <vt:lpstr>Wingdings</vt:lpstr>
      <vt:lpstr>NII</vt:lpstr>
      <vt:lpstr>Acquiring Practical Skills of Data Science</vt:lpstr>
      <vt:lpstr>Schedule</vt:lpstr>
      <vt:lpstr>Week 11, 12 (7/08, 15): Simmulation I, II </vt:lpstr>
      <vt:lpstr>What is Simulation</vt:lpstr>
      <vt:lpstr>Prisoner’s Dilemma(PD)</vt:lpstr>
      <vt:lpstr>Prisoner’s Dilemma(PD)</vt:lpstr>
      <vt:lpstr>Axelrod’s Tournament</vt:lpstr>
      <vt:lpstr>Tit for tat (TFT)</vt:lpstr>
      <vt:lpstr>Weak point of “Tit for tat”</vt:lpstr>
      <vt:lpstr>Noise resistant TFT variation</vt:lpstr>
      <vt:lpstr>Today’s Training</vt:lpstr>
      <vt:lpstr>(1)Code each strategy such as TFT using “propcoop”</vt:lpstr>
      <vt:lpstr>(2)Code the whole flow using  “for loop“ and “if statement”</vt:lpstr>
      <vt:lpstr>Add 2 strategies to 6 strategies and play tournaments with 8 strategies</vt:lpstr>
      <vt:lpstr>Materials</vt:lpstr>
      <vt:lpstr>Week 11, 12 (7/08, 15): Simmulation I, II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NII Research Data Cloud の開発状況</dc:title>
  <dc:creator>Yamaji Kazu</dc:creator>
  <cp:lastModifiedBy>Makoto ASAOKA</cp:lastModifiedBy>
  <cp:revision>192</cp:revision>
  <dcterms:created xsi:type="dcterms:W3CDTF">2018-12-22T06:10:00Z</dcterms:created>
  <dcterms:modified xsi:type="dcterms:W3CDTF">2019-07-07T15:32:10Z</dcterms:modified>
</cp:coreProperties>
</file>