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30" r:id="rId4"/>
    <p:sldId id="778" r:id="rId5"/>
    <p:sldId id="822" r:id="rId6"/>
    <p:sldId id="823" r:id="rId7"/>
    <p:sldId id="824" r:id="rId8"/>
    <p:sldId id="825" r:id="rId9"/>
    <p:sldId id="820" r:id="rId10"/>
    <p:sldId id="826" r:id="rId11"/>
    <p:sldId id="827" r:id="rId12"/>
    <p:sldId id="828" r:id="rId13"/>
    <p:sldId id="829" r:id="rId14"/>
    <p:sldId id="780" r:id="rId15"/>
    <p:sldId id="781" r:id="rId16"/>
    <p:sldId id="782" r:id="rId17"/>
    <p:sldId id="791" r:id="rId18"/>
    <p:sldId id="792" r:id="rId19"/>
    <p:sldId id="794" r:id="rId20"/>
    <p:sldId id="795" r:id="rId21"/>
    <p:sldId id="324" r:id="rId22"/>
    <p:sldId id="325" r:id="rId23"/>
    <p:sldId id="326" r:id="rId24"/>
    <p:sldId id="327" r:id="rId25"/>
    <p:sldId id="328" r:id="rId26"/>
    <p:sldId id="329" r:id="rId27"/>
    <p:sldId id="331" r:id="rId28"/>
    <p:sldId id="269" r:id="rId29"/>
    <p:sldId id="302" r:id="rId30"/>
    <p:sldId id="335" r:id="rId31"/>
    <p:sldId id="275" r:id="rId32"/>
    <p:sldId id="281" r:id="rId33"/>
    <p:sldId id="278" r:id="rId34"/>
    <p:sldId id="279" r:id="rId35"/>
    <p:sldId id="280" r:id="rId36"/>
    <p:sldId id="798" r:id="rId37"/>
    <p:sldId id="271" r:id="rId38"/>
    <p:sldId id="813" r:id="rId39"/>
    <p:sldId id="814" r:id="rId40"/>
    <p:sldId id="815" r:id="rId41"/>
    <p:sldId id="816" r:id="rId42"/>
    <p:sldId id="817" r:id="rId43"/>
    <p:sldId id="818" r:id="rId44"/>
    <p:sldId id="285" r:id="rId45"/>
    <p:sldId id="283" r:id="rId46"/>
    <p:sldId id="282" r:id="rId47"/>
    <p:sldId id="284" r:id="rId48"/>
    <p:sldId id="808" r:id="rId49"/>
    <p:sldId id="807" r:id="rId50"/>
    <p:sldId id="811" r:id="rId51"/>
    <p:sldId id="812" r:id="rId5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年収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と年齢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の散布図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0201443569553805E-2"/>
          <c:y val="0.1675925925925926"/>
          <c:w val="0.91290966754155733"/>
          <c:h val="0.772222222222222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Sheet1!$W$2</c:f>
              <c:strCache>
                <c:ptCount val="1"/>
                <c:pt idx="0">
                  <c:v>年収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Sheet1!$V$3:$V$12</c:f>
              <c:numCache>
                <c:formatCode>General</c:formatCode>
                <c:ptCount val="10"/>
                <c:pt idx="0">
                  <c:v>-9.4660305707844131E-2</c:v>
                </c:pt>
                <c:pt idx="1">
                  <c:v>-0.85194275137059716</c:v>
                </c:pt>
                <c:pt idx="2">
                  <c:v>-1.0412633627862855</c:v>
                </c:pt>
                <c:pt idx="3">
                  <c:v>1.5145648913255061</c:v>
                </c:pt>
                <c:pt idx="4">
                  <c:v>-9.4660305707844131E-2</c:v>
                </c:pt>
                <c:pt idx="5">
                  <c:v>0.85194275137059716</c:v>
                </c:pt>
                <c:pt idx="6">
                  <c:v>-0.85194275137059716</c:v>
                </c:pt>
                <c:pt idx="7">
                  <c:v>-1.3252442799098179</c:v>
                </c:pt>
                <c:pt idx="8">
                  <c:v>1.6092251970333502</c:v>
                </c:pt>
                <c:pt idx="9">
                  <c:v>0.28398091712353241</c:v>
                </c:pt>
              </c:numCache>
            </c:numRef>
          </c:xVal>
          <c:yVal>
            <c:numRef>
              <c:f>Sheet1!$W$3:$W$12</c:f>
              <c:numCache>
                <c:formatCode>General</c:formatCode>
                <c:ptCount val="10"/>
                <c:pt idx="0">
                  <c:v>0.31385149048112893</c:v>
                </c:pt>
                <c:pt idx="1">
                  <c:v>-1.1298653657320641</c:v>
                </c:pt>
                <c:pt idx="2">
                  <c:v>0</c:v>
                </c:pt>
                <c:pt idx="3">
                  <c:v>-0.31385149048112893</c:v>
                </c:pt>
                <c:pt idx="4">
                  <c:v>-1.2554059619245157</c:v>
                </c:pt>
                <c:pt idx="5">
                  <c:v>0.94155447144338678</c:v>
                </c:pt>
                <c:pt idx="6">
                  <c:v>-0.31385149048112893</c:v>
                </c:pt>
                <c:pt idx="7">
                  <c:v>-0.94155447144338678</c:v>
                </c:pt>
                <c:pt idx="8">
                  <c:v>2.1969604333679023</c:v>
                </c:pt>
                <c:pt idx="9">
                  <c:v>0.50216238476980624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F2-4BDF-962D-411BD1981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1858208"/>
        <c:axId val="1741853856"/>
      </c:scatterChart>
      <c:valAx>
        <c:axId val="174185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1853856"/>
        <c:crosses val="autoZero"/>
        <c:crossBetween val="midCat"/>
      </c:valAx>
      <c:valAx>
        <c:axId val="174185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4185820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年収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と年齢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標準化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の散布図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5.0201443569553805E-2"/>
          <c:y val="0.1675925925925926"/>
          <c:w val="0.91290966754155733"/>
          <c:h val="0.772222222222222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Sheet1!$W$2</c:f>
              <c:strCache>
                <c:ptCount val="1"/>
                <c:pt idx="0">
                  <c:v>年収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Sheet1!$V$3:$V$12</c:f>
              <c:numCache>
                <c:formatCode>General</c:formatCode>
                <c:ptCount val="10"/>
                <c:pt idx="0">
                  <c:v>-9.4660305707844131E-2</c:v>
                </c:pt>
                <c:pt idx="1">
                  <c:v>-0.85194275137059716</c:v>
                </c:pt>
                <c:pt idx="2">
                  <c:v>-1.0412633627862855</c:v>
                </c:pt>
                <c:pt idx="3">
                  <c:v>1.5145648913255061</c:v>
                </c:pt>
                <c:pt idx="4">
                  <c:v>-9.4660305707844131E-2</c:v>
                </c:pt>
                <c:pt idx="5">
                  <c:v>0.85194275137059716</c:v>
                </c:pt>
                <c:pt idx="6">
                  <c:v>-0.85194275137059716</c:v>
                </c:pt>
                <c:pt idx="7">
                  <c:v>-1.3252442799098179</c:v>
                </c:pt>
                <c:pt idx="8">
                  <c:v>1.6092251970333502</c:v>
                </c:pt>
                <c:pt idx="9">
                  <c:v>0.28398091712353241</c:v>
                </c:pt>
              </c:numCache>
            </c:numRef>
          </c:xVal>
          <c:yVal>
            <c:numRef>
              <c:f>Sheet1!$W$3:$W$12</c:f>
              <c:numCache>
                <c:formatCode>General</c:formatCode>
                <c:ptCount val="10"/>
                <c:pt idx="0">
                  <c:v>0.31385149048112893</c:v>
                </c:pt>
                <c:pt idx="1">
                  <c:v>-1.1298653657320641</c:v>
                </c:pt>
                <c:pt idx="2">
                  <c:v>0</c:v>
                </c:pt>
                <c:pt idx="3">
                  <c:v>-0.31385149048112893</c:v>
                </c:pt>
                <c:pt idx="4">
                  <c:v>-1.2554059619245157</c:v>
                </c:pt>
                <c:pt idx="5">
                  <c:v>0.94155447144338678</c:v>
                </c:pt>
                <c:pt idx="6">
                  <c:v>-0.31385149048112893</c:v>
                </c:pt>
                <c:pt idx="7">
                  <c:v>-0.94155447144338678</c:v>
                </c:pt>
                <c:pt idx="8">
                  <c:v>2.1969604333679023</c:v>
                </c:pt>
                <c:pt idx="9">
                  <c:v>0.50216238476980624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73-4465-B6D8-E63028DB86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2514048"/>
        <c:axId val="1842510784"/>
      </c:scatterChart>
      <c:valAx>
        <c:axId val="1842514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2510784"/>
        <c:crosses val="autoZero"/>
        <c:crossBetween val="midCat"/>
      </c:valAx>
      <c:valAx>
        <c:axId val="184251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4251404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BA1865-55BC-42BC-85DB-4CE57F80E91B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BC3BD45-937D-417F-9D23-058BF0F528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655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8D9455-1976-4724-8AC1-1979174AE30F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803A1-143B-4AEE-994E-AC454BDF68E6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4685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9D9112-D156-487D-967C-029C2962B41B}" type="slidenum">
              <a:rPr lang="ja-JP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87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6ED6A6-653A-403F-A7E0-A93EFF1CB38F}" type="slidenum">
              <a:rPr lang="ja-JP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64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354435-0906-404C-8218-02130FA8D20A}" type="slidenum">
              <a:rPr lang="ja-JP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2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5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39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F36902-0CDD-4EB5-AF29-3D4353E861E1}" type="slidenum">
              <a:rPr lang="ja-JP" altLang="en-US" smtClean="0"/>
              <a:pPr>
                <a:defRPr/>
              </a:pPr>
              <a:t>21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9BE4C-3C71-4B8B-82C2-9C85022FF5F6}" type="slidenum">
              <a:rPr lang="ja-JP" altLang="en-US" smtClean="0"/>
              <a:pPr>
                <a:defRPr/>
              </a:pPr>
              <a:t>22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A6CA9-11B5-4AB4-947D-253E69003376}" type="slidenum">
              <a:rPr lang="ja-JP" altLang="en-US" smtClean="0"/>
              <a:pPr>
                <a:defRPr/>
              </a:pPr>
              <a:t>23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E1B08-6362-4092-ABB7-D650BD239E42}" type="slidenum">
              <a:rPr lang="ja-JP" altLang="en-US" smtClean="0"/>
              <a:pPr>
                <a:defRPr/>
              </a:pPr>
              <a:t>24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0B2FCE-0A90-44CD-8D02-D47204912299}" type="slidenum">
              <a:rPr lang="ja-JP" altLang="en-US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65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50B20-2B69-4227-BA3A-632DA8E3395F}" type="slidenum">
              <a:rPr lang="ja-JP" altLang="en-US" smtClean="0"/>
              <a:pPr>
                <a:defRPr/>
              </a:pPr>
              <a:t>25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D513A-24B9-4D07-8F15-8AA4EC4350CC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19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D855-7E2F-4F31-8B2F-A9C1D32386A4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403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FC718-46CD-46C2-934E-F07CDD8FB7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F3F21-3BB5-4D46-8FE6-24D46022B770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7B8E1-EC49-41D0-8B90-772AD3B88BD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B41C64-F360-4422-96F4-3FB4897384E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1C2B54-9F82-475A-ACAB-CB39978E6B9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35C9C-C9A0-4DDE-BCC1-676F503A35BB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7E2C2-6064-48F9-9D89-571BC2C59F8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686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4A54F-D740-4DC2-9EC0-3966F385ADD3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4084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>
            <a:extLst>
              <a:ext uri="{FF2B5EF4-FFF2-40B4-BE49-F238E27FC236}">
                <a16:creationId xmlns:a16="http://schemas.microsoft.com/office/drawing/2014/main" id="{0B384F2C-D6F7-4C57-8947-ED401B338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>
            <a:extLst>
              <a:ext uri="{FF2B5EF4-FFF2-40B4-BE49-F238E27FC236}">
                <a16:creationId xmlns:a16="http://schemas.microsoft.com/office/drawing/2014/main" id="{55D27198-6B8D-437E-8721-CB0558D9C1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dirty="0"/>
          </a:p>
        </p:txBody>
      </p:sp>
      <p:sp>
        <p:nvSpPr>
          <p:cNvPr id="53252" name="スライド番号プレースホルダ 3">
            <a:extLst>
              <a:ext uri="{FF2B5EF4-FFF2-40B4-BE49-F238E27FC236}">
                <a16:creationId xmlns:a16="http://schemas.microsoft.com/office/drawing/2014/main" id="{7CE2E76E-EDEB-46A6-BC15-A13D5B3D4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FF44D5E-E3E9-4965-8A54-A9FD7155D967}" type="slidenum">
              <a:rPr lang="ja-JP" altLang="en-US" smtClean="0"/>
              <a:pPr>
                <a:spcBef>
                  <a:spcPct val="0"/>
                </a:spcBef>
              </a:pPr>
              <a:t>37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2412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371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256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E83D9C-667F-4692-9570-95C8B6E1D27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2273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63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190DD-7DA2-4183-B27C-D8F2BA1A171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424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87455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932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25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7E5F72-57D9-4C0C-AB3A-3CE225F946C3}" type="slidenum">
              <a:rPr lang="ja-JP" altLang="en-US">
                <a:latin typeface="Calibri" panose="020F0502020204030204" pitchFamily="34" charset="0"/>
              </a:rPr>
              <a:pPr eaLnBrk="1" hangingPunct="1"/>
              <a:t>4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1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BD45-937D-417F-9D23-058BF0F52817}" type="slidenum">
              <a:rPr lang="ja-JP" altLang="en-US" smtClean="0"/>
              <a:pPr/>
              <a:t>49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592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0820EA-F0E6-4F7C-B20E-F53722430CCE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137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91C00-2354-43CA-B184-674CE4B4DC71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05231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91C00-2354-43CA-B184-674CE4B4DC71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149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91C00-2354-43CA-B184-674CE4B4DC71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44375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smtClean="0"/>
          </a:p>
        </p:txBody>
      </p:sp>
      <p:sp>
        <p:nvSpPr>
          <p:cNvPr id="1843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0BCC0D0-1FC1-4862-83F5-BFF29FA6491A}" type="slidenum">
              <a:rPr lang="ja-JP" altLang="en-US" smtClean="0"/>
              <a:pPr>
                <a:spcBef>
                  <a:spcPct val="0"/>
                </a:spcBef>
              </a:pPr>
              <a:t>9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21281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F39A-523B-432A-82DF-B71D5646A309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E14DF-CE25-456D-B025-8B7144D1ED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80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7027-111D-4F01-94D4-4B1393A655EC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E88D4-E4A3-46D0-94AB-0A3CD612773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C5D2-5E35-4327-AA0A-3CDE7CE850A4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466C-5C49-4FD7-8156-E59EF7B718B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11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C3474-A97C-43BE-86C9-B3BA563ADE86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F1A3F-CC7E-4471-8A2E-D45E8F727B3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9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82A1-8323-438B-B263-DC385D0FF1F3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3018-D8D7-4FE6-823D-2967B06EC0F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6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DEF65-2F2E-4115-B93A-CC92ABD76F58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0A58-1A84-4229-BB77-0430807B10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0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02E91-63B7-4FB8-B559-0AC697526521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9E38-C2D4-4DD7-8989-B8AA7A40241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056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6C55-F095-4090-93B4-0D0014B2E1C1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BA0E-D2A7-4A93-8F61-9E0F6C1F5E8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984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8D8B-7C58-4428-A30C-0004BA835789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85B8-5B4D-4AEB-AA0C-FD87DF2A1E3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1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1AF3-A812-47A2-970E-37580F88A843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1886C-4082-4309-8957-3FF6CC9A60B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74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F258-D8A6-4720-BA23-F30C3576199D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1AD41-904F-4025-A512-2103DB2CF3F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77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2ED719-A2BE-4048-AAE8-D5A711893550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BDCC5B-9043-4836-A8DC-9C24C502F035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複数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の変数の関連</a:t>
            </a:r>
            <a:r>
              <a:rPr lang="ja-JP" altLang="en-US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</a:t>
            </a:r>
            <a:r>
              <a:rPr lang="en-US" altLang="ja-JP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/>
            </a:r>
            <a:br>
              <a:rPr lang="en-US" altLang="ja-JP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</a:br>
            <a:r>
              <a:rPr lang="ja-JP" altLang="en-US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モデル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で</a:t>
            </a:r>
            <a:r>
              <a:rPr lang="ja-JP" altLang="en-US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表す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	</a:t>
            </a:r>
            <a:endParaRPr lang="ja-JP" altLang="en-US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分析の考え方</a:t>
            </a:r>
          </a:p>
        </p:txBody>
      </p:sp>
      <p:sp>
        <p:nvSpPr>
          <p:cNvPr id="3076" name="テキスト ボックス 3"/>
          <p:cNvSpPr txBox="1">
            <a:spLocks noChangeArrowheads="1"/>
          </p:cNvSpPr>
          <p:nvPr/>
        </p:nvSpPr>
        <p:spPr bwMode="auto">
          <a:xfrm>
            <a:off x="0" y="0"/>
            <a:ext cx="270619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情報環境科学概論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2019/ </a:t>
            </a:r>
            <a:r>
              <a:rPr lang="en-US" altLang="ja-JP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8/ 6</a:t>
            </a:r>
            <a:r>
              <a:rPr lang="ja-JP" altLang="en-US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＠</a:t>
            </a:r>
            <a:r>
              <a:rPr lang="en-US" altLang="ja-JP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4</a:t>
            </a:r>
            <a:r>
              <a:rPr lang="ja-JP" altLang="en-US" sz="2400" dirty="0" smtClean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限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担当：朝岡誠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相関係数とは？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50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＜相関係数の解釈＞</a:t>
            </a:r>
            <a:endParaRPr lang="en-US" altLang="ja-JP" sz="33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・符号の向き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比例関係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反比例関係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0" indent="0">
              <a:buNone/>
            </a:pP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・数値の大きさ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(0: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無関係～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|1|: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関係強</a:t>
            </a:r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5D1-9C9C-4839-9E05-96C826447328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pPr/>
              <a:t>10</a:t>
            </a:fld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673225" y="5485700"/>
            <a:ext cx="7648635" cy="101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8321860" y="5291398"/>
            <a:ext cx="981" cy="408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673225" y="5305979"/>
            <a:ext cx="0" cy="3957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4499993" y="5264803"/>
            <a:ext cx="0" cy="3957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95537" y="5690112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29364" y="574979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26935" y="57497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5423545" y="5053652"/>
            <a:ext cx="12551" cy="5863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35" idx="0"/>
          </p:cNvCxnSpPr>
          <p:nvPr/>
        </p:nvCxnSpPr>
        <p:spPr>
          <a:xfrm flipH="1" flipV="1">
            <a:off x="3550658" y="5053652"/>
            <a:ext cx="8332" cy="6068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3223000" y="5660548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129397" y="5697025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kumimoji="1"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左右矢印 49"/>
          <p:cNvSpPr/>
          <p:nvPr/>
        </p:nvSpPr>
        <p:spPr>
          <a:xfrm>
            <a:off x="3571873" y="5000824"/>
            <a:ext cx="1851672" cy="25685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左右矢印 50"/>
          <p:cNvSpPr/>
          <p:nvPr/>
        </p:nvSpPr>
        <p:spPr>
          <a:xfrm>
            <a:off x="5436096" y="5517232"/>
            <a:ext cx="2885764" cy="256855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左右矢印 51"/>
          <p:cNvSpPr/>
          <p:nvPr/>
        </p:nvSpPr>
        <p:spPr>
          <a:xfrm>
            <a:off x="710109" y="5494376"/>
            <a:ext cx="2827665" cy="256855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角丸四角形 52"/>
          <p:cNvSpPr/>
          <p:nvPr/>
        </p:nvSpPr>
        <p:spPr>
          <a:xfrm>
            <a:off x="2948364" y="4031196"/>
            <a:ext cx="3098356" cy="7262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無関係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変数の間には関係はない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790111" y="6106049"/>
            <a:ext cx="3098356" cy="7262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反比例関係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◯の人ほど△ではない傾向がある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5129397" y="6076343"/>
            <a:ext cx="3098356" cy="7262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比例関係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◯の人ほど△である傾向がある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84259" y="49220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関連大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20008" y="49171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関連大</a:t>
            </a:r>
          </a:p>
        </p:txBody>
      </p:sp>
    </p:spTree>
    <p:extLst>
      <p:ext uri="{BB962C8B-B14F-4D97-AF65-F5344CB8AC3E}">
        <p14:creationId xmlns:p14="http://schemas.microsoft.com/office/powerpoint/2010/main" val="46788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相関係数の解釈（一例）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1E4C9-55A5-4F4B-BC4B-61370A2C2ECE}" type="slidenum"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>
                <a:defRPr/>
              </a:pPr>
              <a:t>11</a:t>
            </a:fld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143000" y="1743075"/>
          <a:ext cx="6335713" cy="421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</a:t>
                      </a:r>
                      <a:endParaRPr kumimoji="1" lang="ja-JP" altLang="en-US" sz="24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強い負の相関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</a:t>
                      </a:r>
                      <a:endParaRPr kumimoji="1" lang="ja-JP" altLang="en-US" sz="24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やや強い負の相関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</a:t>
                      </a:r>
                      <a:endParaRPr kumimoji="1" lang="ja-JP" altLang="en-US" sz="24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弱い負の相関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－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</a:t>
                      </a:r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&lt;0</a:t>
                      </a:r>
                      <a:endParaRPr kumimoji="1" lang="ja-JP" altLang="en-US" sz="24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ほとんど相関なし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=0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無相関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0&lt;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</a:t>
                      </a:r>
                      <a:endParaRPr kumimoji="1" lang="ja-JP" altLang="en-US" sz="24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ほとんど相関なし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0.2&lt;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弱い正の相関</a:t>
                      </a: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0.4&lt;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やや強い正の相関</a:t>
                      </a:r>
                      <a:endParaRPr kumimoji="1" lang="en-US" altLang="ja-JP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9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0.7&lt;</a:t>
                      </a:r>
                      <a:r>
                        <a:rPr kumimoji="1" lang="en-US" altLang="ja-JP" sz="24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</a:t>
                      </a:r>
                      <a:r>
                        <a:rPr kumimoji="1" lang="en-US" altLang="ja-JP" sz="24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xy</a:t>
                      </a:r>
                      <a:r>
                        <a:rPr kumimoji="1" lang="ja-JP" altLang="en-US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≦</a:t>
                      </a:r>
                      <a:r>
                        <a:rPr kumimoji="1" lang="en-US" altLang="ja-JP" sz="24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強い正の相関</a:t>
                      </a:r>
                      <a:endParaRPr kumimoji="1" lang="en-US" altLang="ja-JP" sz="2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42" marR="91442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70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相関係数と散布図の関係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58600"/>
            <a:ext cx="2664296" cy="2277544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5D1-9C9C-4839-9E05-96C826447328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263" y="1492423"/>
            <a:ext cx="2402857" cy="228468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61" y="4104732"/>
            <a:ext cx="4747659" cy="2271509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691680" y="366366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</a:t>
            </a:r>
            <a:endParaRPr kumimoji="1" lang="ja-JP" altLang="en-US" sz="2000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27620" y="3720383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0.4</a:t>
            </a:r>
            <a:endParaRPr kumimoji="1" lang="ja-JP" altLang="en-US" sz="2000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67447" y="6338857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0.8</a:t>
            </a:r>
            <a:endParaRPr kumimoji="1" lang="ja-JP" altLang="en-US" sz="2000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03387" y="6299842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1.0</a:t>
            </a:r>
            <a:endParaRPr kumimoji="1" lang="ja-JP" altLang="en-US" sz="2000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21359" y="4293096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相関係数の値が大きくなるに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つれて右肩上がりの帯が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収束していく。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の場合、線になる</a:t>
            </a:r>
          </a:p>
        </p:txBody>
      </p:sp>
    </p:spTree>
    <p:extLst>
      <p:ext uri="{BB962C8B-B14F-4D97-AF65-F5344CB8AC3E}">
        <p14:creationId xmlns:p14="http://schemas.microsoft.com/office/powerpoint/2010/main" val="54139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相関係数と散布図の関係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458600"/>
            <a:ext cx="2664296" cy="2277544"/>
          </a:xfrm>
          <a:prstGeom prst="rect">
            <a:avLst/>
          </a:prstGeo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5D1-9C9C-4839-9E05-96C826447328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680" y="366366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27620" y="3720383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－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0.4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67447" y="6338857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－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0.8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03387" y="6299842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en-US" altLang="ja-JP" sz="2000" baseline="-25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xy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－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1.0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721359" y="4293096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相関係数の値が小さくなるに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つれて右肩下がりの帯が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収束していく。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-1.0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の場合、線になる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290" y="1516117"/>
            <a:ext cx="2426593" cy="2285041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51" y="4047944"/>
            <a:ext cx="4801932" cy="22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1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最もシンプルな回帰分析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　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どのくらい変化するのか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を明らかにする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勉強時間が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時間増えると、テスト得点は何点増えるのか？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212667"/>
            <a:ext cx="5040560" cy="3645333"/>
          </a:xfrm>
          <a:prstGeom prst="rect">
            <a:avLst/>
          </a:prstGeom>
        </p:spPr>
      </p:pic>
      <p:sp>
        <p:nvSpPr>
          <p:cNvPr id="6" name="円形吹き出し 5"/>
          <p:cNvSpPr/>
          <p:nvPr/>
        </p:nvSpPr>
        <p:spPr>
          <a:xfrm>
            <a:off x="6901408" y="4749260"/>
            <a:ext cx="2242592" cy="1296453"/>
          </a:xfrm>
          <a:prstGeom prst="wedgeEllipseCallout">
            <a:avLst>
              <a:gd name="adj1" fmla="val -60495"/>
              <a:gd name="adj2" fmla="val -3173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2</a:t>
            </a:r>
            <a:r>
              <a:rPr kumimoji="1" lang="ja-JP" altLang="en-US" dirty="0" err="1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つの</a:t>
            </a:r>
            <a:r>
              <a:rPr kumimoji="1" lang="ja-JP" altLang="en-US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変数の関係を直線で表現する</a:t>
            </a:r>
          </a:p>
        </p:txBody>
      </p:sp>
      <p:cxnSp>
        <p:nvCxnSpPr>
          <p:cNvPr id="7" name="直線コネクタ 6"/>
          <p:cNvCxnSpPr/>
          <p:nvPr/>
        </p:nvCxnSpPr>
        <p:spPr>
          <a:xfrm flipV="1">
            <a:off x="2915816" y="4749260"/>
            <a:ext cx="4320480" cy="1511572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37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単回帰分析のモデル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＝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＋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bX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</a:p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数式の意味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従属変数の予測値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X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：独立変数の値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 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定数⇒独立変数が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0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のときの、従属変数の値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：回帰係数⇒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独立変数が</a:t>
            </a:r>
            <a:r>
              <a:rPr lang="en-US" altLang="ja-JP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1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単位変化したときの、</a:t>
            </a:r>
            <a:endParaRPr lang="en-US" altLang="ja-JP" sz="2800" u="sng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　　　　　　　  従属変数の変化量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191683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＾</a:t>
            </a:r>
          </a:p>
        </p:txBody>
      </p:sp>
    </p:spTree>
    <p:extLst>
      <p:ext uri="{BB962C8B-B14F-4D97-AF65-F5344CB8AC3E}">
        <p14:creationId xmlns:p14="http://schemas.microsoft.com/office/powerpoint/2010/main" val="107888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年齢と収入の関係ならば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fontAlgn="auto" hangingPunct="1"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収入＝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b×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</a:t>
            </a:r>
            <a:endParaRPr lang="en-US" altLang="ja-JP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切片と回帰係数の意味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：定数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歳のときの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収入の額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*切片の値が現実的な意味を持たないこともある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：回帰係数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歳あがったときの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収入の変化額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69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単回帰分析はデータの一部分しか説明できない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収入に影響を与えるのは、年齢だけでない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年齢が増えることで、直線的に収入が増えるわけでもない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残差二乗和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3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sz="2400" b="1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/>
              <p:cNvSpPr/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残差二乗</m:t>
                          </m:r>
                          <m:r>
                            <a:rPr lang="ja-JP" altLang="en-US" sz="2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和</m:t>
                          </m:r>
                        </m:num>
                        <m:den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24744"/>
            <a:ext cx="3672408" cy="26558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98" y="1124743"/>
            <a:ext cx="3672408" cy="265588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1115616" y="2605423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96786" y="2267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平均値</a:t>
            </a:r>
            <a:endParaRPr kumimoji="1" lang="ja-JP" altLang="en-US" sz="1600" dirty="0">
              <a:latin typeface="AXIS Std M" panose="020B0600000000000000" pitchFamily="34" charset="-128"/>
              <a:ea typeface="AXIS Std M" panose="020B0600000000000000" pitchFamily="34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851920" y="1988840"/>
            <a:ext cx="0" cy="612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3779912" y="2564904"/>
            <a:ext cx="0" cy="1464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492000" y="2376000"/>
            <a:ext cx="0" cy="21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987824" y="256490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91780" y="2592000"/>
            <a:ext cx="0" cy="2969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339752" y="2564904"/>
            <a:ext cx="0" cy="2892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203848" y="2493522"/>
            <a:ext cx="0" cy="1344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6006836" y="2092091"/>
            <a:ext cx="2033422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142740" y="24688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回帰直線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7740352" y="1988840"/>
            <a:ext cx="0" cy="252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703755" y="2268000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6256" y="2524139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480000" y="2700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372000" y="2628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0061" y="6336432"/>
            <a:ext cx="778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◯単回帰分析の場合、決定係数は相関係数の</a:t>
            </a:r>
            <a:r>
              <a:rPr kumimoji="1" lang="en-US" altLang="ja-JP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乗した数値に等しい</a:t>
            </a:r>
            <a:endParaRPr kumimoji="1" lang="ja-JP" altLang="en-US" sz="2000" b="1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75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標準化回帰係数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の値と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の値を</a:t>
            </a:r>
            <a:r>
              <a:rPr kumimoji="1" lang="ja-JP" altLang="en-US" sz="2800" u="sng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標準化した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数値を回帰分析したときに推定される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回帰係数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5D1-9C9C-4839-9E05-96C82644732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aphicFrame>
        <p:nvGraphicFramePr>
          <p:cNvPr id="5" name="グラフ 4"/>
          <p:cNvGraphicFramePr>
            <a:graphicFrameLocks/>
          </p:cNvGraphicFramePr>
          <p:nvPr/>
        </p:nvGraphicFramePr>
        <p:xfrm>
          <a:off x="179512" y="2492896"/>
          <a:ext cx="5194920" cy="408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364088" y="2986154"/>
                <a:ext cx="3670877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標準化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した値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データの値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－平均値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標準偏差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86154"/>
                <a:ext cx="3670877" cy="582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5364088" y="3926534"/>
            <a:ext cx="3318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の標準化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年齢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38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才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⇒－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0.09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年収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500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万円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⇒  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0.31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</a:p>
        </p:txBody>
      </p:sp>
      <p:sp>
        <p:nvSpPr>
          <p:cNvPr id="8" name="円/楕円 7"/>
          <p:cNvSpPr/>
          <p:nvPr/>
        </p:nvSpPr>
        <p:spPr>
          <a:xfrm>
            <a:off x="2411760" y="4653136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今回の授業内容</a:t>
            </a:r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060825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分析とは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相関分析</a:t>
            </a:r>
            <a:endParaRPr lang="en-US" altLang="ja-JP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（自由度調整済み）決定係数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</a:t>
            </a:r>
            <a:r>
              <a:rPr lang="ja-JP" altLang="en-US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en-US" altLang="ja-JP" dirty="0" err="1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JupyterHub</a:t>
            </a:r>
            <a:r>
              <a:rPr lang="ja-JP" altLang="en-US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使って重回帰分析を行う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None/>
            </a:pP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標準化回帰係数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の値と</a:t>
            </a:r>
            <a:r>
              <a:rPr kumimoji="1"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の値を</a:t>
            </a:r>
            <a:r>
              <a:rPr kumimoji="1" lang="ja-JP" altLang="en-US" sz="2800" u="sng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標準化した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数値を回帰分析したときに推定される</a:t>
            </a:r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回帰係数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F5D1-9C9C-4839-9E05-96C82644732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/>
        </p:nvGraphicFramePr>
        <p:xfrm>
          <a:off x="179512" y="2492896"/>
          <a:ext cx="5194920" cy="408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364088" y="2986154"/>
                <a:ext cx="3670877" cy="582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標準化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した値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データの値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－平均値</m:t>
                          </m:r>
                        </m:num>
                        <m:den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標準偏差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986154"/>
                <a:ext cx="3670877" cy="582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5364088" y="3926534"/>
            <a:ext cx="37753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◯定数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◯回帰係数は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変数の相関係数に等しい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標準化回帰係数 ＝ 相関係数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457200" y="3951081"/>
            <a:ext cx="4690864" cy="2142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089647" y="446847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Y= 0.657X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209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単回帰分析から重回帰分析へ</a:t>
            </a:r>
          </a:p>
        </p:txBody>
      </p:sp>
      <p:sp>
        <p:nvSpPr>
          <p:cNvPr id="512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しかない回帰分析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ある回帰分析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つ以上の独立変数の効果がわかる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暮らし向きが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つあがると、メンタルヘルススコアはどのように変化するのか？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健康状態が「まあ良い」人のメンタルヘルススコアはいくらになるなのか？</a:t>
            </a:r>
          </a:p>
        </p:txBody>
      </p:sp>
    </p:spTree>
    <p:extLst>
      <p:ext uri="{BB962C8B-B14F-4D97-AF65-F5344CB8AC3E}">
        <p14:creationId xmlns:p14="http://schemas.microsoft.com/office/powerpoint/2010/main" val="126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モデルでみると．．．</a:t>
            </a:r>
          </a:p>
        </p:txBody>
      </p:sp>
      <p:sp>
        <p:nvSpPr>
          <p:cNvPr id="614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bX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ｍ（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個以上）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11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</a:t>
            </a:r>
          </a:p>
        </p:txBody>
      </p:sp>
      <p:sp>
        <p:nvSpPr>
          <p:cNvPr id="717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複数の独立変数の効果が同時に分かる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3.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従属変数に対する独立変数間の影響力の大きさを比較可能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59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重回帰分析のメリット（１）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．複数の独立変数の効果が同時に分かる</a:t>
            </a:r>
            <a:endParaRPr lang="en-US" altLang="ja-JP" sz="28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分析の節約になる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独立変数が複数ある場合、独立変数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つごとに単回帰分析をするのは効率が悪い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特に、独立変数の数が多い場合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予測の精度が上がる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つだけの情報で予測するよりも、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つ以上の情報で予測したほうが、決定係数が大きくなり、その精度は高くなる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endParaRPr lang="ja-JP" altLang="en-US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856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テキスト ボックス 9"/>
          <p:cNvSpPr txBox="1">
            <a:spLocks noChangeArrowheads="1"/>
          </p:cNvSpPr>
          <p:nvPr/>
        </p:nvSpPr>
        <p:spPr bwMode="auto">
          <a:xfrm>
            <a:off x="25889" y="5157788"/>
            <a:ext cx="206723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の問題で家は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小さくなる</a:t>
            </a:r>
            <a:endParaRPr lang="ja-JP" altLang="en-US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重回帰分析のメリット（２）</a:t>
            </a:r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他の独立変数を統制することで、従属変数への独立変数のより純粋な影響をみることができる</a:t>
            </a: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他の独立変数に由来する擬似的な影響を取り除くことができる</a:t>
            </a:r>
          </a:p>
        </p:txBody>
      </p:sp>
      <p:sp>
        <p:nvSpPr>
          <p:cNvPr id="4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  <a:endParaRPr lang="ja-JP" altLang="en-US" sz="20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7" name="直線矢印コネクタ 6"/>
          <p:cNvCxnSpPr>
            <a:cxnSpLocks/>
            <a:stCxn id="5" idx="0"/>
            <a:endCxn id="4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cxnSpLocks/>
            <a:stCxn id="4" idx="6"/>
            <a:endCxn id="6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cxnSpLocks/>
            <a:stCxn id="5" idx="6"/>
            <a:endCxn id="6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テキスト ボックス 13"/>
          <p:cNvSpPr txBox="1">
            <a:spLocks noChangeArrowheads="1"/>
          </p:cNvSpPr>
          <p:nvPr/>
        </p:nvSpPr>
        <p:spPr bwMode="auto">
          <a:xfrm>
            <a:off x="3850703" y="6125305"/>
            <a:ext cx="12618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-500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円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228" name="テキスト ボックス 9"/>
          <p:cNvSpPr txBox="1">
            <a:spLocks noChangeArrowheads="1"/>
          </p:cNvSpPr>
          <p:nvPr/>
        </p:nvSpPr>
        <p:spPr bwMode="auto">
          <a:xfrm>
            <a:off x="3812595" y="4368552"/>
            <a:ext cx="15824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+1300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円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6300192" y="4830217"/>
            <a:ext cx="2699346" cy="16944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</a:t>
            </a: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の広さ、駅からの距離、</a:t>
            </a: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それぞれの純粋な効果を偏回帰係数にて測定可能</a:t>
            </a:r>
          </a:p>
        </p:txBody>
      </p:sp>
    </p:spTree>
    <p:extLst>
      <p:ext uri="{BB962C8B-B14F-4D97-AF65-F5344CB8AC3E}">
        <p14:creationId xmlns:p14="http://schemas.microsoft.com/office/powerpoint/2010/main" val="844210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目的変数に対する説明変数間の影響力の大きさを比較可能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独立変数のうち、従属変数への影響力が大きいものはどれかを明らかにできる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特に、測定の単位が異なるものを比較する場合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家賃へ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の影響力が大きいのは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、家の広さ？立地条件？</a:t>
            </a:r>
            <a:endParaRPr lang="ja-JP" altLang="en-US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テキスト ボックス 13">
            <a:extLst>
              <a:ext uri="{FF2B5EF4-FFF2-40B4-BE49-F238E27FC236}">
                <a16:creationId xmlns:a16="http://schemas.microsoft.com/office/drawing/2014/main" id="{9406B546-CF67-47F5-8176-D0518FCC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950" y="6234083"/>
            <a:ext cx="1225015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0.12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9">
            <a:extLst>
              <a:ext uri="{FF2B5EF4-FFF2-40B4-BE49-F238E27FC236}">
                <a16:creationId xmlns:a16="http://schemas.microsoft.com/office/drawing/2014/main" id="{73E8F731-1E38-46A8-8A48-97F4577C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044" y="4365326"/>
            <a:ext cx="149545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0.61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重回帰分析のメリット（３）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6443663" y="4508500"/>
            <a:ext cx="2520950" cy="1617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－１～１の値域をとる標準化偏</a:t>
            </a:r>
            <a:r>
              <a:rPr lang="ja-JP" altLang="en-US" sz="2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回帰係数にて比較可能</a:t>
            </a:r>
          </a:p>
        </p:txBody>
      </p:sp>
      <p:sp>
        <p:nvSpPr>
          <p:cNvPr id="16" name="テキスト ボックス 9"/>
          <p:cNvSpPr txBox="1">
            <a:spLocks noChangeArrowheads="1"/>
          </p:cNvSpPr>
          <p:nvPr/>
        </p:nvSpPr>
        <p:spPr bwMode="auto">
          <a:xfrm>
            <a:off x="25889" y="5157788"/>
            <a:ext cx="206723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の問題で家は</a:t>
            </a:r>
            <a:endParaRPr lang="en-US" altLang="ja-JP" b="1" dirty="0" smtClean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 smtClean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小さくなる</a:t>
            </a:r>
            <a:endParaRPr lang="ja-JP" altLang="en-US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9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  <a:endParaRPr lang="ja-JP" altLang="en-US" sz="20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1" name="直線矢印コネクタ 20"/>
          <p:cNvCxnSpPr>
            <a:cxnSpLocks/>
            <a:stCxn id="19" idx="0"/>
            <a:endCxn id="17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  <a:stCxn id="17" idx="6"/>
            <a:endCxn id="20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  <a:stCxn id="19" idx="6"/>
            <a:endCxn id="20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2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重回帰分析を理解するポイント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他の独立変数を統制したときの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独立変数間の影響力を比較するための回帰係数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モデルのフィットの評価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≒独立変数の数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調整済み決定係数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回帰式と偏回係数の検定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偏回帰係数とは？</a:t>
            </a:r>
          </a:p>
        </p:txBody>
      </p:sp>
      <p:sp>
        <p:nvSpPr>
          <p:cNvPr id="1433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他の独立変数の値を一定としたうえで、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2400" baseline="-25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単位変化させた時に変化する従属変数の量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他の独立変数の影響を統制したときの、従属変数に対する独立変数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数式で書くと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．．．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endParaRPr lang="en-US" altLang="ja-JP" b="1" baseline="-250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各変数の回帰係数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：偏回帰係数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843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テキスト ボックス 40"/>
          <p:cNvSpPr txBox="1">
            <a:spLocks noChangeArrowheads="1"/>
          </p:cNvSpPr>
          <p:nvPr/>
        </p:nvSpPr>
        <p:spPr bwMode="auto">
          <a:xfrm>
            <a:off x="1193513" y="4990068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 smtClean="0"/>
              <a:t>1.28(</a:t>
            </a:r>
            <a:r>
              <a:rPr lang="ja-JP" altLang="en-US" dirty="0" smtClean="0"/>
              <a:t>万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1618"/>
              <a:gd name="adj2" fmla="val 188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</a:t>
            </a: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E3DF3F-D446-43EA-9DC1-BF5D6FB3EBC9}"/>
              </a:ext>
            </a:extLst>
          </p:cNvPr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．回帰分析の考え方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131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946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1331640" y="3812785"/>
            <a:ext cx="5410721" cy="2019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1619250" y="3642503"/>
            <a:ext cx="4752974" cy="1791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688795" y="3462338"/>
            <a:ext cx="4396093" cy="1637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テキスト ボックス 1"/>
          <p:cNvSpPr txBox="1">
            <a:spLocks noChangeArrowheads="1"/>
          </p:cNvSpPr>
          <p:nvPr/>
        </p:nvSpPr>
        <p:spPr bwMode="auto">
          <a:xfrm>
            <a:off x="821072" y="4868736"/>
            <a:ext cx="102929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68" name="テキスト ボックス 10"/>
          <p:cNvSpPr txBox="1">
            <a:spLocks noChangeArrowheads="1"/>
          </p:cNvSpPr>
          <p:nvPr/>
        </p:nvSpPr>
        <p:spPr bwMode="auto">
          <a:xfrm>
            <a:off x="812908" y="5581554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9469" name="グループ化 6"/>
          <p:cNvGrpSpPr>
            <a:grpSpLocks/>
          </p:cNvGrpSpPr>
          <p:nvPr/>
        </p:nvGrpSpPr>
        <p:grpSpPr bwMode="auto">
          <a:xfrm rot="7290339">
            <a:off x="3327239" y="4383499"/>
            <a:ext cx="141287" cy="131763"/>
            <a:chOff x="395536" y="4884515"/>
            <a:chExt cx="275496" cy="257106"/>
          </a:xfrm>
        </p:grpSpPr>
        <p:cxnSp>
          <p:nvCxnSpPr>
            <p:cNvPr id="15" name="直線コネクタ 14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95149" y="4887959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0" name="グループ化 19"/>
          <p:cNvGrpSpPr>
            <a:grpSpLocks/>
          </p:cNvGrpSpPr>
          <p:nvPr/>
        </p:nvGrpSpPr>
        <p:grpSpPr bwMode="auto">
          <a:xfrm rot="7290339">
            <a:off x="3321592" y="4657234"/>
            <a:ext cx="141288" cy="131762"/>
            <a:chOff x="395536" y="4884515"/>
            <a:chExt cx="275496" cy="257106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95152" y="4887957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1" name="グループ化 24"/>
          <p:cNvGrpSpPr>
            <a:grpSpLocks/>
          </p:cNvGrpSpPr>
          <p:nvPr/>
        </p:nvGrpSpPr>
        <p:grpSpPr bwMode="auto">
          <a:xfrm rot="7290339">
            <a:off x="4678926" y="4488053"/>
            <a:ext cx="141288" cy="133350"/>
            <a:chOff x="395536" y="4884515"/>
            <a:chExt cx="275496" cy="257106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396089" y="488868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2" name="グループ化 27"/>
          <p:cNvGrpSpPr>
            <a:grpSpLocks/>
          </p:cNvGrpSpPr>
          <p:nvPr/>
        </p:nvGrpSpPr>
        <p:grpSpPr bwMode="auto">
          <a:xfrm rot="7290339">
            <a:off x="3325248" y="5016486"/>
            <a:ext cx="141287" cy="131762"/>
            <a:chOff x="395536" y="4884515"/>
            <a:chExt cx="275496" cy="257106"/>
          </a:xfrm>
        </p:grpSpPr>
        <p:cxnSp>
          <p:nvCxnSpPr>
            <p:cNvPr id="29" name="直線コネクタ 28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95147" y="4887957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3" name="グループ化 30"/>
          <p:cNvGrpSpPr>
            <a:grpSpLocks/>
          </p:cNvGrpSpPr>
          <p:nvPr/>
        </p:nvGrpSpPr>
        <p:grpSpPr bwMode="auto">
          <a:xfrm rot="7290339">
            <a:off x="4649570" y="3876169"/>
            <a:ext cx="141288" cy="131763"/>
            <a:chOff x="395536" y="4884515"/>
            <a:chExt cx="275496" cy="257106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95154" y="4887959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4" name="グループ化 33"/>
          <p:cNvGrpSpPr>
            <a:grpSpLocks/>
          </p:cNvGrpSpPr>
          <p:nvPr/>
        </p:nvGrpSpPr>
        <p:grpSpPr bwMode="auto">
          <a:xfrm rot="7290339">
            <a:off x="4683908" y="4205751"/>
            <a:ext cx="141287" cy="133350"/>
            <a:chOff x="395536" y="4884515"/>
            <a:chExt cx="275496" cy="257106"/>
          </a:xfrm>
        </p:grpSpPr>
        <p:cxnSp>
          <p:nvCxnSpPr>
            <p:cNvPr id="35" name="直線コネクタ 34"/>
            <p:cNvCxnSpPr/>
            <p:nvPr/>
          </p:nvCxnSpPr>
          <p:spPr>
            <a:xfrm flipV="1">
              <a:off x="396087" y="488868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2414476" y="4844308"/>
            <a:ext cx="1587" cy="284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417539" y="5122041"/>
            <a:ext cx="1588" cy="311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/>
          <p:cNvSpPr/>
          <p:nvPr/>
        </p:nvSpPr>
        <p:spPr>
          <a:xfrm>
            <a:off x="6012162" y="5313363"/>
            <a:ext cx="3023888" cy="1282700"/>
          </a:xfrm>
          <a:prstGeom prst="wedgeRoundRectCallout">
            <a:avLst>
              <a:gd name="adj1" fmla="val -109566"/>
              <a:gd name="adj2" fmla="val -9439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年俸とヒット数の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→年齢の効果も含む</a:t>
            </a:r>
          </a:p>
        </p:txBody>
      </p:sp>
      <p:sp>
        <p:nvSpPr>
          <p:cNvPr id="62" name="角丸四角形吹き出し 61"/>
          <p:cNvSpPr/>
          <p:nvPr/>
        </p:nvSpPr>
        <p:spPr>
          <a:xfrm>
            <a:off x="6012162" y="5264330"/>
            <a:ext cx="3023889" cy="1285875"/>
          </a:xfrm>
          <a:prstGeom prst="wedgeRoundRectCallout">
            <a:avLst>
              <a:gd name="adj1" fmla="val -112588"/>
              <a:gd name="adj2" fmla="val -1376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3" name="角丸四角形吹き出し 62"/>
          <p:cNvSpPr/>
          <p:nvPr/>
        </p:nvSpPr>
        <p:spPr>
          <a:xfrm>
            <a:off x="6012161" y="5313363"/>
            <a:ext cx="3023889" cy="1254125"/>
          </a:xfrm>
          <a:prstGeom prst="wedgeRoundRectCallout">
            <a:avLst>
              <a:gd name="adj1" fmla="val -110994"/>
              <a:gd name="adj2" fmla="val -11698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立地条件</a:t>
            </a: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統制した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偏回帰のイメージ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→立地条件の</a:t>
            </a: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効果を統制したため、傾きが小さい</a:t>
            </a:r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吹き出し 36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7214"/>
              <a:gd name="adj2" fmla="val 351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 smtClean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</a:t>
            </a: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sp>
        <p:nvSpPr>
          <p:cNvPr id="19467" name="テキスト ボックス 9"/>
          <p:cNvSpPr txBox="1">
            <a:spLocks noChangeArrowheads="1"/>
          </p:cNvSpPr>
          <p:nvPr/>
        </p:nvSpPr>
        <p:spPr bwMode="auto">
          <a:xfrm>
            <a:off x="821072" y="5216628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独立変数の影響力を比較する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偏回帰係数を使うと、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測定単位の違う独立変数の効果は比較できない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広さの「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1300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」と駅からの距離の「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500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」の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意味？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標準偏回帰係数の機能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各独立変数の標準化偏回帰係数の（絶対値）を　　比較することで、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従属変数に対する各独立変数の影響力を比較できる</a:t>
            </a:r>
            <a:endParaRPr lang="en-US" altLang="ja-JP" sz="28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r" eaLnBrk="1" hangingPunct="1">
              <a:buNone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⇒要するに偏相関係数みたいなもの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</a:t>
            </a:r>
          </a:p>
        </p:txBody>
      </p:sp>
      <p:sp>
        <p:nvSpPr>
          <p:cNvPr id="1945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個々の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偏回帰係数が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標準化偏回帰係数の使い方</a:t>
            </a:r>
          </a:p>
        </p:txBody>
      </p:sp>
      <p:sp>
        <p:nvSpPr>
          <p:cNvPr id="2560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他の独立変数の影響を統制したい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OK</a:t>
            </a: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単位変化したら、従属変数がどのように変化するのかを知りたい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従属変数に対する、独立変数の影響力を　　比較したい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回帰式のフィットを評価する</a:t>
            </a:r>
          </a:p>
        </p:txBody>
      </p:sp>
      <p:sp>
        <p:nvSpPr>
          <p:cNvPr id="2662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重回帰分析でもデータの一部分しか説明　　できない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われわれが検討できる独立変数はごく一部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独立変数と従属変数の関係は直線だけでない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自由度調整済み決定係数で、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回帰式がデータ全体の散らばりの何</a:t>
            </a:r>
            <a:r>
              <a:rPr lang="en-US" altLang="ja-JP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を説明できるか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がわかる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独立変数が多いと決定係数は誤差が大きくなるので、重回帰分析では自由度調整済み決定係数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(AdjR</a:t>
            </a:r>
            <a:r>
              <a:rPr lang="en-US" altLang="ja-JP" sz="2400" baseline="300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を用いる</a:t>
            </a:r>
            <a:endParaRPr lang="en-US" altLang="ja-JP" sz="24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回帰式がデータに適合しているのかを検定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３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en-US" altLang="ja-JP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使って回帰分析を行う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989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>
            <a:extLst>
              <a:ext uri="{FF2B5EF4-FFF2-40B4-BE49-F238E27FC236}">
                <a16:creationId xmlns:a16="http://schemas.microsoft.com/office/drawing/2014/main" id="{B8CF5105-53AA-4993-9764-A758FC0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sz="4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sz="4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回帰分析を行う</a:t>
            </a:r>
          </a:p>
        </p:txBody>
      </p:sp>
      <p:sp>
        <p:nvSpPr>
          <p:cNvPr id="19459" name="コンテンツ プレースホルダ 2">
            <a:extLst>
              <a:ext uri="{FF2B5EF4-FFF2-40B4-BE49-F238E27FC236}">
                <a16:creationId xmlns:a16="http://schemas.microsoft.com/office/drawing/2014/main" id="{E12A81C5-48DD-40B7-A63B-4A349C6D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ポケモンデータを使って、様々なパラメーター間の関係を分析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ポケモンの重さと他のパラメーター関係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はどうなっているの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ポケモンの重さと攻撃力、防御力、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の関係は？</a:t>
            </a:r>
            <a:endParaRPr lang="en-US" altLang="ja-JP" sz="16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パラメーターが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増えることによってどれだけ重く／軽くなるのか？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重さに最も関連のあるパラメーターは？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228" name="スライド番号プレースホルダ 3">
            <a:extLst>
              <a:ext uri="{FF2B5EF4-FFF2-40B4-BE49-F238E27FC236}">
                <a16:creationId xmlns:a16="http://schemas.microsoft.com/office/drawing/2014/main" id="{5A2B691C-3AB5-4AAB-AE26-A42589BC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F462A-0A20-489F-A6E3-F247486C5416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ja-JP" altLang="en-US" sz="1200" dirty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0" y="3915685"/>
            <a:ext cx="8444539" cy="24079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47994" y="638482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 smtClean="0"/>
              <a:t>okemon.csv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データの入力＆確認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920082"/>
            <a:ext cx="8229600" cy="3206081"/>
          </a:xfrm>
        </p:spPr>
        <p:txBody>
          <a:bodyPr/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ファイルを読み込む際は区切り文字指定が必要</a:t>
            </a:r>
            <a:endParaRPr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データが文字化けした場合、エンコード指定を行う</a:t>
            </a:r>
            <a:endParaRPr kumimoji="1" lang="en-US" altLang="ja-JP" sz="18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データの確認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データの中身を確認したい場合、「</a:t>
            </a:r>
            <a:r>
              <a:rPr kumimoji="1"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kumimoji="1"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ある個体のデータを見たい場合、「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,]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は従属変数（重さ）の分布を確認する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Summary(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で変数の基本統計を表示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hist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, breaks=</a:t>
            </a:r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で変数の分布を</a:t>
            </a:r>
            <a:r>
              <a:rPr lang="en-US" altLang="ja-JP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分割で表示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lang="en-US" altLang="ja-JP" sz="2000" dirty="0" smtClean="0"/>
          </a:p>
          <a:p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8192677" cy="11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0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の前に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各変数間の相関関係をチェックする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係数、散布図を使ってチェック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係数、散布図は量的変数を対象とした分析手法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相関が高い変数を独立変数として同時に投入しない方がよい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はずれ値のチェック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全体の分布からみて、大きく外れている数値のこと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分析の結果を歪めるので、除去することが望ましい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3" eaLnBrk="1" hangingPunct="1"/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平均値</a:t>
            </a:r>
            <a:r>
              <a:rPr lang="en-US" altLang="ja-JP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±3×</a:t>
            </a:r>
            <a:r>
              <a:rPr lang="ja-JP" altLang="en-US" sz="16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標準偏差をこえる値を外れ値とすることがよくある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663175"/>
            <a:ext cx="2016224" cy="2117037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3995936" y="466317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4720047" y="5552157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変数間の関係を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次関数でモデル化する方法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単位増えたときに、従属変数の値がどのくらい変化するのかを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y=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a+bx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のモデルで表す分析手法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年齢が１歳違うとどのくらい収入が違うのか？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気温が</a:t>
            </a:r>
            <a:r>
              <a:rPr lang="en-US" altLang="ja-JP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28</a:t>
            </a:r>
            <a:r>
              <a:rPr lang="ja-JP" altLang="en-US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度だと、ビールの売上は何円になるのか？</a:t>
            </a:r>
            <a:endParaRPr lang="en-US" altLang="ja-JP" sz="20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そもそも、このモデルはどれだけの説明力があるのか</a:t>
            </a:r>
            <a:endParaRPr lang="en-US" altLang="ja-JP" sz="20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独立変数の値をもとに、従属変数の値を予測するための方法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従属変数（量的変数）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独立変数（量的変数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[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複数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]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）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301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散布図＆相関係数のチェック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6818842" cy="7920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5733256"/>
            <a:ext cx="6633408" cy="9787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1" y="2996952"/>
            <a:ext cx="5801535" cy="239110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51520" y="5113421"/>
            <a:ext cx="5976664" cy="2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51300" y="506607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重さと他の変数の関係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427984" y="2939980"/>
            <a:ext cx="576064" cy="1641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60232" y="257064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経験値は他の変数との相関が大きい</a:t>
            </a:r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137979" y="5733256"/>
            <a:ext cx="6674940" cy="346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12919" y="5812651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この辺りは外れ値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（重さ＞</a:t>
            </a:r>
            <a:r>
              <a:rPr lang="en-US" altLang="ja-JP" dirty="0" smtClean="0"/>
              <a:t>300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929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外れ値の除去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kumimoji="1" lang="en-US" altLang="ja-JP" sz="2400" dirty="0" smtClean="0"/>
              <a:t>Filter</a:t>
            </a:r>
            <a:r>
              <a:rPr kumimoji="1" lang="ja-JP" altLang="en-US" sz="2400" dirty="0" smtClean="0"/>
              <a:t>という変数を作成し、</a:t>
            </a:r>
            <a:r>
              <a:rPr kumimoji="1" lang="en-US" altLang="ja-JP" sz="2400" dirty="0" smtClean="0"/>
              <a:t>300</a:t>
            </a:r>
            <a:r>
              <a:rPr kumimoji="1" lang="ja-JP" altLang="en-US" sz="2400" dirty="0" smtClean="0"/>
              <a:t>以下のデータをチョイス</a:t>
            </a:r>
            <a:endParaRPr kumimoji="1" lang="en-US" altLang="ja-JP" sz="2400" dirty="0" smtClean="0"/>
          </a:p>
          <a:p>
            <a:r>
              <a:rPr lang="en-US" altLang="ja-JP" sz="2400" dirty="0"/>
              <a:t>d</a:t>
            </a:r>
            <a:r>
              <a:rPr lang="en-US" altLang="ja-JP" sz="2400" dirty="0" smtClean="0"/>
              <a:t>at2</a:t>
            </a:r>
            <a:r>
              <a:rPr lang="ja-JP" altLang="en-US" sz="2400" dirty="0" smtClean="0"/>
              <a:t>というデータフレームに</a:t>
            </a:r>
            <a:r>
              <a:rPr lang="en-US" altLang="ja-JP" sz="2400" dirty="0" smtClean="0"/>
              <a:t>Filter</a:t>
            </a:r>
            <a:r>
              <a:rPr lang="ja-JP" altLang="en-US" sz="2400" dirty="0" smtClean="0"/>
              <a:t>されたデータを入れる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46925"/>
            <a:ext cx="4608512" cy="269766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20688" y="460772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20688" y="545509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6370773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一部データが消えていることが確認できる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6" y="4077072"/>
            <a:ext cx="3985956" cy="15586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552" y="5743123"/>
            <a:ext cx="4032448" cy="58120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065712" y="3975819"/>
            <a:ext cx="4078288" cy="2394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423695"/>
            <a:ext cx="6234820" cy="8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8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450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</a:t>
            </a:r>
            <a:r>
              <a:rPr lang="en-US" altLang="ja-JP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28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関数を使う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次の方法で回帰分析の結果を出力する</a:t>
            </a:r>
            <a:endParaRPr lang="en-US" altLang="ja-JP" sz="24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]&lt;-lm(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~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A+…, data=[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2" eaLnBrk="1" hangingPunct="1"/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Summary([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1" eaLnBrk="1" hangingPunct="1"/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標準化偏回帰係数は変数を標準化し、標準化した値を使って回帰分析を行う必要がある</a:t>
            </a: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6" y="4509120"/>
            <a:ext cx="8302776" cy="12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重回帰分析　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4503"/>
            <a:ext cx="4439270" cy="3448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24502"/>
            <a:ext cx="4515480" cy="335326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03893" y="5301208"/>
            <a:ext cx="3686954" cy="44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9992" y="5301208"/>
            <a:ext cx="3686954" cy="448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2"/>
            <a:endCxn id="8" idx="2"/>
          </p:cNvCxnSpPr>
          <p:nvPr/>
        </p:nvCxnSpPr>
        <p:spPr>
          <a:xfrm rot="16200000" flipH="1">
            <a:off x="4293325" y="3699074"/>
            <a:ext cx="4188" cy="4096099"/>
          </a:xfrm>
          <a:prstGeom prst="bentConnector3">
            <a:avLst>
              <a:gd name="adj1" fmla="val 5558453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16781" y="6139131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回帰式の検定、決定係数（同じ内容）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56804" y="3717032"/>
            <a:ext cx="3686954" cy="11211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21113" y="3898635"/>
            <a:ext cx="3686954" cy="9395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偏回帰係数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7752" y="324257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標準化</a:t>
            </a:r>
            <a:endParaRPr kumimoji="1" lang="en-US" altLang="ja-JP" dirty="0" smtClean="0"/>
          </a:p>
          <a:p>
            <a:r>
              <a:rPr kumimoji="1" lang="ja-JP" altLang="en-US" dirty="0" smtClean="0"/>
              <a:t>偏回帰係数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2365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の解釈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☆回帰式の検定が有意でない⇒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回帰式を作り直す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　　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自由度調整済み決定係数をチェックする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☆偏回帰係数の検定で有意な結果にならなかった変数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従属変数とは関係がないと結論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偏回帰係数や標準化偏回帰係数を解釈する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729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969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970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①回帰式の検定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701" name="テキスト ボックス 4"/>
          <p:cNvSpPr txBox="1">
            <a:spLocks noChangeArrowheads="1"/>
          </p:cNvSpPr>
          <p:nvPr/>
        </p:nvSpPr>
        <p:spPr bwMode="auto">
          <a:xfrm>
            <a:off x="477516" y="4653136"/>
            <a:ext cx="820928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回帰式の有意性の検定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値≧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にフィット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値＜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にフィット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60032" y="3328436"/>
            <a:ext cx="1728192" cy="31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395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86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676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②自由度調整済み決定係数のチェック</a:t>
            </a:r>
          </a:p>
        </p:txBody>
      </p:sp>
      <p:sp>
        <p:nvSpPr>
          <p:cNvPr id="28676" name="テキスト ボックス 4"/>
          <p:cNvSpPr txBox="1">
            <a:spLocks noChangeArrowheads="1"/>
          </p:cNvSpPr>
          <p:nvPr/>
        </p:nvSpPr>
        <p:spPr bwMode="auto">
          <a:xfrm>
            <a:off x="165986" y="4691593"/>
            <a:ext cx="881202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</a:t>
            </a:r>
            <a:r>
              <a:rPr lang="en-US" altLang="ja-JP" sz="2800" baseline="30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：作成した回帰式の説明力の指標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□作成した回帰式でデータを何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説明できるかを示した指標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□この回帰式は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、ポケモンの重さの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36.9%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355976" y="3140968"/>
            <a:ext cx="25922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359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5338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③偏回帰係数の検定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16016" y="2564904"/>
            <a:ext cx="1439664" cy="104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323528" y="4149725"/>
            <a:ext cx="849694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偏回帰係数の有意性の検定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有意確率≧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の可能性あり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有意確率＜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こうげき、ぼうぎょ、とくぼうは重さに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有意な影響を与えている</a:t>
            </a:r>
            <a:endParaRPr lang="en-US" altLang="ja-JP" sz="20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□すばやさ、とくこうは重さに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影響を与えていない可能性がある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746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37" y="2532176"/>
            <a:ext cx="4467849" cy="14575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8" y="257443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④偏回帰係数、標準化変回帰係数の確認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27949" y="2777237"/>
            <a:ext cx="756220" cy="939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268643" y="4165986"/>
            <a:ext cx="8748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単位変わる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とポケモンの重さがが何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Kg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変わる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のかを表現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・予測モデルを作成する際に重要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400" b="1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どの要素が重さに一番影響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力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が強い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のかを検討する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際に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用いる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 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＊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-1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</a:t>
            </a: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の値域をとるので 指数表記になっている</a:t>
            </a:r>
            <a:r>
              <a:rPr lang="ja-JP" altLang="en-US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注意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→影響力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の大きさはこうげき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(|.267|)</a:t>
            </a:r>
            <a:r>
              <a:rPr lang="ja-JP" altLang="en-US" sz="2000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ぼうぎょ（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|.243|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|0.230|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）、とくぼう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(|.115|)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098093-F7BD-430C-9E6C-A186A68ED840}"/>
              </a:ext>
            </a:extLst>
          </p:cNvPr>
          <p:cNvSpPr/>
          <p:nvPr/>
        </p:nvSpPr>
        <p:spPr>
          <a:xfrm>
            <a:off x="990538" y="2677624"/>
            <a:ext cx="773150" cy="1039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685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86" y="5071737"/>
            <a:ext cx="4467849" cy="145752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3029"/>
            <a:ext cx="4410691" cy="1448002"/>
          </a:xfrm>
          <a:prstGeom prst="rect">
            <a:avLst/>
          </a:prstGeom>
        </p:spPr>
      </p:pic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29302"/>
              </p:ext>
            </p:extLst>
          </p:nvPr>
        </p:nvGraphicFramePr>
        <p:xfrm>
          <a:off x="611560" y="1909197"/>
          <a:ext cx="3554818" cy="2592285"/>
        </p:xfrm>
        <a:graphic>
          <a:graphicData uri="http://schemas.openxmlformats.org/drawingml/2006/table">
            <a:tbl>
              <a:tblPr/>
              <a:tblGrid>
                <a:gridCol w="1650882">
                  <a:extLst>
                    <a:ext uri="{9D8B030D-6E8A-4147-A177-3AD203B41FA5}">
                      <a16:colId xmlns:a16="http://schemas.microsoft.com/office/drawing/2014/main" val="434995107"/>
                    </a:ext>
                  </a:extLst>
                </a:gridCol>
                <a:gridCol w="662763">
                  <a:extLst>
                    <a:ext uri="{9D8B030D-6E8A-4147-A177-3AD203B41FA5}">
                      <a16:colId xmlns:a16="http://schemas.microsoft.com/office/drawing/2014/main" val="2238836456"/>
                    </a:ext>
                  </a:extLst>
                </a:gridCol>
                <a:gridCol w="482008">
                  <a:extLst>
                    <a:ext uri="{9D8B030D-6E8A-4147-A177-3AD203B41FA5}">
                      <a16:colId xmlns:a16="http://schemas.microsoft.com/office/drawing/2014/main" val="2580649197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843919983"/>
                    </a:ext>
                  </a:extLst>
                </a:gridCol>
                <a:gridCol w="241006">
                  <a:extLst>
                    <a:ext uri="{9D8B030D-6E8A-4147-A177-3AD203B41FA5}">
                      <a16:colId xmlns:a16="http://schemas.microsoft.com/office/drawing/2014/main" val="3980746667"/>
                    </a:ext>
                  </a:extLst>
                </a:gridCol>
              </a:tblGrid>
              <a:tr h="21678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表　ポケモンの重さを従属変数とした重回帰分析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13709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S.E.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62624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切片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-71.366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6.650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041985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HP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09270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こうげき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.507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2007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ぼうぎょ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4311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すばやさ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93688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とくこう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45971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とくぼう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.115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0022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Adj R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.369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 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89442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43974"/>
                  </a:ext>
                </a:extLst>
              </a:tr>
              <a:tr h="21678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†:&lt;.10 *:p&lt;.05 **: p&lt;.01 ***:p&lt;.001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4899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2195736" y="2348880"/>
            <a:ext cx="2160240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681650" y="5083028"/>
            <a:ext cx="1370070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5C8333-AFE1-4625-8AE3-23656CE4B7C2}"/>
              </a:ext>
            </a:extLst>
          </p:cNvPr>
          <p:cNvSpPr/>
          <p:nvPr/>
        </p:nvSpPr>
        <p:spPr>
          <a:xfrm>
            <a:off x="323528" y="1425650"/>
            <a:ext cx="766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・一般的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に重回帰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係数の結果は以下のようにまとめる</a:t>
            </a:r>
          </a:p>
        </p:txBody>
      </p:sp>
      <p:sp>
        <p:nvSpPr>
          <p:cNvPr id="10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2527749"/>
            <a:ext cx="360040" cy="126129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3040621" y="5083028"/>
            <a:ext cx="307243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72190" y="5373216"/>
            <a:ext cx="639969" cy="86409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39028" y="5157192"/>
            <a:ext cx="673131" cy="200539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rot="10800000" flipV="1">
            <a:off x="5675595" y="4772600"/>
            <a:ext cx="896525" cy="384591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572119" y="458793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切片は</a:t>
            </a:r>
            <a:r>
              <a:rPr lang="en-US" altLang="ja-JP" dirty="0" smtClean="0"/>
              <a:t>0</a:t>
            </a:r>
            <a:r>
              <a:rPr lang="ja-JP" altLang="en-US" dirty="0" err="1" smtClean="0"/>
              <a:t>なので</a:t>
            </a:r>
            <a:r>
              <a:rPr kumimoji="1" lang="ja-JP" altLang="en-US" dirty="0" smtClean="0"/>
              <a:t>省略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098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量的変数間の関係を探る</a:t>
            </a:r>
          </a:p>
        </p:txBody>
      </p:sp>
      <p:sp>
        <p:nvSpPr>
          <p:cNvPr id="2969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２つの量的変数の間の関係を視覚的に把握する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一方の変数をＸ軸、他方の変数をＹ軸に置き、各ケースの値をプロット</a:t>
            </a:r>
          </a:p>
          <a:p>
            <a:pPr eaLnBrk="1" hangingPunct="1">
              <a:buFont typeface="Wingdings" pitchFamily="2" charset="2"/>
              <a:buChar char="p"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２つの変数間の関係を表す指標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正比例関係：０＜ 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 ≦ 1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無関係　　：　 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＝ 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負の比例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関係：－１≦ 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＜</a:t>
            </a:r>
            <a:r>
              <a:rPr lang="ja-JP" altLang="en-US" sz="2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322C5-2781-4A02-8523-0015B47A5F34}" type="slidenum"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>
                <a:defRPr/>
              </a:pPr>
              <a:t>5</a:t>
            </a:fld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753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コンテンツ プレースホルダー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22" y="1654086"/>
            <a:ext cx="3572566" cy="26276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88" y="5857439"/>
            <a:ext cx="5094504" cy="7898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3573015"/>
            <a:ext cx="691837" cy="241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8028383" y="6308205"/>
            <a:ext cx="702291" cy="24523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>
            <a:off x="4428686" y="3814091"/>
            <a:ext cx="771963" cy="57453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EA43D13-5578-4324-A8EC-39F56891DA08}"/>
              </a:ext>
            </a:extLst>
          </p:cNvPr>
          <p:cNvSpPr/>
          <p:nvPr/>
        </p:nvSpPr>
        <p:spPr>
          <a:xfrm>
            <a:off x="8398952" y="6101557"/>
            <a:ext cx="677640" cy="206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C10C6F6-7D7A-49B7-9EEC-02274272E2D0}"/>
              </a:ext>
            </a:extLst>
          </p:cNvPr>
          <p:cNvSpPr/>
          <p:nvPr/>
        </p:nvSpPr>
        <p:spPr>
          <a:xfrm>
            <a:off x="4255725" y="3573015"/>
            <a:ext cx="345920" cy="2410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5200648" y="3573013"/>
            <a:ext cx="2808312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値の大きさによって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＊の数を変える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0.001~0.01: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0.01~0.05: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0.1~0.05: †(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ダガー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C6BE646-4145-4165-BC50-9AE552C2447E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7182856" y="5214726"/>
            <a:ext cx="2042201" cy="38999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F99C62A-2694-4A79-86BF-AAEE24AC9175}"/>
              </a:ext>
            </a:extLst>
          </p:cNvPr>
          <p:cNvSpPr/>
          <p:nvPr/>
        </p:nvSpPr>
        <p:spPr>
          <a:xfrm>
            <a:off x="5869643" y="6308204"/>
            <a:ext cx="740952" cy="36484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6BD4107-220D-41FD-87DD-CB7FEE6FF977}"/>
              </a:ext>
            </a:extLst>
          </p:cNvPr>
          <p:cNvSpPr/>
          <p:nvPr/>
        </p:nvSpPr>
        <p:spPr>
          <a:xfrm>
            <a:off x="3550658" y="3841821"/>
            <a:ext cx="712168" cy="20871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5DE80D2-9AB6-42F5-8820-1BF8EBC778AF}"/>
              </a:ext>
            </a:extLst>
          </p:cNvPr>
          <p:cNvCxnSpPr>
            <a:cxnSpLocks/>
            <a:stCxn id="28" idx="1"/>
            <a:endCxn id="29" idx="2"/>
          </p:cNvCxnSpPr>
          <p:nvPr/>
        </p:nvCxnSpPr>
        <p:spPr>
          <a:xfrm rot="10800000">
            <a:off x="3906743" y="4050540"/>
            <a:ext cx="1962901" cy="244008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59F4358-F12B-4FF2-A0A4-1DA12EA90B79}"/>
              </a:ext>
            </a:extLst>
          </p:cNvPr>
          <p:cNvCxnSpPr>
            <a:cxnSpLocks/>
            <a:stCxn id="13" idx="0"/>
            <a:endCxn id="6" idx="0"/>
          </p:cNvCxnSpPr>
          <p:nvPr/>
        </p:nvCxnSpPr>
        <p:spPr>
          <a:xfrm rot="16200000" flipV="1">
            <a:off x="5059519" y="2423303"/>
            <a:ext cx="2528542" cy="4827965"/>
          </a:xfrm>
          <a:prstGeom prst="bentConnector3">
            <a:avLst>
              <a:gd name="adj1" fmla="val 1090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261262" y="5598073"/>
            <a:ext cx="3648544" cy="89255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総数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自由度に関する表記より計算可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6+691(+1)= 698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242560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5A626-9168-498C-92CF-DC071D29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9B93A-573D-49A2-8037-6821D748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kumimoji="1" lang="ja-JP" altLang="en-US" dirty="0" smtClean="0"/>
              <a:t>ポケモン</a:t>
            </a:r>
            <a:r>
              <a:rPr lang="ja-JP" altLang="en-US" dirty="0" smtClean="0"/>
              <a:t>の「高さ」</a:t>
            </a:r>
            <a:r>
              <a:rPr kumimoji="1" lang="ja-JP" altLang="en-US" dirty="0" smtClean="0"/>
              <a:t>を従属変数にした重回帰</a:t>
            </a:r>
            <a:r>
              <a:rPr kumimoji="1" lang="ja-JP" altLang="en-US" dirty="0"/>
              <a:t>分析を</a:t>
            </a:r>
            <a:r>
              <a:rPr kumimoji="1" lang="ja-JP" altLang="en-US" dirty="0" smtClean="0"/>
              <a:t>行い。結果を</a:t>
            </a:r>
            <a:r>
              <a:rPr kumimoji="1" lang="en-US" altLang="ja-JP" dirty="0" smtClean="0"/>
              <a:t>excel</a:t>
            </a:r>
            <a:r>
              <a:rPr kumimoji="1" lang="ja-JP" altLang="en-US" dirty="0" smtClean="0"/>
              <a:t>シートにてまとめなさい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79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3" y="2321923"/>
            <a:ext cx="5661096" cy="4536077"/>
          </a:xfrm>
          <a:prstGeom prst="rect">
            <a:avLst/>
          </a:prstGeom>
        </p:spPr>
      </p:pic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1602"/>
            <a:ext cx="8229600" cy="2476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つの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変数の関係を直感的に理解する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26137-BB0A-4F6F-8088-49E09201FFEE}" type="slidenum"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>
                <a:defRPr/>
              </a:pPr>
              <a:t>6</a:t>
            </a:fld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756608" y="2947167"/>
            <a:ext cx="325070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p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次元空間の中で、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lvl="1"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各観測値に対応する座標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lvl="1"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をプロットする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lvl="1"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基本的には独立変数を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軸、従属変数を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軸に配置する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126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23" y="2321923"/>
            <a:ext cx="5661096" cy="4536077"/>
          </a:xfrm>
          <a:prstGeom prst="rect">
            <a:avLst/>
          </a:prstGeom>
        </p:spPr>
      </p:pic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1602"/>
            <a:ext cx="8229600" cy="24765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比例関係の例：ポケモンの種族値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26137-BB0A-4F6F-8088-49E09201FFEE}" type="slidenum"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>
                <a:defRPr/>
              </a:pPr>
              <a:t>7</a:t>
            </a:fld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9370" y="1927178"/>
            <a:ext cx="5277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＊第一世代の種族値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345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以下のポケモン限定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082317" y="3284984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「こうげき」が大きい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ポケモンほど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「ぼうぎょ」が大きい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という傾向がある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→比例関係</a:t>
            </a:r>
          </a:p>
        </p:txBody>
      </p:sp>
    </p:spTree>
    <p:extLst>
      <p:ext uri="{BB962C8B-B14F-4D97-AF65-F5344CB8AC3E}">
        <p14:creationId xmlns:p14="http://schemas.microsoft.com/office/powerpoint/2010/main" val="183770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11602"/>
            <a:ext cx="8229600" cy="24765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ja-JP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負の比例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関係の例：ポケモンの種族値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26137-BB0A-4F6F-8088-49E09201FFEE}" type="slidenum">
              <a:rPr lang="ja-JP" altLang="en-US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pPr>
                <a:defRPr/>
              </a:pPr>
              <a:t>8</a:t>
            </a:fld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99370" y="1927178"/>
            <a:ext cx="5277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＊第一世代の種族値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345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以下のポケモン限定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4" y="2362178"/>
            <a:ext cx="5463627" cy="437785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5920827" y="3056173"/>
            <a:ext cx="25795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「すばやさ」が高い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ポケモンほど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」が低い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という傾向がある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→負の比例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関係</a:t>
            </a:r>
          </a:p>
        </p:txBody>
      </p:sp>
    </p:spTree>
    <p:extLst>
      <p:ext uri="{BB962C8B-B14F-4D97-AF65-F5344CB8AC3E}">
        <p14:creationId xmlns:p14="http://schemas.microsoft.com/office/powerpoint/2010/main" val="222767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相関係数のポイント</a:t>
            </a:r>
          </a:p>
        </p:txBody>
      </p:sp>
      <p:sp>
        <p:nvSpPr>
          <p:cNvPr id="17411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/>
            <a:r>
              <a:rPr lang="ja-JP" altLang="en-US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符号の向き</a:t>
            </a:r>
            <a:endParaRPr lang="en-US" altLang="ja-JP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-342900" eaLnBrk="1" hangingPunct="1">
              <a:buFont typeface="Wingdings" panose="05000000000000000000" pitchFamily="2" charset="2"/>
              <a:buChar char="p"/>
            </a:pPr>
            <a:r>
              <a:rPr lang="ja-JP" altLang="en-US" sz="24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符号の向きをみることで、関係の方向性が分かる</a:t>
            </a:r>
            <a:endParaRPr lang="en-US" altLang="ja-JP" sz="240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ja-JP" altLang="en-US" sz="2400" b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符号が＋</a:t>
            </a:r>
            <a:r>
              <a:rPr lang="ja-JP" altLang="en-US" sz="24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　Ｘが増えるとＹも増える</a:t>
            </a:r>
            <a:endParaRPr lang="en-US" altLang="ja-JP" sz="240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ja-JP" altLang="en-US" sz="2400" b="1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符号が－</a:t>
            </a:r>
            <a:r>
              <a:rPr lang="ja-JP" altLang="en-US" sz="24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：　Ｘが増えるとＹは減る</a:t>
            </a:r>
            <a:endParaRPr lang="en-US" altLang="ja-JP" sz="240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数字の大きさ（絶対値の大きさ）</a:t>
            </a:r>
            <a:endParaRPr lang="en-US" altLang="ja-JP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1" indent="-342900" eaLnBrk="1" hangingPunct="1">
              <a:buFont typeface="Wingdings" panose="05000000000000000000" pitchFamily="2" charset="2"/>
              <a:buChar char="p"/>
            </a:pPr>
            <a:r>
              <a:rPr lang="ja-JP" altLang="en-US" sz="240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数字の大きさをみることで、関係の強さが分かる</a:t>
            </a:r>
            <a:endParaRPr lang="en-US" altLang="ja-JP" sz="240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lvl="2" indent="-342900" eaLnBrk="1" hangingPunct="1">
              <a:buFont typeface="Wingdings" panose="05000000000000000000" pitchFamily="2" charset="2"/>
              <a:buChar char="Ø"/>
            </a:pPr>
            <a:r>
              <a:rPr lang="ja-JP" altLang="en-US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数字が</a:t>
            </a:r>
            <a:r>
              <a:rPr lang="en-US" altLang="ja-JP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であれば、</a:t>
            </a:r>
            <a:r>
              <a:rPr lang="en-US" altLang="ja-JP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変数の関係はない</a:t>
            </a:r>
            <a:endParaRPr lang="en-US" altLang="ja-JP" u="sng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ja-JP" altLang="en-US" sz="24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数字が</a:t>
            </a:r>
            <a:r>
              <a:rPr lang="en-US" altLang="ja-JP" sz="24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に近くなるにつれて、</a:t>
            </a:r>
            <a:r>
              <a:rPr lang="en-US" altLang="ja-JP" sz="24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400" u="sng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つの変数の間に関係が直線的関係に近くなる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ja-JP" sz="280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ja-JP" altLang="en-US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412" name="スライド番号プレースホル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598C68-474B-4F9F-AD4F-84C4058A8E3B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ja-JP" altLang="en-US" sz="1200" smtClean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175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2921</Words>
  <Application>Microsoft Office PowerPoint</Application>
  <PresentationFormat>画面に合わせる (4:3)</PresentationFormat>
  <Paragraphs>539</Paragraphs>
  <Slides>51</Slides>
  <Notes>40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62" baseType="lpstr">
      <vt:lpstr>AXIS Std M</vt:lpstr>
      <vt:lpstr>Meiryo UI</vt:lpstr>
      <vt:lpstr>ＭＳ Ｐゴシック</vt:lpstr>
      <vt:lpstr>メイリオ</vt:lpstr>
      <vt:lpstr>Arial</vt:lpstr>
      <vt:lpstr>Calibri</vt:lpstr>
      <vt:lpstr>Cambria Math</vt:lpstr>
      <vt:lpstr>Century</vt:lpstr>
      <vt:lpstr>Times New Roman</vt:lpstr>
      <vt:lpstr>Wingdings</vt:lpstr>
      <vt:lpstr>Office テーマ</vt:lpstr>
      <vt:lpstr>複数の変数の関連を モデルで表す </vt:lpstr>
      <vt:lpstr>今回の授業内容</vt:lpstr>
      <vt:lpstr>1．回帰分析の考え方</vt:lpstr>
      <vt:lpstr>回帰分析とは？</vt:lpstr>
      <vt:lpstr> 量的変数間の関係を探る</vt:lpstr>
      <vt:lpstr>散布図</vt:lpstr>
      <vt:lpstr>散布図</vt:lpstr>
      <vt:lpstr>散布図</vt:lpstr>
      <vt:lpstr>相関係数のポイント</vt:lpstr>
      <vt:lpstr>相関係数とは？</vt:lpstr>
      <vt:lpstr>相関係数の解釈（一例）</vt:lpstr>
      <vt:lpstr>相関係数と散布図の関係</vt:lpstr>
      <vt:lpstr>相関係数と散布図の関係</vt:lpstr>
      <vt:lpstr>単回帰分析</vt:lpstr>
      <vt:lpstr>単回帰分析のモデル</vt:lpstr>
      <vt:lpstr>回帰式の例</vt:lpstr>
      <vt:lpstr>回帰式のフィットを考える</vt:lpstr>
      <vt:lpstr>回帰式のフィットを考える</vt:lpstr>
      <vt:lpstr>標準化回帰係数</vt:lpstr>
      <vt:lpstr>標準化回帰係数</vt:lpstr>
      <vt:lpstr>単回帰分析から重回帰分析へ</vt:lpstr>
      <vt:lpstr>モデルでみると．．．</vt:lpstr>
      <vt:lpstr>重回帰分析のメリット</vt:lpstr>
      <vt:lpstr>重回帰分析のメリット（１）</vt:lpstr>
      <vt:lpstr>重回帰分析のメリット（２）</vt:lpstr>
      <vt:lpstr>重回帰分析のメリット（３）</vt:lpstr>
      <vt:lpstr>重回帰分析を理解するポイント</vt:lpstr>
      <vt:lpstr>偏回帰係数とは？</vt:lpstr>
      <vt:lpstr>偏回帰係数の意味</vt:lpstr>
      <vt:lpstr>偏回帰係数の意味</vt:lpstr>
      <vt:lpstr>標準化偏回帰係数</vt:lpstr>
      <vt:lpstr>(標準化)偏回帰係数の検定</vt:lpstr>
      <vt:lpstr>標準化偏回帰係数の使い方</vt:lpstr>
      <vt:lpstr>回帰式のフィットを評価する</vt:lpstr>
      <vt:lpstr>回帰式の検定</vt:lpstr>
      <vt:lpstr>３．Jupyter Hubを使って回帰分析を行う</vt:lpstr>
      <vt:lpstr>Jupyter Hubで回帰分析を行う</vt:lpstr>
      <vt:lpstr>データの入力＆確認</vt:lpstr>
      <vt:lpstr>重回帰分析の前に</vt:lpstr>
      <vt:lpstr>散布図＆相関係数のチェック</vt:lpstr>
      <vt:lpstr>外れ値の除去</vt:lpstr>
      <vt:lpstr>重回帰分析</vt:lpstr>
      <vt:lpstr>重回帰分析　結果</vt:lpstr>
      <vt:lpstr>重回帰分析の解釈</vt:lpstr>
      <vt:lpstr>SPSSの出力を解釈する</vt:lpstr>
      <vt:lpstr>SPSSの出力を解釈する</vt:lpstr>
      <vt:lpstr>SPSSの出力を解釈する</vt:lpstr>
      <vt:lpstr>SPSSの出力を解釈する</vt:lpstr>
      <vt:lpstr>重回帰分析のまとめ方</vt:lpstr>
      <vt:lpstr>重回帰分析のまとめ方</vt:lpstr>
      <vt:lpstr>本日の課題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9．原因探求・予測のための 分析法Ⅱ</dc:title>
  <dc:creator>kanazawa</dc:creator>
  <cp:lastModifiedBy>朝岡 誠</cp:lastModifiedBy>
  <cp:revision>200</cp:revision>
  <dcterms:created xsi:type="dcterms:W3CDTF">2011-06-13T05:01:19Z</dcterms:created>
  <dcterms:modified xsi:type="dcterms:W3CDTF">2019-08-05T09:06:40Z</dcterms:modified>
</cp:coreProperties>
</file>