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51" r:id="rId14"/>
    <p:sldId id="852" r:id="rId15"/>
    <p:sldId id="855" r:id="rId16"/>
    <p:sldId id="781" r:id="rId17"/>
    <p:sldId id="782" r:id="rId18"/>
    <p:sldId id="791" r:id="rId19"/>
    <p:sldId id="792" r:id="rId20"/>
    <p:sldId id="865" r:id="rId21"/>
    <p:sldId id="870" r:id="rId22"/>
    <p:sldId id="872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269" r:id="rId31"/>
    <p:sldId id="302" r:id="rId32"/>
    <p:sldId id="335" r:id="rId33"/>
    <p:sldId id="275" r:id="rId34"/>
    <p:sldId id="281" r:id="rId35"/>
    <p:sldId id="278" r:id="rId36"/>
    <p:sldId id="279" r:id="rId37"/>
    <p:sldId id="280" r:id="rId38"/>
    <p:sldId id="877" r:id="rId39"/>
    <p:sldId id="798" r:id="rId40"/>
    <p:sldId id="271" r:id="rId41"/>
    <p:sldId id="813" r:id="rId42"/>
    <p:sldId id="814" r:id="rId43"/>
    <p:sldId id="815" r:id="rId44"/>
    <p:sldId id="816" r:id="rId45"/>
    <p:sldId id="817" r:id="rId46"/>
    <p:sldId id="818" r:id="rId47"/>
    <p:sldId id="285" r:id="rId48"/>
    <p:sldId id="283" r:id="rId49"/>
    <p:sldId id="282" r:id="rId50"/>
    <p:sldId id="284" r:id="rId51"/>
    <p:sldId id="808" r:id="rId52"/>
    <p:sldId id="807" r:id="rId53"/>
    <p:sldId id="811" r:id="rId54"/>
    <p:sldId id="878" r:id="rId55"/>
    <p:sldId id="812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2021/1/19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h.rcos.nii.ac.jp/php/login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統計分析：複数の変数間の関連を探る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2021/1/20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5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  <p:sp>
        <p:nvSpPr>
          <p:cNvPr id="5" name="サブタイトル 4"/>
          <p:cNvSpPr txBox="1">
            <a:spLocks/>
          </p:cNvSpPr>
          <p:nvPr/>
        </p:nvSpPr>
        <p:spPr bwMode="auto">
          <a:xfrm>
            <a:off x="1547664" y="6093296"/>
            <a:ext cx="74866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https://github.com/MakotoASAOKA/IES2019_Week15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相関係数、回帰係数の検定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例：家賃と部屋のサイズの関係は？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家賃と駅からの距離の関係は？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04EAAE-AA59-48EB-9FF0-B12B80B1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1210"/>
            <a:ext cx="5904656" cy="2932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E3D38C-6DC1-4CB6-A00E-503F1C1075A1}"/>
              </a:ext>
            </a:extLst>
          </p:cNvPr>
          <p:cNvSpPr/>
          <p:nvPr/>
        </p:nvSpPr>
        <p:spPr>
          <a:xfrm>
            <a:off x="4499992" y="4846347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9F732-1465-4ABC-8F68-6E903C475C0D}"/>
              </a:ext>
            </a:extLst>
          </p:cNvPr>
          <p:cNvSpPr/>
          <p:nvPr/>
        </p:nvSpPr>
        <p:spPr>
          <a:xfrm>
            <a:off x="5436096" y="6502531"/>
            <a:ext cx="720080" cy="18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1C1F1D-C7F1-44F6-93F4-172A262EB671}"/>
              </a:ext>
            </a:extLst>
          </p:cNvPr>
          <p:cNvSpPr/>
          <p:nvPr/>
        </p:nvSpPr>
        <p:spPr>
          <a:xfrm>
            <a:off x="2300300" y="6461483"/>
            <a:ext cx="1191580" cy="22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D1893C-9E8D-4695-947D-F90068DDEC38}"/>
              </a:ext>
            </a:extLst>
          </p:cNvPr>
          <p:cNvSpPr/>
          <p:nvPr/>
        </p:nvSpPr>
        <p:spPr>
          <a:xfrm>
            <a:off x="4523390" y="5507361"/>
            <a:ext cx="552666" cy="27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39" y="2130735"/>
            <a:ext cx="3499637" cy="31943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6891" y="5229581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部屋の広さ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2901485">
            <a:off x="3524107" y="1592300"/>
            <a:ext cx="1484698" cy="407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9592" y="133992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家賃と部屋の広さの関係　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→部屋が広くなるほど</a:t>
            </a:r>
            <a:r>
              <a:rPr lang="en-US" altLang="ja-JP" sz="2400" dirty="0"/>
              <a:t>, </a:t>
            </a:r>
            <a:r>
              <a:rPr lang="ja-JP" altLang="en-US" sz="2400" dirty="0"/>
              <a:t>家賃が高くなる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</a:rPr>
              <a:t>正の比例関係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9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7" y="2338400"/>
            <a:ext cx="3534064" cy="3167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回帰分析とは？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64088" y="522777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 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7867897">
            <a:off x="3190930" y="1815943"/>
            <a:ext cx="2134380" cy="3803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9572" y="1393445"/>
            <a:ext cx="788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家賃と駅からの距離の関係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    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→駅からの距離が遠いほど、家賃は安い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負の相関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B392D-D9FA-412D-84A0-96F97C678C5F}"/>
              </a:ext>
            </a:extLst>
          </p:cNvPr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48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77" y="4195506"/>
            <a:ext cx="2842619" cy="25946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90780" y="46640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334239" y="658470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size(Unit:m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95537" y="1521361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1m</a:t>
            </a:r>
            <a:r>
              <a:rPr lang="en-US" altLang="ja-JP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ja-JP" altLang="en-US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部屋が広くなると家賃はいくら上がる？</a:t>
            </a:r>
            <a:endParaRPr lang="en-US" altLang="ja-JP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駅からの距離が</a:t>
            </a: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分の物件の家賃はいくら？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ja-JP" altLang="en-US" sz="2400" dirty="0"/>
          </a:p>
        </p:txBody>
      </p:sp>
      <p:pic>
        <p:nvPicPr>
          <p:cNvPr id="10" name="コンテンツ プレースホルダ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1" y="4195506"/>
            <a:ext cx="2894867" cy="259463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466938" y="6581001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distance(Unit: minute)</a:t>
            </a:r>
            <a:endParaRPr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4271545" y="4765835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971600" y="4365104"/>
            <a:ext cx="2362639" cy="2215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508104" y="4365104"/>
            <a:ext cx="2304256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6DFB9E67-B948-4C1B-A8DF-1A088B997296}"/>
              </a:ext>
            </a:extLst>
          </p:cNvPr>
          <p:cNvSpPr/>
          <p:nvPr/>
        </p:nvSpPr>
        <p:spPr>
          <a:xfrm>
            <a:off x="6675307" y="3807421"/>
            <a:ext cx="2242592" cy="1296453"/>
          </a:xfrm>
          <a:prstGeom prst="wedgeEllipseCallout">
            <a:avLst>
              <a:gd name="adj1" fmla="val -64288"/>
              <a:gd name="adj2" fmla="val 330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15005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部屋の広さ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広くなったときの家賃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家賃に影響を与えるのは、広さや距離だけでない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広くなると、直線的に家賃が増えるわけでもない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393365"/>
            <a:ext cx="8119814" cy="78817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R</a:t>
            </a:r>
            <a:r>
              <a:rPr lang="ja-JP" altLang="en-US" dirty="0">
                <a:latin typeface="メイリオ" pitchFamily="50" charset="-128"/>
                <a:cs typeface="メイリオ" pitchFamily="50" charset="-128"/>
              </a:rPr>
              <a:t>の分析結果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0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①決定係数 </a:t>
            </a:r>
            <a:r>
              <a:rPr lang="en-US" altLang="ja-JP" sz="2400" dirty="0"/>
              <a:t>(R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  <a:r>
              <a:rPr lang="ja-JP" altLang="en-US" sz="2400" dirty="0"/>
              <a:t>の確認　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14606" y="4464000"/>
            <a:ext cx="1665106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93748" y="4528407"/>
            <a:ext cx="1778451" cy="216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2442" y="5624350"/>
            <a:ext cx="393117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部屋の広さによると家賃の説明力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0.8 </a:t>
            </a:r>
            <a:r>
              <a:rPr lang="en-US" altLang="ja-JP" dirty="0"/>
              <a:t>(</a:t>
            </a:r>
            <a:r>
              <a:rPr lang="ja-JP" altLang="en-US" dirty="0"/>
              <a:t>非常に大きい</a:t>
            </a:r>
            <a:r>
              <a:rPr lang="en-US" altLang="ja-JP" dirty="0"/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11111" y="5624350"/>
            <a:ext cx="390423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駅からの距離と家賃の説明力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0.35 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65E156-1634-48F2-878D-BADF380CDA2D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1C2749-489E-4F50-BB5D-E0D09615ACA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7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Interpretation of simple regression analysis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②回帰係数と切片を確認する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0690" y="3620208"/>
            <a:ext cx="1318982" cy="312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6023" y="3668632"/>
            <a:ext cx="1464130" cy="3364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7504" y="5624350"/>
            <a:ext cx="4181711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1.29 + 0.188×</a:t>
            </a:r>
            <a:r>
              <a:rPr lang="ja-JP" altLang="en-US" dirty="0"/>
              <a:t>部屋の広さ</a:t>
            </a:r>
            <a:r>
              <a:rPr lang="en-US" altLang="ja-JP" dirty="0"/>
              <a:t>(m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  <a:p>
            <a:endParaRPr lang="en-US" altLang="ja-JP" sz="1600" dirty="0">
              <a:cs typeface="Arial" panose="020B0604020202020204" pitchFamily="34" charset="0"/>
            </a:endParaRPr>
          </a:p>
          <a:p>
            <a:r>
              <a:rPr lang="en-US" altLang="ja-JP" sz="1600" dirty="0">
                <a:cs typeface="Arial" panose="020B0604020202020204" pitchFamily="34" charset="0"/>
              </a:rPr>
              <a:t>1m</a:t>
            </a:r>
            <a:r>
              <a:rPr lang="en-US" altLang="ja-JP" sz="1600" baseline="30000" dirty="0">
                <a:cs typeface="Arial" panose="020B0604020202020204" pitchFamily="34" charset="0"/>
              </a:rPr>
              <a:t>2</a:t>
            </a:r>
            <a:r>
              <a:rPr lang="en-US" altLang="ja-JP" sz="1600" dirty="0">
                <a:cs typeface="Arial" panose="020B0604020202020204" pitchFamily="34" charset="0"/>
              </a:rPr>
              <a:t> </a:t>
            </a:r>
            <a:r>
              <a:rPr lang="ja-JP" altLang="en-US" sz="1600" dirty="0">
                <a:ea typeface="+mj-ea"/>
                <a:cs typeface="Arial" panose="020B0604020202020204" pitchFamily="34" charset="0"/>
              </a:rPr>
              <a:t>部屋が広くなると、</a:t>
            </a:r>
            <a:r>
              <a:rPr lang="en-US" altLang="ja-JP" sz="1600" dirty="0">
                <a:cs typeface="Arial" panose="020B0604020202020204" pitchFamily="34" charset="0"/>
              </a:rPr>
              <a:t>1880 </a:t>
            </a:r>
            <a:r>
              <a:rPr lang="ja-JP" altLang="en-US" sz="1600" dirty="0">
                <a:cs typeface="Arial" panose="020B0604020202020204" pitchFamily="34" charset="0"/>
              </a:rPr>
              <a:t>円家賃があがる</a:t>
            </a:r>
            <a:endParaRPr lang="en-US" altLang="ja-JP" sz="1600" dirty="0"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82303" y="5624350"/>
            <a:ext cx="4641409" cy="1138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11.76 - 0.235×</a:t>
            </a:r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endParaRPr lang="en-US" altLang="ja-JP" sz="1600" dirty="0"/>
          </a:p>
          <a:p>
            <a:r>
              <a:rPr lang="ja-JP" altLang="en-US" sz="1600" dirty="0"/>
              <a:t>駅から</a:t>
            </a:r>
            <a:r>
              <a:rPr lang="en-US" altLang="ja-JP" sz="1600" dirty="0"/>
              <a:t>1</a:t>
            </a:r>
            <a:r>
              <a:rPr lang="ja-JP" altLang="en-US" sz="1600" dirty="0"/>
              <a:t>分離れると</a:t>
            </a:r>
            <a:r>
              <a:rPr lang="en-US" altLang="ja-JP" sz="1600" dirty="0"/>
              <a:t> 2350</a:t>
            </a:r>
            <a:r>
              <a:rPr lang="ja-JP" altLang="en-US" sz="1600" dirty="0"/>
              <a:t>円家賃が安くなる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807533-D1C8-40F5-94FA-D29A90834489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3E56B3-A6E4-4FAC-B0A6-15BE24A5488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303918" y="5230703"/>
            <a:ext cx="166579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家は狭くなる</a:t>
            </a: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202811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+7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（≒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）円</a:t>
            </a: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+1880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家の広さ、駅からの距離、それぞれの純粋な効果を偏回帰係数にて測定可能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家賃への影響力が大きいのは、家の広さ？立地条件？</a:t>
            </a: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4334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0.001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0.89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０．変数間の関連を探る</a:t>
            </a: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1.28(</a:t>
            </a:r>
            <a:r>
              <a:rPr lang="ja-JP" altLang="en-US" dirty="0"/>
              <a:t>万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立地条件を統制した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A387A0-D94F-432B-8ED7-F577CC1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36594"/>
            <a:ext cx="5726871" cy="39334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03848" y="562230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分析に使ったデータ数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(mandatory)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>
            <a:cxnSpLocks/>
            <a:stCxn id="7" idx="1"/>
            <a:endCxn id="22" idx="2"/>
          </p:cNvCxnSpPr>
          <p:nvPr/>
        </p:nvCxnSpPr>
        <p:spPr>
          <a:xfrm rot="10800000">
            <a:off x="2843808" y="5445226"/>
            <a:ext cx="360040" cy="5002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2497" y="3450365"/>
            <a:ext cx="1563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独立変数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615368" y="3815440"/>
            <a:ext cx="2236551" cy="677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63688" y="4596661"/>
            <a:ext cx="1944216" cy="4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1159710" y="4914877"/>
            <a:ext cx="677931" cy="53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5197" y="5518854"/>
            <a:ext cx="2196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重回帰用決定係数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979712" y="5106283"/>
            <a:ext cx="1728192" cy="33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307446" y="2908199"/>
            <a:ext cx="848730" cy="448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cxnSpLocks/>
            <a:stCxn id="13" idx="1"/>
            <a:endCxn id="12" idx="2"/>
          </p:cNvCxnSpPr>
          <p:nvPr/>
        </p:nvCxnSpPr>
        <p:spPr>
          <a:xfrm rot="10800000">
            <a:off x="884316" y="3819698"/>
            <a:ext cx="731052" cy="3347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8" idx="1"/>
            <a:endCxn id="24" idx="0"/>
          </p:cNvCxnSpPr>
          <p:nvPr/>
        </p:nvCxnSpPr>
        <p:spPr>
          <a:xfrm rot="10800000" flipV="1">
            <a:off x="5731812" y="2670929"/>
            <a:ext cx="1489453" cy="237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221264" y="2486264"/>
            <a:ext cx="175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標準誤差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推奨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6309320"/>
            <a:ext cx="7486600" cy="47667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https://github.com/MakotoASAOKA/IES2019_Week15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5800" y="5805264"/>
            <a:ext cx="612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JupyterHub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https://jh.rcos.nii.ac.jp/php/login.php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ポケモンの重さと他のパラメーター関係はどうなっているのか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まずは従属変数（重さ）の分布を確認する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重回帰分析の前に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相関係数、散布図は量的変数を対象とした分析手法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重さと他の変数の関係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経験値は他の変数との相関が大きい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この辺りは外れ値</a:t>
            </a:r>
            <a:endParaRPr kumimoji="1" lang="en-US" altLang="ja-JP" dirty="0"/>
          </a:p>
          <a:p>
            <a:r>
              <a:rPr lang="ja-JP" altLang="en-US" dirty="0"/>
              <a:t>　（重さ＞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/>
              <a:t>Filter</a:t>
            </a:r>
            <a:r>
              <a:rPr kumimoji="1" lang="ja-JP" altLang="en-US" sz="2400" dirty="0"/>
              <a:t>という変数を作成し、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以下のデータをチョイス</a:t>
            </a:r>
            <a:endParaRPr kumimoji="1" lang="en-US" altLang="ja-JP" sz="2400" dirty="0"/>
          </a:p>
          <a:p>
            <a:r>
              <a:rPr lang="en-US" altLang="ja-JP" sz="2400" dirty="0"/>
              <a:t>dat2</a:t>
            </a:r>
            <a:r>
              <a:rPr lang="ja-JP" altLang="en-US" sz="2400" dirty="0"/>
              <a:t>というデータフレームに</a:t>
            </a:r>
            <a:r>
              <a:rPr lang="en-US" altLang="ja-JP" sz="2400" dirty="0"/>
              <a:t>Filter</a:t>
            </a:r>
            <a:r>
              <a:rPr lang="ja-JP" altLang="en-US" sz="2400" dirty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一部データが消えていることが確認できる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lm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　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回帰式の検定、決定係数（同じ内容）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標準化</a:t>
            </a:r>
            <a:endParaRPr kumimoji="1" lang="en-US" altLang="ja-JP" dirty="0"/>
          </a:p>
          <a:p>
            <a:r>
              <a:rPr kumimoji="1" lang="ja-JP" altLang="en-US" dirty="0"/>
              <a:t>偏回帰係数</a:t>
            </a:r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重回帰分析の解釈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□この回帰式は、ポケモンの重さの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単位変わるとポケモンの重さがが何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・どの要素が重さに一番影響力が強いのかを検討する際に用いる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・一般的に重回帰係数の結果は以下のようにまとめる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切片は</a:t>
            </a:r>
            <a:r>
              <a:rPr lang="en-US" altLang="ja-JP" dirty="0"/>
              <a:t>0</a:t>
            </a:r>
            <a:r>
              <a:rPr lang="ja-JP" altLang="en-US" dirty="0" err="1"/>
              <a:t>なので</a:t>
            </a:r>
            <a:r>
              <a:rPr kumimoji="1" lang="ja-JP" altLang="en-US" dirty="0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1228A-585E-4536-82EC-A78A87F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統計分析用のデータ、</a:t>
            </a:r>
            <a:br>
              <a:rPr kumimoji="1" lang="en-US" altLang="ja-JP" dirty="0"/>
            </a:br>
            <a:r>
              <a:rPr kumimoji="1" lang="ja-JP" altLang="en-US" dirty="0"/>
              <a:t>どこにあるの？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4CB8A-1EA1-4561-92B9-98DE745C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社会科学系ならば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ICPSR</a:t>
            </a:r>
          </a:p>
          <a:p>
            <a:pPr lvl="2"/>
            <a:r>
              <a:rPr lang="ja-JP" altLang="en-US" dirty="0"/>
              <a:t>世界最大の社会科学データリポジトリ。会員限定、総研大は非会員</a:t>
            </a:r>
            <a:endParaRPr lang="en-US" altLang="ja-JP" dirty="0"/>
          </a:p>
          <a:p>
            <a:pPr lvl="1"/>
            <a:r>
              <a:rPr kumimoji="1" lang="en-US" altLang="ja-JP" dirty="0"/>
              <a:t>CESSDA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Catalog</a:t>
            </a:r>
          </a:p>
          <a:p>
            <a:pPr lvl="2"/>
            <a:r>
              <a:rPr kumimoji="1" lang="ja-JP" altLang="en-US" dirty="0"/>
              <a:t>ヨーロッパの社会科学データを検索できる。</a:t>
            </a:r>
            <a:r>
              <a:rPr kumimoji="1" lang="en-US" altLang="ja-JP" dirty="0"/>
              <a:t>GESIS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UKDS</a:t>
            </a:r>
            <a:r>
              <a:rPr kumimoji="1" lang="ja-JP" altLang="en-US" dirty="0"/>
              <a:t>で研究データの利用可能</a:t>
            </a:r>
            <a:endParaRPr kumimoji="1" lang="en-US" altLang="ja-JP" dirty="0"/>
          </a:p>
          <a:p>
            <a:pPr lvl="1"/>
            <a:r>
              <a:rPr lang="en-US" altLang="ja-JP" dirty="0"/>
              <a:t>SSJDA</a:t>
            </a:r>
          </a:p>
          <a:p>
            <a:pPr lvl="2"/>
            <a:r>
              <a:rPr lang="ja-JP" altLang="en-US" dirty="0"/>
              <a:t>日本の社会科学データリポジトリ。</a:t>
            </a:r>
            <a:r>
              <a:rPr lang="en-US" altLang="ja-JP" dirty="0"/>
              <a:t>1500</a:t>
            </a:r>
            <a:r>
              <a:rPr lang="ja-JP" altLang="en-US" dirty="0"/>
              <a:t>件ほどの研究データを利用することができる　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889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/>
              <a:t>ポケモン</a:t>
            </a:r>
            <a:r>
              <a:rPr lang="ja-JP" altLang="en-US" dirty="0"/>
              <a:t>の「高さ」</a:t>
            </a:r>
            <a:r>
              <a:rPr kumimoji="1" lang="ja-JP" altLang="en-US" dirty="0"/>
              <a:t>を従属変数にした重回帰分析を行い。結果を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変数には大きく分けて</a:t>
            </a:r>
            <a:r>
              <a:rPr lang="en-US" altLang="ja-JP">
                <a:ea typeface="メイリオ" panose="020B0604030504040204" pitchFamily="50" charset="-128"/>
              </a:rPr>
              <a:t>2</a:t>
            </a:r>
            <a:r>
              <a:rPr lang="ja-JP" altLang="en-US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:20</a:t>
            </a:r>
            <a:r>
              <a:rPr lang="ja-JP" altLang="en-US" sz="200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　</a:t>
            </a: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　</a:t>
            </a:r>
            <a:r>
              <a:rPr lang="ja-JP" altLang="en-US" sz="280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:21</a:t>
            </a:r>
            <a:r>
              <a:rPr lang="ja-JP" altLang="en-US" sz="2000">
                <a:ea typeface="メイリオ" panose="020B0604030504040204" pitchFamily="50" charset="-128"/>
              </a:rPr>
              <a:t>歳、教育年数</a:t>
            </a:r>
            <a:r>
              <a:rPr lang="en-US" altLang="ja-JP" sz="2000">
                <a:ea typeface="メイリオ" panose="020B0604030504040204" pitchFamily="50" charset="-128"/>
              </a:rPr>
              <a:t>14</a:t>
            </a:r>
            <a:r>
              <a:rPr lang="ja-JP" altLang="en-US" sz="2000">
                <a:ea typeface="メイリオ" panose="020B0604030504040204" pitchFamily="50" charset="-128"/>
              </a:rPr>
              <a:t>年、年収</a:t>
            </a:r>
            <a:r>
              <a:rPr lang="en-US" altLang="ja-JP" sz="2000">
                <a:ea typeface="メイリオ" panose="020B0604030504040204" pitchFamily="50" charset="-128"/>
              </a:rPr>
              <a:t>300</a:t>
            </a:r>
            <a:r>
              <a:rPr lang="ja-JP" altLang="en-US" sz="2000">
                <a:ea typeface="メイリオ" panose="020B0604030504040204" pitchFamily="50" charset="-128"/>
              </a:rPr>
              <a:t>万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4105</Words>
  <Application>Microsoft Office PowerPoint</Application>
  <PresentationFormat>画面に合わせる (4:3)</PresentationFormat>
  <Paragraphs>585</Paragraphs>
  <Slides>55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AXIS Std M</vt:lpstr>
      <vt:lpstr>Meiryo UI</vt:lpstr>
      <vt:lpstr>ＭＳ Ｐゴシック</vt:lpstr>
      <vt:lpstr>メイリオ</vt:lpstr>
      <vt:lpstr>Arial</vt:lpstr>
      <vt:lpstr>Arial</vt:lpstr>
      <vt:lpstr>Book Antiqua</vt:lpstr>
      <vt:lpstr>Calibri</vt:lpstr>
      <vt:lpstr>Cambria Math</vt:lpstr>
      <vt:lpstr>Century</vt:lpstr>
      <vt:lpstr>Wingdings</vt:lpstr>
      <vt:lpstr>Office テーマ</vt:lpstr>
      <vt:lpstr>統計分析：複数の変数間の関連を探る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回帰分析とは？</vt:lpstr>
      <vt:lpstr>回帰分析とは？</vt:lpstr>
      <vt:lpstr>単回帰分析 </vt:lpstr>
      <vt:lpstr>単回帰分析のモデル</vt:lpstr>
      <vt:lpstr>回帰式の例</vt:lpstr>
      <vt:lpstr>回帰式のフィットを考える</vt:lpstr>
      <vt:lpstr>回帰式のフィットを考える</vt:lpstr>
      <vt:lpstr>Rの分析結果</vt:lpstr>
      <vt:lpstr>単回帰分析の解釈</vt:lpstr>
      <vt:lpstr>Interpretation of simple regression analysis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重回帰分析のまとめ方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統計分析用のデータ、 どこにあるの？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 誠</cp:lastModifiedBy>
  <cp:revision>213</cp:revision>
  <dcterms:created xsi:type="dcterms:W3CDTF">2011-06-13T05:01:19Z</dcterms:created>
  <dcterms:modified xsi:type="dcterms:W3CDTF">2021-01-19T05:21:24Z</dcterms:modified>
</cp:coreProperties>
</file>