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830" r:id="rId4"/>
    <p:sldId id="840" r:id="rId5"/>
    <p:sldId id="841" r:id="rId6"/>
    <p:sldId id="842" r:id="rId7"/>
    <p:sldId id="843" r:id="rId8"/>
    <p:sldId id="845" r:id="rId9"/>
    <p:sldId id="846" r:id="rId10"/>
    <p:sldId id="839" r:id="rId11"/>
    <p:sldId id="330" r:id="rId12"/>
    <p:sldId id="778" r:id="rId13"/>
    <p:sldId id="851" r:id="rId14"/>
    <p:sldId id="852" r:id="rId15"/>
    <p:sldId id="855" r:id="rId16"/>
    <p:sldId id="781" r:id="rId17"/>
    <p:sldId id="782" r:id="rId18"/>
    <p:sldId id="791" r:id="rId19"/>
    <p:sldId id="792" r:id="rId20"/>
    <p:sldId id="865" r:id="rId21"/>
    <p:sldId id="870" r:id="rId22"/>
    <p:sldId id="872" r:id="rId23"/>
    <p:sldId id="324" r:id="rId24"/>
    <p:sldId id="325" r:id="rId25"/>
    <p:sldId id="326" r:id="rId26"/>
    <p:sldId id="327" r:id="rId27"/>
    <p:sldId id="328" r:id="rId28"/>
    <p:sldId id="329" r:id="rId29"/>
    <p:sldId id="331" r:id="rId30"/>
    <p:sldId id="269" r:id="rId31"/>
    <p:sldId id="302" r:id="rId32"/>
    <p:sldId id="335" r:id="rId33"/>
    <p:sldId id="275" r:id="rId34"/>
    <p:sldId id="281" r:id="rId35"/>
    <p:sldId id="278" r:id="rId36"/>
    <p:sldId id="279" r:id="rId37"/>
    <p:sldId id="280" r:id="rId38"/>
    <p:sldId id="877" r:id="rId39"/>
    <p:sldId id="798" r:id="rId40"/>
    <p:sldId id="271" r:id="rId41"/>
    <p:sldId id="813" r:id="rId42"/>
    <p:sldId id="814" r:id="rId43"/>
    <p:sldId id="815" r:id="rId44"/>
    <p:sldId id="816" r:id="rId45"/>
    <p:sldId id="817" r:id="rId46"/>
    <p:sldId id="818" r:id="rId47"/>
    <p:sldId id="285" r:id="rId48"/>
    <p:sldId id="283" r:id="rId49"/>
    <p:sldId id="282" r:id="rId50"/>
    <p:sldId id="284" r:id="rId51"/>
    <p:sldId id="808" r:id="rId52"/>
    <p:sldId id="807" r:id="rId53"/>
    <p:sldId id="811" r:id="rId54"/>
    <p:sldId id="878" r:id="rId55"/>
    <p:sldId id="812" r:id="rId56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3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誠 朝岡" userId="0a97233fb4168b6c" providerId="LiveId" clId="{E29D1E25-8D6C-435D-B897-D96724FA5A78}"/>
    <pc:docChg chg="custSel modSld">
      <pc:chgData name="誠 朝岡" userId="0a97233fb4168b6c" providerId="LiveId" clId="{E29D1E25-8D6C-435D-B897-D96724FA5A78}" dt="2024-07-27T01:36:44.289" v="1" actId="27636"/>
      <pc:docMkLst>
        <pc:docMk/>
      </pc:docMkLst>
      <pc:sldChg chg="modSp mod">
        <pc:chgData name="誠 朝岡" userId="0a97233fb4168b6c" providerId="LiveId" clId="{E29D1E25-8D6C-435D-B897-D96724FA5A78}" dt="2024-07-27T01:36:44.289" v="1" actId="27636"/>
        <pc:sldMkLst>
          <pc:docMk/>
          <pc:sldMk cId="2027336822" sldId="872"/>
        </pc:sldMkLst>
        <pc:spChg chg="mod">
          <ac:chgData name="誠 朝岡" userId="0a97233fb4168b6c" providerId="LiveId" clId="{E29D1E25-8D6C-435D-B897-D96724FA5A78}" dt="2024-07-27T01:36:44.289" v="1" actId="27636"/>
          <ac:spMkLst>
            <pc:docMk/>
            <pc:sldMk cId="2027336822" sldId="872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8BA1865-55BC-42BC-85DB-4CE57F80E91B}" type="datetimeFigureOut">
              <a:rPr lang="ja-JP" altLang="en-US"/>
              <a:pPr>
                <a:defRPr/>
              </a:pPr>
              <a:t>2024/7/27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BC3BD45-937D-417F-9D23-058BF0F5281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26555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1536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8D9455-1976-4724-8AC1-1979174AE30F}" type="slidenum">
              <a:rPr lang="ja-JP" altLang="en-US">
                <a:latin typeface="Calibri" panose="020F0502020204030204" pitchFamily="34" charset="0"/>
              </a:rPr>
              <a:pPr eaLnBrk="1" hangingPunct="1"/>
              <a:t>1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949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458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16ED6A6-653A-403F-A7E0-A93EFF1CB38F}" type="slidenum">
              <a:rPr lang="ja-JP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364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560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9354435-0906-404C-8218-02130FA8D20A}" type="slidenum">
              <a:rPr lang="ja-JP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512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9F49D1-3CC3-4A1B-99C5-53597FB7F06C}" type="slidenum">
              <a:rPr lang="ja-JP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065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9F49D1-3CC3-4A1B-99C5-53597FB7F06C}" type="slidenum">
              <a:rPr lang="ja-JP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339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F36902-0CDD-4EB5-AF29-3D4353E861E1}" type="slidenum">
              <a:rPr lang="ja-JP" altLang="en-US" smtClean="0"/>
              <a:pPr>
                <a:defRPr/>
              </a:pPr>
              <a:t>23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49BE4C-3C71-4B8B-82C2-9C85022FF5F6}" type="slidenum">
              <a:rPr lang="ja-JP" altLang="en-US" smtClean="0"/>
              <a:pPr>
                <a:defRPr/>
              </a:pPr>
              <a:t>24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CA6CA9-11B5-4AB4-947D-253E69003376}" type="slidenum">
              <a:rPr lang="ja-JP" altLang="en-US" smtClean="0"/>
              <a:pPr>
                <a:defRPr/>
              </a:pPr>
              <a:t>25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EE1B08-6362-4092-ABB7-D650BD239E42}" type="slidenum">
              <a:rPr lang="ja-JP" altLang="en-US" smtClean="0"/>
              <a:pPr>
                <a:defRPr/>
              </a:pPr>
              <a:t>26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C50B20-2B69-4227-BA3A-632DA8E3395F}" type="slidenum">
              <a:rPr lang="ja-JP" altLang="en-US" smtClean="0"/>
              <a:pPr>
                <a:defRPr/>
              </a:pPr>
              <a:t>27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7D513A-24B9-4D07-8F15-8AA4EC4350CC}" type="slidenum">
              <a:rPr lang="ja-JP" altLang="en-US" smtClean="0"/>
              <a:pPr>
                <a:defRPr/>
              </a:pPr>
              <a:t>28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dirty="0"/>
          </a:p>
        </p:txBody>
      </p:sp>
      <p:sp>
        <p:nvSpPr>
          <p:cNvPr id="1638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40B2FCE-0A90-44CD-8D02-D47204912299}" type="slidenum">
              <a:rPr lang="ja-JP" altLang="en-US">
                <a:latin typeface="Calibri" panose="020F0502020204030204" pitchFamily="34" charset="0"/>
              </a:rPr>
              <a:pPr eaLnBrk="1" hangingPunct="1"/>
              <a:t>2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6659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4198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59D855-7E2F-4F31-8B2F-A9C1D32386A4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4403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FC718-46CD-46C2-934E-F07CDD8FB752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4710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0F3F21-3BB5-4D46-8FE6-24D46022B770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dirty="0"/>
          </a:p>
        </p:txBody>
      </p:sp>
      <p:sp>
        <p:nvSpPr>
          <p:cNvPr id="4710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E7B8E1-EC49-41D0-8B90-772AD3B88BDD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018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B41C64-F360-4422-96F4-3FB4897384EE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530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1C2B54-9F82-475A-ACAB-CB39978E6B96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222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D35C9C-C9A0-4DDE-BCC1-676F503A35BB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325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57E2C2-6064-48F9-9D89-571BC2C59F86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427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04A54F-D740-4DC2-9EC0-3966F385ADD3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4096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399274-8432-4E72-8207-9D150E624788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54084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1434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260BC44C-7D51-4544-A78B-4295B49E1944}" type="slidenum">
              <a:rPr lang="ja-JP" altLang="en-US" smtClean="0"/>
              <a:pPr>
                <a:spcBef>
                  <a:spcPct val="0"/>
                </a:spcBef>
              </a:pPr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576066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スライド イメージ プレースホルダ 1">
            <a:extLst>
              <a:ext uri="{FF2B5EF4-FFF2-40B4-BE49-F238E27FC236}">
                <a16:creationId xmlns:a16="http://schemas.microsoft.com/office/drawing/2014/main" id="{0B384F2C-D6F7-4C57-8947-ED401B3387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ノート プレースホルダ 2">
            <a:extLst>
              <a:ext uri="{FF2B5EF4-FFF2-40B4-BE49-F238E27FC236}">
                <a16:creationId xmlns:a16="http://schemas.microsoft.com/office/drawing/2014/main" id="{55D27198-6B8D-437E-8721-CB0558D9C1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 dirty="0"/>
          </a:p>
        </p:txBody>
      </p:sp>
      <p:sp>
        <p:nvSpPr>
          <p:cNvPr id="53252" name="スライド番号プレースホルダ 3">
            <a:extLst>
              <a:ext uri="{FF2B5EF4-FFF2-40B4-BE49-F238E27FC236}">
                <a16:creationId xmlns:a16="http://schemas.microsoft.com/office/drawing/2014/main" id="{7CE2E76E-EDEB-46A6-BC15-A13D5B3D4E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2FF44D5E-E3E9-4965-8A54-A9FD7155D967}" type="slidenum">
              <a:rPr lang="ja-JP" altLang="en-US" smtClean="0"/>
              <a:pPr>
                <a:spcBef>
                  <a:spcPct val="0"/>
                </a:spcBef>
              </a:pPr>
              <a:t>40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93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3B8A8C-E37A-4483-8471-65EFF1283D0D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624129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93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3B8A8C-E37A-4483-8471-65EFF1283D0D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563719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93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3B8A8C-E37A-4483-8471-65EFF1283D0D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562566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734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E83D9C-667F-4692-9570-95C8B6E1D272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22730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632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D190DD-7DA2-4183-B27C-D8F2BA1A171E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04242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837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7EE2F2-E94B-46CD-9ECA-593EAC73C452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187455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837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7EE2F2-E94B-46CD-9ECA-593EAC73C452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93209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3BD45-937D-417F-9D23-058BF0F52817}" type="slidenum">
              <a:rPr lang="ja-JP" altLang="en-US" smtClean="0"/>
              <a:pPr/>
              <a:t>52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95929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1741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3E07E75A-BA60-4B4A-89A8-8ED74A4E2EF7}" type="slidenum">
              <a:rPr lang="ja-JP" altLang="en-US" smtClean="0"/>
              <a:pPr>
                <a:spcBef>
                  <a:spcPct val="0"/>
                </a:spcBef>
              </a:pPr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61453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1946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2686B59C-B472-4A29-874F-4BFCF58CA451}" type="slidenum">
              <a:rPr lang="ja-JP" altLang="en-US" smtClean="0"/>
              <a:pPr>
                <a:spcBef>
                  <a:spcPct val="0"/>
                </a:spcBef>
              </a:pPr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6183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150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67B296C3-93C0-4862-90A9-8585227AE60B}" type="slidenum">
              <a:rPr lang="ja-JP" altLang="en-US" smtClean="0"/>
              <a:pPr>
                <a:spcBef>
                  <a:spcPct val="0"/>
                </a:spcBef>
              </a:pPr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10382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560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F73F1DC6-7B61-4182-BE49-D835BA98A860}" type="slidenum">
              <a:rPr lang="ja-JP" altLang="en-US" smtClean="0"/>
              <a:pPr>
                <a:spcBef>
                  <a:spcPct val="0"/>
                </a:spcBef>
              </a:pPr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12707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4096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399274-8432-4E72-8207-9D150E624788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82686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253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67E5F72-57D9-4C0C-AB3A-3CE225F946C3}" type="slidenum">
              <a:rPr lang="ja-JP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951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DF39A-523B-432A-82DF-B71D5646A309}" type="datetimeFigureOut">
              <a:rPr lang="ja-JP" altLang="en-US"/>
              <a:pPr>
                <a:defRPr/>
              </a:pPr>
              <a:t>2024/7/27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E14DF-CE25-456D-B025-8B7144D1EDFF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9806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97027-111D-4F01-94D4-4B1393A655EC}" type="datetimeFigureOut">
              <a:rPr lang="ja-JP" altLang="en-US"/>
              <a:pPr>
                <a:defRPr/>
              </a:pPr>
              <a:t>2024/7/27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E88D4-E4A3-46D0-94AB-0A3CD612773D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90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AC5D2-5E35-4327-AA0A-3CDE7CE850A4}" type="datetimeFigureOut">
              <a:rPr lang="ja-JP" altLang="en-US"/>
              <a:pPr>
                <a:defRPr/>
              </a:pPr>
              <a:t>2024/7/27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F466C-5C49-4FD7-8156-E59EF7B718BD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5111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C3474-A97C-43BE-86C9-B3BA563ADE86}" type="datetimeFigureOut">
              <a:rPr lang="ja-JP" altLang="en-US"/>
              <a:pPr>
                <a:defRPr/>
              </a:pPr>
              <a:t>2024/7/27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F1A3F-CC7E-4471-8A2E-D45E8F727B3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398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F82A1-8323-438B-B263-DC385D0FF1F3}" type="datetimeFigureOut">
              <a:rPr lang="ja-JP" altLang="en-US"/>
              <a:pPr>
                <a:defRPr/>
              </a:pPr>
              <a:t>2024/7/27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E93018-D8D7-4FE6-823D-2967B06EC0FC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1657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DEF65-2F2E-4115-B93A-CC92ABD76F58}" type="datetimeFigureOut">
              <a:rPr lang="ja-JP" altLang="en-US"/>
              <a:pPr>
                <a:defRPr/>
              </a:pPr>
              <a:t>2024/7/27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F70A58-1A84-4229-BB77-0430807B101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0107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02E91-63B7-4FB8-B559-0AC697526521}" type="datetimeFigureOut">
              <a:rPr lang="ja-JP" altLang="en-US"/>
              <a:pPr>
                <a:defRPr/>
              </a:pPr>
              <a:t>2024/7/27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D69E38-C2D4-4DD7-8989-B8AA7A40241E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1056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36C55-F095-4090-93B4-0D0014B2E1C1}" type="datetimeFigureOut">
              <a:rPr lang="ja-JP" altLang="en-US"/>
              <a:pPr>
                <a:defRPr/>
              </a:pPr>
              <a:t>2024/7/27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CBA0E-D2A7-4A93-8F61-9E0F6C1F5E8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9984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78D8B-7C58-4428-A30C-0004BA835789}" type="datetimeFigureOut">
              <a:rPr lang="ja-JP" altLang="en-US"/>
              <a:pPr>
                <a:defRPr/>
              </a:pPr>
              <a:t>2024/7/27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AD85B8-5B4D-4AEB-AA0C-FD87DF2A1E3C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9412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21AF3-A812-47A2-970E-37580F88A843}" type="datetimeFigureOut">
              <a:rPr lang="ja-JP" altLang="en-US"/>
              <a:pPr>
                <a:defRPr/>
              </a:pPr>
              <a:t>2024/7/27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11886C-4082-4309-8957-3FF6CC9A60B8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8747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FF258-D8A6-4720-BA23-F30C3576199D}" type="datetimeFigureOut">
              <a:rPr lang="ja-JP" altLang="en-US"/>
              <a:pPr>
                <a:defRPr/>
              </a:pPr>
              <a:t>2024/7/27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1AD41-904F-4025-A512-2103DB2CF3F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2774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051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C2ED719-A2BE-4048-AAE8-D5A711893550}" type="datetimeFigureOut">
              <a:rPr lang="ja-JP" altLang="en-US"/>
              <a:pPr>
                <a:defRPr/>
              </a:pPr>
              <a:t>2024/7/27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BDCC5B-9043-4836-A8DC-9C24C502F035}" type="slidenum">
              <a:rPr lang="ja-JP" altLang="en-US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kotoASAOKA/IES2019_Week1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kotoASAOKA/IES2019_Week15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jh.rcos.nii.ac.jp/php/login.ph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統計分析：複数の変数間の関連を探る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回帰分析の考え方</a:t>
            </a:r>
          </a:p>
        </p:txBody>
      </p:sp>
      <p:sp>
        <p:nvSpPr>
          <p:cNvPr id="3076" name="テキスト ボックス 3"/>
          <p:cNvSpPr txBox="1">
            <a:spLocks noChangeArrowheads="1"/>
          </p:cNvSpPr>
          <p:nvPr/>
        </p:nvSpPr>
        <p:spPr bwMode="auto">
          <a:xfrm>
            <a:off x="0" y="0"/>
            <a:ext cx="264687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情報環境科学概論</a:t>
            </a:r>
            <a:endParaRPr lang="en-US" altLang="ja-JP" sz="24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/>
            <a:r>
              <a:rPr lang="en-US" altLang="ja-JP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2024/7/29</a:t>
            </a:r>
            <a:r>
              <a:rPr lang="ja-JP" altLang="en-US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＠</a:t>
            </a:r>
            <a:r>
              <a:rPr lang="en-US" altLang="ja-JP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4</a:t>
            </a:r>
            <a:r>
              <a:rPr lang="ja-JP" altLang="en-US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限</a:t>
            </a:r>
            <a:endParaRPr lang="en-US" altLang="ja-JP" sz="24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/>
            <a:r>
              <a:rPr lang="ja-JP" altLang="en-US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担当：朝岡誠</a:t>
            </a:r>
          </a:p>
        </p:txBody>
      </p:sp>
      <p:sp>
        <p:nvSpPr>
          <p:cNvPr id="5" name="サブタイトル 4"/>
          <p:cNvSpPr txBox="1">
            <a:spLocks/>
          </p:cNvSpPr>
          <p:nvPr/>
        </p:nvSpPr>
        <p:spPr bwMode="auto">
          <a:xfrm>
            <a:off x="1547664" y="6093296"/>
            <a:ext cx="7486600" cy="47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ja-JP" sz="1800"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Contents: https://github.com/MakotoASAOKA/IES2019_Week15</a:t>
            </a:r>
            <a:endParaRPr lang="ja-JP" altLang="en-US" sz="1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分析の方法</a:t>
            </a:r>
          </a:p>
        </p:txBody>
      </p:sp>
      <p:sp>
        <p:nvSpPr>
          <p:cNvPr id="18435" name="スライド番号プレースホルダー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CD9490-FEED-4454-9C60-DCA4EF752A81}" type="slidenum">
              <a:rPr lang="ja-JP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ja-JP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75EAD867-196E-40AD-AFF4-45B3294ED7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359834"/>
              </p:ext>
            </p:extLst>
          </p:nvPr>
        </p:nvGraphicFramePr>
        <p:xfrm>
          <a:off x="287338" y="1531939"/>
          <a:ext cx="8569325" cy="4945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6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6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61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83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8517">
                <a:tc rowSpan="2" gridSpan="2">
                  <a:txBody>
                    <a:bodyPr/>
                    <a:lstStyle/>
                    <a:p>
                      <a:endParaRPr kumimoji="1" lang="ja-JP" altLang="en-US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記述統計</a:t>
                      </a:r>
                    </a:p>
                  </a:txBody>
                  <a:tcPr marL="91444" marR="91444" marT="45727" marB="45727"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8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solidFill>
                            <a:schemeClr val="bg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推測統計</a:t>
                      </a: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914">
                <a:tc gridSpan="2" vMerge="1"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bg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表</a:t>
                      </a:r>
                    </a:p>
                  </a:txBody>
                  <a:tcPr marL="91444" marR="91444" marT="45727" marB="4572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bg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グラフ</a:t>
                      </a:r>
                    </a:p>
                  </a:txBody>
                  <a:tcPr marL="91444" marR="91444" marT="45727" marB="4572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solidFill>
                            <a:schemeClr val="bg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指標</a:t>
                      </a:r>
                    </a:p>
                  </a:txBody>
                  <a:tcPr marL="91444" marR="91444" marT="45727" marB="4572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356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一変数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質的変数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度数分布表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(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棒グラフ、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　円グラフ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)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------------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------------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356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量的変数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------------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>
                          <a:solidFill>
                            <a:srgbClr val="3333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ヒストグラム</a:t>
                      </a:r>
                      <a:endParaRPr kumimoji="1" lang="en-US" altLang="ja-JP" sz="1600" b="1" dirty="0">
                        <a:solidFill>
                          <a:srgbClr val="3333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代表値、分散、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標準偏差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メイリオ" pitchFamily="50" charset="-128"/>
                          <a:cs typeface="メイリオ" pitchFamily="50" charset="-128"/>
                        </a:rPr>
                        <a:t>(</a:t>
                      </a: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メイリオ" pitchFamily="50" charset="-128"/>
                          <a:cs typeface="メイリオ" pitchFamily="50" charset="-128"/>
                        </a:rPr>
                        <a:t>平均値の検定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メイリオ" pitchFamily="50" charset="-128"/>
                          <a:cs typeface="メイリオ" pitchFamily="50" charset="-128"/>
                        </a:rPr>
                        <a:t>)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413"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二変数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質的変数</a:t>
                      </a:r>
                      <a:r>
                        <a:rPr kumimoji="1" lang="en-US" altLang="ja-JP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×</a:t>
                      </a:r>
                    </a:p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質的変数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クロス表</a:t>
                      </a:r>
                      <a:endParaRPr kumimoji="1" lang="en-US" altLang="ja-JP" sz="16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(</a:t>
                      </a: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帯グラフ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)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(2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✕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2)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ファイ係数</a:t>
                      </a:r>
                    </a:p>
                    <a:p>
                      <a:pPr algn="l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(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順序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)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ガンマ係数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l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(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質的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)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クラマーの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V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l-GR" altLang="ja-JP" sz="1600" b="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メイリオ" pitchFamily="50" charset="-128"/>
                          <a:cs typeface="メイリオ" pitchFamily="50" charset="-128"/>
                        </a:rPr>
                        <a:t>Χ</a:t>
                      </a:r>
                      <a:r>
                        <a:rPr kumimoji="1" lang="en-US" altLang="ja-JP" sz="1600" b="0" baseline="300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検定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272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質的変数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×</a:t>
                      </a:r>
                    </a:p>
                    <a:p>
                      <a:pPr algn="ctr"/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量的変数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平均・分散をまとめた表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棒グラフ</a:t>
                      </a:r>
                      <a:endParaRPr kumimoji="1" lang="en-US" altLang="ja-JP" sz="16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相関比</a:t>
                      </a:r>
                      <a:endParaRPr kumimoji="1" lang="en-US" altLang="ja-JP" sz="16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分散分析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⇒多重比較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547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量的変数</a:t>
                      </a:r>
                      <a:r>
                        <a:rPr kumimoji="1" lang="en-US" altLang="ja-JP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×</a:t>
                      </a:r>
                    </a:p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量的変数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------------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rgbClr val="0000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散布図</a:t>
                      </a:r>
                      <a:endParaRPr kumimoji="1" lang="en-US" altLang="ja-JP" sz="1600" b="1" dirty="0">
                        <a:solidFill>
                          <a:srgbClr val="0000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rgbClr val="3333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相関係数</a:t>
                      </a:r>
                      <a:endParaRPr kumimoji="1" lang="en-US" altLang="ja-JP" sz="1600" b="1" dirty="0">
                        <a:solidFill>
                          <a:srgbClr val="3333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rgbClr val="3333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単回帰分析</a:t>
                      </a:r>
                      <a:endParaRPr kumimoji="1" lang="en-US" altLang="ja-JP" sz="1600" b="1" dirty="0">
                        <a:solidFill>
                          <a:srgbClr val="3333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相関係数、回帰係数の検定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54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三変数</a:t>
                      </a:r>
                      <a:endParaRPr kumimoji="1" lang="en-US" altLang="ja-JP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以上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すべて</a:t>
                      </a:r>
                      <a:endParaRPr kumimoji="1" lang="en-US" altLang="ja-JP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量的変数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------------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------------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rgbClr val="3333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重回帰分析</a:t>
                      </a:r>
                      <a:endParaRPr kumimoji="1" lang="en-US" altLang="ja-JP" sz="1600" b="1" dirty="0">
                        <a:solidFill>
                          <a:srgbClr val="3333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>
                          <a:solidFill>
                            <a:srgbClr val="0000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回帰係数</a:t>
                      </a:r>
                      <a:endParaRPr kumimoji="1" lang="en-US" altLang="ja-JP" sz="1600" b="1" dirty="0">
                        <a:solidFill>
                          <a:srgbClr val="0000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b="1" dirty="0">
                          <a:solidFill>
                            <a:srgbClr val="0000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の検定</a:t>
                      </a:r>
                      <a:endParaRPr kumimoji="1" lang="en-US" altLang="ja-JP" sz="1600" b="1" dirty="0">
                        <a:solidFill>
                          <a:srgbClr val="0000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4183671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03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．回帰分析の考え方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3131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回帰分析とは？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変数間の関係を</a:t>
            </a:r>
            <a:r>
              <a:rPr lang="en-US" altLang="ja-JP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次関数でモデル化する方法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単位増えたときに、従属変数の値がどのくらい変化するのかを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y=</a:t>
            </a:r>
            <a:r>
              <a:rPr lang="en-US" altLang="ja-JP" sz="24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a+bx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のモデルで表す分析手法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例：家賃と部屋のサイズの関係は？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家賃と駅からの距離の関係は？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D04EAAE-AA59-48EB-9FF0-B12B80B10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931210"/>
            <a:ext cx="5904656" cy="293262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4E3D38C-6DC1-4CB6-A00E-503F1C1075A1}"/>
              </a:ext>
            </a:extLst>
          </p:cNvPr>
          <p:cNvSpPr/>
          <p:nvPr/>
        </p:nvSpPr>
        <p:spPr>
          <a:xfrm>
            <a:off x="4499992" y="4846347"/>
            <a:ext cx="201622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419F732-1465-4ABC-8F68-6E903C475C0D}"/>
              </a:ext>
            </a:extLst>
          </p:cNvPr>
          <p:cNvSpPr/>
          <p:nvPr/>
        </p:nvSpPr>
        <p:spPr>
          <a:xfrm>
            <a:off x="5436096" y="6502531"/>
            <a:ext cx="720080" cy="184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1C1F1D-C7F1-44F6-93F4-172A262EB671}"/>
              </a:ext>
            </a:extLst>
          </p:cNvPr>
          <p:cNvSpPr/>
          <p:nvPr/>
        </p:nvSpPr>
        <p:spPr>
          <a:xfrm>
            <a:off x="2300300" y="6461483"/>
            <a:ext cx="1191580" cy="22528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5D1893C-9E8D-4695-947D-F90068DDEC38}"/>
              </a:ext>
            </a:extLst>
          </p:cNvPr>
          <p:cNvSpPr/>
          <p:nvPr/>
        </p:nvSpPr>
        <p:spPr>
          <a:xfrm>
            <a:off x="4523390" y="5507361"/>
            <a:ext cx="552666" cy="275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9301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539" y="2130735"/>
            <a:ext cx="3499637" cy="31943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回帰分析とは？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 rot="16200000">
            <a:off x="1440928" y="2946649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家賃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単位</a:t>
            </a:r>
            <a:r>
              <a:rPr kumimoji="1" lang="en-US" altLang="ja-JP" sz="1600" dirty="0"/>
              <a:t>:</a:t>
            </a:r>
            <a:r>
              <a:rPr kumimoji="1" lang="ja-JP" altLang="en-US" sz="1600" dirty="0"/>
              <a:t>万円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666891" y="5229581"/>
            <a:ext cx="2241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部屋の広さ</a:t>
            </a:r>
            <a:r>
              <a:rPr lang="en-US" altLang="ja-JP" dirty="0"/>
              <a:t>(</a:t>
            </a:r>
            <a:r>
              <a:rPr lang="ja-JP" altLang="en-US" dirty="0"/>
              <a:t>単位</a:t>
            </a:r>
            <a:r>
              <a:rPr lang="en-US" altLang="ja-JP" dirty="0"/>
              <a:t>:m</a:t>
            </a:r>
            <a:r>
              <a:rPr lang="en-US" altLang="ja-JP" baseline="30000" dirty="0"/>
              <a:t>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7" name="楕円 6"/>
          <p:cNvSpPr/>
          <p:nvPr/>
        </p:nvSpPr>
        <p:spPr>
          <a:xfrm rot="2901485">
            <a:off x="3524107" y="1592300"/>
            <a:ext cx="1484698" cy="40748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899592" y="1339920"/>
            <a:ext cx="7704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図</a:t>
            </a:r>
            <a:r>
              <a:rPr lang="en-US" altLang="ja-JP" sz="2400" b="1" dirty="0">
                <a:solidFill>
                  <a:srgbClr val="222222"/>
                </a:solidFill>
                <a:latin typeface="arial" panose="020B0604020202020204" pitchFamily="34" charset="0"/>
              </a:rPr>
              <a:t>1.</a:t>
            </a:r>
            <a:r>
              <a:rPr lang="ja-JP" alt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家賃と部屋の広さの関係　</a:t>
            </a:r>
            <a:r>
              <a:rPr lang="en-US" altLang="ja-JP" sz="2400" dirty="0">
                <a:solidFill>
                  <a:srgbClr val="222222"/>
                </a:solidFill>
                <a:latin typeface="arial" panose="020B0604020202020204" pitchFamily="34" charset="0"/>
              </a:rPr>
              <a:t>(</a:t>
            </a:r>
            <a:r>
              <a:rPr lang="ja-JP" alt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架空例</a:t>
            </a:r>
            <a:r>
              <a:rPr lang="en-US" altLang="ja-JP" sz="2400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  <a:endParaRPr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628650" y="5711068"/>
            <a:ext cx="768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lvl="1" indent="0">
              <a:buNone/>
            </a:pPr>
            <a:r>
              <a:rPr lang="ja-JP" altLang="en-US" sz="2400" dirty="0"/>
              <a:t>→部屋が広くなるほど</a:t>
            </a:r>
            <a:r>
              <a:rPr lang="en-US" altLang="ja-JP" sz="2400" dirty="0"/>
              <a:t>, </a:t>
            </a:r>
            <a:r>
              <a:rPr lang="ja-JP" altLang="en-US" sz="2400" dirty="0"/>
              <a:t>家賃が高くなる</a:t>
            </a:r>
            <a:r>
              <a:rPr lang="en-US" altLang="ja-JP" sz="2400" dirty="0"/>
              <a:t>								:</a:t>
            </a:r>
            <a:r>
              <a:rPr lang="ja-JP" altLang="en-US" sz="2400" dirty="0"/>
              <a:t> </a:t>
            </a:r>
            <a:r>
              <a:rPr lang="ja-JP" altLang="en-US" sz="2400" dirty="0">
                <a:solidFill>
                  <a:srgbClr val="0000FF"/>
                </a:solidFill>
              </a:rPr>
              <a:t>正の比例関係</a:t>
            </a:r>
            <a:endParaRPr lang="en-US" altLang="ja-JP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699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コンテンツ プレースホルダー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817" y="2338400"/>
            <a:ext cx="3534064" cy="316753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回帰分析とは？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364088" y="5227778"/>
            <a:ext cx="2499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駅からの距離</a:t>
            </a:r>
            <a:r>
              <a:rPr lang="en-US" altLang="ja-JP" dirty="0"/>
              <a:t>(</a:t>
            </a:r>
            <a:r>
              <a:rPr lang="ja-JP" altLang="en-US" dirty="0"/>
              <a:t>単位</a:t>
            </a:r>
            <a:r>
              <a:rPr lang="en-US" altLang="ja-JP" dirty="0"/>
              <a:t>: </a:t>
            </a:r>
            <a:r>
              <a:rPr lang="ja-JP" altLang="en-US" dirty="0"/>
              <a:t>分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7" name="楕円 6"/>
          <p:cNvSpPr/>
          <p:nvPr/>
        </p:nvSpPr>
        <p:spPr>
          <a:xfrm rot="7867897">
            <a:off x="3190930" y="1815943"/>
            <a:ext cx="2134380" cy="38036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19572" y="1393445"/>
            <a:ext cx="78848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図</a:t>
            </a:r>
            <a:r>
              <a:rPr lang="en-US" altLang="ja-JP" sz="2400" b="1" dirty="0">
                <a:solidFill>
                  <a:srgbClr val="222222"/>
                </a:solidFill>
                <a:latin typeface="arial" panose="020B0604020202020204" pitchFamily="34" charset="0"/>
              </a:rPr>
              <a:t>2. </a:t>
            </a:r>
            <a:r>
              <a:rPr lang="ja-JP" alt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家賃と駅からの距離の関係</a:t>
            </a:r>
            <a:r>
              <a:rPr lang="en-US" altLang="ja-JP" sz="2400" dirty="0">
                <a:solidFill>
                  <a:srgbClr val="222222"/>
                </a:solidFill>
                <a:latin typeface="arial" panose="020B0604020202020204" pitchFamily="34" charset="0"/>
              </a:rPr>
              <a:t>    (</a:t>
            </a:r>
            <a:r>
              <a:rPr lang="ja-JP" alt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架空例</a:t>
            </a:r>
            <a:r>
              <a:rPr lang="en-US" altLang="ja-JP" sz="2400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  <a:endParaRPr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628650" y="5711068"/>
            <a:ext cx="768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lvl="1" indent="0">
              <a:buNone/>
            </a:pPr>
            <a:r>
              <a:rPr lang="ja-JP" altLang="en-US" sz="2400" dirty="0"/>
              <a:t>→駅からの距離が遠いほど、家賃は安い</a:t>
            </a:r>
            <a:r>
              <a:rPr lang="en-US" altLang="ja-JP" sz="2400" dirty="0"/>
              <a:t>								:</a:t>
            </a:r>
            <a:r>
              <a:rPr lang="ja-JP" altLang="en-US" sz="2400" dirty="0"/>
              <a:t> </a:t>
            </a:r>
            <a:r>
              <a:rPr lang="ja-JP" altLang="en-US" sz="2400" dirty="0">
                <a:solidFill>
                  <a:srgbClr val="FF0000"/>
                </a:solidFill>
              </a:rPr>
              <a:t>負の相関</a:t>
            </a:r>
            <a:endParaRPr lang="en-US" altLang="ja-JP" sz="2400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AB392D-D9FA-412D-84A0-96F97C678C5F}"/>
              </a:ext>
            </a:extLst>
          </p:cNvPr>
          <p:cNvSpPr txBox="1"/>
          <p:nvPr/>
        </p:nvSpPr>
        <p:spPr>
          <a:xfrm rot="16200000">
            <a:off x="1440928" y="2946649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家賃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単位</a:t>
            </a:r>
            <a:r>
              <a:rPr kumimoji="1" lang="en-US" altLang="ja-JP" sz="1600" dirty="0"/>
              <a:t>:</a:t>
            </a:r>
            <a:r>
              <a:rPr kumimoji="1" lang="ja-JP" altLang="en-US" sz="1600" dirty="0"/>
              <a:t>万円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7489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277" y="4195506"/>
            <a:ext cx="2842619" cy="25946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単回帰分析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 rot="16200000">
            <a:off x="-90780" y="4664064"/>
            <a:ext cx="1491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Rent(Unit:10000yen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6" name="正方形/長方形 5"/>
          <p:cNvSpPr/>
          <p:nvPr/>
        </p:nvSpPr>
        <p:spPr>
          <a:xfrm>
            <a:off x="3334239" y="6584703"/>
            <a:ext cx="10615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size(Unit:m</a:t>
            </a:r>
            <a:r>
              <a:rPr lang="en-US" altLang="ja-JP" sz="1200" baseline="30000" dirty="0"/>
              <a:t>2</a:t>
            </a:r>
            <a:r>
              <a:rPr lang="en-US" altLang="ja-JP" sz="1200" dirty="0"/>
              <a:t>)</a:t>
            </a:r>
            <a:endParaRPr lang="ja-JP" altLang="en-US" sz="1200" dirty="0"/>
          </a:p>
        </p:txBody>
      </p:sp>
      <p:sp>
        <p:nvSpPr>
          <p:cNvPr id="8" name="正方形/長方形 7"/>
          <p:cNvSpPr/>
          <p:nvPr/>
        </p:nvSpPr>
        <p:spPr>
          <a:xfrm>
            <a:off x="395537" y="1521361"/>
            <a:ext cx="86409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最もシンプルな回帰分析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単位増えたときに、従属変数の値が　</a:t>
            </a:r>
            <a:r>
              <a:rPr lang="ja-JP" altLang="en-US" sz="20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どのくらい変化するのか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を明らかにする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800100" lvl="1" indent="-36000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222222"/>
                </a:solidFill>
                <a:latin typeface="arial" panose="020B0604020202020204" pitchFamily="34" charset="0"/>
              </a:rPr>
              <a:t>1m</a:t>
            </a:r>
            <a:r>
              <a:rPr lang="en-US" altLang="ja-JP" sz="2000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2</a:t>
            </a:r>
            <a:r>
              <a:rPr lang="ja-JP" altLang="en-US" sz="2000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ja-JP" alt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部屋が広くなると家賃はいくら上がる？</a:t>
            </a:r>
            <a:endParaRPr lang="en-US" altLang="ja-JP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800100" lvl="1" indent="-36000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駅からの距離が</a:t>
            </a:r>
            <a:r>
              <a:rPr lang="en-US" altLang="ja-JP" sz="2000" dirty="0">
                <a:solidFill>
                  <a:srgbClr val="222222"/>
                </a:solidFill>
                <a:latin typeface="arial" panose="020B0604020202020204" pitchFamily="34" charset="0"/>
              </a:rPr>
              <a:t>8</a:t>
            </a:r>
            <a:r>
              <a:rPr lang="ja-JP" alt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分の物件の家賃はいくら？</a:t>
            </a:r>
            <a:r>
              <a:rPr lang="en-US" altLang="ja-JP" sz="2400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  <a:endParaRPr lang="ja-JP" altLang="en-US" sz="2400" dirty="0"/>
          </a:p>
        </p:txBody>
      </p:sp>
      <p:pic>
        <p:nvPicPr>
          <p:cNvPr id="10" name="コンテンツ プレースホルダ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601" y="4195506"/>
            <a:ext cx="2894867" cy="2594630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7466938" y="6581001"/>
            <a:ext cx="16770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distance(Unit: minute)</a:t>
            </a:r>
            <a:endParaRPr lang="ja-JP" altLang="en-US" sz="1200" dirty="0"/>
          </a:p>
        </p:txBody>
      </p:sp>
      <p:sp>
        <p:nvSpPr>
          <p:cNvPr id="14" name="テキスト ボックス 13"/>
          <p:cNvSpPr txBox="1"/>
          <p:nvPr/>
        </p:nvSpPr>
        <p:spPr>
          <a:xfrm rot="16200000">
            <a:off x="4271545" y="4765835"/>
            <a:ext cx="1491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Rent(Unit:10000yen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4" name="直線コネクタ 3"/>
          <p:cNvCxnSpPr/>
          <p:nvPr/>
        </p:nvCxnSpPr>
        <p:spPr>
          <a:xfrm flipV="1">
            <a:off x="971600" y="4365104"/>
            <a:ext cx="2362639" cy="221589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5508104" y="4365104"/>
            <a:ext cx="2304256" cy="20882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形吹き出し 5">
            <a:extLst>
              <a:ext uri="{FF2B5EF4-FFF2-40B4-BE49-F238E27FC236}">
                <a16:creationId xmlns:a16="http://schemas.microsoft.com/office/drawing/2014/main" id="{6DFB9E67-B948-4C1B-A8DF-1A088B997296}"/>
              </a:ext>
            </a:extLst>
          </p:cNvPr>
          <p:cNvSpPr/>
          <p:nvPr/>
        </p:nvSpPr>
        <p:spPr>
          <a:xfrm>
            <a:off x="6675307" y="3807421"/>
            <a:ext cx="2242592" cy="1296453"/>
          </a:xfrm>
          <a:prstGeom prst="wedgeEllipseCallout">
            <a:avLst>
              <a:gd name="adj1" fmla="val -64288"/>
              <a:gd name="adj2" fmla="val 330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XIS Std M" panose="020B0600000000000000" pitchFamily="34" charset="-128"/>
                <a:ea typeface="AXIS Std M" panose="020B0600000000000000" pitchFamily="34" charset="-128"/>
              </a:rPr>
              <a:t>2</a:t>
            </a:r>
            <a:r>
              <a:rPr kumimoji="1" lang="ja-JP" altLang="en-US" dirty="0" err="1">
                <a:solidFill>
                  <a:schemeClr val="tx1"/>
                </a:solidFill>
                <a:latin typeface="AXIS Std M" panose="020B0600000000000000" pitchFamily="34" charset="-128"/>
                <a:ea typeface="AXIS Std M" panose="020B0600000000000000" pitchFamily="34" charset="-128"/>
              </a:rPr>
              <a:t>つの</a:t>
            </a:r>
            <a:r>
              <a:rPr kumimoji="1" lang="ja-JP" altLang="en-US" dirty="0">
                <a:solidFill>
                  <a:schemeClr val="tx1"/>
                </a:solidFill>
                <a:latin typeface="AXIS Std M" panose="020B0600000000000000" pitchFamily="34" charset="-128"/>
                <a:ea typeface="AXIS Std M" panose="020B0600000000000000" pitchFamily="34" charset="-128"/>
              </a:rPr>
              <a:t>変数の関係を直線で表現する</a:t>
            </a:r>
          </a:p>
        </p:txBody>
      </p:sp>
    </p:spTree>
    <p:extLst>
      <p:ext uri="{BB962C8B-B14F-4D97-AF65-F5344CB8AC3E}">
        <p14:creationId xmlns:p14="http://schemas.microsoft.com/office/powerpoint/2010/main" val="1500541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単回帰分析のモデル</a:t>
            </a:r>
          </a:p>
        </p:txBody>
      </p:sp>
      <p:sp>
        <p:nvSpPr>
          <p:cNvPr id="13315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ja-JP" altLang="en-US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Ｙ</a:t>
            </a:r>
            <a:r>
              <a:rPr lang="en-US" altLang="ja-JP" b="1" baseline="-25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i</a:t>
            </a:r>
            <a:r>
              <a:rPr lang="ja-JP" altLang="en-US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＝</a:t>
            </a:r>
            <a:r>
              <a:rPr lang="en-US" altLang="ja-JP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a</a:t>
            </a:r>
            <a:r>
              <a:rPr lang="ja-JP" altLang="en-US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＋</a:t>
            </a:r>
            <a:r>
              <a:rPr lang="en-US" altLang="ja-JP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bX</a:t>
            </a:r>
            <a:r>
              <a:rPr lang="en-US" altLang="ja-JP" b="1" baseline="-25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i</a:t>
            </a:r>
          </a:p>
          <a:p>
            <a:pPr eaLnBrk="1" hangingPunct="1"/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数式の意味</a:t>
            </a:r>
            <a:endParaRPr lang="en-US" altLang="ja-JP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ja-JP" altLang="en-US" sz="2800" b="1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Ｙ</a:t>
            </a:r>
            <a:r>
              <a:rPr lang="en-US" altLang="ja-JP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: </a:t>
            </a: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従属変数の予測値</a:t>
            </a:r>
            <a:endParaRPr lang="en-US" altLang="ja-JP" sz="2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ja-JP" sz="2800" b="1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X</a:t>
            </a: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：独立変数の値</a:t>
            </a:r>
            <a:endParaRPr lang="en-US" altLang="ja-JP" sz="2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ja-JP" sz="2800" b="1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a</a:t>
            </a:r>
            <a:r>
              <a:rPr lang="en-US" altLang="ja-JP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 : </a:t>
            </a: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定数⇒独立変数が</a:t>
            </a:r>
            <a:r>
              <a:rPr lang="en-US" altLang="ja-JP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0</a:t>
            </a: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のときの、従属変数の値</a:t>
            </a:r>
            <a:endParaRPr lang="en-US" altLang="ja-JP" sz="2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ja-JP" sz="2800" b="1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b</a:t>
            </a: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：回帰係数⇒</a:t>
            </a:r>
            <a:r>
              <a:rPr lang="ja-JP" altLang="en-US" sz="2800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独立変数が</a:t>
            </a:r>
            <a:r>
              <a:rPr lang="en-US" altLang="ja-JP" sz="2800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1</a:t>
            </a:r>
            <a:r>
              <a:rPr lang="ja-JP" altLang="en-US" sz="2800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単位変化したときの、</a:t>
            </a:r>
            <a:endParaRPr lang="en-US" altLang="ja-JP" sz="2800" u="sng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　　　　　　　  従属変数の変化量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19872" y="1916832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＾</a:t>
            </a:r>
          </a:p>
        </p:txBody>
      </p:sp>
    </p:spTree>
    <p:extLst>
      <p:ext uri="{BB962C8B-B14F-4D97-AF65-F5344CB8AC3E}">
        <p14:creationId xmlns:p14="http://schemas.microsoft.com/office/powerpoint/2010/main" val="107888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回帰式の例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年齢と収入の関係ならば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eaLnBrk="1" fontAlgn="auto" hangingPunct="1">
              <a:spcAft>
                <a:spcPts val="1800"/>
              </a:spcAft>
              <a:buFont typeface="Arial" panose="020B0604020202020204" pitchFamily="34" charset="0"/>
              <a:buNone/>
              <a:defRPr/>
            </a:pP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家賃＝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</a:t>
            </a: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b×</a:t>
            </a: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部屋の広さ</a:t>
            </a:r>
            <a:endParaRPr lang="en-US" altLang="ja-JP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切片と回帰係数の意味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en-US" altLang="ja-JP" sz="28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</a:t>
            </a:r>
            <a:r>
              <a:rPr lang="ja-JP" altLang="en-US" sz="28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：定数</a:t>
            </a:r>
            <a:endParaRPr lang="en-US" altLang="ja-JP" sz="28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部屋が</a:t>
            </a:r>
            <a:r>
              <a:rPr lang="en-US" altLang="ja-JP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0m</a:t>
            </a:r>
            <a:r>
              <a:rPr lang="en-US" altLang="ja-JP" sz="2800" u="sng" baseline="30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のときの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家賃額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*切片の値が現実的な意味を持たないこともある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en-US" altLang="ja-JP" sz="28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ja-JP" altLang="en-US" sz="28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：回帰係数</a:t>
            </a:r>
            <a:endParaRPr lang="en-US" altLang="ja-JP" sz="28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部屋が</a:t>
            </a:r>
            <a:r>
              <a:rPr lang="en-US" altLang="ja-JP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1m</a:t>
            </a:r>
            <a:r>
              <a:rPr lang="en-US" altLang="ja-JP" sz="2800" u="sng" baseline="30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広くなったときの家賃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の変化額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7697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4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回帰式のフィットを考える</a:t>
            </a:r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ja-JP" altLang="en-US" sz="2800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単回帰分析はデータの一部分しか説明できない</a:t>
            </a:r>
            <a:endParaRPr lang="en-US" altLang="ja-JP" sz="2800" dirty="0">
              <a:solidFill>
                <a:srgbClr val="FF0000"/>
              </a:solidFill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ja-JP" altLang="en-US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家賃に影響を与えるのは、広さや距離だけでない</a:t>
            </a:r>
            <a:endParaRPr lang="en-US" altLang="ja-JP" sz="24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ja-JP" altLang="en-US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広くなると、直線的に家賃が増えるわけでもない</a:t>
            </a:r>
            <a:endParaRPr lang="en-US" altLang="ja-JP" sz="24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決定係数＝回帰式で説明できる部分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marL="742950" lvl="2" indent="-342900" eaLnBrk="1" hangingPunct="1">
              <a:buFont typeface="Wingdings" panose="05000000000000000000" pitchFamily="2" charset="2"/>
              <a:buChar char="p"/>
            </a:pP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決定係数をみることで、</a:t>
            </a:r>
            <a:r>
              <a:rPr lang="ja-JP" altLang="en-US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回帰式が従属変数データ全体の散らばりの何</a:t>
            </a:r>
            <a:r>
              <a:rPr lang="en-US" altLang="ja-JP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%</a:t>
            </a:r>
            <a:r>
              <a:rPr lang="ja-JP" altLang="en-US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を説明できるか</a:t>
            </a: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がわかる</a:t>
            </a:r>
            <a:endParaRPr lang="en-US" altLang="ja-JP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/>
              <p:cNvSpPr/>
              <p:nvPr/>
            </p:nvSpPr>
            <p:spPr>
              <a:xfrm>
                <a:off x="683568" y="5157192"/>
                <a:ext cx="7200800" cy="878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決定係数＝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従属変数全体のばらつき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残差二乗和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従属変数全体のばらつき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157192"/>
                <a:ext cx="7200800" cy="8785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3835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4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回帰式のフィットを考える</a:t>
            </a:r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/>
            <a:r>
              <a:rPr lang="ja-JP" altLang="en-US" sz="2400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決定係数＝回帰式で説明できる部分</a:t>
            </a:r>
            <a:endParaRPr lang="en-US" altLang="ja-JP" sz="2400" b="1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marL="742950" lvl="2" indent="-342900" eaLnBrk="1" hangingPunct="1">
              <a:buFont typeface="Wingdings" panose="05000000000000000000" pitchFamily="2" charset="2"/>
              <a:buChar char="p"/>
            </a:pP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決定係数をみることで、</a:t>
            </a:r>
            <a:r>
              <a:rPr lang="ja-JP" altLang="en-US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回帰式が従属変数データ全体の散らばりの何</a:t>
            </a:r>
            <a:r>
              <a:rPr lang="en-US" altLang="ja-JP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%</a:t>
            </a:r>
            <a:r>
              <a:rPr lang="ja-JP" altLang="en-US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を説明できるか</a:t>
            </a: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がわかる</a:t>
            </a:r>
            <a:endParaRPr lang="en-US" altLang="ja-JP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/>
              <p:cNvSpPr/>
              <p:nvPr/>
            </p:nvSpPr>
            <p:spPr>
              <a:xfrm>
                <a:off x="971600" y="5282547"/>
                <a:ext cx="7200800" cy="878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i="1" smtClean="0">
                          <a:latin typeface="Cambria Math" panose="02040503050406030204" pitchFamily="18" charset="0"/>
                        </a:rPr>
                        <m:t>決定係数＝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従属変数全体のばらつき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sz="24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残差二乗</m:t>
                          </m:r>
                          <m:r>
                            <a:rPr lang="ja-JP" altLang="en-US" sz="24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和</m:t>
                          </m:r>
                        </m:num>
                        <m:den>
                          <m:r>
                            <a:rPr lang="ja-JP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従属変数全体のばらつき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282547"/>
                <a:ext cx="7200800" cy="8785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124744"/>
            <a:ext cx="3672408" cy="265588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98" y="1124743"/>
            <a:ext cx="3672408" cy="2655885"/>
          </a:xfrm>
          <a:prstGeom prst="rect">
            <a:avLst/>
          </a:prstGeom>
        </p:spPr>
      </p:pic>
      <p:cxnSp>
        <p:nvCxnSpPr>
          <p:cNvPr id="4" name="直線コネクタ 3"/>
          <p:cNvCxnSpPr/>
          <p:nvPr/>
        </p:nvCxnSpPr>
        <p:spPr>
          <a:xfrm>
            <a:off x="1115616" y="2605423"/>
            <a:ext cx="29523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896786" y="226774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AXIS Std M" panose="020B0600000000000000" pitchFamily="34" charset="-128"/>
                <a:ea typeface="AXIS Std M" panose="020B0600000000000000" pitchFamily="34" charset="-128"/>
              </a:rPr>
              <a:t>平均値</a:t>
            </a:r>
            <a:endParaRPr kumimoji="1" lang="ja-JP" altLang="en-US" sz="1600" dirty="0">
              <a:latin typeface="AXIS Std M" panose="020B0600000000000000" pitchFamily="34" charset="-128"/>
              <a:ea typeface="AXIS Std M" panose="020B0600000000000000" pitchFamily="34" charset="-128"/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3851920" y="1988840"/>
            <a:ext cx="0" cy="6120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>
            <a:off x="3779912" y="2564904"/>
            <a:ext cx="0" cy="14647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3492000" y="2376000"/>
            <a:ext cx="0" cy="2160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2987824" y="2564904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2591780" y="2592000"/>
            <a:ext cx="0" cy="29692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2339752" y="2564904"/>
            <a:ext cx="0" cy="28923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3203848" y="2493522"/>
            <a:ext cx="0" cy="13447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V="1">
            <a:off x="6006836" y="2092091"/>
            <a:ext cx="2033422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5142740" y="246886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AXIS Std M" panose="020B0600000000000000" pitchFamily="34" charset="-128"/>
                <a:ea typeface="AXIS Std M" panose="020B0600000000000000" pitchFamily="34" charset="-128"/>
              </a:rPr>
              <a:t>回帰直線</a:t>
            </a: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7740352" y="1988840"/>
            <a:ext cx="0" cy="2520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7703755" y="2268000"/>
            <a:ext cx="0" cy="43265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6876256" y="2524139"/>
            <a:ext cx="0" cy="43265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6480000" y="2700000"/>
            <a:ext cx="0" cy="2160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6372000" y="2628000"/>
            <a:ext cx="0" cy="2160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470061" y="6336432"/>
            <a:ext cx="778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◯単回帰分析の場合、決定係数は相関係数の</a:t>
            </a:r>
            <a:r>
              <a:rPr kumimoji="1" lang="en-US" altLang="ja-JP" sz="2000" b="1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000" b="1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乗した数値に等しい</a:t>
            </a:r>
            <a:endParaRPr kumimoji="1" lang="ja-JP" altLang="en-US" sz="2000" b="1" dirty="0">
              <a:solidFill>
                <a:srgbClr val="3333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375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今回の授業内容</a:t>
            </a:r>
          </a:p>
        </p:txBody>
      </p:sp>
      <p:sp>
        <p:nvSpPr>
          <p:cNvPr id="4099" name="コンテンツ プレースホルダ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060825"/>
          </a:xfrm>
        </p:spPr>
        <p:txBody>
          <a:bodyPr/>
          <a:lstStyle/>
          <a:p>
            <a:pPr eaLnBrk="1" hangingPunct="1"/>
            <a:r>
              <a:rPr lang="en-US" altLang="ja-JP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変数間の関連を探る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en-US" altLang="ja-JP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回帰分析とは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散布図、相関係数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単回帰分析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（自由度調整済み）決定係数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重回帰分析の検定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２．</a:t>
            </a:r>
            <a:r>
              <a:rPr lang="en-US" altLang="ja-JP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JupyterHub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を使って重回帰分析を行う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None/>
            </a:pPr>
            <a:endParaRPr lang="en-US" altLang="ja-JP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749" y="2350781"/>
            <a:ext cx="4418518" cy="252486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1560" y="393365"/>
            <a:ext cx="8119814" cy="788171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メイリオ" pitchFamily="50" charset="-128"/>
                <a:cs typeface="メイリオ" pitchFamily="50" charset="-128"/>
              </a:rPr>
              <a:t>R</a:t>
            </a:r>
            <a:r>
              <a:rPr lang="ja-JP" altLang="en-US" dirty="0">
                <a:latin typeface="メイリオ" pitchFamily="50" charset="-128"/>
                <a:cs typeface="メイリオ" pitchFamily="50" charset="-128"/>
              </a:rPr>
              <a:t>の分析結果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43808" y="31747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偏回帰係数</a:t>
            </a:r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606" y="2362926"/>
            <a:ext cx="4249801" cy="2449594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238060" y="160842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単回帰分析</a:t>
            </a:r>
            <a:r>
              <a:rPr lang="en-US" altLang="ja-JP" dirty="0"/>
              <a:t>(</a:t>
            </a:r>
            <a:r>
              <a:rPr lang="ja-JP" altLang="en-US" dirty="0"/>
              <a:t>家賃</a:t>
            </a:r>
            <a:r>
              <a:rPr lang="en-US" altLang="ja-JP" dirty="0"/>
              <a:t>×</a:t>
            </a:r>
            <a:r>
              <a:rPr lang="ja-JP" altLang="en-US" dirty="0"/>
              <a:t>部屋の広さ</a:t>
            </a:r>
            <a:r>
              <a:rPr lang="en-US" altLang="ja-JP" dirty="0"/>
              <a:t>)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4440267" y="160368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単回帰分析</a:t>
            </a:r>
            <a:r>
              <a:rPr lang="en-US" altLang="ja-JP" dirty="0"/>
              <a:t>(</a:t>
            </a:r>
            <a:r>
              <a:rPr lang="ja-JP" altLang="en-US" dirty="0"/>
              <a:t>家賃</a:t>
            </a:r>
            <a:r>
              <a:rPr lang="en-US" altLang="ja-JP" dirty="0"/>
              <a:t>×</a:t>
            </a:r>
            <a:r>
              <a:rPr lang="ja-JP" altLang="en-US" dirty="0"/>
              <a:t>駅からの距離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3091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749" y="2350781"/>
            <a:ext cx="4418518" cy="252486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1204" y="344254"/>
            <a:ext cx="8119814" cy="78817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単回帰分析の解釈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43808" y="31747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偏回帰係数</a:t>
            </a:r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606" y="2362926"/>
            <a:ext cx="4249801" cy="2449594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209957" y="5029989"/>
            <a:ext cx="8802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①決定係数 </a:t>
            </a:r>
            <a:r>
              <a:rPr lang="en-US" altLang="ja-JP" sz="2400" dirty="0"/>
              <a:t>(R</a:t>
            </a:r>
            <a:r>
              <a:rPr lang="en-US" altLang="ja-JP" sz="2400" baseline="30000" dirty="0"/>
              <a:t>2</a:t>
            </a:r>
            <a:r>
              <a:rPr lang="en-US" altLang="ja-JP" sz="2400" dirty="0"/>
              <a:t>)</a:t>
            </a:r>
            <a:r>
              <a:rPr lang="ja-JP" altLang="en-US" sz="2400" dirty="0"/>
              <a:t>の確認　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314606" y="4464000"/>
            <a:ext cx="1665106" cy="180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593748" y="4528407"/>
            <a:ext cx="1778451" cy="216000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82442" y="5624350"/>
            <a:ext cx="3931175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部屋の広さによると家賃の説明力</a:t>
            </a:r>
            <a:endParaRPr lang="en-US" altLang="ja-JP" dirty="0"/>
          </a:p>
          <a:p>
            <a:r>
              <a:rPr lang="ja-JP" altLang="en-US" dirty="0"/>
              <a:t> →</a:t>
            </a:r>
            <a:r>
              <a:rPr lang="ja-JP" altLang="en-US" u="sng" dirty="0"/>
              <a:t>約</a:t>
            </a:r>
            <a:r>
              <a:rPr lang="en-US" altLang="ja-JP" u="sng" dirty="0"/>
              <a:t> 0.8 </a:t>
            </a:r>
            <a:r>
              <a:rPr lang="en-US" altLang="ja-JP" dirty="0"/>
              <a:t>(</a:t>
            </a:r>
            <a:r>
              <a:rPr lang="ja-JP" altLang="en-US" dirty="0"/>
              <a:t>非常に大きい</a:t>
            </a:r>
            <a:r>
              <a:rPr lang="en-US" altLang="ja-JP" dirty="0"/>
              <a:t>)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4611111" y="5624350"/>
            <a:ext cx="3904239" cy="64633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駅からの距離と家賃の説明力</a:t>
            </a:r>
            <a:endParaRPr lang="en-US" altLang="ja-JP" dirty="0"/>
          </a:p>
          <a:p>
            <a:r>
              <a:rPr lang="ja-JP" altLang="en-US" dirty="0"/>
              <a:t> →</a:t>
            </a:r>
            <a:r>
              <a:rPr lang="ja-JP" altLang="en-US" u="sng" dirty="0"/>
              <a:t>約</a:t>
            </a:r>
            <a:r>
              <a:rPr lang="en-US" altLang="ja-JP" u="sng" dirty="0"/>
              <a:t> 0.35 </a:t>
            </a:r>
            <a:endParaRPr lang="en-US" altLang="ja-JP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665E156-1634-48F2-878D-BADF380CDA2D}"/>
              </a:ext>
            </a:extLst>
          </p:cNvPr>
          <p:cNvSpPr/>
          <p:nvPr/>
        </p:nvSpPr>
        <p:spPr>
          <a:xfrm>
            <a:off x="238060" y="160842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単回帰分析</a:t>
            </a:r>
            <a:r>
              <a:rPr lang="en-US" altLang="ja-JP" dirty="0"/>
              <a:t>(</a:t>
            </a:r>
            <a:r>
              <a:rPr lang="ja-JP" altLang="en-US" dirty="0"/>
              <a:t>家賃</a:t>
            </a:r>
            <a:r>
              <a:rPr lang="en-US" altLang="ja-JP" dirty="0"/>
              <a:t>×</a:t>
            </a:r>
            <a:r>
              <a:rPr lang="ja-JP" altLang="en-US" dirty="0"/>
              <a:t>部屋の広さ</a:t>
            </a:r>
            <a:r>
              <a:rPr lang="en-US" altLang="ja-JP" dirty="0"/>
              <a:t>)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F1C2749-489E-4F50-BB5D-E0D09615ACA1}"/>
              </a:ext>
            </a:extLst>
          </p:cNvPr>
          <p:cNvSpPr/>
          <p:nvPr/>
        </p:nvSpPr>
        <p:spPr>
          <a:xfrm>
            <a:off x="4440267" y="160368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単回帰分析</a:t>
            </a:r>
            <a:r>
              <a:rPr lang="en-US" altLang="ja-JP" dirty="0"/>
              <a:t>(</a:t>
            </a:r>
            <a:r>
              <a:rPr lang="ja-JP" altLang="en-US" dirty="0"/>
              <a:t>家賃</a:t>
            </a:r>
            <a:r>
              <a:rPr lang="en-US" altLang="ja-JP" dirty="0"/>
              <a:t>×</a:t>
            </a:r>
            <a:r>
              <a:rPr lang="ja-JP" altLang="en-US" dirty="0"/>
              <a:t>駅からの距離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2077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749" y="2350781"/>
            <a:ext cx="4418518" cy="252486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1204" y="344254"/>
            <a:ext cx="8119814" cy="78817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単回帰分析の解釈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43808" y="31747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偏回帰係数</a:t>
            </a:r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606" y="2362926"/>
            <a:ext cx="4249801" cy="2449594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209957" y="5029989"/>
            <a:ext cx="8802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②回帰係数と切片を確認する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300690" y="3620208"/>
            <a:ext cx="1318982" cy="31284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476023" y="3668632"/>
            <a:ext cx="1464130" cy="33643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07504" y="5624350"/>
            <a:ext cx="4181711" cy="113877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回帰式</a:t>
            </a:r>
            <a:endParaRPr lang="en-US" altLang="ja-JP" dirty="0"/>
          </a:p>
          <a:p>
            <a:r>
              <a:rPr lang="en-US" altLang="ja-JP" dirty="0"/>
              <a:t>   </a:t>
            </a:r>
            <a:r>
              <a:rPr lang="ja-JP" altLang="en-US" dirty="0"/>
              <a:t>家賃</a:t>
            </a:r>
            <a:r>
              <a:rPr lang="en-US" altLang="ja-JP" dirty="0"/>
              <a:t> =  1.29 + 0.188×</a:t>
            </a:r>
            <a:r>
              <a:rPr lang="ja-JP" altLang="en-US" dirty="0"/>
              <a:t>部屋の広さ</a:t>
            </a:r>
            <a:r>
              <a:rPr lang="en-US" altLang="ja-JP" dirty="0"/>
              <a:t>(m</a:t>
            </a:r>
            <a:r>
              <a:rPr lang="en-US" altLang="ja-JP" baseline="30000" dirty="0"/>
              <a:t>2</a:t>
            </a:r>
            <a:r>
              <a:rPr lang="en-US" altLang="ja-JP" dirty="0"/>
              <a:t>)</a:t>
            </a:r>
          </a:p>
          <a:p>
            <a:endParaRPr lang="en-US" altLang="ja-JP" sz="1600" dirty="0">
              <a:cs typeface="Arial" panose="020B0604020202020204" pitchFamily="34" charset="0"/>
            </a:endParaRPr>
          </a:p>
          <a:p>
            <a:r>
              <a:rPr lang="en-US" altLang="ja-JP" sz="1600" dirty="0">
                <a:cs typeface="Arial" panose="020B0604020202020204" pitchFamily="34" charset="0"/>
              </a:rPr>
              <a:t>1m</a:t>
            </a:r>
            <a:r>
              <a:rPr lang="en-US" altLang="ja-JP" sz="1600" baseline="30000" dirty="0">
                <a:cs typeface="Arial" panose="020B0604020202020204" pitchFamily="34" charset="0"/>
              </a:rPr>
              <a:t>2</a:t>
            </a:r>
            <a:r>
              <a:rPr lang="en-US" altLang="ja-JP" sz="1600" dirty="0">
                <a:cs typeface="Arial" panose="020B0604020202020204" pitchFamily="34" charset="0"/>
              </a:rPr>
              <a:t> </a:t>
            </a:r>
            <a:r>
              <a:rPr lang="ja-JP" altLang="en-US" sz="1600" dirty="0">
                <a:ea typeface="+mj-ea"/>
                <a:cs typeface="Arial" panose="020B0604020202020204" pitchFamily="34" charset="0"/>
              </a:rPr>
              <a:t>部屋が広くなると、</a:t>
            </a:r>
            <a:r>
              <a:rPr lang="en-US" altLang="ja-JP" sz="1600" dirty="0">
                <a:cs typeface="Arial" panose="020B0604020202020204" pitchFamily="34" charset="0"/>
              </a:rPr>
              <a:t>1880 </a:t>
            </a:r>
            <a:r>
              <a:rPr lang="ja-JP" altLang="en-US" sz="1600" dirty="0">
                <a:cs typeface="Arial" panose="020B0604020202020204" pitchFamily="34" charset="0"/>
              </a:rPr>
              <a:t>円家賃があがる</a:t>
            </a:r>
            <a:endParaRPr lang="en-US" altLang="ja-JP" sz="1600" dirty="0">
              <a:cs typeface="Arial" panose="020B0604020202020204" pitchFamily="34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482303" y="5624350"/>
            <a:ext cx="4641409" cy="113877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回帰式</a:t>
            </a:r>
            <a:endParaRPr lang="en-US" altLang="ja-JP" dirty="0"/>
          </a:p>
          <a:p>
            <a:r>
              <a:rPr lang="en-US" altLang="ja-JP" dirty="0"/>
              <a:t>   </a:t>
            </a:r>
            <a:r>
              <a:rPr lang="ja-JP" altLang="en-US" dirty="0"/>
              <a:t>家賃</a:t>
            </a:r>
            <a:r>
              <a:rPr lang="en-US" altLang="ja-JP" dirty="0"/>
              <a:t> =  11.76 - 0.235×</a:t>
            </a:r>
            <a:r>
              <a:rPr lang="ja-JP" altLang="en-US" dirty="0"/>
              <a:t>駅からの距離</a:t>
            </a:r>
            <a:r>
              <a:rPr lang="en-US" altLang="ja-JP" dirty="0"/>
              <a:t>(</a:t>
            </a:r>
            <a:r>
              <a:rPr lang="ja-JP" altLang="en-US" dirty="0"/>
              <a:t>分</a:t>
            </a:r>
            <a:r>
              <a:rPr lang="en-US" altLang="ja-JP" dirty="0"/>
              <a:t>)</a:t>
            </a:r>
          </a:p>
          <a:p>
            <a:endParaRPr lang="en-US" altLang="ja-JP" sz="1600" dirty="0"/>
          </a:p>
          <a:p>
            <a:r>
              <a:rPr lang="ja-JP" altLang="en-US" sz="1600" dirty="0"/>
              <a:t>駅から</a:t>
            </a:r>
            <a:r>
              <a:rPr lang="en-US" altLang="ja-JP" sz="1600" dirty="0"/>
              <a:t>1</a:t>
            </a:r>
            <a:r>
              <a:rPr lang="ja-JP" altLang="en-US" sz="1600" dirty="0"/>
              <a:t>分離れると</a:t>
            </a:r>
            <a:r>
              <a:rPr lang="en-US" altLang="ja-JP" sz="1600" dirty="0"/>
              <a:t> 2350</a:t>
            </a:r>
            <a:r>
              <a:rPr lang="ja-JP" altLang="en-US" sz="1600" dirty="0"/>
              <a:t>円家賃が安くなる</a:t>
            </a:r>
            <a:endParaRPr lang="en-US" altLang="ja-JP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B807533-D1C8-40F5-94FA-D29A90834489}"/>
              </a:ext>
            </a:extLst>
          </p:cNvPr>
          <p:cNvSpPr/>
          <p:nvPr/>
        </p:nvSpPr>
        <p:spPr>
          <a:xfrm>
            <a:off x="238060" y="160842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単回帰分析</a:t>
            </a:r>
            <a:r>
              <a:rPr lang="en-US" altLang="ja-JP" dirty="0"/>
              <a:t>(</a:t>
            </a:r>
            <a:r>
              <a:rPr lang="ja-JP" altLang="en-US" dirty="0"/>
              <a:t>家賃</a:t>
            </a:r>
            <a:r>
              <a:rPr lang="en-US" altLang="ja-JP" dirty="0"/>
              <a:t>×</a:t>
            </a:r>
            <a:r>
              <a:rPr lang="ja-JP" altLang="en-US" dirty="0"/>
              <a:t>部屋の広さ</a:t>
            </a:r>
            <a:r>
              <a:rPr lang="en-US" altLang="ja-JP" dirty="0"/>
              <a:t>)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73E56B3-A6E4-4FAC-B0A6-15BE24A54881}"/>
              </a:ext>
            </a:extLst>
          </p:cNvPr>
          <p:cNvSpPr/>
          <p:nvPr/>
        </p:nvSpPr>
        <p:spPr>
          <a:xfrm>
            <a:off x="4440267" y="160368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単回帰分析</a:t>
            </a:r>
            <a:r>
              <a:rPr lang="en-US" altLang="ja-JP" dirty="0"/>
              <a:t>(</a:t>
            </a:r>
            <a:r>
              <a:rPr lang="ja-JP" altLang="en-US" dirty="0"/>
              <a:t>家賃</a:t>
            </a:r>
            <a:r>
              <a:rPr lang="en-US" altLang="ja-JP" dirty="0"/>
              <a:t>×</a:t>
            </a:r>
            <a:r>
              <a:rPr lang="ja-JP" altLang="en-US" dirty="0"/>
              <a:t>駅からの距離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7336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単回帰分析から重回帰分析へ</a:t>
            </a:r>
          </a:p>
        </p:txBody>
      </p:sp>
      <p:sp>
        <p:nvSpPr>
          <p:cNvPr id="512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単回帰分析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</a:t>
            </a:r>
            <a:r>
              <a:rPr lang="en-US" altLang="ja-JP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個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しかない回帰分析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独立変数が複数個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ある回帰分析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つ以上の独立変数の効果がわかる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暮らし向きが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つあがると、メンタルヘルススコアはどのように変化するのか？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健康状態が「まあ良い」人のメンタルヘルススコアはいくらになるなのか？</a:t>
            </a:r>
          </a:p>
        </p:txBody>
      </p:sp>
    </p:spTree>
    <p:extLst>
      <p:ext uri="{BB962C8B-B14F-4D97-AF65-F5344CB8AC3E}">
        <p14:creationId xmlns:p14="http://schemas.microsoft.com/office/powerpoint/2010/main" val="1263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モデルでみると．．．</a:t>
            </a:r>
          </a:p>
        </p:txBody>
      </p:sp>
      <p:sp>
        <p:nvSpPr>
          <p:cNvPr id="6147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単回帰分析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eaLnBrk="1" hangingPunct="1">
              <a:buFont typeface="Arial" charset="0"/>
              <a:buNone/>
            </a:pP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 = a</a:t>
            </a:r>
            <a:r>
              <a:rPr lang="ja-JP" altLang="en-US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bX</a:t>
            </a: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従属変数（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）：量的変数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×1</a:t>
            </a:r>
          </a:p>
          <a:p>
            <a:pPr eaLnBrk="1" hangingPunct="1">
              <a:spcAft>
                <a:spcPts val="1800"/>
              </a:spcAft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独立変数（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）：量的変数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×1</a:t>
            </a:r>
          </a:p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eaLnBrk="1" hangingPunct="1">
              <a:buFont typeface="Arial" charset="0"/>
              <a:buNone/>
            </a:pP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 = a</a:t>
            </a:r>
            <a:r>
              <a:rPr lang="ja-JP" altLang="en-US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＋・・・＋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従属変数（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）：量的変数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×1</a:t>
            </a:r>
          </a:p>
          <a:p>
            <a:pPr eaLnBrk="1" hangingPunct="1">
              <a:spcAft>
                <a:spcPts val="1800"/>
              </a:spcAft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独立変数（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）：量的変数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×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ｍ（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個以上）</a:t>
            </a:r>
            <a:endParaRPr lang="en-US" altLang="ja-JP" sz="2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6117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重回帰分析のメリット</a:t>
            </a:r>
          </a:p>
        </p:txBody>
      </p:sp>
      <p:sp>
        <p:nvSpPr>
          <p:cNvPr id="7171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1. 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複数の独立変数の効果が同時に分かる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None/>
            </a:pP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2. 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他の独立変数の効果を統制した上での、ある独立変数の効果が分かる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None/>
            </a:pP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3.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従属変数に対する独立変数間の影響力の大きさを比較可能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0598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重回帰分析のメリット（１）</a:t>
            </a:r>
          </a:p>
        </p:txBody>
      </p:sp>
      <p:sp>
        <p:nvSpPr>
          <p:cNvPr id="8195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8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8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．複数の独立変数の効果が同時に分かる</a:t>
            </a:r>
            <a:endParaRPr lang="en-US" altLang="ja-JP" sz="280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r>
              <a:rPr lang="ja-JP" altLang="en-US" sz="2400" b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分析の節約になる</a:t>
            </a:r>
            <a:endParaRPr lang="en-US" altLang="ja-JP" sz="2400" b="1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>
              <a:buFont typeface="Wingdings" pitchFamily="2" charset="2"/>
              <a:buChar char="Ø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独立変数が複数ある場合、独立変数</a:t>
            </a:r>
            <a:r>
              <a:rPr lang="en-US" altLang="ja-JP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つごとに単回帰分析をするのは効率が悪い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Ø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特に、独立変数の数が多い場合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endParaRPr lang="en-US" altLang="ja-JP" sz="2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r>
              <a:rPr lang="ja-JP" altLang="en-US" sz="2400" b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予測の精度が上がる</a:t>
            </a:r>
            <a:endParaRPr lang="en-US" altLang="ja-JP" sz="2400" b="1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>
              <a:buFont typeface="Wingdings" pitchFamily="2" charset="2"/>
              <a:buChar char="Ø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</a:t>
            </a:r>
            <a:r>
              <a:rPr lang="en-US" altLang="ja-JP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つだけの情報で予測するよりも、</a:t>
            </a:r>
            <a:r>
              <a:rPr lang="en-US" altLang="ja-JP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つ以上の情報で予測したほうが、決定係数が大きくなり、その精度は高くなる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Ø"/>
            </a:pPr>
            <a:endParaRPr lang="ja-JP" altLang="en-US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4856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1" name="テキスト ボックス 9"/>
          <p:cNvSpPr txBox="1">
            <a:spLocks noChangeArrowheads="1"/>
          </p:cNvSpPr>
          <p:nvPr/>
        </p:nvSpPr>
        <p:spPr bwMode="auto">
          <a:xfrm>
            <a:off x="303918" y="5230703"/>
            <a:ext cx="1665791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駅に近いほど</a:t>
            </a:r>
            <a:endParaRPr lang="en-US" altLang="ja-JP" b="1" dirty="0">
              <a:solidFill>
                <a:schemeClr val="accent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defRPr/>
            </a:pP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家は狭くなる</a:t>
            </a:r>
          </a:p>
        </p:txBody>
      </p:sp>
      <p:sp>
        <p:nvSpPr>
          <p:cNvPr id="921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重回帰分析のメリット（２）</a:t>
            </a:r>
          </a:p>
        </p:txBody>
      </p:sp>
      <p:sp>
        <p:nvSpPr>
          <p:cNvPr id="9219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81325"/>
          </a:xfrm>
        </p:spPr>
        <p:txBody>
          <a:bodyPr/>
          <a:lstStyle/>
          <a:p>
            <a:r>
              <a:rPr lang="en-US" altLang="ja-JP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800" dirty="0" err="1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他の独立変数の効果を統制した上での、ある独立変数の効果が分かる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他の独立変数を統制することで、従属変数への独立変数のより純粋な影響をみることができる</a:t>
            </a:r>
          </a:p>
          <a:p>
            <a:pPr>
              <a:buFont typeface="Wingdings" pitchFamily="2" charset="2"/>
              <a:buChar char="p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他の独立変数に由来する擬似的な影響を取り除くことができる</a:t>
            </a:r>
          </a:p>
        </p:txBody>
      </p:sp>
      <p:sp>
        <p:nvSpPr>
          <p:cNvPr id="4" name="円/楕円 3"/>
          <p:cNvSpPr/>
          <p:nvPr/>
        </p:nvSpPr>
        <p:spPr>
          <a:xfrm>
            <a:off x="457200" y="4292600"/>
            <a:ext cx="3104218" cy="649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家の広さ</a:t>
            </a:r>
            <a:r>
              <a:rPr lang="ja-JP" altLang="en-US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</a:t>
            </a:r>
            <a:r>
              <a:rPr lang="en-US" altLang="ja-JP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en-US" altLang="ja-JP" sz="1600" baseline="30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</a:p>
        </p:txBody>
      </p:sp>
      <p:sp>
        <p:nvSpPr>
          <p:cNvPr id="5" name="円/楕円 4"/>
          <p:cNvSpPr/>
          <p:nvPr/>
        </p:nvSpPr>
        <p:spPr>
          <a:xfrm>
            <a:off x="395536" y="6081118"/>
            <a:ext cx="3165882" cy="6609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駅からの距離</a:t>
            </a:r>
            <a:r>
              <a:rPr lang="en-US" altLang="ja-JP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</a:t>
            </a:r>
            <a:r>
              <a:rPr lang="en-US" altLang="ja-JP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endParaRPr lang="ja-JP" altLang="en-US" sz="16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4284663" y="5157788"/>
            <a:ext cx="1871662" cy="7921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家賃</a:t>
            </a:r>
          </a:p>
        </p:txBody>
      </p:sp>
      <p:cxnSp>
        <p:nvCxnSpPr>
          <p:cNvPr id="7" name="直線矢印コネクタ 6"/>
          <p:cNvCxnSpPr>
            <a:cxnSpLocks/>
            <a:stCxn id="5" idx="0"/>
            <a:endCxn id="4" idx="4"/>
          </p:cNvCxnSpPr>
          <p:nvPr/>
        </p:nvCxnSpPr>
        <p:spPr>
          <a:xfrm flipV="1">
            <a:off x="1978477" y="4941888"/>
            <a:ext cx="30832" cy="113923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cxnSpLocks/>
            <a:stCxn id="4" idx="6"/>
            <a:endCxn id="6" idx="1"/>
          </p:cNvCxnSpPr>
          <p:nvPr/>
        </p:nvCxnSpPr>
        <p:spPr>
          <a:xfrm>
            <a:off x="3561418" y="4617244"/>
            <a:ext cx="997344" cy="65655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cxnSpLocks/>
            <a:stCxn id="5" idx="6"/>
            <a:endCxn id="6" idx="3"/>
          </p:cNvCxnSpPr>
          <p:nvPr/>
        </p:nvCxnSpPr>
        <p:spPr>
          <a:xfrm flipV="1">
            <a:off x="3561418" y="5833941"/>
            <a:ext cx="997344" cy="57767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7" name="テキスト ボックス 13"/>
          <p:cNvSpPr txBox="1">
            <a:spLocks noChangeArrowheads="1"/>
          </p:cNvSpPr>
          <p:nvPr/>
        </p:nvSpPr>
        <p:spPr bwMode="auto">
          <a:xfrm>
            <a:off x="3850703" y="6125305"/>
            <a:ext cx="2028119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+7</a:t>
            </a:r>
            <a:r>
              <a:rPr lang="ja-JP" altLang="en-US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（≒</a:t>
            </a:r>
            <a:r>
              <a:rPr lang="en-US" altLang="ja-JP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）円</a:t>
            </a:r>
          </a:p>
        </p:txBody>
      </p:sp>
      <p:sp>
        <p:nvSpPr>
          <p:cNvPr id="9228" name="テキスト ボックス 9"/>
          <p:cNvSpPr txBox="1">
            <a:spLocks noChangeArrowheads="1"/>
          </p:cNvSpPr>
          <p:nvPr/>
        </p:nvSpPr>
        <p:spPr bwMode="auto">
          <a:xfrm>
            <a:off x="3812595" y="4368552"/>
            <a:ext cx="1582484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+1880</a:t>
            </a:r>
            <a:r>
              <a:rPr lang="ja-JP" altLang="en-US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円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6300192" y="4830217"/>
            <a:ext cx="2699346" cy="16944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家の広さ、駅からの距離、それぞれの純粋な効果を偏回帰係数にて測定可能</a:t>
            </a:r>
          </a:p>
        </p:txBody>
      </p:sp>
    </p:spTree>
    <p:extLst>
      <p:ext uri="{BB962C8B-B14F-4D97-AF65-F5344CB8AC3E}">
        <p14:creationId xmlns:p14="http://schemas.microsoft.com/office/powerpoint/2010/main" val="844210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lang="ja-JP" altLang="en-US" sz="2800" dirty="0" err="1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目的変数に対する説明変数間の影響力の大きさを比較可能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独立変数のうち、従属変数への影響力が大きいものはどれかを明らかにできる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特に、測定の単位が異なるものを比較する場合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>
              <a:buFont typeface="Wingdings" pitchFamily="2" charset="2"/>
              <a:buChar char="Ø"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家賃への影響力が大きいのは、家の広さ？立地条件？</a:t>
            </a:r>
          </a:p>
        </p:txBody>
      </p:sp>
      <p:sp>
        <p:nvSpPr>
          <p:cNvPr id="29" name="テキスト ボックス 13">
            <a:extLst>
              <a:ext uri="{FF2B5EF4-FFF2-40B4-BE49-F238E27FC236}">
                <a16:creationId xmlns:a16="http://schemas.microsoft.com/office/drawing/2014/main" id="{9406B546-CF67-47F5-8176-D0518FCC4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2950" y="6234083"/>
            <a:ext cx="1433406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－</a:t>
            </a:r>
            <a:r>
              <a:rPr lang="en-US" altLang="ja-JP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0.001</a:t>
            </a:r>
            <a:endParaRPr lang="ja-JP" altLang="en-US" sz="24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" name="テキスト ボックス 9">
            <a:extLst>
              <a:ext uri="{FF2B5EF4-FFF2-40B4-BE49-F238E27FC236}">
                <a16:creationId xmlns:a16="http://schemas.microsoft.com/office/drawing/2014/main" id="{73E8F731-1E38-46A8-8A48-97F4577C2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044" y="4365326"/>
            <a:ext cx="149545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ja-JP" altLang="en-US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0.89</a:t>
            </a:r>
            <a:endParaRPr lang="ja-JP" altLang="en-US" sz="24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24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重回帰分析のメリット（３）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6443663" y="4508500"/>
            <a:ext cx="2520950" cy="16176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－１～１の値域をとる標準化偏回帰係数にて比較可能</a:t>
            </a:r>
          </a:p>
        </p:txBody>
      </p:sp>
      <p:sp>
        <p:nvSpPr>
          <p:cNvPr id="16" name="テキスト ボックス 9"/>
          <p:cNvSpPr txBox="1">
            <a:spLocks noChangeArrowheads="1"/>
          </p:cNvSpPr>
          <p:nvPr/>
        </p:nvSpPr>
        <p:spPr bwMode="auto">
          <a:xfrm>
            <a:off x="25889" y="5157788"/>
            <a:ext cx="2067230" cy="9233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駅に近いほど</a:t>
            </a:r>
            <a:endParaRPr lang="en-US" altLang="ja-JP" b="1" dirty="0">
              <a:solidFill>
                <a:schemeClr val="accent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defRPr/>
            </a:pP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の問題で家は</a:t>
            </a:r>
            <a:endParaRPr lang="en-US" altLang="ja-JP" b="1" dirty="0">
              <a:solidFill>
                <a:schemeClr val="accent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defRPr/>
            </a:pP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小さくなる</a:t>
            </a:r>
          </a:p>
        </p:txBody>
      </p:sp>
      <p:sp>
        <p:nvSpPr>
          <p:cNvPr id="17" name="円/楕円 3"/>
          <p:cNvSpPr/>
          <p:nvPr/>
        </p:nvSpPr>
        <p:spPr>
          <a:xfrm>
            <a:off x="457200" y="4292600"/>
            <a:ext cx="3104218" cy="649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家の広さ</a:t>
            </a:r>
            <a:r>
              <a:rPr lang="ja-JP" altLang="en-US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</a:t>
            </a:r>
            <a:r>
              <a:rPr lang="en-US" altLang="ja-JP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en-US" altLang="ja-JP" sz="1600" baseline="30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</a:p>
        </p:txBody>
      </p:sp>
      <p:sp>
        <p:nvSpPr>
          <p:cNvPr id="19" name="円/楕円 4"/>
          <p:cNvSpPr/>
          <p:nvPr/>
        </p:nvSpPr>
        <p:spPr>
          <a:xfrm>
            <a:off x="395536" y="6081118"/>
            <a:ext cx="3165882" cy="6609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駅からの距離</a:t>
            </a:r>
            <a:r>
              <a:rPr lang="en-US" altLang="ja-JP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</a:t>
            </a:r>
            <a:r>
              <a:rPr lang="en-US" altLang="ja-JP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endParaRPr lang="ja-JP" altLang="en-US" sz="16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0" name="円/楕円 5"/>
          <p:cNvSpPr/>
          <p:nvPr/>
        </p:nvSpPr>
        <p:spPr>
          <a:xfrm>
            <a:off x="4284663" y="5157788"/>
            <a:ext cx="1871662" cy="7921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家賃</a:t>
            </a:r>
          </a:p>
        </p:txBody>
      </p:sp>
      <p:cxnSp>
        <p:nvCxnSpPr>
          <p:cNvPr id="21" name="直線矢印コネクタ 20"/>
          <p:cNvCxnSpPr>
            <a:cxnSpLocks/>
            <a:stCxn id="19" idx="0"/>
            <a:endCxn id="17" idx="4"/>
          </p:cNvCxnSpPr>
          <p:nvPr/>
        </p:nvCxnSpPr>
        <p:spPr>
          <a:xfrm flipV="1">
            <a:off x="1978477" y="4941888"/>
            <a:ext cx="30832" cy="113923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cxnSpLocks/>
            <a:stCxn id="17" idx="6"/>
            <a:endCxn id="20" idx="1"/>
          </p:cNvCxnSpPr>
          <p:nvPr/>
        </p:nvCxnSpPr>
        <p:spPr>
          <a:xfrm>
            <a:off x="3561418" y="4617244"/>
            <a:ext cx="997344" cy="65655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cxnSpLocks/>
            <a:stCxn id="19" idx="6"/>
            <a:endCxn id="20" idx="3"/>
          </p:cNvCxnSpPr>
          <p:nvPr/>
        </p:nvCxnSpPr>
        <p:spPr>
          <a:xfrm flipV="1">
            <a:off x="3561418" y="5833941"/>
            <a:ext cx="997344" cy="57767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312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重回帰分析を理解するポイント</a:t>
            </a:r>
          </a:p>
        </p:txBody>
      </p:sp>
      <p:sp>
        <p:nvSpPr>
          <p:cNvPr id="12291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u="sng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他の独立変数を統制したときの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回帰係数</a:t>
            </a:r>
            <a:endParaRPr lang="en-US" altLang="ja-JP" sz="2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1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独立変数間の影響力を比較するための回帰係数</a:t>
            </a:r>
            <a:endParaRPr lang="en-US" altLang="ja-JP" sz="2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1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モデルのフィットの評価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自由度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≒独立変数の数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調整済み決定係数</a:t>
            </a:r>
            <a:endParaRPr lang="en-US" altLang="ja-JP" sz="2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回帰式と偏回係数の検定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０．変数間の関連を探る</a:t>
            </a:r>
          </a:p>
        </p:txBody>
      </p:sp>
      <p:sp>
        <p:nvSpPr>
          <p:cNvPr id="9219" name="スライド番号プレースホルダー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ED975A-5B5F-45F9-B224-3DE8A59F0283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ja-JP" altLang="en-US" sz="120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9960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偏回帰係数とは？</a:t>
            </a:r>
          </a:p>
        </p:txBody>
      </p:sp>
      <p:sp>
        <p:nvSpPr>
          <p:cNvPr id="14339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4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他の独立変数の値を一定としたうえで、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</a:t>
            </a:r>
            <a:r>
              <a:rPr lang="en-US" altLang="ja-JP" sz="24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sz="2400" baseline="-250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en-US" altLang="ja-JP" sz="2400" baseline="-25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単位変化させた時に変化する従属変数の量</a:t>
            </a: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他の独立変数の影響を統制したときの、従属変数に対する独立変数</a:t>
            </a:r>
            <a:r>
              <a:rPr lang="en-US" altLang="ja-JP" sz="24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sz="2400" baseline="-250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の影響力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1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数式で書くと</a:t>
            </a:r>
            <a:r>
              <a:rPr lang="ja-JP" altLang="en-US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．．．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eaLnBrk="1" hangingPunct="1">
              <a:buFont typeface="Arial" charset="0"/>
              <a:buNone/>
            </a:pP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 = a</a:t>
            </a: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＋・・・＋</a:t>
            </a:r>
            <a:r>
              <a:rPr lang="en-US" altLang="ja-JP" b="1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en-US" altLang="ja-JP" b="1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endParaRPr lang="en-US" altLang="ja-JP" b="1" baseline="-250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ja-JP" altLang="en-US" sz="28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各変数の回帰係数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：偏回帰係数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偏回帰係数の意味</a:t>
            </a:r>
          </a:p>
        </p:txBody>
      </p:sp>
      <p:sp>
        <p:nvSpPr>
          <p:cNvPr id="18436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4700"/>
          </a:xfrm>
        </p:spPr>
        <p:txBody>
          <a:bodyPr/>
          <a:lstStyle/>
          <a:p>
            <a:pPr eaLnBrk="1" hangingPunct="1"/>
            <a:r>
              <a:rPr lang="ja-JP" altLang="en-US" u="sng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他の独立変数の影響を統制したとき</a:t>
            </a:r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の、従属変数に対する独立変数</a:t>
            </a:r>
            <a:r>
              <a:rPr lang="en-US" altLang="ja-JP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の影響力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 eaLnBrk="1" hangingPunct="1">
              <a:buFont typeface="Wingdings" pitchFamily="2" charset="2"/>
              <a:buChar char="p"/>
            </a:pPr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他の独立変数の影響を取り除いた、より純粋な影響力を検討できる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2195513" y="3860800"/>
            <a:ext cx="0" cy="29972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1619250" y="6453188"/>
            <a:ext cx="608488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9" name="テキスト ボックス 40"/>
          <p:cNvSpPr txBox="1">
            <a:spLocks noChangeArrowheads="1"/>
          </p:cNvSpPr>
          <p:nvPr/>
        </p:nvSpPr>
        <p:spPr bwMode="auto">
          <a:xfrm>
            <a:off x="1193513" y="4990068"/>
            <a:ext cx="10182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/>
              <a:t>1.28(</a:t>
            </a:r>
            <a:r>
              <a:rPr lang="ja-JP" altLang="en-US" dirty="0"/>
              <a:t>万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56" name="角丸四角形吹き出し 55"/>
          <p:cNvSpPr/>
          <p:nvPr/>
        </p:nvSpPr>
        <p:spPr>
          <a:xfrm>
            <a:off x="5868144" y="3429000"/>
            <a:ext cx="3167907" cy="1142999"/>
          </a:xfrm>
          <a:prstGeom prst="wedgeRoundRectCallout">
            <a:avLst>
              <a:gd name="adj1" fmla="val -71618"/>
              <a:gd name="adj2" fmla="val 188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家の広さと家賃の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単回帰直線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→暮らし向きの効果も含む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BE3DF3F-D446-43EA-9DC1-BF5D6FB3EBC9}"/>
              </a:ext>
            </a:extLst>
          </p:cNvPr>
          <p:cNvCxnSpPr/>
          <p:nvPr/>
        </p:nvCxnSpPr>
        <p:spPr>
          <a:xfrm flipV="1">
            <a:off x="1910820" y="3573016"/>
            <a:ext cx="3957324" cy="2045663"/>
          </a:xfrm>
          <a:prstGeom prst="line">
            <a:avLst/>
          </a:prstGeom>
          <a:ln w="317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偏回帰係数の意味</a:t>
            </a:r>
          </a:p>
        </p:txBody>
      </p:sp>
      <p:sp>
        <p:nvSpPr>
          <p:cNvPr id="19460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4700"/>
          </a:xfrm>
        </p:spPr>
        <p:txBody>
          <a:bodyPr/>
          <a:lstStyle/>
          <a:p>
            <a:pPr eaLnBrk="1" hangingPunct="1"/>
            <a:r>
              <a:rPr lang="ja-JP" altLang="en-US" u="sng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他の独立変数の影響を統制したとき</a:t>
            </a:r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の、従属変数に対する独立変数</a:t>
            </a:r>
            <a:r>
              <a:rPr lang="en-US" altLang="ja-JP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の影響力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 eaLnBrk="1" hangingPunct="1">
              <a:buFont typeface="Wingdings" pitchFamily="2" charset="2"/>
              <a:buChar char="p"/>
            </a:pPr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他の独立変数の影響を取り除いた、より純粋な影響力を検討できる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2195513" y="3860800"/>
            <a:ext cx="0" cy="29972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1619250" y="6453188"/>
            <a:ext cx="608488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V="1">
            <a:off x="1331640" y="3812785"/>
            <a:ext cx="5410721" cy="20193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V="1">
            <a:off x="1619250" y="3642503"/>
            <a:ext cx="4752974" cy="1791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V="1">
            <a:off x="1688795" y="3462338"/>
            <a:ext cx="4396093" cy="16375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6" name="テキスト ボックス 1"/>
          <p:cNvSpPr txBox="1">
            <a:spLocks noChangeArrowheads="1"/>
          </p:cNvSpPr>
          <p:nvPr/>
        </p:nvSpPr>
        <p:spPr bwMode="auto">
          <a:xfrm>
            <a:off x="821072" y="4868736"/>
            <a:ext cx="102929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駅から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468" name="テキスト ボックス 10"/>
          <p:cNvSpPr txBox="1">
            <a:spLocks noChangeArrowheads="1"/>
          </p:cNvSpPr>
          <p:nvPr/>
        </p:nvSpPr>
        <p:spPr bwMode="auto">
          <a:xfrm>
            <a:off x="812908" y="5581554"/>
            <a:ext cx="103746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駅から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15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</a:p>
        </p:txBody>
      </p:sp>
      <p:grpSp>
        <p:nvGrpSpPr>
          <p:cNvPr id="19469" name="グループ化 6"/>
          <p:cNvGrpSpPr>
            <a:grpSpLocks/>
          </p:cNvGrpSpPr>
          <p:nvPr/>
        </p:nvGrpSpPr>
        <p:grpSpPr bwMode="auto">
          <a:xfrm rot="7290339">
            <a:off x="3327239" y="4383499"/>
            <a:ext cx="141287" cy="131763"/>
            <a:chOff x="395536" y="4884515"/>
            <a:chExt cx="275496" cy="257106"/>
          </a:xfrm>
        </p:grpSpPr>
        <p:cxnSp>
          <p:nvCxnSpPr>
            <p:cNvPr id="15" name="直線コネクタ 14"/>
            <p:cNvCxnSpPr/>
            <p:nvPr/>
          </p:nvCxnSpPr>
          <p:spPr>
            <a:xfrm flipV="1">
              <a:off x="396087" y="4888735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395149" y="4887959"/>
              <a:ext cx="2754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70" name="グループ化 19"/>
          <p:cNvGrpSpPr>
            <a:grpSpLocks/>
          </p:cNvGrpSpPr>
          <p:nvPr/>
        </p:nvGrpSpPr>
        <p:grpSpPr bwMode="auto">
          <a:xfrm rot="7290339">
            <a:off x="3321592" y="4657234"/>
            <a:ext cx="141288" cy="131762"/>
            <a:chOff x="395536" y="4884515"/>
            <a:chExt cx="275496" cy="257106"/>
          </a:xfrm>
        </p:grpSpPr>
        <p:cxnSp>
          <p:nvCxnSpPr>
            <p:cNvPr id="23" name="直線コネクタ 22"/>
            <p:cNvCxnSpPr/>
            <p:nvPr/>
          </p:nvCxnSpPr>
          <p:spPr>
            <a:xfrm flipV="1">
              <a:off x="396089" y="4888736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395152" y="4887957"/>
              <a:ext cx="2754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71" name="グループ化 24"/>
          <p:cNvGrpSpPr>
            <a:grpSpLocks/>
          </p:cNvGrpSpPr>
          <p:nvPr/>
        </p:nvGrpSpPr>
        <p:grpSpPr bwMode="auto">
          <a:xfrm rot="7290339">
            <a:off x="4678926" y="4488053"/>
            <a:ext cx="141288" cy="133350"/>
            <a:chOff x="395536" y="4884515"/>
            <a:chExt cx="275496" cy="257106"/>
          </a:xfrm>
        </p:grpSpPr>
        <p:cxnSp>
          <p:nvCxnSpPr>
            <p:cNvPr id="26" name="直線コネクタ 25"/>
            <p:cNvCxnSpPr/>
            <p:nvPr/>
          </p:nvCxnSpPr>
          <p:spPr>
            <a:xfrm flipV="1">
              <a:off x="396089" y="4888686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393320" y="4892352"/>
              <a:ext cx="2754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72" name="グループ化 27"/>
          <p:cNvGrpSpPr>
            <a:grpSpLocks/>
          </p:cNvGrpSpPr>
          <p:nvPr/>
        </p:nvGrpSpPr>
        <p:grpSpPr bwMode="auto">
          <a:xfrm rot="7290339">
            <a:off x="3325248" y="5016486"/>
            <a:ext cx="141287" cy="131762"/>
            <a:chOff x="395536" y="4884515"/>
            <a:chExt cx="275496" cy="257106"/>
          </a:xfrm>
        </p:grpSpPr>
        <p:cxnSp>
          <p:nvCxnSpPr>
            <p:cNvPr id="29" name="直線コネクタ 28"/>
            <p:cNvCxnSpPr/>
            <p:nvPr/>
          </p:nvCxnSpPr>
          <p:spPr>
            <a:xfrm flipV="1">
              <a:off x="396087" y="4888735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395147" y="4887957"/>
              <a:ext cx="2754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73" name="グループ化 30"/>
          <p:cNvGrpSpPr>
            <a:grpSpLocks/>
          </p:cNvGrpSpPr>
          <p:nvPr/>
        </p:nvGrpSpPr>
        <p:grpSpPr bwMode="auto">
          <a:xfrm rot="7290339">
            <a:off x="4649570" y="3876169"/>
            <a:ext cx="141288" cy="131763"/>
            <a:chOff x="395536" y="4884515"/>
            <a:chExt cx="275496" cy="257106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396089" y="4888736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>
              <a:off x="395154" y="4887959"/>
              <a:ext cx="2754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74" name="グループ化 33"/>
          <p:cNvGrpSpPr>
            <a:grpSpLocks/>
          </p:cNvGrpSpPr>
          <p:nvPr/>
        </p:nvGrpSpPr>
        <p:grpSpPr bwMode="auto">
          <a:xfrm rot="7290339">
            <a:off x="4683908" y="4205751"/>
            <a:ext cx="141287" cy="133350"/>
            <a:chOff x="395536" y="4884515"/>
            <a:chExt cx="275496" cy="257106"/>
          </a:xfrm>
        </p:grpSpPr>
        <p:cxnSp>
          <p:nvCxnSpPr>
            <p:cNvPr id="35" name="直線コネクタ 34"/>
            <p:cNvCxnSpPr/>
            <p:nvPr/>
          </p:nvCxnSpPr>
          <p:spPr>
            <a:xfrm flipV="1">
              <a:off x="396087" y="4888685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>
              <a:off x="393320" y="4892352"/>
              <a:ext cx="2754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線矢印コネクタ 39"/>
          <p:cNvCxnSpPr/>
          <p:nvPr/>
        </p:nvCxnSpPr>
        <p:spPr>
          <a:xfrm>
            <a:off x="2414476" y="4844308"/>
            <a:ext cx="1587" cy="2849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2417539" y="5122041"/>
            <a:ext cx="1588" cy="3119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角丸四角形吹き出し 58"/>
          <p:cNvSpPr/>
          <p:nvPr/>
        </p:nvSpPr>
        <p:spPr>
          <a:xfrm>
            <a:off x="6012162" y="5313363"/>
            <a:ext cx="3023888" cy="1282700"/>
          </a:xfrm>
          <a:prstGeom prst="wedgeRoundRectCallout">
            <a:avLst>
              <a:gd name="adj1" fmla="val -109566"/>
              <a:gd name="adj2" fmla="val -9439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年俸とヒット数の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単回帰直線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→年齢の効果も含む</a:t>
            </a:r>
          </a:p>
        </p:txBody>
      </p:sp>
      <p:sp>
        <p:nvSpPr>
          <p:cNvPr id="62" name="角丸四角形吹き出し 61"/>
          <p:cNvSpPr/>
          <p:nvPr/>
        </p:nvSpPr>
        <p:spPr>
          <a:xfrm>
            <a:off x="6012162" y="5264330"/>
            <a:ext cx="3023889" cy="1285875"/>
          </a:xfrm>
          <a:prstGeom prst="wedgeRoundRectCallout">
            <a:avLst>
              <a:gd name="adj1" fmla="val -112588"/>
              <a:gd name="adj2" fmla="val -13765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3" name="角丸四角形吹き出し 62"/>
          <p:cNvSpPr/>
          <p:nvPr/>
        </p:nvSpPr>
        <p:spPr>
          <a:xfrm>
            <a:off x="6012161" y="5313363"/>
            <a:ext cx="3023889" cy="1254125"/>
          </a:xfrm>
          <a:prstGeom prst="wedgeRoundRectCallout">
            <a:avLst>
              <a:gd name="adj1" fmla="val -110994"/>
              <a:gd name="adj2" fmla="val -11698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立地条件を統制した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偏回帰のイメージ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→立地条件の効果を統制したため、傾きが小さい</a:t>
            </a:r>
          </a:p>
        </p:txBody>
      </p:sp>
      <p:cxnSp>
        <p:nvCxnSpPr>
          <p:cNvPr id="41" name="直線コネクタ 40"/>
          <p:cNvCxnSpPr/>
          <p:nvPr/>
        </p:nvCxnSpPr>
        <p:spPr>
          <a:xfrm flipV="1">
            <a:off x="1910820" y="3573016"/>
            <a:ext cx="3957324" cy="2045663"/>
          </a:xfrm>
          <a:prstGeom prst="line">
            <a:avLst/>
          </a:prstGeom>
          <a:ln w="317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吹き出し 36"/>
          <p:cNvSpPr/>
          <p:nvPr/>
        </p:nvSpPr>
        <p:spPr>
          <a:xfrm>
            <a:off x="5868144" y="3429000"/>
            <a:ext cx="3167907" cy="1142999"/>
          </a:xfrm>
          <a:prstGeom prst="wedgeRoundRectCallout">
            <a:avLst>
              <a:gd name="adj1" fmla="val -77214"/>
              <a:gd name="adj2" fmla="val 3517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家の広さと家賃の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単回帰直線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→暮らし向きの効果も含む</a:t>
            </a:r>
          </a:p>
        </p:txBody>
      </p:sp>
      <p:sp>
        <p:nvSpPr>
          <p:cNvPr id="19467" name="テキスト ボックス 9"/>
          <p:cNvSpPr txBox="1">
            <a:spLocks noChangeArrowheads="1"/>
          </p:cNvSpPr>
          <p:nvPr/>
        </p:nvSpPr>
        <p:spPr bwMode="auto">
          <a:xfrm>
            <a:off x="821072" y="5216628"/>
            <a:ext cx="103746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駅から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</a:p>
        </p:txBody>
      </p:sp>
      <p:sp>
        <p:nvSpPr>
          <p:cNvPr id="21507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独立変数の影響力を比較する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偏回帰係数を使うと、</a:t>
            </a: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測定単位の違う独立変数の効果は比較できない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広さの「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1300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」と駅からの距離の「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500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」の意味？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標準偏回帰係数の機能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各独立変数の標準化偏回帰係数の（絶対値）を　　比較することで、</a:t>
            </a: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従属変数に対する各独立変数の影響力を比較できる</a:t>
            </a:r>
            <a:endParaRPr lang="en-US" altLang="ja-JP" sz="2800" u="sng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algn="r" eaLnBrk="1" hangingPunct="1">
              <a:buNone/>
            </a:pPr>
            <a:r>
              <a:rPr lang="ja-JP" altLang="en-US" sz="28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⇒要するに偏相関係数みたいなもの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</a:t>
            </a: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偏回帰係数の検定</a:t>
            </a:r>
          </a:p>
        </p:txBody>
      </p:sp>
      <p:sp>
        <p:nvSpPr>
          <p:cNvPr id="19459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個々の</a:t>
            </a:r>
            <a:r>
              <a:rPr lang="en-US" altLang="ja-JP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</a:t>
            </a:r>
            <a:r>
              <a:rPr lang="en-US" altLang="ja-JP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偏回帰係数が</a:t>
            </a:r>
            <a:r>
              <a:rPr lang="en-US" altLang="ja-JP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でないかを検定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統計的仮説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帰無仮説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偏回帰係数は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</a:p>
          <a:p>
            <a:pPr eaLnBrk="1" fontAlgn="auto" hangingPunct="1">
              <a:spcAft>
                <a:spcPts val="180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対立仮説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偏回帰係数は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でない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帰無仮説の正否の判断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Ｐ値≧有意水準　⇒　帰無仮説を棄却しない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　　　　　　　　（偏</a:t>
            </a:r>
            <a:r>
              <a:rPr lang="ja-JP" altLang="en-US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回帰係数は</a:t>
            </a:r>
            <a:r>
              <a:rPr lang="en-US" altLang="ja-JP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Ｐ値＜有意水準　⇒　帰無仮説を棄却する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　　　　　　　　（偏</a:t>
            </a:r>
            <a:r>
              <a:rPr lang="ja-JP" altLang="en-US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回帰係数は</a:t>
            </a:r>
            <a:r>
              <a:rPr lang="en-US" altLang="ja-JP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でない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標準化偏回帰係数の使い方</a:t>
            </a:r>
          </a:p>
        </p:txBody>
      </p:sp>
      <p:sp>
        <p:nvSpPr>
          <p:cNvPr id="2560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他の独立変数の影響を統制したい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spcAft>
                <a:spcPts val="1200"/>
              </a:spcAft>
              <a:buFont typeface="Wingdings" pitchFamily="2" charset="2"/>
              <a:buChar char="p"/>
            </a:pPr>
            <a:r>
              <a:rPr lang="ja-JP" altLang="en-US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でも</a:t>
            </a:r>
            <a:r>
              <a:rPr lang="ja-JP" altLang="en-US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でも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OK</a:t>
            </a:r>
          </a:p>
          <a:p>
            <a:pPr eaLnBrk="1" hangingPunct="1"/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</a:t>
            </a:r>
            <a:r>
              <a:rPr lang="en-US" altLang="ja-JP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単位変化したら、従属変数がどのように変化するのかを知りたい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spcAft>
                <a:spcPts val="1200"/>
              </a:spcAft>
              <a:buFont typeface="Wingdings" pitchFamily="2" charset="2"/>
              <a:buChar char="p"/>
            </a:pPr>
            <a:r>
              <a:rPr lang="ja-JP" altLang="en-US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を使用する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従属変数に対する、独立変数の影響力を比較したい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p"/>
            </a:pPr>
            <a:r>
              <a:rPr lang="ja-JP" altLang="en-US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を使用する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回帰式のフィットを評価する</a:t>
            </a:r>
          </a:p>
        </p:txBody>
      </p:sp>
      <p:sp>
        <p:nvSpPr>
          <p:cNvPr id="26627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重回帰分析でもデータの一部分しか説明　　できない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われわれが検討できる独立変数はごく一部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独立変数と従属変数の関係は直線だけでない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1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自由度調整済み決定係数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 eaLnBrk="1" hangingPunct="1">
              <a:buFont typeface="Wingdings" pitchFamily="2" charset="2"/>
              <a:buChar char="p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自由度調整済み決定係数で、</a:t>
            </a:r>
            <a:r>
              <a:rPr lang="ja-JP" altLang="en-US" sz="2400" b="1" u="sng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回帰式がデータ全体の散らばりの何</a:t>
            </a:r>
            <a:r>
              <a:rPr lang="en-US" altLang="ja-JP" sz="2400" b="1" u="sng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%</a:t>
            </a:r>
            <a:r>
              <a:rPr lang="ja-JP" altLang="en-US" sz="2400" b="1" u="sng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を説明できるか</a:t>
            </a: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がわかる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 eaLnBrk="1" hangingPunct="1">
              <a:buFont typeface="Wingdings" pitchFamily="2" charset="2"/>
              <a:buChar char="p"/>
            </a:pPr>
            <a:r>
              <a:rPr lang="ja-JP" altLang="en-US" sz="24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独立変数が多いと決定係数は誤差が大きくなるので、重回帰分析では自由度調整済み決定係数</a:t>
            </a:r>
            <a:r>
              <a:rPr lang="en-US" altLang="ja-JP" sz="24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(AdjR</a:t>
            </a:r>
            <a:r>
              <a:rPr lang="en-US" altLang="ja-JP" sz="2400" baseline="300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en-US" altLang="ja-JP" sz="24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24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を用いる</a:t>
            </a:r>
            <a:endParaRPr lang="en-US" altLang="ja-JP" sz="240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回帰式の検定</a:t>
            </a:r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回帰式がデータに適合しているのかを検定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統計的仮説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帰無仮説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：回帰式はデータに適合していない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180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対立仮説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：回帰式はデータに適合している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帰無仮説の正否の判断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Ｐ値≧有意水準　⇒　帰無仮説を棄却しない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（</a:t>
            </a:r>
            <a:r>
              <a:rPr lang="ja-JP" altLang="en-US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回帰式はデータにフィットしていない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Ｐ値＜有意水準　⇒　帰無仮説を棄却する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（</a:t>
            </a:r>
            <a:r>
              <a:rPr lang="ja-JP" altLang="en-US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回帰式はデータにフィットしている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EA387A0-D94F-432B-8ED7-F577CC155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936594"/>
            <a:ext cx="5726871" cy="393348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重回帰分析のまとめ方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203848" y="5622304"/>
            <a:ext cx="2376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分析に使ったデータ数</a:t>
            </a:r>
            <a:endParaRPr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(mandatory)</a:t>
            </a:r>
            <a:endParaRPr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9" name="カギ線コネクタ 8"/>
          <p:cNvCxnSpPr>
            <a:cxnSpLocks/>
            <a:stCxn id="7" idx="1"/>
            <a:endCxn id="22" idx="2"/>
          </p:cNvCxnSpPr>
          <p:nvPr/>
        </p:nvCxnSpPr>
        <p:spPr>
          <a:xfrm rot="10800000">
            <a:off x="2843808" y="5445226"/>
            <a:ext cx="360040" cy="50024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02497" y="3450365"/>
            <a:ext cx="1563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独立変数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1615368" y="3815440"/>
            <a:ext cx="2236551" cy="6779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1763688" y="4596661"/>
            <a:ext cx="1944216" cy="4885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カギ線コネクタ 14"/>
          <p:cNvCxnSpPr>
            <a:cxnSpLocks/>
            <a:stCxn id="18" idx="0"/>
            <a:endCxn id="14" idx="1"/>
          </p:cNvCxnSpPr>
          <p:nvPr/>
        </p:nvCxnSpPr>
        <p:spPr>
          <a:xfrm rot="5400000" flipH="1" flipV="1">
            <a:off x="1159710" y="4914877"/>
            <a:ext cx="677931" cy="53002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35197" y="5518854"/>
            <a:ext cx="21969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/>
              <a:t>重回帰用決定係数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979712" y="5106283"/>
            <a:ext cx="1728192" cy="3389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5307446" y="2908199"/>
            <a:ext cx="848730" cy="4487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カギ線コネクタ 24"/>
          <p:cNvCxnSpPr>
            <a:cxnSpLocks/>
            <a:stCxn id="13" idx="1"/>
            <a:endCxn id="12" idx="2"/>
          </p:cNvCxnSpPr>
          <p:nvPr/>
        </p:nvCxnSpPr>
        <p:spPr>
          <a:xfrm rot="10800000">
            <a:off x="884316" y="3819698"/>
            <a:ext cx="731052" cy="33470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カギ線コネクタ 34"/>
          <p:cNvCxnSpPr>
            <a:stCxn id="38" idx="1"/>
            <a:endCxn id="24" idx="0"/>
          </p:cNvCxnSpPr>
          <p:nvPr/>
        </p:nvCxnSpPr>
        <p:spPr>
          <a:xfrm rot="10800000" flipV="1">
            <a:off x="5731812" y="2670929"/>
            <a:ext cx="1489453" cy="23726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7221264" y="2486264"/>
            <a:ext cx="17571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標準誤差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推奨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4532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２．</a:t>
            </a:r>
            <a:r>
              <a:rPr lang="en-US" altLang="ja-JP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Jupyter</a:t>
            </a: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Hub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を使って回帰分析を行う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685800" y="6309320"/>
            <a:ext cx="7486600" cy="476672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Contents: https://github.com/MakotoASAOKA/IES2019_Week15</a:t>
            </a:r>
            <a:endParaRPr lang="ja-JP" altLang="en-US" sz="1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85800" y="5805264"/>
            <a:ext cx="6125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  <a:hlinkClick r:id="rId4"/>
              </a:rPr>
              <a:t>JupyterHub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hlinkClick r:id="rId4"/>
              </a:rPr>
              <a:t>: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hlinkClick r:id="rId4"/>
              </a:rPr>
              <a:t>　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hlinkClick r:id="rId4"/>
              </a:rPr>
              <a:t>https://jh.rcos.nii.ac.jp/php/login.php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5989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つの変数の間の関係</a:t>
            </a:r>
          </a:p>
        </p:txBody>
      </p:sp>
      <p:sp>
        <p:nvSpPr>
          <p:cNvPr id="1331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正比例関係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の値が大きくなると、変数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の値も大きくなる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e.g.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カロリー摂取量が増えると、体重も増加する）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負の比例関係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の値が大きくなると、変数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の値は小さくなる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e.g.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テレビを見る時間が増えると、睡眠時間は減少する）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無関係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の値が変化しても、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の値は変化しない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e.g.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数学の点数が増えても、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100m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走のタイムは変化しない）</a:t>
            </a:r>
          </a:p>
        </p:txBody>
      </p:sp>
      <p:sp>
        <p:nvSpPr>
          <p:cNvPr id="13316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016FBA-2E1B-47A1-BD90-EB334C140261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ja-JP" altLang="en-US" sz="120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4896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タイトル 1">
            <a:extLst>
              <a:ext uri="{FF2B5EF4-FFF2-40B4-BE49-F238E27FC236}">
                <a16:creationId xmlns:a16="http://schemas.microsoft.com/office/drawing/2014/main" id="{B8CF5105-53AA-4993-9764-A758FC0B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Jupyter</a:t>
            </a:r>
            <a:r>
              <a:rPr lang="en-US" altLang="ja-JP" sz="4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Hub</a:t>
            </a: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で回帰分析を行う</a:t>
            </a:r>
          </a:p>
        </p:txBody>
      </p:sp>
      <p:sp>
        <p:nvSpPr>
          <p:cNvPr id="19459" name="コンテンツ プレースホルダ 2">
            <a:extLst>
              <a:ext uri="{FF2B5EF4-FFF2-40B4-BE49-F238E27FC236}">
                <a16:creationId xmlns:a16="http://schemas.microsoft.com/office/drawing/2014/main" id="{E12A81C5-48DD-40B7-A63B-4A349C6DA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ポケモンデータを使って、様々なパラメーター間の関係を分析する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ポケモンの重さと他のパラメーター関係はどうなっているのか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p"/>
              <a:defRPr/>
            </a:pP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ポケモンの重さと攻撃力、防御力、</a:t>
            </a:r>
            <a:r>
              <a:rPr lang="en-US" altLang="ja-JP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HP</a:t>
            </a: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の関係は？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p"/>
              <a:defRPr/>
            </a:pP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パラメーターが</a:t>
            </a:r>
            <a:r>
              <a:rPr lang="en-US" altLang="ja-JP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増えることによってどれだけ重く／軽くなるのか？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ポケモンの重さに最も関連のあるパラメーターは？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2228" name="スライド番号プレースホルダ 3">
            <a:extLst>
              <a:ext uri="{FF2B5EF4-FFF2-40B4-BE49-F238E27FC236}">
                <a16:creationId xmlns:a16="http://schemas.microsoft.com/office/drawing/2014/main" id="{5A2B691C-3AB5-4AAB-AE26-A42589BC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4F462A-0A20-489F-A6E3-F247486C5416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ja-JP" altLang="en-US" sz="1200" dirty="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30" y="3915685"/>
            <a:ext cx="8444539" cy="2407981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847994" y="638482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</a:t>
            </a:r>
            <a:r>
              <a:rPr kumimoji="1" lang="en-US" altLang="ja-JP" dirty="0"/>
              <a:t>okemon.csv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データの入力＆確認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920082"/>
            <a:ext cx="8229600" cy="3206081"/>
          </a:xfrm>
        </p:spPr>
        <p:txBody>
          <a:bodyPr/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データの入力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csv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ファイルを読み込む際は区切り文字指定が必要</a:t>
            </a:r>
            <a:endParaRPr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データが文字化けした場合、エンコード指定を行う</a:t>
            </a:r>
            <a:endParaRPr kumimoji="1"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データの確認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データの中身を確認したい場合、「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ある個体のデータを見たい場合、「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xxxx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,]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まずは従属変数（重さ）の分布を確認する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Summary(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変数名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で変数の基本統計を表示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hist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変数名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breaks=</a:t>
            </a:r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yy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で変数の分布を</a:t>
            </a:r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yy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分割で表示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endParaRPr lang="en-US" altLang="ja-JP" sz="2000" dirty="0"/>
          </a:p>
          <a:p>
            <a:endParaRPr kumimoji="1" lang="ja-JP" altLang="en-US" sz="28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28800"/>
            <a:ext cx="8192677" cy="114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105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重回帰分析の前に</a:t>
            </a:r>
          </a:p>
        </p:txBody>
      </p:sp>
      <p:sp>
        <p:nvSpPr>
          <p:cNvPr id="3072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/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各変数間の相関関係をチェックする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相関係数、散布図を使ってチェック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相関係数、散布図は量的変数を対象とした分析手法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相関が高い変数を独立変数として同時に投入しない方がよい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はずれ値のチェック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全体の分布からみて、大きく外れている数値のこと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分析の結果を歪めるので、除去することが望ましい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3" eaLnBrk="1" hangingPunct="1"/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平均値</a:t>
            </a:r>
            <a:r>
              <a:rPr lang="en-US" altLang="ja-JP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±3×</a:t>
            </a: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標準偏差をこえる値を外れ値とすることがよくある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	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4663175"/>
            <a:ext cx="2016224" cy="2117037"/>
          </a:xfrm>
          <a:prstGeom prst="rect">
            <a:avLst/>
          </a:prstGeom>
        </p:spPr>
      </p:pic>
      <p:sp>
        <p:nvSpPr>
          <p:cNvPr id="3" name="楕円 2"/>
          <p:cNvSpPr/>
          <p:nvPr/>
        </p:nvSpPr>
        <p:spPr>
          <a:xfrm>
            <a:off x="3995936" y="4663175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4720047" y="5552157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937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散布図＆相関係数のチェック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56792"/>
            <a:ext cx="6818842" cy="79208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1" y="5733256"/>
            <a:ext cx="6633408" cy="9787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21" y="2996952"/>
            <a:ext cx="5801535" cy="2391109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251520" y="5113421"/>
            <a:ext cx="5976664" cy="27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351300" y="5066075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重さと他の変数の関係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4427984" y="2939980"/>
            <a:ext cx="576064" cy="1641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60232" y="2570648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経験値は他の変数との相関が大きい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137979" y="5733256"/>
            <a:ext cx="6674940" cy="3469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812919" y="5812651"/>
            <a:ext cx="1925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この辺りは外れ値</a:t>
            </a:r>
            <a:endParaRPr kumimoji="1" lang="en-US" altLang="ja-JP" dirty="0"/>
          </a:p>
          <a:p>
            <a:r>
              <a:rPr lang="ja-JP" altLang="en-US" dirty="0"/>
              <a:t>　（重さ＞</a:t>
            </a:r>
            <a:r>
              <a:rPr lang="en-US" altLang="ja-JP" dirty="0"/>
              <a:t>300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89295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外れ値の除去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33267"/>
          </a:xfrm>
        </p:spPr>
        <p:txBody>
          <a:bodyPr/>
          <a:lstStyle/>
          <a:p>
            <a:r>
              <a:rPr kumimoji="1" lang="en-US" altLang="ja-JP" sz="2400" dirty="0"/>
              <a:t>Filter</a:t>
            </a:r>
            <a:r>
              <a:rPr kumimoji="1" lang="ja-JP" altLang="en-US" sz="2400" dirty="0"/>
              <a:t>という変数を作成し、</a:t>
            </a:r>
            <a:r>
              <a:rPr kumimoji="1" lang="en-US" altLang="ja-JP" sz="2400" dirty="0"/>
              <a:t>300</a:t>
            </a:r>
            <a:r>
              <a:rPr kumimoji="1" lang="ja-JP" altLang="en-US" sz="2400" dirty="0"/>
              <a:t>以下のデータをチョイス</a:t>
            </a:r>
            <a:endParaRPr kumimoji="1" lang="en-US" altLang="ja-JP" sz="2400" dirty="0"/>
          </a:p>
          <a:p>
            <a:r>
              <a:rPr lang="en-US" altLang="ja-JP" sz="2400" dirty="0"/>
              <a:t>dat2</a:t>
            </a:r>
            <a:r>
              <a:rPr lang="ja-JP" altLang="en-US" sz="2400" dirty="0"/>
              <a:t>というデータフレームに</a:t>
            </a:r>
            <a:r>
              <a:rPr lang="en-US" altLang="ja-JP" sz="2400" dirty="0"/>
              <a:t>Filter</a:t>
            </a:r>
            <a:r>
              <a:rPr lang="ja-JP" altLang="en-US" sz="2400" dirty="0"/>
              <a:t>されたデータを入れる</a:t>
            </a:r>
            <a:endParaRPr kumimoji="1" lang="ja-JP" altLang="en-US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546925"/>
            <a:ext cx="4608512" cy="2697666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220688" y="4607726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220688" y="545509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7200" y="6370773"/>
            <a:ext cx="421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一部データが消えていることが確認できる</a:t>
            </a: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516" y="4077072"/>
            <a:ext cx="3985956" cy="155865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552" y="5743123"/>
            <a:ext cx="4032448" cy="581200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>
          <a:xfrm>
            <a:off x="5065712" y="3975819"/>
            <a:ext cx="4078288" cy="23949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1423695"/>
            <a:ext cx="6234820" cy="8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58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</a:t>
            </a:r>
          </a:p>
        </p:txBody>
      </p:sp>
      <p:sp>
        <p:nvSpPr>
          <p:cNvPr id="3072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450"/>
          </a:xfrm>
        </p:spPr>
        <p:txBody>
          <a:bodyPr/>
          <a:lstStyle/>
          <a:p>
            <a:pPr eaLnBrk="1" hangingPunct="1"/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lm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関数を使う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次の方法で回帰分析の結果を出力する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[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出力用変数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]&lt;-lm(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~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A+…, data=[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データ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])</a:t>
            </a:r>
          </a:p>
          <a:p>
            <a:pPr lvl="2" eaLnBrk="1" hangingPunct="1"/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Summary([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出力用変数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])</a:t>
            </a: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標準化偏回帰係数は変数を標準化し、標準化した値を使って回帰分析を行う必要がある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	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56" y="4509120"/>
            <a:ext cx="8302776" cy="124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142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重回帰分析　結果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24503"/>
            <a:ext cx="4439270" cy="344853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2324502"/>
            <a:ext cx="4515480" cy="3353268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403893" y="5301208"/>
            <a:ext cx="3686954" cy="443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499992" y="5301208"/>
            <a:ext cx="3686954" cy="448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カギ線コネクタ 9"/>
          <p:cNvCxnSpPr>
            <a:stCxn id="6" idx="2"/>
            <a:endCxn id="8" idx="2"/>
          </p:cNvCxnSpPr>
          <p:nvPr/>
        </p:nvCxnSpPr>
        <p:spPr>
          <a:xfrm rot="16200000" flipH="1">
            <a:off x="4293325" y="3699074"/>
            <a:ext cx="4188" cy="4096099"/>
          </a:xfrm>
          <a:prstGeom prst="bentConnector3">
            <a:avLst>
              <a:gd name="adj1" fmla="val 5558453"/>
            </a:avLst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716781" y="6139131"/>
            <a:ext cx="374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回帰式の検定、決定係数（同じ内容）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356804" y="3717032"/>
            <a:ext cx="3686954" cy="11211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4521113" y="3898635"/>
            <a:ext cx="3686954" cy="9395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43808" y="31747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偏回帰係数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607752" y="3242573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標準化</a:t>
            </a:r>
            <a:endParaRPr kumimoji="1" lang="en-US" altLang="ja-JP" dirty="0"/>
          </a:p>
          <a:p>
            <a:r>
              <a:rPr kumimoji="1" lang="ja-JP" altLang="en-US" dirty="0"/>
              <a:t>偏回帰係数</a:t>
            </a:r>
          </a:p>
        </p:txBody>
      </p:sp>
    </p:spTree>
    <p:extLst>
      <p:ext uri="{BB962C8B-B14F-4D97-AF65-F5344CB8AC3E}">
        <p14:creationId xmlns:p14="http://schemas.microsoft.com/office/powerpoint/2010/main" val="29823658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重回帰分析の解釈</a:t>
            </a:r>
          </a:p>
        </p:txBody>
      </p:sp>
      <p:sp>
        <p:nvSpPr>
          <p:cNvPr id="3072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ja-JP" sz="3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30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回帰式の検定を行う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☆回帰式の検定が有意でない⇒</a:t>
            </a:r>
            <a:r>
              <a:rPr lang="ja-JP" altLang="en-US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回帰式を作り直す</a:t>
            </a:r>
            <a:endParaRPr lang="en-US" altLang="ja-JP" sz="2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☆回帰式の検定が有意　　　⇒</a:t>
            </a:r>
            <a:r>
              <a:rPr lang="en-US" altLang="ja-JP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000" b="1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へ</a:t>
            </a:r>
            <a:endParaRPr lang="en-US" altLang="ja-JP" sz="2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en-US" altLang="ja-JP" sz="3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30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自由度調整済み決定係数をチェックする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en-US" altLang="ja-JP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lang="ja-JP" altLang="en-US" sz="28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偏回帰係数の検定を行う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☆偏回帰係数の検定で有意な結果にならなかった変数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⇒</a:t>
            </a:r>
            <a:r>
              <a:rPr lang="ja-JP" altLang="en-US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従属変数とは関係がないと結論</a:t>
            </a:r>
            <a:endParaRPr lang="en-US" altLang="ja-JP" sz="2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☆偏回帰係数の検定で有意な結果になった変数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⇒</a:t>
            </a:r>
            <a:r>
              <a:rPr lang="en-US" altLang="ja-JP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</a:t>
            </a:r>
            <a:r>
              <a:rPr lang="ja-JP" altLang="en-US" sz="2000" b="1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へ</a:t>
            </a:r>
            <a:endParaRPr lang="en-US" altLang="ja-JP" sz="2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en-US" altLang="ja-JP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</a:t>
            </a:r>
            <a:r>
              <a:rPr lang="ja-JP" altLang="en-US" sz="28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偏回帰係数や標準化偏回帰係数を解釈する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07298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926127"/>
            <a:ext cx="5094504" cy="789846"/>
          </a:xfrm>
          <a:prstGeom prst="rect">
            <a:avLst/>
          </a:prstGeom>
        </p:spPr>
      </p:pic>
      <p:sp>
        <p:nvSpPr>
          <p:cNvPr id="2969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SPSS</a:t>
            </a:r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の出力を解釈する</a:t>
            </a:r>
          </a:p>
        </p:txBody>
      </p:sp>
      <p:sp>
        <p:nvSpPr>
          <p:cNvPr id="29700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①回帰式の検定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9701" name="テキスト ボックス 4"/>
          <p:cNvSpPr txBox="1">
            <a:spLocks noChangeArrowheads="1"/>
          </p:cNvSpPr>
          <p:nvPr/>
        </p:nvSpPr>
        <p:spPr bwMode="auto">
          <a:xfrm>
            <a:off x="477516" y="4653136"/>
            <a:ext cx="8209284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回帰式の有意性の検定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en-US" altLang="ja-JP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</a:t>
            </a:r>
            <a:r>
              <a:rPr lang="ja-JP" altLang="en-US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値≧</a:t>
            </a:r>
            <a:r>
              <a:rPr lang="en-US" altLang="ja-JP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0.05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⇒作成した回帰式はデータに有意にフィットしない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en-US" altLang="ja-JP" sz="20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</a:t>
            </a:r>
            <a:r>
              <a:rPr lang="ja-JP" altLang="en-US" sz="20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値＜</a:t>
            </a:r>
            <a:r>
              <a:rPr lang="en-US" altLang="ja-JP" sz="20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0.05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⇒作成した回帰式はデータに有意にフィットする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860032" y="3328436"/>
            <a:ext cx="1728192" cy="316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63952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926127"/>
            <a:ext cx="5094504" cy="789846"/>
          </a:xfrm>
          <a:prstGeom prst="rect">
            <a:avLst/>
          </a:prstGeom>
        </p:spPr>
      </p:pic>
      <p:sp>
        <p:nvSpPr>
          <p:cNvPr id="2867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SPSS</a:t>
            </a:r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の出力を解釈する</a:t>
            </a:r>
          </a:p>
        </p:txBody>
      </p:sp>
      <p:sp>
        <p:nvSpPr>
          <p:cNvPr id="286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613" cy="6762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②自由度調整済み決定係数のチェック</a:t>
            </a:r>
          </a:p>
        </p:txBody>
      </p:sp>
      <p:sp>
        <p:nvSpPr>
          <p:cNvPr id="28676" name="テキスト ボックス 4"/>
          <p:cNvSpPr txBox="1">
            <a:spLocks noChangeArrowheads="1"/>
          </p:cNvSpPr>
          <p:nvPr/>
        </p:nvSpPr>
        <p:spPr bwMode="auto">
          <a:xfrm>
            <a:off x="165986" y="4691593"/>
            <a:ext cx="8812028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調整済み</a:t>
            </a:r>
            <a:r>
              <a:rPr lang="en-US" altLang="ja-JP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R</a:t>
            </a:r>
            <a:r>
              <a:rPr lang="en-US" altLang="ja-JP" sz="2800" baseline="30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：作成した回帰式の説明力の指標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□作成した回帰式でデータを何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%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説明できるかを示した指標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□この回帰式は、ポケモンの重さの</a:t>
            </a:r>
            <a:r>
              <a:rPr lang="en-US" altLang="ja-JP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36.9%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を説明する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355976" y="3140968"/>
            <a:ext cx="259228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135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分析の結果明らかになること</a:t>
            </a:r>
          </a:p>
        </p:txBody>
      </p:sp>
      <p:sp>
        <p:nvSpPr>
          <p:cNvPr id="8195" name="コンテンツ プレースホルダ 2">
            <a:extLst>
              <a:ext uri="{FF2B5EF4-FFF2-40B4-BE49-F238E27FC236}">
                <a16:creationId xmlns:a16="http://schemas.microsoft.com/office/drawing/2014/main" id="{14FCD9B9-8116-4369-978F-094875594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456565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２つの変数間の関連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800100" lvl="3" indent="-342900" eaLnBrk="1" hangingPunct="1">
              <a:buFont typeface="Wingdings" pitchFamily="2" charset="2"/>
              <a:buChar char="p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毎日朝食をとることとテストの結果には正比例関係がある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800100" lvl="3" indent="-342900" eaLnBrk="1" hangingPunct="1">
              <a:buFont typeface="Wingdings" pitchFamily="2" charset="2"/>
              <a:buChar char="p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女性の労働力率と合計特殊出生率には正の比例関係がある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3" indent="0" eaLnBrk="1" hangingPunct="1">
              <a:buFont typeface="Arial" charset="0"/>
              <a:buNone/>
              <a:defRPr/>
            </a:pP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3" indent="0" eaLnBrk="1" hangingPunct="1">
              <a:buFont typeface="Arial" charset="0"/>
              <a:buNone/>
              <a:defRPr/>
            </a:pP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Font typeface="Arial" charset="0"/>
              <a:buNone/>
              <a:defRPr/>
            </a:pP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２つの変数間の因果関係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p"/>
              <a:defRPr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毎日朝食をとるとテストの結果が良くなる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→学力低下を朝ごはんを食べることで解決できる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p"/>
              <a:defRPr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女性が社会進出している国ほど女性の出生率が高い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→少子化解決のために女性が安心して働ける社会にしよう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6388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5A2D76-7930-426A-9105-84190464498D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ja-JP" altLang="en-US" sz="120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65FB7FCA-83AE-4410-97C7-6D4754043CED}"/>
              </a:ext>
            </a:extLst>
          </p:cNvPr>
          <p:cNvSpPr/>
          <p:nvPr/>
        </p:nvSpPr>
        <p:spPr>
          <a:xfrm>
            <a:off x="1763713" y="3213100"/>
            <a:ext cx="1655762" cy="1152525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F37ADC62-2D6D-485E-B4C2-069BC2EA6CCE}"/>
              </a:ext>
            </a:extLst>
          </p:cNvPr>
          <p:cNvSpPr/>
          <p:nvPr/>
        </p:nvSpPr>
        <p:spPr>
          <a:xfrm>
            <a:off x="1979613" y="1484313"/>
            <a:ext cx="1223962" cy="12239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117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453380"/>
            <a:ext cx="4410691" cy="1448002"/>
          </a:xfrm>
          <a:prstGeom prst="rect">
            <a:avLst/>
          </a:prstGeom>
        </p:spPr>
      </p:pic>
      <p:sp>
        <p:nvSpPr>
          <p:cNvPr id="2457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SPSS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の出力を解釈する</a:t>
            </a:r>
          </a:p>
        </p:txBody>
      </p:sp>
      <p:sp>
        <p:nvSpPr>
          <p:cNvPr id="24580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③偏回帰係数の検定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716016" y="2564904"/>
            <a:ext cx="1439664" cy="1047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4582" name="テキスト ボックス 9"/>
          <p:cNvSpPr txBox="1">
            <a:spLocks noChangeArrowheads="1"/>
          </p:cNvSpPr>
          <p:nvPr/>
        </p:nvSpPr>
        <p:spPr bwMode="auto">
          <a:xfrm>
            <a:off x="323528" y="4149725"/>
            <a:ext cx="8496944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偏回帰係数の有意性の検定</a:t>
            </a:r>
            <a:endParaRPr lang="en-US" altLang="ja-JP" sz="28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ja-JP" altLang="en-US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有意確率≧</a:t>
            </a:r>
            <a:r>
              <a:rPr lang="en-US" altLang="ja-JP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0.05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⇒母集団で偏回帰係数は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の可能性あり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ja-JP" altLang="en-US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有意確率＜</a:t>
            </a:r>
            <a:r>
              <a:rPr lang="en-US" altLang="ja-JP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0.05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⇒母集団で偏回帰係数は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でない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□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HP</a:t>
            </a:r>
            <a:r>
              <a:rPr lang="ja-JP" altLang="en-US" sz="20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、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こうげき、ぼうぎょ、とくぼうは重さに</a:t>
            </a:r>
            <a:r>
              <a:rPr lang="ja-JP" altLang="en-US" sz="20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有意な影響を与えている</a:t>
            </a:r>
            <a:endParaRPr lang="en-US" altLang="ja-JP" sz="2000" u="sng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□すばやさ、とくこうは重さに影響を与えていない可能性がある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8746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937" y="2532176"/>
            <a:ext cx="4467849" cy="145752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08" y="2574430"/>
            <a:ext cx="4410691" cy="1448002"/>
          </a:xfrm>
          <a:prstGeom prst="rect">
            <a:avLst/>
          </a:prstGeom>
        </p:spPr>
      </p:pic>
      <p:sp>
        <p:nvSpPr>
          <p:cNvPr id="2457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SPSS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の出力を解釈する</a:t>
            </a:r>
          </a:p>
        </p:txBody>
      </p:sp>
      <p:sp>
        <p:nvSpPr>
          <p:cNvPr id="24580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④偏回帰係数、標準化変回帰係数の確認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327949" y="2777237"/>
            <a:ext cx="756220" cy="93979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4582" name="テキスト ボックス 9"/>
          <p:cNvSpPr txBox="1">
            <a:spLocks noChangeArrowheads="1"/>
          </p:cNvSpPr>
          <p:nvPr/>
        </p:nvSpPr>
        <p:spPr bwMode="auto">
          <a:xfrm>
            <a:off x="268643" y="4165986"/>
            <a:ext cx="874858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endParaRPr lang="en-US" altLang="ja-JP" sz="24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・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単位変わるとポケモンの重さがが何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Kg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変わるのかを表現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・予測モデルを作成する際に重要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b="1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  <a:endParaRPr lang="en-US" altLang="ja-JP" sz="2400" b="1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・どの要素が重さに一番影響力が強いのかを検討する際に用いる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 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＊</a:t>
            </a: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-1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から</a:t>
            </a: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の値域をとるので 指数表記になっている</a:t>
            </a:r>
            <a:r>
              <a:rPr lang="ja-JP" altLang="en-US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注意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→影響力の大きさはこうげき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(|.267|)</a:t>
            </a:r>
            <a:r>
              <a:rPr lang="ja-JP" altLang="en-US" sz="20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、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ぼうぎょ（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|.243|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）、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HP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|0.230|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）、とくぼう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(|.115|)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の順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1098093-F7BD-430C-9E6C-A186A68ED840}"/>
              </a:ext>
            </a:extLst>
          </p:cNvPr>
          <p:cNvSpPr/>
          <p:nvPr/>
        </p:nvSpPr>
        <p:spPr>
          <a:xfrm>
            <a:off x="990538" y="2677624"/>
            <a:ext cx="773150" cy="1039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86851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186" y="5071737"/>
            <a:ext cx="4467849" cy="1457528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83029"/>
            <a:ext cx="4410691" cy="1448002"/>
          </a:xfrm>
          <a:prstGeom prst="rect">
            <a:avLst/>
          </a:prstGeom>
        </p:spPr>
      </p:pic>
      <p:graphicFrame>
        <p:nvGraphicFramePr>
          <p:cNvPr id="9" name="コンテンツ プレースホルダー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8129302"/>
              </p:ext>
            </p:extLst>
          </p:nvPr>
        </p:nvGraphicFramePr>
        <p:xfrm>
          <a:off x="611560" y="1909197"/>
          <a:ext cx="3554818" cy="2592285"/>
        </p:xfrm>
        <a:graphic>
          <a:graphicData uri="http://schemas.openxmlformats.org/drawingml/2006/table">
            <a:tbl>
              <a:tblPr/>
              <a:tblGrid>
                <a:gridCol w="1650882">
                  <a:extLst>
                    <a:ext uri="{9D8B030D-6E8A-4147-A177-3AD203B41FA5}">
                      <a16:colId xmlns:a16="http://schemas.microsoft.com/office/drawing/2014/main" val="434995107"/>
                    </a:ext>
                  </a:extLst>
                </a:gridCol>
                <a:gridCol w="662763">
                  <a:extLst>
                    <a:ext uri="{9D8B030D-6E8A-4147-A177-3AD203B41FA5}">
                      <a16:colId xmlns:a16="http://schemas.microsoft.com/office/drawing/2014/main" val="2238836456"/>
                    </a:ext>
                  </a:extLst>
                </a:gridCol>
                <a:gridCol w="482008">
                  <a:extLst>
                    <a:ext uri="{9D8B030D-6E8A-4147-A177-3AD203B41FA5}">
                      <a16:colId xmlns:a16="http://schemas.microsoft.com/office/drawing/2014/main" val="2580649197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3843919983"/>
                    </a:ext>
                  </a:extLst>
                </a:gridCol>
                <a:gridCol w="241006">
                  <a:extLst>
                    <a:ext uri="{9D8B030D-6E8A-4147-A177-3AD203B41FA5}">
                      <a16:colId xmlns:a16="http://schemas.microsoft.com/office/drawing/2014/main" val="3980746667"/>
                    </a:ext>
                  </a:extLst>
                </a:gridCol>
              </a:tblGrid>
              <a:tr h="21678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表　ポケモンの重さを従属変数とした重回帰分析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913709"/>
                  </a:ext>
                </a:extLst>
              </a:tr>
              <a:tr h="21678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S.E.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β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362624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切片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-71.366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6.650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041985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HP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.493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.080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.230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092700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こうげき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.507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.070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.267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312007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ぼうぎょ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.469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.080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.243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343110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すばやさ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-.048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.070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-.250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793688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とくこう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.007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.070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-.030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245971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とくぼう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.231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.080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.115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900221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Adj R</a:t>
                      </a:r>
                      <a:r>
                        <a:rPr lang="en-US" sz="11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.369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*** 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989442"/>
                  </a:ext>
                </a:extLst>
              </a:tr>
              <a:tr h="216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698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443974"/>
                  </a:ext>
                </a:extLst>
              </a:tr>
              <a:tr h="216785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nn-N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†:&lt;.10 *:p&lt;.05 **: p&lt;.01 ***:p&lt;.001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48995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D6B6282E-C2E6-4BFF-BFAE-19C62C90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重回帰分析のまとめ方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EF84A33-99E8-42D6-ABFA-63F28B22DB97}"/>
              </a:ext>
            </a:extLst>
          </p:cNvPr>
          <p:cNvSpPr/>
          <p:nvPr/>
        </p:nvSpPr>
        <p:spPr>
          <a:xfrm>
            <a:off x="2195736" y="2348880"/>
            <a:ext cx="2160240" cy="15121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CC27AF4-233B-4FE5-AC4F-460ED61BE5AE}"/>
              </a:ext>
            </a:extLst>
          </p:cNvPr>
          <p:cNvSpPr/>
          <p:nvPr/>
        </p:nvSpPr>
        <p:spPr>
          <a:xfrm>
            <a:off x="681650" y="5083028"/>
            <a:ext cx="1370070" cy="115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5C8333-AFE1-4625-8AE3-23656CE4B7C2}"/>
              </a:ext>
            </a:extLst>
          </p:cNvPr>
          <p:cNvSpPr/>
          <p:nvPr/>
        </p:nvSpPr>
        <p:spPr>
          <a:xfrm>
            <a:off x="323528" y="1425650"/>
            <a:ext cx="76627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・一般的に重回帰係数の結果は以下のようにまとめる</a:t>
            </a:r>
          </a:p>
        </p:txBody>
      </p:sp>
      <p:sp>
        <p:nvSpPr>
          <p:cNvPr id="10" name="四角形: 角を丸くする 5">
            <a:extLst>
              <a:ext uri="{FF2B5EF4-FFF2-40B4-BE49-F238E27FC236}">
                <a16:creationId xmlns:a16="http://schemas.microsoft.com/office/drawing/2014/main" id="{6EF84A33-99E8-42D6-ABFA-63F28B22DB97}"/>
              </a:ext>
            </a:extLst>
          </p:cNvPr>
          <p:cNvSpPr/>
          <p:nvPr/>
        </p:nvSpPr>
        <p:spPr>
          <a:xfrm>
            <a:off x="3563888" y="2527749"/>
            <a:ext cx="360040" cy="1261291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6">
            <a:extLst>
              <a:ext uri="{FF2B5EF4-FFF2-40B4-BE49-F238E27FC236}">
                <a16:creationId xmlns:a16="http://schemas.microsoft.com/office/drawing/2014/main" id="{ACC27AF4-233B-4FE5-AC4F-460ED61BE5AE}"/>
              </a:ext>
            </a:extLst>
          </p:cNvPr>
          <p:cNvSpPr/>
          <p:nvPr/>
        </p:nvSpPr>
        <p:spPr>
          <a:xfrm>
            <a:off x="3040621" y="5083028"/>
            <a:ext cx="307243" cy="115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5">
            <a:extLst>
              <a:ext uri="{FF2B5EF4-FFF2-40B4-BE49-F238E27FC236}">
                <a16:creationId xmlns:a16="http://schemas.microsoft.com/office/drawing/2014/main" id="{6EF84A33-99E8-42D6-ABFA-63F28B22DB97}"/>
              </a:ext>
            </a:extLst>
          </p:cNvPr>
          <p:cNvSpPr/>
          <p:nvPr/>
        </p:nvSpPr>
        <p:spPr>
          <a:xfrm>
            <a:off x="5372190" y="5373216"/>
            <a:ext cx="639969" cy="864095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5">
            <a:extLst>
              <a:ext uri="{FF2B5EF4-FFF2-40B4-BE49-F238E27FC236}">
                <a16:creationId xmlns:a16="http://schemas.microsoft.com/office/drawing/2014/main" id="{6EF84A33-99E8-42D6-ABFA-63F28B22DB97}"/>
              </a:ext>
            </a:extLst>
          </p:cNvPr>
          <p:cNvSpPr/>
          <p:nvPr/>
        </p:nvSpPr>
        <p:spPr>
          <a:xfrm>
            <a:off x="5339028" y="5157192"/>
            <a:ext cx="673131" cy="200539"/>
          </a:xfrm>
          <a:prstGeom prst="round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コネクタ: カギ線 8">
            <a:extLst>
              <a:ext uri="{FF2B5EF4-FFF2-40B4-BE49-F238E27FC236}">
                <a16:creationId xmlns:a16="http://schemas.microsoft.com/office/drawing/2014/main" id="{E2F15229-2DE4-415F-91CF-177FCE57785B}"/>
              </a:ext>
            </a:extLst>
          </p:cNvPr>
          <p:cNvCxnSpPr>
            <a:cxnSpLocks/>
            <a:stCxn id="21" idx="1"/>
            <a:endCxn id="16" idx="0"/>
          </p:cNvCxnSpPr>
          <p:nvPr/>
        </p:nvCxnSpPr>
        <p:spPr>
          <a:xfrm rot="10800000" flipV="1">
            <a:off x="5675595" y="4772600"/>
            <a:ext cx="896525" cy="384591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6572119" y="4587935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切片は</a:t>
            </a:r>
            <a:r>
              <a:rPr lang="en-US" altLang="ja-JP" dirty="0"/>
              <a:t>0</a:t>
            </a:r>
            <a:r>
              <a:rPr lang="ja-JP" altLang="en-US" dirty="0" err="1"/>
              <a:t>なので</a:t>
            </a:r>
            <a:r>
              <a:rPr kumimoji="1" lang="ja-JP" altLang="en-US" dirty="0"/>
              <a:t>省略</a:t>
            </a:r>
          </a:p>
        </p:txBody>
      </p:sp>
    </p:spTree>
    <p:extLst>
      <p:ext uri="{BB962C8B-B14F-4D97-AF65-F5344CB8AC3E}">
        <p14:creationId xmlns:p14="http://schemas.microsoft.com/office/powerpoint/2010/main" val="27709870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コンテンツ プレースホルダー 3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122" y="1654086"/>
            <a:ext cx="3572566" cy="2627604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088" y="5857439"/>
            <a:ext cx="5094504" cy="78984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6B6282E-C2E6-4BFF-BFAE-19C62C90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重回帰分析のまとめ方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EF84A33-99E8-42D6-ABFA-63F28B22DB97}"/>
              </a:ext>
            </a:extLst>
          </p:cNvPr>
          <p:cNvSpPr/>
          <p:nvPr/>
        </p:nvSpPr>
        <p:spPr>
          <a:xfrm>
            <a:off x="3563888" y="3573015"/>
            <a:ext cx="691837" cy="2410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CC27AF4-233B-4FE5-AC4F-460ED61BE5AE}"/>
              </a:ext>
            </a:extLst>
          </p:cNvPr>
          <p:cNvSpPr/>
          <p:nvPr/>
        </p:nvSpPr>
        <p:spPr>
          <a:xfrm>
            <a:off x="8028383" y="6308205"/>
            <a:ext cx="702291" cy="245234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E2F15229-2DE4-415F-91CF-177FCE57785B}"/>
              </a:ext>
            </a:extLst>
          </p:cNvPr>
          <p:cNvCxnSpPr>
            <a:cxnSpLocks/>
            <a:stCxn id="21" idx="1"/>
            <a:endCxn id="17" idx="2"/>
          </p:cNvCxnSpPr>
          <p:nvPr/>
        </p:nvCxnSpPr>
        <p:spPr>
          <a:xfrm rot="10800000">
            <a:off x="4428686" y="3814091"/>
            <a:ext cx="771963" cy="574530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EA43D13-5578-4324-A8EC-39F56891DA08}"/>
              </a:ext>
            </a:extLst>
          </p:cNvPr>
          <p:cNvSpPr/>
          <p:nvPr/>
        </p:nvSpPr>
        <p:spPr>
          <a:xfrm>
            <a:off x="8398952" y="6101557"/>
            <a:ext cx="677640" cy="2066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C10C6F6-7D7A-49B7-9EEC-02274272E2D0}"/>
              </a:ext>
            </a:extLst>
          </p:cNvPr>
          <p:cNvSpPr/>
          <p:nvPr/>
        </p:nvSpPr>
        <p:spPr>
          <a:xfrm>
            <a:off x="4255725" y="3573015"/>
            <a:ext cx="345920" cy="241076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99F5A1C-2D69-479B-978E-974B08E1715C}"/>
              </a:ext>
            </a:extLst>
          </p:cNvPr>
          <p:cNvSpPr txBox="1"/>
          <p:nvPr/>
        </p:nvSpPr>
        <p:spPr>
          <a:xfrm>
            <a:off x="5200648" y="3573013"/>
            <a:ext cx="2808312" cy="163121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値の大きさによって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＊の数を変える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0.001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: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＊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0.001~0.01: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＊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0.01~0.05: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＊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0.1~0.05: †(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ダガー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7C6BE646-4145-4165-BC50-9AE552C2447E}"/>
              </a:ext>
            </a:extLst>
          </p:cNvPr>
          <p:cNvCxnSpPr>
            <a:cxnSpLocks/>
            <a:endCxn id="21" idx="3"/>
          </p:cNvCxnSpPr>
          <p:nvPr/>
        </p:nvCxnSpPr>
        <p:spPr>
          <a:xfrm rot="16200000" flipV="1">
            <a:off x="7182856" y="5214726"/>
            <a:ext cx="2042201" cy="389992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6F99C62A-2694-4A79-86BF-AAEE24AC9175}"/>
              </a:ext>
            </a:extLst>
          </p:cNvPr>
          <p:cNvSpPr/>
          <p:nvPr/>
        </p:nvSpPr>
        <p:spPr>
          <a:xfrm>
            <a:off x="5869643" y="6308204"/>
            <a:ext cx="740952" cy="36484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6BD4107-220D-41FD-87DD-CB7FEE6FF977}"/>
              </a:ext>
            </a:extLst>
          </p:cNvPr>
          <p:cNvSpPr/>
          <p:nvPr/>
        </p:nvSpPr>
        <p:spPr>
          <a:xfrm>
            <a:off x="3550658" y="3841821"/>
            <a:ext cx="712168" cy="20871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05DE80D2-9AB6-42F5-8820-1BF8EBC778AF}"/>
              </a:ext>
            </a:extLst>
          </p:cNvPr>
          <p:cNvCxnSpPr>
            <a:cxnSpLocks/>
            <a:stCxn id="28" idx="1"/>
            <a:endCxn id="29" idx="2"/>
          </p:cNvCxnSpPr>
          <p:nvPr/>
        </p:nvCxnSpPr>
        <p:spPr>
          <a:xfrm rot="10800000">
            <a:off x="3906743" y="4050540"/>
            <a:ext cx="1962901" cy="2440087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F59F4358-F12B-4FF2-A0A4-1DA12EA90B79}"/>
              </a:ext>
            </a:extLst>
          </p:cNvPr>
          <p:cNvCxnSpPr>
            <a:cxnSpLocks/>
            <a:stCxn id="13" idx="0"/>
            <a:endCxn id="6" idx="0"/>
          </p:cNvCxnSpPr>
          <p:nvPr/>
        </p:nvCxnSpPr>
        <p:spPr>
          <a:xfrm rot="16200000" flipV="1">
            <a:off x="5059519" y="2423303"/>
            <a:ext cx="2528542" cy="4827965"/>
          </a:xfrm>
          <a:prstGeom prst="bentConnector3">
            <a:avLst>
              <a:gd name="adj1" fmla="val 10904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99F5A1C-2D69-479B-978E-974B08E1715C}"/>
              </a:ext>
            </a:extLst>
          </p:cNvPr>
          <p:cNvSpPr txBox="1"/>
          <p:nvPr/>
        </p:nvSpPr>
        <p:spPr>
          <a:xfrm>
            <a:off x="261262" y="5598073"/>
            <a:ext cx="3648544" cy="892552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の総数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自由度に関する表記より計算可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6+691(+1)= 698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42425603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A1228A-585E-4536-82EC-A78A87FF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統計分析用のデータ、</a:t>
            </a:r>
            <a:br>
              <a:rPr kumimoji="1" lang="en-US" altLang="ja-JP" dirty="0"/>
            </a:br>
            <a:r>
              <a:rPr kumimoji="1" lang="ja-JP" altLang="en-US" dirty="0"/>
              <a:t>どこにあるの？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44CB8A-1EA1-4561-92B9-98DE745CA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社会科学系ならば</a:t>
            </a:r>
            <a:r>
              <a:rPr kumimoji="1" lang="en-US" altLang="ja-JP" dirty="0"/>
              <a:t>…</a:t>
            </a:r>
          </a:p>
          <a:p>
            <a:pPr lvl="1"/>
            <a:r>
              <a:rPr lang="en-US" altLang="ja-JP" dirty="0"/>
              <a:t>ICPSR</a:t>
            </a:r>
          </a:p>
          <a:p>
            <a:pPr lvl="2"/>
            <a:r>
              <a:rPr lang="ja-JP" altLang="en-US" dirty="0"/>
              <a:t>世界最大の社会科学データリポジトリ。会員限定、総研大は非会員</a:t>
            </a:r>
            <a:endParaRPr lang="en-US" altLang="ja-JP" dirty="0"/>
          </a:p>
          <a:p>
            <a:pPr lvl="1"/>
            <a:r>
              <a:rPr kumimoji="1" lang="en-US" altLang="ja-JP" dirty="0"/>
              <a:t>CESSDA</a:t>
            </a:r>
            <a:r>
              <a:rPr lang="ja-JP" altLang="en-US" dirty="0"/>
              <a:t> </a:t>
            </a:r>
            <a:r>
              <a:rPr lang="en-US" altLang="ja-JP" dirty="0"/>
              <a:t>Data</a:t>
            </a:r>
            <a:r>
              <a:rPr lang="ja-JP" altLang="en-US" dirty="0"/>
              <a:t> </a:t>
            </a:r>
            <a:r>
              <a:rPr lang="en-US" altLang="ja-JP" dirty="0"/>
              <a:t>Catalog</a:t>
            </a:r>
          </a:p>
          <a:p>
            <a:pPr lvl="2"/>
            <a:r>
              <a:rPr kumimoji="1" lang="ja-JP" altLang="en-US" dirty="0"/>
              <a:t>ヨーロッパの社会科学データを検索できる。</a:t>
            </a:r>
            <a:r>
              <a:rPr kumimoji="1" lang="en-US" altLang="ja-JP" dirty="0"/>
              <a:t>GESIS</a:t>
            </a:r>
            <a:r>
              <a:rPr kumimoji="1" lang="ja-JP" altLang="en-US" dirty="0"/>
              <a:t>や</a:t>
            </a:r>
            <a:r>
              <a:rPr kumimoji="1" lang="en-US" altLang="ja-JP" dirty="0"/>
              <a:t>UKDS</a:t>
            </a:r>
            <a:r>
              <a:rPr kumimoji="1" lang="ja-JP" altLang="en-US" dirty="0"/>
              <a:t>で研究データの利用可能</a:t>
            </a:r>
            <a:endParaRPr kumimoji="1" lang="en-US" altLang="ja-JP" dirty="0"/>
          </a:p>
          <a:p>
            <a:pPr lvl="1"/>
            <a:r>
              <a:rPr lang="en-US" altLang="ja-JP" dirty="0"/>
              <a:t>SSJDA</a:t>
            </a:r>
          </a:p>
          <a:p>
            <a:pPr lvl="2"/>
            <a:r>
              <a:rPr lang="ja-JP" altLang="en-US" dirty="0"/>
              <a:t>日本の社会科学データリポジトリ。</a:t>
            </a:r>
            <a:r>
              <a:rPr lang="en-US" altLang="ja-JP" dirty="0"/>
              <a:t>1500</a:t>
            </a:r>
            <a:r>
              <a:rPr lang="ja-JP" altLang="en-US" dirty="0"/>
              <a:t>件ほどの研究データを利用することができる　</a:t>
            </a:r>
            <a:r>
              <a:rPr kumimoji="1" lang="ja-JP" altLang="en-US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12889661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75A626-9168-498C-92CF-DC071D29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F9B93A-573D-49A2-8037-6821D7484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kumimoji="1" lang="ja-JP" altLang="en-US" dirty="0"/>
              <a:t>ポケモン</a:t>
            </a:r>
            <a:r>
              <a:rPr lang="ja-JP" altLang="en-US" dirty="0"/>
              <a:t>の「高さ」</a:t>
            </a:r>
            <a:r>
              <a:rPr kumimoji="1" lang="ja-JP" altLang="en-US" dirty="0"/>
              <a:t>を従属変数にした重回帰分析を行い。結果を</a:t>
            </a:r>
            <a:r>
              <a:rPr kumimoji="1" lang="en-US" altLang="ja-JP" dirty="0"/>
              <a:t>excel</a:t>
            </a:r>
            <a:r>
              <a:rPr kumimoji="1" lang="ja-JP" altLang="en-US" dirty="0"/>
              <a:t>シートにてまとめなさい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1279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相関関係と因果関係</a:t>
            </a:r>
          </a:p>
        </p:txBody>
      </p:sp>
      <p:sp>
        <p:nvSpPr>
          <p:cNvPr id="9219" name="コンテンツ プレースホルダ 2">
            <a:extLst>
              <a:ext uri="{FF2B5EF4-FFF2-40B4-BE49-F238E27FC236}">
                <a16:creationId xmlns:a16="http://schemas.microsoft.com/office/drawing/2014/main" id="{CC21FAEA-90C6-45D6-A574-42369E497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相関関係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</a:t>
            </a:r>
            <a:r>
              <a:rPr lang="en-US" altLang="ja-JP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の値が変化すると、変数</a:t>
            </a:r>
            <a:r>
              <a:rPr lang="en-US" altLang="ja-JP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の値も変化することを検証</a:t>
            </a:r>
            <a:endParaRPr lang="en-US" altLang="ja-JP" sz="2200" b="1" u="sng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どちらが原因でどちらが結果なのかは分からない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→「テレビゲーム」と「暴力性」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Z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の関係に影響を与えている可能性もある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　　　　　　 　　　　</a:t>
            </a:r>
          </a:p>
        </p:txBody>
      </p:sp>
      <p:sp>
        <p:nvSpPr>
          <p:cNvPr id="18436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8E0FB4-FDDD-4889-A47F-20150151FA1F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ja-JP" altLang="en-US" sz="120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968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独立変数と従属変数</a:t>
            </a:r>
          </a:p>
        </p:txBody>
      </p:sp>
      <p:sp>
        <p:nvSpPr>
          <p:cNvPr id="10243" name="コンテンツ プレースホルダ 2">
            <a:extLst>
              <a:ext uri="{FF2B5EF4-FFF2-40B4-BE49-F238E27FC236}">
                <a16:creationId xmlns:a16="http://schemas.microsoft.com/office/drawing/2014/main" id="{A95C51BE-B78F-40C6-8BB7-3AEBF5EB0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独立変数（説明変数）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原因と考えられる変数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従属変数（被説明変数、目的変数）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結果と考えられる変数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「朝ごはんを食べると、成績が上がる」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独立変数：朝食の有無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従属変数：学業成績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0484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EFDAE1-1AF4-4563-90D7-13497CC5E467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ja-JP" altLang="en-US" sz="120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0848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相関関係と因果関係</a:t>
            </a:r>
          </a:p>
        </p:txBody>
      </p:sp>
      <p:sp>
        <p:nvSpPr>
          <p:cNvPr id="9219" name="コンテンツ プレースホルダ 2">
            <a:extLst>
              <a:ext uri="{FF2B5EF4-FFF2-40B4-BE49-F238E27FC236}">
                <a16:creationId xmlns:a16="http://schemas.microsoft.com/office/drawing/2014/main" id="{6F68846A-6A5C-4CAC-B3C4-7C3E8C96B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相関関係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</a:t>
            </a:r>
            <a:r>
              <a:rPr lang="en-US" altLang="ja-JP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の値が変化すると、変数</a:t>
            </a:r>
            <a:r>
              <a:rPr lang="en-US" altLang="ja-JP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の値も変化することを検証</a:t>
            </a:r>
            <a:endParaRPr lang="en-US" altLang="ja-JP" sz="2200" b="1" u="sng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どちらが原因でどちらが結果なのかは分からない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→「テレビゲーム」と「暴力性」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Z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の関係に影響を与えている可能性もある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因果関係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4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</a:t>
            </a:r>
            <a:r>
              <a:rPr lang="en-US" altLang="ja-JP" sz="24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4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の影響で変数</a:t>
            </a:r>
            <a:r>
              <a:rPr lang="en-US" altLang="ja-JP" sz="24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4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の値が変化することを検証</a:t>
            </a:r>
            <a:endParaRPr lang="en-US" altLang="ja-JP" sz="2400" b="1" u="sng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Arial" charset="0"/>
              <a:buNone/>
              <a:defRPr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統計分析＋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どちらが原因でどちらが結果か？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>
              <a:defRPr/>
            </a:pPr>
            <a:r>
              <a:rPr lang="en-US" altLang="ja-JP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16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つの</a:t>
            </a: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変数の時間的な順序関係から推測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他の変数が影響しているのではないのか？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>
              <a:defRPr/>
            </a:pP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他の変数を投入する分析することで推測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　　　　　　 　　　　</a:t>
            </a:r>
          </a:p>
        </p:txBody>
      </p:sp>
      <p:sp>
        <p:nvSpPr>
          <p:cNvPr id="24580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8690B3-83CC-4C0D-A599-8795424B2559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ja-JP" altLang="en-US" sz="120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748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6"/>
          <p:cNvSpPr>
            <a:spLocks noChangeArrowheads="1"/>
          </p:cNvSpPr>
          <p:nvPr/>
        </p:nvSpPr>
        <p:spPr bwMode="auto">
          <a:xfrm>
            <a:off x="1258888" y="4797425"/>
            <a:ext cx="7489825" cy="1081088"/>
          </a:xfrm>
          <a:prstGeom prst="roundRect">
            <a:avLst>
              <a:gd name="adj" fmla="val 16667"/>
            </a:avLst>
          </a:prstGeom>
          <a:solidFill>
            <a:srgbClr val="FFCC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AutoShape 5"/>
          <p:cNvSpPr>
            <a:spLocks noChangeArrowheads="1"/>
          </p:cNvSpPr>
          <p:nvPr/>
        </p:nvSpPr>
        <p:spPr bwMode="auto">
          <a:xfrm>
            <a:off x="1258888" y="2997200"/>
            <a:ext cx="7489825" cy="1081088"/>
          </a:xfrm>
          <a:prstGeom prst="roundRect">
            <a:avLst>
              <a:gd name="adj" fmla="val 16667"/>
            </a:avLst>
          </a:prstGeom>
          <a:solidFill>
            <a:srgbClr val="FFFF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002588" cy="499745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ja-JP" altLang="en-US">
                <a:ea typeface="メイリオ" panose="020B0604030504040204" pitchFamily="50" charset="-128"/>
              </a:rPr>
              <a:t>変数には大きく分けて</a:t>
            </a:r>
            <a:r>
              <a:rPr lang="en-US" altLang="ja-JP">
                <a:ea typeface="メイリオ" panose="020B0604030504040204" pitchFamily="50" charset="-128"/>
              </a:rPr>
              <a:t>2</a:t>
            </a:r>
            <a:r>
              <a:rPr lang="ja-JP" altLang="en-US">
                <a:ea typeface="メイリオ" panose="020B0604030504040204" pitchFamily="50" charset="-128"/>
              </a:rPr>
              <a:t>つのタイプがある</a:t>
            </a:r>
          </a:p>
          <a:p>
            <a:pPr>
              <a:buFont typeface="Arial" panose="020B0604020202020204" pitchFamily="34" charset="0"/>
              <a:buNone/>
            </a:pPr>
            <a:endParaRPr lang="ja-JP" altLang="en-US" sz="1600">
              <a:ea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ja-JP" altLang="en-US" b="1">
                <a:solidFill>
                  <a:srgbClr val="FF0000"/>
                </a:solidFill>
                <a:ea typeface="メイリオ" panose="020B0604030504040204" pitchFamily="50" charset="-128"/>
              </a:rPr>
              <a:t>　</a:t>
            </a:r>
            <a:r>
              <a:rPr lang="ja-JP" altLang="en-US" b="1">
                <a:solidFill>
                  <a:schemeClr val="hlink"/>
                </a:solidFill>
                <a:ea typeface="メイリオ" panose="020B0604030504040204" pitchFamily="50" charset="-128"/>
              </a:rPr>
              <a:t>質的変数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ja-JP" altLang="en-US">
                <a:ea typeface="メイリオ" panose="020B0604030504040204" pitchFamily="50" charset="-128"/>
              </a:rPr>
              <a:t>　カテゴリーで分類 </a:t>
            </a:r>
            <a:r>
              <a:rPr lang="en-US" altLang="ja-JP" sz="2000">
                <a:ea typeface="メイリオ" panose="020B0604030504040204" pitchFamily="50" charset="-128"/>
              </a:rPr>
              <a:t>(</a:t>
            </a:r>
            <a:r>
              <a:rPr lang="ja-JP" altLang="en-US" sz="2000">
                <a:ea typeface="メイリオ" panose="020B0604030504040204" pitchFamily="50" charset="-128"/>
              </a:rPr>
              <a:t>例</a:t>
            </a:r>
            <a:r>
              <a:rPr lang="en-US" altLang="ja-JP" sz="2000">
                <a:ea typeface="メイリオ" panose="020B0604030504040204" pitchFamily="50" charset="-128"/>
              </a:rPr>
              <a:t>:20</a:t>
            </a:r>
            <a:r>
              <a:rPr lang="ja-JP" altLang="en-US" sz="2000">
                <a:ea typeface="メイリオ" panose="020B0604030504040204" pitchFamily="50" charset="-128"/>
              </a:rPr>
              <a:t>代、高等教育、低所得</a:t>
            </a:r>
            <a:r>
              <a:rPr lang="en-US" altLang="ja-JP" sz="2000">
                <a:ea typeface="メイリオ" panose="020B0604030504040204" pitchFamily="50" charset="-128"/>
              </a:rPr>
              <a:t>)</a:t>
            </a:r>
          </a:p>
          <a:p>
            <a:pPr algn="r">
              <a:buFont typeface="Arial" panose="020B0604020202020204" pitchFamily="34" charset="0"/>
              <a:buNone/>
            </a:pPr>
            <a:r>
              <a:rPr lang="ja-JP" altLang="en-US" sz="2800">
                <a:ea typeface="メイリオ" panose="020B0604030504040204" pitchFamily="50" charset="-128"/>
              </a:rPr>
              <a:t>　</a:t>
            </a:r>
            <a:r>
              <a:rPr lang="ja-JP" altLang="en-US" sz="2400">
                <a:solidFill>
                  <a:srgbClr val="FF0000"/>
                </a:solidFill>
                <a:ea typeface="メイリオ" panose="020B0604030504040204" pitchFamily="50" charset="-128"/>
              </a:rPr>
              <a:t>デメリット　</a:t>
            </a:r>
            <a:r>
              <a:rPr lang="ja-JP" altLang="en-US" sz="2400">
                <a:ea typeface="メイリオ" panose="020B0604030504040204" pitchFamily="50" charset="-128"/>
              </a:rPr>
              <a:t>平均や分散などの記述統計ができない</a:t>
            </a:r>
          </a:p>
          <a:p>
            <a:pPr algn="r">
              <a:buFont typeface="Arial" panose="020B0604020202020204" pitchFamily="34" charset="0"/>
              <a:buNone/>
            </a:pPr>
            <a:endParaRPr lang="en-US" altLang="ja-JP" sz="800">
              <a:ea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ja-JP" altLang="en-US" b="1">
                <a:solidFill>
                  <a:srgbClr val="FF0000"/>
                </a:solidFill>
                <a:ea typeface="メイリオ" panose="020B0604030504040204" pitchFamily="50" charset="-128"/>
              </a:rPr>
              <a:t>　</a:t>
            </a:r>
            <a:r>
              <a:rPr lang="ja-JP" altLang="en-US" b="1">
                <a:solidFill>
                  <a:schemeClr val="hlink"/>
                </a:solidFill>
                <a:ea typeface="メイリオ" panose="020B0604030504040204" pitchFamily="50" charset="-128"/>
              </a:rPr>
              <a:t>量的変数</a:t>
            </a:r>
          </a:p>
          <a:p>
            <a:pPr>
              <a:buFont typeface="Arial" panose="020B0604020202020204" pitchFamily="34" charset="0"/>
              <a:buNone/>
            </a:pPr>
            <a:r>
              <a:rPr lang="ja-JP" altLang="en-US">
                <a:ea typeface="メイリオ" panose="020B0604030504040204" pitchFamily="50" charset="-128"/>
              </a:rPr>
              <a:t>　　</a:t>
            </a:r>
            <a:r>
              <a:rPr lang="ja-JP" altLang="en-US" sz="2800">
                <a:ea typeface="メイリオ" panose="020B0604030504040204" pitchFamily="50" charset="-128"/>
              </a:rPr>
              <a:t>数値に変換する </a:t>
            </a:r>
            <a:r>
              <a:rPr lang="en-US" altLang="ja-JP" sz="2000">
                <a:ea typeface="メイリオ" panose="020B0604030504040204" pitchFamily="50" charset="-128"/>
              </a:rPr>
              <a:t>(</a:t>
            </a:r>
            <a:r>
              <a:rPr lang="ja-JP" altLang="en-US" sz="2000">
                <a:ea typeface="メイリオ" panose="020B0604030504040204" pitchFamily="50" charset="-128"/>
              </a:rPr>
              <a:t>例</a:t>
            </a:r>
            <a:r>
              <a:rPr lang="en-US" altLang="ja-JP" sz="2000">
                <a:ea typeface="メイリオ" panose="020B0604030504040204" pitchFamily="50" charset="-128"/>
              </a:rPr>
              <a:t>:21</a:t>
            </a:r>
            <a:r>
              <a:rPr lang="ja-JP" altLang="en-US" sz="2000">
                <a:ea typeface="メイリオ" panose="020B0604030504040204" pitchFamily="50" charset="-128"/>
              </a:rPr>
              <a:t>歳、教育年数</a:t>
            </a:r>
            <a:r>
              <a:rPr lang="en-US" altLang="ja-JP" sz="2000">
                <a:ea typeface="メイリオ" panose="020B0604030504040204" pitchFamily="50" charset="-128"/>
              </a:rPr>
              <a:t>14</a:t>
            </a:r>
            <a:r>
              <a:rPr lang="ja-JP" altLang="en-US" sz="2000">
                <a:ea typeface="メイリオ" panose="020B0604030504040204" pitchFamily="50" charset="-128"/>
              </a:rPr>
              <a:t>年、年収</a:t>
            </a:r>
            <a:r>
              <a:rPr lang="en-US" altLang="ja-JP" sz="2000">
                <a:ea typeface="メイリオ" panose="020B0604030504040204" pitchFamily="50" charset="-128"/>
              </a:rPr>
              <a:t>300</a:t>
            </a:r>
            <a:r>
              <a:rPr lang="ja-JP" altLang="en-US" sz="2000">
                <a:ea typeface="メイリオ" panose="020B0604030504040204" pitchFamily="50" charset="-128"/>
              </a:rPr>
              <a:t>万</a:t>
            </a:r>
            <a:r>
              <a:rPr lang="en-US" altLang="ja-JP" sz="2000">
                <a:ea typeface="メイリオ" panose="020B0604030504040204" pitchFamily="50" charset="-128"/>
              </a:rPr>
              <a:t>)</a:t>
            </a:r>
          </a:p>
          <a:p>
            <a:pPr algn="r">
              <a:buFont typeface="Arial" panose="020B0604020202020204" pitchFamily="34" charset="0"/>
              <a:buNone/>
            </a:pPr>
            <a:r>
              <a:rPr lang="ja-JP" altLang="en-US" sz="2400">
                <a:solidFill>
                  <a:srgbClr val="FF0000"/>
                </a:solidFill>
                <a:ea typeface="メイリオ" panose="020B0604030504040204" pitchFamily="50" charset="-128"/>
              </a:rPr>
              <a:t>デメリット</a:t>
            </a:r>
            <a:r>
              <a:rPr lang="ja-JP" altLang="en-US" sz="2400">
                <a:ea typeface="メイリオ" panose="020B0604030504040204" pitchFamily="50" charset="-128"/>
              </a:rPr>
              <a:t>　度数分布表やクロス表で分析しずらい</a:t>
            </a:r>
          </a:p>
          <a:p>
            <a:pPr algn="r">
              <a:buFont typeface="Arial" panose="020B0604020202020204" pitchFamily="34" charset="0"/>
              <a:buNone/>
            </a:pPr>
            <a:endParaRPr lang="ja-JP" altLang="en-US" sz="800">
              <a:ea typeface="メイリオ" panose="020B0604030504040204" pitchFamily="50" charset="-128"/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ja-JP" altLang="en-US" sz="2800">
                <a:ea typeface="メイリオ" panose="020B0604030504040204" pitchFamily="50" charset="-128"/>
              </a:rPr>
              <a:t>⇒変数のタイプによって分析方法が異なる　</a:t>
            </a:r>
          </a:p>
        </p:txBody>
      </p:sp>
      <p:sp>
        <p:nvSpPr>
          <p:cNvPr id="26629" name="Rectangle 2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4400">
                <a:solidFill>
                  <a:srgbClr val="000000"/>
                </a:solidFill>
                <a:ea typeface="メイリオ" panose="020B0604030504040204" pitchFamily="50" charset="-128"/>
              </a:rPr>
              <a:t>量的変数と質的変数</a:t>
            </a:r>
          </a:p>
        </p:txBody>
      </p:sp>
    </p:spTree>
    <p:extLst>
      <p:ext uri="{BB962C8B-B14F-4D97-AF65-F5344CB8AC3E}">
        <p14:creationId xmlns:p14="http://schemas.microsoft.com/office/powerpoint/2010/main" val="3495909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2425</TotalTime>
  <Words>3985</Words>
  <Application>Microsoft Office PowerPoint</Application>
  <PresentationFormat>画面に合わせる (4:3)</PresentationFormat>
  <Paragraphs>585</Paragraphs>
  <Slides>55</Slides>
  <Notes>38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55</vt:i4>
      </vt:variant>
    </vt:vector>
  </HeadingPairs>
  <TitlesOfParts>
    <vt:vector size="67" baseType="lpstr">
      <vt:lpstr>AXIS Std M</vt:lpstr>
      <vt:lpstr>Meiryo UI</vt:lpstr>
      <vt:lpstr>ＭＳ Ｐゴシック</vt:lpstr>
      <vt:lpstr>メイリオ</vt:lpstr>
      <vt:lpstr>Arial</vt:lpstr>
      <vt:lpstr>Arial</vt:lpstr>
      <vt:lpstr>Book Antiqua</vt:lpstr>
      <vt:lpstr>Calibri</vt:lpstr>
      <vt:lpstr>Cambria Math</vt:lpstr>
      <vt:lpstr>Century</vt:lpstr>
      <vt:lpstr>Wingdings</vt:lpstr>
      <vt:lpstr>Office テーマ</vt:lpstr>
      <vt:lpstr>統計分析：複数の変数間の関連を探る</vt:lpstr>
      <vt:lpstr>今回の授業内容</vt:lpstr>
      <vt:lpstr>０．変数間の関連を探る</vt:lpstr>
      <vt:lpstr>2つの変数の間の関係</vt:lpstr>
      <vt:lpstr>分析の結果明らかになること</vt:lpstr>
      <vt:lpstr>相関関係と因果関係</vt:lpstr>
      <vt:lpstr>独立変数と従属変数</vt:lpstr>
      <vt:lpstr>相関関係と因果関係</vt:lpstr>
      <vt:lpstr>PowerPoint プレゼンテーション</vt:lpstr>
      <vt:lpstr>分析の方法</vt:lpstr>
      <vt:lpstr>1．回帰分析の考え方</vt:lpstr>
      <vt:lpstr>回帰分析とは？</vt:lpstr>
      <vt:lpstr>回帰分析とは？</vt:lpstr>
      <vt:lpstr>回帰分析とは？</vt:lpstr>
      <vt:lpstr>単回帰分析 </vt:lpstr>
      <vt:lpstr>単回帰分析のモデル</vt:lpstr>
      <vt:lpstr>回帰式の例</vt:lpstr>
      <vt:lpstr>回帰式のフィットを考える</vt:lpstr>
      <vt:lpstr>回帰式のフィットを考える</vt:lpstr>
      <vt:lpstr>Rの分析結果</vt:lpstr>
      <vt:lpstr>単回帰分析の解釈</vt:lpstr>
      <vt:lpstr>単回帰分析の解釈</vt:lpstr>
      <vt:lpstr>単回帰分析から重回帰分析へ</vt:lpstr>
      <vt:lpstr>モデルでみると．．．</vt:lpstr>
      <vt:lpstr>重回帰分析のメリット</vt:lpstr>
      <vt:lpstr>重回帰分析のメリット（１）</vt:lpstr>
      <vt:lpstr>重回帰分析のメリット（２）</vt:lpstr>
      <vt:lpstr>重回帰分析のメリット（３）</vt:lpstr>
      <vt:lpstr>重回帰分析を理解するポイント</vt:lpstr>
      <vt:lpstr>偏回帰係数とは？</vt:lpstr>
      <vt:lpstr>偏回帰係数の意味</vt:lpstr>
      <vt:lpstr>偏回帰係数の意味</vt:lpstr>
      <vt:lpstr>標準化偏回帰係数</vt:lpstr>
      <vt:lpstr>(標準化)偏回帰係数の検定</vt:lpstr>
      <vt:lpstr>標準化偏回帰係数の使い方</vt:lpstr>
      <vt:lpstr>回帰式のフィットを評価する</vt:lpstr>
      <vt:lpstr>回帰式の検定</vt:lpstr>
      <vt:lpstr>重回帰分析のまとめ方</vt:lpstr>
      <vt:lpstr>２．Jupyter Hubを使って回帰分析を行う</vt:lpstr>
      <vt:lpstr>Jupyter Hubで回帰分析を行う</vt:lpstr>
      <vt:lpstr>データの入力＆確認</vt:lpstr>
      <vt:lpstr>重回帰分析の前に</vt:lpstr>
      <vt:lpstr>散布図＆相関係数のチェック</vt:lpstr>
      <vt:lpstr>外れ値の除去</vt:lpstr>
      <vt:lpstr>重回帰分析</vt:lpstr>
      <vt:lpstr>重回帰分析　結果</vt:lpstr>
      <vt:lpstr>重回帰分析の解釈</vt:lpstr>
      <vt:lpstr>SPSSの出力を解釈する</vt:lpstr>
      <vt:lpstr>SPSSの出力を解釈する</vt:lpstr>
      <vt:lpstr>SPSSの出力を解釈する</vt:lpstr>
      <vt:lpstr>SPSSの出力を解釈する</vt:lpstr>
      <vt:lpstr>重回帰分析のまとめ方</vt:lpstr>
      <vt:lpstr>重回帰分析のまとめ方</vt:lpstr>
      <vt:lpstr>統計分析用のデータ、 どこにあるの？</vt:lpstr>
      <vt:lpstr>本日の課題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9．原因探求・予測のための 分析法Ⅱ</dc:title>
  <dc:creator>kanazawa</dc:creator>
  <cp:lastModifiedBy>誠 朝岡</cp:lastModifiedBy>
  <cp:revision>214</cp:revision>
  <dcterms:created xsi:type="dcterms:W3CDTF">2011-06-13T05:01:19Z</dcterms:created>
  <dcterms:modified xsi:type="dcterms:W3CDTF">2024-07-27T01:36:53Z</dcterms:modified>
</cp:coreProperties>
</file>