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6000" dirty="0" smtClean="0"/>
              <a:t>Predicting</a:t>
            </a:r>
            <a:r>
              <a:rPr kumimoji="1" lang="ja-JP" altLang="en-US" sz="6000" dirty="0" smtClean="0"/>
              <a:t> </a:t>
            </a:r>
            <a:r>
              <a:rPr kumimoji="1" lang="en-US" altLang="ja-JP" sz="6000" dirty="0" smtClean="0"/>
              <a:t>country’s prosperity</a:t>
            </a:r>
            <a:r>
              <a:rPr lang="en-US" altLang="ja-JP" sz="6000" dirty="0" smtClean="0"/>
              <a:t> from Internet &amp; tweeting activities</a:t>
            </a:r>
            <a:endParaRPr kumimoji="1" lang="ja-JP" alt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[INST 737] Milestone 2</a:t>
            </a:r>
          </a:p>
          <a:p>
            <a:r>
              <a:rPr lang="en-US" altLang="ja-JP" dirty="0"/>
              <a:t>Makoto Asami </a:t>
            </a:r>
            <a:r>
              <a:rPr lang="en-US" altLang="ja-JP" dirty="0" smtClean="0"/>
              <a:t> &amp; </a:t>
            </a:r>
            <a:r>
              <a:rPr lang="en-US" altLang="ja-JP" dirty="0" err="1" smtClean="0"/>
              <a:t>Pulkit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kaushal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8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by keeping the dependent variable: Category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4" y="2533649"/>
            <a:ext cx="77247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1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38" y="2554141"/>
            <a:ext cx="7410914" cy="2970895"/>
          </a:xfrm>
        </p:spPr>
      </p:pic>
    </p:spTree>
    <p:extLst>
      <p:ext uri="{BB962C8B-B14F-4D97-AF65-F5344CB8AC3E}">
        <p14:creationId xmlns:p14="http://schemas.microsoft.com/office/powerpoint/2010/main" val="8006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Research Question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 smtClean="0"/>
              <a:t>How do internet environment and online activities (tweeting) relate to a country’s development?</a:t>
            </a:r>
          </a:p>
          <a:p>
            <a:r>
              <a:rPr lang="en-US" altLang="ja-JP" dirty="0" smtClean="0"/>
              <a:t>We would like to predict…</a:t>
            </a:r>
          </a:p>
          <a:p>
            <a:pPr lvl="1"/>
            <a:r>
              <a:rPr kumimoji="1" lang="en-US" altLang="ja-JP" dirty="0" smtClean="0"/>
              <a:t>GDP</a:t>
            </a:r>
          </a:p>
          <a:p>
            <a:pPr lvl="1"/>
            <a:r>
              <a:rPr lang="en-US" altLang="ja-JP" dirty="0" smtClean="0"/>
              <a:t>Unemployment rate</a:t>
            </a:r>
          </a:p>
          <a:p>
            <a:pPr lvl="1"/>
            <a:r>
              <a:rPr kumimoji="1" lang="en-US" altLang="ja-JP" dirty="0" smtClean="0"/>
              <a:t>Educational status (e.g. literacy rate)</a:t>
            </a:r>
            <a:endParaRPr lang="en-US" altLang="ja-JP" dirty="0" smtClean="0"/>
          </a:p>
          <a:p>
            <a:r>
              <a:rPr kumimoji="1" lang="en-US" altLang="ja-JP" dirty="0" smtClean="0"/>
              <a:t>Using…</a:t>
            </a:r>
          </a:p>
          <a:p>
            <a:pPr lvl="1"/>
            <a:r>
              <a:rPr lang="en-US" altLang="ja-JP" dirty="0" smtClean="0"/>
              <a:t>Number of internet users</a:t>
            </a:r>
          </a:p>
          <a:p>
            <a:pPr lvl="1"/>
            <a:r>
              <a:rPr kumimoji="1" lang="en-US" altLang="ja-JP" dirty="0" smtClean="0"/>
              <a:t>Number of tweet</a:t>
            </a:r>
          </a:p>
          <a:p>
            <a:pPr lvl="1"/>
            <a:r>
              <a:rPr lang="en-US" altLang="ja-JP" dirty="0" smtClean="0"/>
              <a:t>Types of tweet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40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Cleaning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World Bank dataset</a:t>
            </a:r>
          </a:p>
          <a:p>
            <a:pPr lvl="1"/>
            <a:r>
              <a:rPr lang="en-US" altLang="ja-JP" dirty="0" smtClean="0"/>
              <a:t>Converted into a table with a record per Country x Year.</a:t>
            </a:r>
          </a:p>
          <a:p>
            <a:pPr lvl="1"/>
            <a:r>
              <a:rPr kumimoji="1" lang="en-US" altLang="ja-JP" dirty="0" smtClean="0"/>
              <a:t>214 data (per year) x 13 years (2000-2012) = 2782 data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8" y="3609975"/>
            <a:ext cx="1162700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58" y="5057773"/>
            <a:ext cx="11574463" cy="871539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900738" y="4585929"/>
            <a:ext cx="885825" cy="400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1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Linear Regression (1)</a:t>
            </a:r>
            <a:br>
              <a:rPr kumimoji="1" lang="en-US" altLang="ja-JP" dirty="0" smtClean="0"/>
            </a:br>
            <a:r>
              <a:rPr lang="en-US" altLang="ja-JP" sz="2800" dirty="0"/>
              <a:t>Literacy </a:t>
            </a:r>
            <a:r>
              <a:rPr lang="en-US" altLang="ja-JP" sz="2800" dirty="0" smtClean="0"/>
              <a:t>rate (%) </a:t>
            </a:r>
            <a:r>
              <a:rPr lang="ja-JP" altLang="en-US" sz="2800" dirty="0" smtClean="0"/>
              <a:t>→ </a:t>
            </a:r>
            <a:r>
              <a:rPr lang="en-US" altLang="ja-JP" sz="2800" dirty="0"/>
              <a:t>Internet users (per 100 people</a:t>
            </a:r>
            <a:r>
              <a:rPr lang="en-US" altLang="ja-JP" sz="28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805" y="2052918"/>
            <a:ext cx="3001122" cy="4195481"/>
          </a:xfrm>
        </p:spPr>
        <p:txBody>
          <a:bodyPr/>
          <a:lstStyle/>
          <a:p>
            <a:r>
              <a:rPr lang="en-US" altLang="ja-JP" dirty="0" smtClean="0"/>
              <a:t>Intercept: -11.4491</a:t>
            </a:r>
          </a:p>
          <a:p>
            <a:r>
              <a:rPr lang="en-US" altLang="ja-JP" dirty="0" smtClean="0"/>
              <a:t>Coefficient: 0.2812</a:t>
            </a:r>
            <a:endParaRPr lang="ja-JP" altLang="ja-JP" dirty="0"/>
          </a:p>
          <a:p>
            <a:endParaRPr kumimoji="1" lang="ja-JP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4" y="1853248"/>
            <a:ext cx="3377970" cy="462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6" y="1860536"/>
            <a:ext cx="3086405" cy="461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5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Linear Regression </a:t>
            </a:r>
            <a:r>
              <a:rPr lang="en-US" altLang="ja-JP" dirty="0" smtClean="0"/>
              <a:t>(2)</a:t>
            </a:r>
            <a:br>
              <a:rPr lang="en-US" altLang="ja-JP" dirty="0" smtClean="0"/>
            </a:br>
            <a:r>
              <a:rPr lang="en-US" altLang="ja-JP" sz="2800" dirty="0"/>
              <a:t>GDP per capita </a:t>
            </a:r>
            <a:r>
              <a:rPr lang="ja-JP" altLang="en-US" sz="2800" dirty="0" smtClean="0"/>
              <a:t>→ </a:t>
            </a:r>
            <a:r>
              <a:rPr lang="en-US" altLang="ja-JP" sz="2800" dirty="0"/>
              <a:t>Internet users (per 100 people)</a:t>
            </a:r>
            <a:endParaRPr kumimoji="1" lang="ja-JP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775" y="2052918"/>
            <a:ext cx="2519056" cy="4195481"/>
          </a:xfrm>
        </p:spPr>
        <p:txBody>
          <a:bodyPr/>
          <a:lstStyle/>
          <a:p>
            <a:r>
              <a:rPr lang="en-US" altLang="ja-JP" dirty="0"/>
              <a:t>Intercept: </a:t>
            </a:r>
            <a:r>
              <a:rPr lang="en-US" altLang="ja-JP" dirty="0"/>
              <a:t>8.3598926</a:t>
            </a:r>
            <a:endParaRPr lang="en-US" altLang="ja-JP" dirty="0"/>
          </a:p>
          <a:p>
            <a:r>
              <a:rPr lang="en-US" altLang="ja-JP" dirty="0"/>
              <a:t>Coefficient: </a:t>
            </a:r>
            <a:r>
              <a:rPr lang="en-US" altLang="ja-JP" dirty="0" smtClean="0"/>
              <a:t>0.0009201</a:t>
            </a:r>
            <a:endParaRPr lang="ja-JP" altLang="ja-JP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52918"/>
            <a:ext cx="4411664" cy="38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31" y="2052918"/>
            <a:ext cx="4112167" cy="3894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8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Linear Regression </a:t>
            </a:r>
            <a:r>
              <a:rPr lang="en-US" altLang="ja-JP" dirty="0" smtClean="0"/>
              <a:t>(3)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800" dirty="0" smtClean="0"/>
              <a:t>Unemployment (%)</a:t>
            </a:r>
            <a:r>
              <a:rPr lang="ja-JP" altLang="en-US" sz="2800" dirty="0" smtClean="0"/>
              <a:t>→ </a:t>
            </a:r>
            <a:r>
              <a:rPr lang="en-US" altLang="ja-JP" sz="2800" dirty="0"/>
              <a:t>Internet users (per 100 people)</a:t>
            </a:r>
            <a:endParaRPr kumimoji="1" lang="ja-JP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378" y="2052918"/>
            <a:ext cx="2043197" cy="4195481"/>
          </a:xfrm>
        </p:spPr>
        <p:txBody>
          <a:bodyPr/>
          <a:lstStyle/>
          <a:p>
            <a:r>
              <a:rPr lang="en-US" altLang="ja-JP" dirty="0"/>
              <a:t>Intercept: </a:t>
            </a:r>
            <a:r>
              <a:rPr lang="en-US" altLang="ja-JP" dirty="0"/>
              <a:t>22.8823</a:t>
            </a:r>
            <a:endParaRPr lang="en-US" altLang="ja-JP" dirty="0"/>
          </a:p>
          <a:p>
            <a:r>
              <a:rPr lang="en-US" altLang="ja-JP" dirty="0"/>
              <a:t>Coefficient: </a:t>
            </a:r>
            <a:r>
              <a:rPr lang="en-US" altLang="ja-JP" dirty="0"/>
              <a:t>-0.6324</a:t>
            </a:r>
            <a:endParaRPr lang="ja-JP" altLang="ja-JP" dirty="0"/>
          </a:p>
          <a:p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46" y="1873547"/>
            <a:ext cx="4596033" cy="392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576" y="1853248"/>
            <a:ext cx="4118981" cy="3924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2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8549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ecision Trees &amp; Random Forests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Dataset (r4) : World Bank 2012 GDP, Internet usage  and per capita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: range(NY.GDP.PCAP.CD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 categorical variable based on GDP per capita in current </a:t>
            </a:r>
            <a:r>
              <a:rPr lang="en-US" dirty="0" smtClean="0"/>
              <a:t>dollars : Dependent Variable : Category, and Variable created was “high” which depends on GDP of particular country.</a:t>
            </a:r>
          </a:p>
          <a:p>
            <a:r>
              <a:rPr lang="en-US" dirty="0"/>
              <a:t>A</a:t>
            </a:r>
            <a:r>
              <a:rPr lang="en-US" dirty="0" smtClean="0"/>
              <a:t>ppend </a:t>
            </a:r>
            <a:r>
              <a:rPr lang="en-US" dirty="0"/>
              <a:t>high to </a:t>
            </a:r>
            <a:r>
              <a:rPr lang="en-US" dirty="0" smtClean="0"/>
              <a:t>r4 (Dataset)</a:t>
            </a:r>
          </a:p>
          <a:p>
            <a:endParaRPr lang="en-US" dirty="0"/>
          </a:p>
          <a:p>
            <a:r>
              <a:rPr lang="en-US" dirty="0" smtClean="0"/>
              <a:t>Split Dataset in Training and testing in 80:20 &amp; 60:40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281" y="1421853"/>
            <a:ext cx="8946541" cy="4195481"/>
          </a:xfrm>
        </p:spPr>
        <p:txBody>
          <a:bodyPr/>
          <a:lstStyle/>
          <a:p>
            <a:r>
              <a:rPr lang="en-US" dirty="0" smtClean="0"/>
              <a:t>Fit the tree model using Training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27" y="2061357"/>
            <a:ext cx="3438305" cy="41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43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231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Century Gothic</vt:lpstr>
      <vt:lpstr>Wingdings 3</vt:lpstr>
      <vt:lpstr>Ion</vt:lpstr>
      <vt:lpstr>Predicting country’s prosperity from Internet &amp; tweeting activities</vt:lpstr>
      <vt:lpstr>Research Question</vt:lpstr>
      <vt:lpstr>Data Cleaning</vt:lpstr>
      <vt:lpstr>Linear Regression (1) Literacy rate (%) → Internet users (per 100 people)</vt:lpstr>
      <vt:lpstr>Linear Regression (2) GDP per capita → Internet users (per 100 people)</vt:lpstr>
      <vt:lpstr>Linear Regression (3) Unemployment (%)→ Internet users (per 100 people)</vt:lpstr>
      <vt:lpstr>Decision Trees &amp; Random Forests</vt:lpstr>
      <vt:lpstr>Decision Tree</vt:lpstr>
      <vt:lpstr>Decision Tree</vt:lpstr>
      <vt:lpstr>Boosting </vt:lpstr>
      <vt:lpstr>Bagging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浅海誠</dc:creator>
  <cp:lastModifiedBy>浅海誠</cp:lastModifiedBy>
  <cp:revision>15</cp:revision>
  <dcterms:created xsi:type="dcterms:W3CDTF">2014-11-06T19:41:48Z</dcterms:created>
  <dcterms:modified xsi:type="dcterms:W3CDTF">2014-11-06T23:45:16Z</dcterms:modified>
</cp:coreProperties>
</file>