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8" r:id="rId2"/>
    <p:sldId id="259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0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7425A9-D2BF-4A17-9D7F-47777C76ACA3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9CC-47CE-4438-9850-3B5A6282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sws.org/~farshad/geographic_dissection.pdf" TargetMode="External"/><Relationship Id="rId2" Type="http://schemas.openxmlformats.org/officeDocument/2006/relationships/hyperlink" Target="http://arxiv.org/ftp/arxiv/papers/1401/1401.605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encedirect.com/science/article/pii/S0378873311000359" TargetMode="External"/><Relationship Id="rId4" Type="http://schemas.openxmlformats.org/officeDocument/2006/relationships/hyperlink" Target="http://envplan.com/epa/fulltext/a45/a45349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452717"/>
            <a:ext cx="9559515" cy="2440607"/>
          </a:xfrm>
        </p:spPr>
        <p:txBody>
          <a:bodyPr/>
          <a:lstStyle/>
          <a:p>
            <a:pPr algn="ctr"/>
            <a:r>
              <a:rPr lang="en-US" dirty="0" smtClean="0"/>
              <a:t>Milestone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Tweets determine relation between different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several factors such as the country’s GDP, Its per capita Income ($), Academic </a:t>
            </a:r>
            <a:r>
              <a:rPr lang="en-US" sz="2800" dirty="0"/>
              <a:t>Level?</a:t>
            </a:r>
            <a:br>
              <a:rPr lang="en-US" sz="2800" dirty="0"/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38" y="2503294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Human Development Index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World bank dataset: GDP growth of country in past decade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Barrolee</a:t>
            </a:r>
            <a:r>
              <a:rPr lang="en-US" dirty="0" smtClean="0"/>
              <a:t> Dataset: Educational Attainment of the total population from 1950 – 2010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5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usage relate to countries’ indices?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044" y="2052918"/>
            <a:ext cx="4218040" cy="442427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Internet users (per 100 </a:t>
            </a:r>
            <a:r>
              <a:rPr kumimoji="1" lang="en-US" altLang="ja-JP" dirty="0" smtClean="0"/>
              <a:t>people) x Literacy </a:t>
            </a:r>
            <a:r>
              <a:rPr kumimoji="1" lang="en-US" altLang="ja-JP" dirty="0"/>
              <a:t>rate, adult total (% of people ages 15 and above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151 missing data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How about… ?</a:t>
            </a:r>
          </a:p>
          <a:p>
            <a:pPr lvl="1"/>
            <a:r>
              <a:rPr kumimoji="1" lang="en-US" altLang="ja-JP" dirty="0" smtClean="0"/>
              <a:t> internet speed</a:t>
            </a:r>
          </a:p>
          <a:p>
            <a:pPr lvl="1"/>
            <a:r>
              <a:rPr kumimoji="1" lang="en-US" altLang="ja-JP" dirty="0" smtClean="0"/>
              <a:t>Number of tweet</a:t>
            </a:r>
          </a:p>
          <a:p>
            <a:pPr lvl="1"/>
            <a:r>
              <a:rPr kumimoji="1" lang="en-US" altLang="ja-JP" dirty="0" smtClean="0"/>
              <a:t>Tweeted contents, </a:t>
            </a:r>
            <a:r>
              <a:rPr kumimoji="1" lang="en-US" altLang="ja-JP" dirty="0" smtClean="0"/>
              <a:t>words</a:t>
            </a:r>
          </a:p>
          <a:p>
            <a:pPr lvl="1"/>
            <a:r>
              <a:rPr kumimoji="1" lang="en-US" altLang="ja-JP" dirty="0" smtClean="0"/>
              <a:t>Can illiterate people tweet?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0" y="2052918"/>
            <a:ext cx="5301277" cy="4424276"/>
          </a:xfrm>
          <a:prstGeom prst="rect">
            <a:avLst/>
          </a:prstGeom>
        </p:spPr>
      </p:pic>
      <p:sp>
        <p:nvSpPr>
          <p:cNvPr id="5" name="Text Box 13"/>
          <p:cNvSpPr txBox="1"/>
          <p:nvPr/>
        </p:nvSpPr>
        <p:spPr>
          <a:xfrm>
            <a:off x="3288890" y="3522252"/>
            <a:ext cx="707923" cy="2533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ja-JP" sz="1100" dirty="0" smtClean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Egypt</a:t>
            </a:r>
            <a:endParaRPr lang="ja-JP" sz="1100" dirty="0">
              <a:solidFill>
                <a:srgbClr val="FF0000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/>
          <p:nvPr/>
        </p:nvSpPr>
        <p:spPr>
          <a:xfrm>
            <a:off x="1323536" y="2052918"/>
            <a:ext cx="12668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Turkmenistan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Text Box 13"/>
          <p:cNvSpPr txBox="1"/>
          <p:nvPr/>
        </p:nvSpPr>
        <p:spPr>
          <a:xfrm>
            <a:off x="1194619" y="2652096"/>
            <a:ext cx="1086027" cy="2385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ja-JP" sz="1100" dirty="0" smtClean="0">
                <a:solidFill>
                  <a:srgbClr val="FF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Myanmar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6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49373"/>
            <a:ext cx="5423297" cy="44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7420"/>
            <a:ext cx="9404723" cy="1187355"/>
          </a:xfrm>
        </p:spPr>
        <p:txBody>
          <a:bodyPr/>
          <a:lstStyle/>
          <a:p>
            <a:pPr algn="ctr"/>
            <a:r>
              <a:rPr lang="en-US" dirty="0" smtClean="0"/>
              <a:t>Research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007"/>
            <a:ext cx="8946541" cy="5016623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arxiv.org/ftp/arxiv/papers/1401/1401.6058.pdf</a:t>
            </a:r>
            <a:endParaRPr lang="en-US" u="sng" dirty="0" smtClean="0"/>
          </a:p>
          <a:p>
            <a:pPr marL="0" indent="0">
              <a:buNone/>
            </a:pPr>
            <a:r>
              <a:rPr lang="en-US" i="1" dirty="0" smtClean="0"/>
              <a:t>	“</a:t>
            </a:r>
            <a:r>
              <a:rPr lang="en-US" i="1" dirty="0"/>
              <a:t>The Readability of Tweets and their Geographic Correlation with </a:t>
            </a:r>
            <a:r>
              <a:rPr lang="en-US" i="1" dirty="0" smtClean="0"/>
              <a:t>	Education</a:t>
            </a:r>
            <a:r>
              <a:rPr lang="en-US" i="1" dirty="0"/>
              <a:t>” </a:t>
            </a:r>
            <a:endParaRPr lang="en-US" dirty="0"/>
          </a:p>
          <a:p>
            <a:r>
              <a:rPr lang="en-US" u="sng" dirty="0">
                <a:hlinkClick r:id="rId3"/>
              </a:rPr>
              <a:t>http://www.mpi-sws.org/~</a:t>
            </a:r>
            <a:r>
              <a:rPr lang="en-US" u="sng" dirty="0" smtClean="0">
                <a:hlinkClick r:id="rId3"/>
              </a:rPr>
              <a:t>farshad/geographic_dissection.pdf</a:t>
            </a:r>
            <a:endParaRPr lang="en-US" u="sng" dirty="0" smtClean="0"/>
          </a:p>
          <a:p>
            <a:pPr marL="0" indent="0">
              <a:buNone/>
            </a:pPr>
            <a:r>
              <a:rPr lang="en-US" i="1" dirty="0" smtClean="0"/>
              <a:t>	“</a:t>
            </a:r>
            <a:r>
              <a:rPr lang="en-US" i="1" dirty="0"/>
              <a:t>Featured graphic. Mapping the </a:t>
            </a:r>
            <a:r>
              <a:rPr lang="en-US" i="1" dirty="0" err="1"/>
              <a:t>geoweb</a:t>
            </a:r>
            <a:r>
              <a:rPr lang="en-US" i="1" dirty="0"/>
              <a:t>: a geography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of </a:t>
            </a:r>
            <a:r>
              <a:rPr lang="en-US" i="1" dirty="0"/>
              <a:t>Twitter”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envplan.com/epa/fulltext/a45/a45349.pdf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/>
              <a:t>Geographic Dissection of the Twitter Network”</a:t>
            </a:r>
          </a:p>
          <a:p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www.sciencedirect.com/science/article/pii/S0378873311000359</a:t>
            </a:r>
            <a:endParaRPr lang="en-US" u="sng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i="1" dirty="0"/>
              <a:t>“Geography of twitter networks”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an application for twitter API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Then using Handshake established the connection between twitter R</a:t>
            </a:r>
          </a:p>
          <a:p>
            <a:endParaRPr lang="en-US" dirty="0"/>
          </a:p>
          <a:p>
            <a:r>
              <a:rPr lang="en-US" dirty="0" smtClean="0"/>
              <a:t>Using keywords tried to extract tweets. </a:t>
            </a:r>
          </a:p>
          <a:p>
            <a:endParaRPr lang="en-US" dirty="0"/>
          </a:p>
          <a:p>
            <a:r>
              <a:rPr lang="en-US" dirty="0" smtClean="0"/>
              <a:t>Extracting Tweets.</a:t>
            </a:r>
          </a:p>
        </p:txBody>
      </p:sp>
    </p:spTree>
    <p:extLst>
      <p:ext uri="{BB962C8B-B14F-4D97-AF65-F5344CB8AC3E}">
        <p14:creationId xmlns:p14="http://schemas.microsoft.com/office/powerpoint/2010/main" val="29236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5251" cy="1400530"/>
          </a:xfrm>
        </p:spPr>
        <p:txBody>
          <a:bodyPr/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dataset</a:t>
            </a:r>
            <a:r>
              <a:rPr kumimoji="1" lang="ja-JP" altLang="en-US" dirty="0"/>
              <a:t> </a:t>
            </a:r>
            <a:r>
              <a:rPr kumimoji="1" lang="en-US" altLang="ja-JP" dirty="0"/>
              <a:t>(csv</a:t>
            </a:r>
            <a:r>
              <a:rPr kumimoji="1" lang="en-US" altLang="ja-JP" dirty="0" smtClean="0"/>
              <a:t>) - </a:t>
            </a:r>
            <a:r>
              <a:rPr kumimoji="1" lang="en-US" altLang="ja-JP" sz="3200" dirty="0" smtClean="0"/>
              <a:t>from the World Bank -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63381"/>
            <a:ext cx="8946541" cy="58501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1 row per indices (GDP growth, Total population, </a:t>
            </a:r>
            <a:r>
              <a:rPr lang="en-US" altLang="ja-JP" dirty="0" err="1"/>
              <a:t>etc</a:t>
            </a:r>
            <a:r>
              <a:rPr lang="en-US" altLang="ja-JP" dirty="0"/>
              <a:t>) x </a:t>
            </a:r>
            <a:r>
              <a:rPr lang="en-US" altLang="ja-JP" dirty="0" smtClean="0"/>
              <a:t>country, </a:t>
            </a:r>
            <a:r>
              <a:rPr lang="en-US" altLang="ja-JP" dirty="0"/>
              <a:t>columns for each year from 2000 to 2012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99959"/>
            <a:ext cx="9358159" cy="267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10984"/>
            <a:ext cx="9343011" cy="1234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153" y="1399959"/>
            <a:ext cx="1434209" cy="26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 created a table (data frame) like this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41825"/>
            <a:ext cx="8946541" cy="606574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 </a:t>
            </a:r>
            <a:r>
              <a:rPr lang="en-US" altLang="ja-JP" dirty="0"/>
              <a:t>column per index and 1 row per country</a:t>
            </a:r>
            <a:endParaRPr kumimoji="1" lang="en-US" altLang="ja-JP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52918"/>
            <a:ext cx="9898986" cy="338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4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9983"/>
            <a:ext cx="9404723" cy="1400530"/>
          </a:xfrm>
        </p:spPr>
        <p:txBody>
          <a:bodyPr/>
          <a:lstStyle/>
          <a:p>
            <a:r>
              <a:rPr kumimoji="1" lang="en-US" altLang="ja-JP" dirty="0" smtClean="0"/>
              <a:t>R Code to transfer 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43001"/>
            <a:ext cx="10459424" cy="5449528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kumimoji="1"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chemeClr val="bg1"/>
                </a:solidFill>
              </a:rPr>
              <a:t># </a:t>
            </a:r>
            <a:r>
              <a:rPr kumimoji="1" lang="en-US" altLang="ja-JP" dirty="0">
                <a:solidFill>
                  <a:schemeClr val="bg1"/>
                </a:solidFill>
              </a:rPr>
              <a:t>transfer data from original dataset to new format using for loop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for(</a:t>
            </a:r>
            <a:r>
              <a:rPr kumimoji="1" lang="en-US" altLang="ja-JP" dirty="0" err="1">
                <a:solidFill>
                  <a:schemeClr val="bg1"/>
                </a:solidFill>
              </a:rPr>
              <a:t>i</a:t>
            </a:r>
            <a:r>
              <a:rPr kumimoji="1" lang="en-US" altLang="ja-JP" dirty="0">
                <a:solidFill>
                  <a:schemeClr val="bg1"/>
                </a:solidFill>
              </a:rPr>
              <a:t> in 1:nrow(bank)) {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# when country code matches, copy 2012 data to applicable column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if(bank[i,4] %in% bank2012[,2]) {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bank2012[bank2012[,1]==bank[i,3],c(bank[i,2])] &lt;- bank[</a:t>
            </a:r>
            <a:r>
              <a:rPr kumimoji="1" lang="en-US" altLang="ja-JP" dirty="0" err="1">
                <a:solidFill>
                  <a:schemeClr val="bg1"/>
                </a:solidFill>
              </a:rPr>
              <a:t>i,c</a:t>
            </a:r>
            <a:r>
              <a:rPr kumimoji="1" lang="en-US" altLang="ja-JP" dirty="0">
                <a:solidFill>
                  <a:schemeClr val="bg1"/>
                </a:solidFill>
              </a:rPr>
              <a:t>("X2012")]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# when country code doesn't match, add a row for the country and copy 2012 data to applicable column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  	} else {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</a:t>
            </a:r>
            <a:r>
              <a:rPr kumimoji="1" lang="en-US" altLang="ja-JP" dirty="0" err="1">
                <a:solidFill>
                  <a:schemeClr val="bg1"/>
                </a:solidFill>
              </a:rPr>
              <a:t>newRow</a:t>
            </a:r>
            <a:r>
              <a:rPr kumimoji="1" lang="en-US" altLang="ja-JP" dirty="0">
                <a:solidFill>
                  <a:schemeClr val="bg1"/>
                </a:solidFill>
              </a:rPr>
              <a:t> &lt;- </a:t>
            </a:r>
            <a:r>
              <a:rPr kumimoji="1" lang="en-US" altLang="ja-JP" dirty="0" err="1">
                <a:solidFill>
                  <a:schemeClr val="bg1"/>
                </a:solidFill>
              </a:rPr>
              <a:t>data.frame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en-US" altLang="ja-JP" dirty="0" err="1">
                <a:solidFill>
                  <a:schemeClr val="bg1"/>
                </a:solidFill>
              </a:rPr>
              <a:t>Country.Name</a:t>
            </a:r>
            <a:r>
              <a:rPr kumimoji="1" lang="en-US" altLang="ja-JP" dirty="0">
                <a:solidFill>
                  <a:schemeClr val="bg1"/>
                </a:solidFill>
              </a:rPr>
              <a:t>=bank[i,3],</a:t>
            </a:r>
            <a:r>
              <a:rPr kumimoji="1" lang="en-US" altLang="ja-JP" dirty="0" err="1">
                <a:solidFill>
                  <a:schemeClr val="bg1"/>
                </a:solidFill>
              </a:rPr>
              <a:t>Country.Code</a:t>
            </a:r>
            <a:r>
              <a:rPr kumimoji="1" lang="en-US" altLang="ja-JP" dirty="0">
                <a:solidFill>
                  <a:schemeClr val="bg1"/>
                </a:solidFill>
              </a:rPr>
              <a:t>=bank[i,4],NY.GDP.MKTP.KD.ZG=c(0),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	NY.GDP.MKTP.CD=c(0),NY.GDP.PCAP.CD=c(0),NY.GNP.PCAP.CD=c(0),NE.EXP.GNFS.ZS=c(0),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	BN.KLT.DINV.CD=c(0),NY.GNP.PCAP.PP.CD=c(0),SI.POV.GINI=c(0),FP.CPI.TOTL.ZG=c(0),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	NY.GDP.DEFL.KD.ZG=c(0),IT.NET.USER.P2=c(0),NE.IMP.GNFS.ZS=c(0),SP.DYN.LE00.IN=c(0),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	SE.ADT.LITR.ZS=c(0),SL.UEM.TOTL.ZS=c(0),SI.POV.NAHC=c(0),NV.AGR.TOTL.ZS=c(0),EN.ATM.CO2E.PC=c(0),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	GC.DOD.TOTL.GD.ZS=c(0),SP.POP.TOTL=c(0),</a:t>
            </a:r>
            <a:r>
              <a:rPr kumimoji="1" lang="en-US" altLang="ja-JP" dirty="0" err="1">
                <a:solidFill>
                  <a:schemeClr val="bg1"/>
                </a:solidFill>
              </a:rPr>
              <a:t>stringsAsFactors</a:t>
            </a:r>
            <a:r>
              <a:rPr kumimoji="1" lang="en-US" altLang="ja-JP" dirty="0">
                <a:solidFill>
                  <a:schemeClr val="bg1"/>
                </a:solidFill>
              </a:rPr>
              <a:t>=FALSE)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bank2012 &lt;- </a:t>
            </a:r>
            <a:r>
              <a:rPr kumimoji="1" lang="en-US" altLang="ja-JP" dirty="0" err="1">
                <a:solidFill>
                  <a:schemeClr val="bg1"/>
                </a:solidFill>
              </a:rPr>
              <a:t>rbind</a:t>
            </a:r>
            <a:r>
              <a:rPr kumimoji="1" lang="en-US" altLang="ja-JP" dirty="0">
                <a:solidFill>
                  <a:schemeClr val="bg1"/>
                </a:solidFill>
              </a:rPr>
              <a:t>(bank2012,newRow)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	bank2012[bank2012[,1]==bank[i,3],c(bank[i,2])] &lt;- bank[</a:t>
            </a:r>
            <a:r>
              <a:rPr kumimoji="1" lang="en-US" altLang="ja-JP" dirty="0" err="1">
                <a:solidFill>
                  <a:schemeClr val="bg1"/>
                </a:solidFill>
              </a:rPr>
              <a:t>i,c</a:t>
            </a:r>
            <a:r>
              <a:rPr kumimoji="1" lang="en-US" altLang="ja-JP" dirty="0">
                <a:solidFill>
                  <a:schemeClr val="bg1"/>
                </a:solidFill>
              </a:rPr>
              <a:t>("X2012")]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chemeClr val="bg1"/>
                </a:solidFill>
              </a:rPr>
              <a:t>}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Plot for Total population &amp; GDP 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445" y="3564694"/>
            <a:ext cx="4041058" cy="271811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Wasn’t ordered because data was stored as </a:t>
            </a:r>
            <a:r>
              <a:rPr kumimoji="1" lang="en-US" altLang="ja-JP" dirty="0" err="1" smtClean="0"/>
              <a:t>chr</a:t>
            </a:r>
            <a:r>
              <a:rPr kumimoji="1" lang="en-US" altLang="ja-JP" dirty="0" smtClean="0"/>
              <a:t> type.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Converted them to </a:t>
            </a:r>
            <a:r>
              <a:rPr kumimoji="1" lang="en-US" altLang="ja-JP" dirty="0" err="1" smtClean="0"/>
              <a:t>num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bank2012$NY.GDP.MKTP.CD &lt;- </a:t>
            </a:r>
            <a:r>
              <a:rPr kumimoji="1" lang="en-US" altLang="ja-JP" dirty="0" err="1"/>
              <a:t>as.numeric</a:t>
            </a:r>
            <a:r>
              <a:rPr kumimoji="1" lang="en-US" altLang="ja-JP" dirty="0"/>
              <a:t>(bank2012$NY.GDP.MKTP.CD)</a:t>
            </a:r>
            <a:endParaRPr kumimoji="1" lang="ja-JP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77142"/>
            <a:ext cx="6580598" cy="456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140" y="416712"/>
            <a:ext cx="1862556" cy="1708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45" y="2279212"/>
            <a:ext cx="4425391" cy="11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0179205" cy="1400530"/>
          </a:xfrm>
        </p:spPr>
        <p:txBody>
          <a:bodyPr/>
          <a:lstStyle/>
          <a:p>
            <a:r>
              <a:rPr kumimoji="1" lang="en-US" altLang="ja-JP" dirty="0"/>
              <a:t>Total population &amp; </a:t>
            </a:r>
            <a:r>
              <a:rPr kumimoji="1" lang="en-US" altLang="ja-JP" dirty="0" smtClean="0"/>
              <a:t>GDP for countries?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554" y="4380272"/>
            <a:ext cx="4579120" cy="1868128"/>
          </a:xfrm>
        </p:spPr>
        <p:txBody>
          <a:bodyPr/>
          <a:lstStyle/>
          <a:p>
            <a:r>
              <a:rPr lang="en-US" altLang="ja-JP" dirty="0"/>
              <a:t>T</a:t>
            </a:r>
            <a:r>
              <a:rPr lang="en-US" altLang="ja-JP" dirty="0" smtClean="0"/>
              <a:t>he </a:t>
            </a:r>
            <a:r>
              <a:rPr lang="en-US" altLang="ja-JP" dirty="0"/>
              <a:t>dataset </a:t>
            </a:r>
            <a:r>
              <a:rPr lang="en-US" altLang="ja-JP" dirty="0" smtClean="0"/>
              <a:t>included </a:t>
            </a:r>
            <a:r>
              <a:rPr lang="en-US" altLang="ja-JP" dirty="0"/>
              <a:t>aggregated </a:t>
            </a:r>
            <a:r>
              <a:rPr lang="en-US" altLang="ja-JP" dirty="0" smtClean="0"/>
              <a:t>data (South </a:t>
            </a:r>
            <a:r>
              <a:rPr lang="en-US" altLang="ja-JP" dirty="0"/>
              <a:t>Asia, </a:t>
            </a:r>
            <a:r>
              <a:rPr lang="en-US" altLang="ja-JP" dirty="0" smtClean="0"/>
              <a:t>OECD </a:t>
            </a:r>
            <a:r>
              <a:rPr lang="en-US" altLang="ja-JP" dirty="0"/>
              <a:t>members, </a:t>
            </a:r>
            <a:r>
              <a:rPr lang="en-US" altLang="ja-JP" dirty="0" smtClean="0"/>
              <a:t>world,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Deleted them only to see countries.</a:t>
            </a:r>
            <a:endParaRPr kumimoji="1" lang="ja-JP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510326"/>
            <a:ext cx="5260873" cy="452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59" y="1510326"/>
            <a:ext cx="5895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8748613" cy="1400530"/>
          </a:xfrm>
        </p:spPr>
        <p:txBody>
          <a:bodyPr/>
          <a:lstStyle/>
          <a:p>
            <a:r>
              <a:rPr kumimoji="1" lang="en-US" altLang="ja-JP" dirty="0" smtClean="0"/>
              <a:t>Some of other indices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47" y="1563481"/>
            <a:ext cx="4474934" cy="47291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Exports </a:t>
            </a:r>
            <a:r>
              <a:rPr kumimoji="1" lang="en-US" altLang="ja-JP" dirty="0"/>
              <a:t>of goods and </a:t>
            </a:r>
            <a:r>
              <a:rPr kumimoji="1" lang="en-US" altLang="ja-JP" dirty="0" smtClean="0"/>
              <a:t>services </a:t>
            </a:r>
            <a:r>
              <a:rPr kumimoji="1" lang="en-US" altLang="ja-JP" dirty="0"/>
              <a:t>(% of GDP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/>
              <a:t>Imports of goods and services (% of GDP)</a:t>
            </a:r>
            <a:endParaRPr kumimoji="1" lang="en-US" altLang="ja-JP" dirty="0" smtClean="0"/>
          </a:p>
          <a:p>
            <a:r>
              <a:rPr kumimoji="1" lang="en-US" altLang="ja-JP" dirty="0"/>
              <a:t>Internet users (per 100 people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/>
              <a:t>Life expectancy at birth, total (years) </a:t>
            </a:r>
            <a:endParaRPr kumimoji="1" lang="en-US" altLang="ja-JP" dirty="0" smtClean="0"/>
          </a:p>
          <a:p>
            <a:r>
              <a:rPr kumimoji="1" lang="en-US" altLang="ja-JP" dirty="0" smtClean="0"/>
              <a:t>Literacy </a:t>
            </a:r>
            <a:r>
              <a:rPr kumimoji="1" lang="en-US" altLang="ja-JP" dirty="0"/>
              <a:t>rate, adult total (% of people ages 15 and above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/>
              <a:t>Unemployment, </a:t>
            </a:r>
            <a:r>
              <a:rPr kumimoji="1" lang="en-US" altLang="ja-JP" dirty="0" smtClean="0"/>
              <a:t>total</a:t>
            </a:r>
          </a:p>
          <a:p>
            <a:r>
              <a:rPr kumimoji="1" lang="en-US" altLang="ja-JP" dirty="0"/>
              <a:t>CO2 emissions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00" y="1563480"/>
            <a:ext cx="6038850" cy="47291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0"/>
          <p:cNvSpPr txBox="1"/>
          <p:nvPr/>
        </p:nvSpPr>
        <p:spPr>
          <a:xfrm>
            <a:off x="10030999" y="4735026"/>
            <a:ext cx="6191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India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Text Box 11"/>
          <p:cNvSpPr txBox="1"/>
          <p:nvPr/>
        </p:nvSpPr>
        <p:spPr>
          <a:xfrm>
            <a:off x="10340562" y="3230356"/>
            <a:ext cx="6191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China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Text Box 13"/>
          <p:cNvSpPr txBox="1"/>
          <p:nvPr/>
        </p:nvSpPr>
        <p:spPr>
          <a:xfrm>
            <a:off x="7090156" y="2106406"/>
            <a:ext cx="12668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United States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Text Box 14"/>
          <p:cNvSpPr txBox="1"/>
          <p:nvPr/>
        </p:nvSpPr>
        <p:spPr>
          <a:xfrm>
            <a:off x="6625812" y="3656599"/>
            <a:ext cx="871538" cy="2664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Japan</a:t>
            </a:r>
            <a:endParaRPr lang="ja-JP" sz="1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310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明朝</vt:lpstr>
      <vt:lpstr>メイリオ</vt:lpstr>
      <vt:lpstr>Arial</vt:lpstr>
      <vt:lpstr>Century Gothic</vt:lpstr>
      <vt:lpstr>Times New Roman</vt:lpstr>
      <vt:lpstr>Wingdings 3</vt:lpstr>
      <vt:lpstr>Ion</vt:lpstr>
      <vt:lpstr>Milestone 1  Using Tweets determine relation between different countries with respect to several factors such as the country’s GDP, Its per capita Income ($), Academic Level? </vt:lpstr>
      <vt:lpstr>Research Papers</vt:lpstr>
      <vt:lpstr>R code</vt:lpstr>
      <vt:lpstr>Original dataset (csv) - from the World Bank -</vt:lpstr>
      <vt:lpstr>We created a table (data frame) like this</vt:lpstr>
      <vt:lpstr>R Code to transfer data</vt:lpstr>
      <vt:lpstr>Plot for Total population &amp; GDP ?</vt:lpstr>
      <vt:lpstr>Total population &amp; GDP for countries?</vt:lpstr>
      <vt:lpstr>Some of other indices</vt:lpstr>
      <vt:lpstr>How does internet usage relate to countries’ indices?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 Using Tweets determine relation between different countries with respect to several factors such as the country’s GDP, Its per capita Income ($), Academic Level? </dc:title>
  <dc:creator>Pulkit Kaushal</dc:creator>
  <cp:lastModifiedBy>浅海誠</cp:lastModifiedBy>
  <cp:revision>21</cp:revision>
  <dcterms:created xsi:type="dcterms:W3CDTF">2014-10-09T03:33:59Z</dcterms:created>
  <dcterms:modified xsi:type="dcterms:W3CDTF">2014-10-09T19:43:41Z</dcterms:modified>
</cp:coreProperties>
</file>