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40" r:id="rId2"/>
  </p:sldIdLst>
  <p:sldSz cx="15119350" cy="10691813"/>
  <p:notesSz cx="6670675" cy="9777413"/>
  <p:defaultTextStyle>
    <a:defPPr>
      <a:defRPr lang="ru-RU"/>
    </a:defPPr>
    <a:lvl1pPr marL="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" userDrawn="1">
          <p15:clr>
            <a:srgbClr val="A4A3A4"/>
          </p15:clr>
        </p15:guide>
        <p15:guide id="2" orient="horz" pos="6293" userDrawn="1">
          <p15:clr>
            <a:srgbClr val="A4A3A4"/>
          </p15:clr>
        </p15:guide>
        <p15:guide id="3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щенко Анна Павловна" initials="ФАП" lastIdx="1" clrIdx="0">
    <p:extLst>
      <p:ext uri="{19B8F6BF-5375-455C-9EA6-DF929625EA0E}">
        <p15:presenceInfo xmlns:p15="http://schemas.microsoft.com/office/powerpoint/2012/main" userId="S-1-5-21-234845852-442821525-3629168708-20795" providerId="AD"/>
      </p:ext>
    </p:extLst>
  </p:cmAuthor>
  <p:cmAuthor id="2" name="Проскурина Анна Кирилловна" initials="ПАК" lastIdx="1" clrIdx="1">
    <p:extLst>
      <p:ext uri="{19B8F6BF-5375-455C-9EA6-DF929625EA0E}">
        <p15:presenceInfo xmlns:p15="http://schemas.microsoft.com/office/powerpoint/2012/main" userId="S-1-5-21-234845852-442821525-3629168708-21507" providerId="AD"/>
      </p:ext>
    </p:extLst>
  </p:cmAuthor>
  <p:cmAuthor id="3" name="Цатуров Дмитрий Андреевич" initials="ЦДА" lastIdx="1" clrIdx="2">
    <p:extLst>
      <p:ext uri="{19B8F6BF-5375-455C-9EA6-DF929625EA0E}">
        <p15:presenceInfo xmlns:p15="http://schemas.microsoft.com/office/powerpoint/2012/main" userId="S-1-5-21-234845852-442821525-3629168708-187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08"/>
    <a:srgbClr val="D7191C"/>
    <a:srgbClr val="FFB7B7"/>
    <a:srgbClr val="FF66CC"/>
    <a:srgbClr val="FFF3B1"/>
    <a:srgbClr val="ABDDA4"/>
    <a:srgbClr val="FFC261"/>
    <a:srgbClr val="EF9692"/>
    <a:srgbClr val="FFF1F1"/>
    <a:srgbClr val="B8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7449" autoAdjust="0"/>
  </p:normalViewPr>
  <p:slideViewPr>
    <p:cSldViewPr snapToGrid="0" showGuides="1">
      <p:cViewPr varScale="1">
        <p:scale>
          <a:sx n="51" d="100"/>
          <a:sy n="51" d="100"/>
        </p:scale>
        <p:origin x="1757" y="58"/>
      </p:cViewPr>
      <p:guideLst>
        <p:guide orient="horz" pos="1145"/>
        <p:guide orient="horz" pos="6293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184" y="114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4CD560D-AC57-4F97-EFAB-628AA6E9AE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35C44A-729F-10D0-3B44-1DF3BC0F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768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A65AF327-09E9-4D31-8D70-3EA94FAFF52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54DB79-9BB0-C237-089E-8FCE0EC3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6D6DEB-FC49-45F7-AF09-02B6F46D44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768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67A31128-4484-47EF-8173-9E1E06B02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75658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9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5279202E-404E-48F2-B594-91972C2BB880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223963"/>
            <a:ext cx="4660900" cy="3297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67" tIns="44931" rIns="89867" bIns="4493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705386"/>
            <a:ext cx="5336540" cy="3849856"/>
          </a:xfrm>
          <a:prstGeom prst="rect">
            <a:avLst/>
          </a:prstGeom>
        </p:spPr>
        <p:txBody>
          <a:bodyPr vert="horz" lIns="89867" tIns="44931" rIns="89867" bIns="4493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9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DE399BFC-C29B-4A3A-BE2E-415430DD5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5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068282C5-3BCA-D118-7B2B-592437D38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7977054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5632DCF6-3884-1807-6CD9-B6611F7D2890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4" name="Рисунок 12">
            <a:extLst>
              <a:ext uri="{FF2B5EF4-FFF2-40B4-BE49-F238E27FC236}">
                <a16:creationId xmlns:a16="http://schemas.microsoft.com/office/drawing/2014/main" id="{3640272F-AFD0-7167-F7DE-B528E5C889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15D1A521-5CCB-4C10-17E9-347F13CEA082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8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9D4A4340-0370-E24D-45C4-1E3C3E8F2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993198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994650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CF5F6526-2210-8AFD-1798-50BD77AC91F5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6FB0DB-264C-EFE4-8386-A7EB23E97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334A692-F5A0-56DE-7582-633DAE85F6E8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7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7E87317F-5F81-803A-DF66-C0B21C8A1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2E6386D3-0037-1295-97C3-C12DA8FD76D6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069525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070977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3F245067-9FE7-9D2D-AD95-7E90FAECE570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37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59724" y="10295593"/>
            <a:ext cx="1178270" cy="569241"/>
          </a:xfrm>
        </p:spPr>
        <p:txBody>
          <a:bodyPr lIns="0" tIns="0" rIns="0" bIns="0"/>
          <a:lstStyle>
            <a:lvl1pPr>
              <a:defRPr sz="1200" b="0" i="0" spc="0">
                <a:solidFill>
                  <a:srgbClr val="1D1D1B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05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 userDrawn="1">
          <p15:clr>
            <a:srgbClr val="FBAE40"/>
          </p15:clr>
        </p15:guide>
        <p15:guide id="8" orient="horz" pos="873" userDrawn="1">
          <p15:clr>
            <a:srgbClr val="FBAE40"/>
          </p15:clr>
        </p15:guide>
        <p15:guide id="9" orient="horz" pos="6497" userDrawn="1">
          <p15:clr>
            <a:srgbClr val="FBAE40"/>
          </p15:clr>
        </p15:guide>
        <p15:guide id="11" orient="horz" pos="3617" userDrawn="1">
          <p15:clr>
            <a:srgbClr val="FBAE40"/>
          </p15:clr>
        </p15:guide>
        <p15:guide id="12" orient="horz" pos="3753" userDrawn="1">
          <p15:clr>
            <a:srgbClr val="FBAE40"/>
          </p15:clr>
        </p15:guide>
        <p15:guide id="13" pos="453" userDrawn="1">
          <p15:clr>
            <a:srgbClr val="FBAE40"/>
          </p15:clr>
        </p15:guide>
        <p15:guide id="15" pos="4830" userDrawn="1">
          <p15:clr>
            <a:srgbClr val="FBAE40"/>
          </p15:clr>
        </p15:guide>
        <p15:guide id="16" pos="46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2329420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8" name="Текст 24">
            <a:extLst>
              <a:ext uri="{FF2B5EF4-FFF2-40B4-BE49-F238E27FC236}">
                <a16:creationId xmlns:a16="http://schemas.microsoft.com/office/drawing/2014/main" id="{22B88788-1A04-D9F2-DDA2-504120E0D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53C8603-F2F0-841E-2644-871629DE6934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06734313-7234-845C-1AF5-4F6791DE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7986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3036534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8A12AC7-E99A-8759-8CBD-3967264718E1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94708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99" y="180974"/>
            <a:ext cx="5054425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C2313DDA-0B5C-71DA-FC7E-726A0970B232}"/>
              </a:ext>
            </a:extLst>
          </p:cNvPr>
          <p:cNvSpPr/>
          <p:nvPr userDrawn="1"/>
        </p:nvSpPr>
        <p:spPr>
          <a:xfrm>
            <a:off x="3888990" y="361765"/>
            <a:ext cx="511472" cy="638176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0296496-0313-36D5-BA02-5EAEAEE46B57}"/>
              </a:ext>
            </a:extLst>
          </p:cNvPr>
          <p:cNvGrpSpPr/>
          <p:nvPr userDrawn="1"/>
        </p:nvGrpSpPr>
        <p:grpSpPr>
          <a:xfrm>
            <a:off x="3074588" y="361765"/>
            <a:ext cx="626984" cy="626984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D8E64BC-1D78-96DE-9516-04DE7B00C02A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31B61BDF-BF8E-B6C5-376E-5F9EE96C27E2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51BF2FF1-AB26-1D51-7486-688DC91D9A2E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B0D10FDF-F5CD-FC05-C7C6-6A981A1A947A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DC398790-5775-B6D2-F300-A9D6FCAB5A3D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0E6FF9D1-BDFA-8093-CC93-9D9B8AFA19EE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02E2EC0-4F20-6597-0E70-6788F14A076D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853F0E57-C812-7940-F853-3F14D89A2DE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72A0E590-E191-9C75-EB25-FBAA5BE314C6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900571CA-ADC0-D24B-C270-7825EF9195CB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35A65129-CC5E-C317-98F4-C13ED7E44E6D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C565EA99-81FD-23FF-E661-F7878A81385B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359B3C28-782D-026B-B894-F943B6BA64DD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850531D0-71F8-18FD-C3A2-78A70C8D8C53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F3444FBE-9CB5-C23C-14BE-F559E9FE26C5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136DD644-163E-8BEE-794F-44F302EA264C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A3E90D4C-1FCD-1813-07F3-87B73900428D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D91D9839-49BD-2323-480E-4DDA6803CB43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BE8498C-1A69-6993-809A-43F942797E4A}"/>
              </a:ext>
            </a:extLst>
          </p:cNvPr>
          <p:cNvSpPr/>
          <p:nvPr userDrawn="1"/>
        </p:nvSpPr>
        <p:spPr>
          <a:xfrm>
            <a:off x="4559299" y="1000704"/>
            <a:ext cx="9840914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78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25857" y="9948460"/>
            <a:ext cx="1178270" cy="569241"/>
          </a:xfrm>
        </p:spPr>
        <p:txBody>
          <a:bodyPr lIns="0" tIns="0" rIns="0" bIns="0" anchor="b"/>
          <a:lstStyle>
            <a:lvl1pPr>
              <a:defRPr sz="1200" b="0" i="0" spc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  <p:sp>
        <p:nvSpPr>
          <p:cNvPr id="3" name="Текст 24">
            <a:extLst>
              <a:ext uri="{FF2B5EF4-FFF2-40B4-BE49-F238E27FC236}">
                <a16:creationId xmlns:a16="http://schemas.microsoft.com/office/drawing/2014/main" id="{A87A95A3-EE62-6F44-49A6-ECD5B2366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8" y="628648"/>
            <a:ext cx="13681076" cy="61277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2800" b="1" kern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ЗАГОЛОВОК: СТРОКА 1</a:t>
            </a:r>
          </a:p>
        </p:txBody>
      </p:sp>
    </p:spTree>
    <p:extLst>
      <p:ext uri="{BB962C8B-B14F-4D97-AF65-F5344CB8AC3E}">
        <p14:creationId xmlns:p14="http://schemas.microsoft.com/office/powerpoint/2010/main" val="274560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873">
          <p15:clr>
            <a:srgbClr val="FBAE40"/>
          </p15:clr>
        </p15:guide>
        <p15:guide id="9" orient="horz" pos="6497">
          <p15:clr>
            <a:srgbClr val="FBAE40"/>
          </p15:clr>
        </p15:guide>
        <p15:guide id="13" pos="453">
          <p15:clr>
            <a:srgbClr val="FBAE40"/>
          </p15:clr>
        </p15:guide>
        <p15:guide id="17" orient="horz" pos="782">
          <p15:clr>
            <a:srgbClr val="FBAE40"/>
          </p15:clr>
        </p15:guide>
        <p15:guide id="18" orient="horz" pos="396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018C-FEED-4F59-B775-CCC476AF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1" r:id="rId3"/>
    <p:sldLayoutId id="2147483685" r:id="rId4"/>
    <p:sldLayoutId id="2147483689" r:id="rId5"/>
    <p:sldLayoutId id="2147483688" r:id="rId6"/>
    <p:sldLayoutId id="2147483690" r:id="rId7"/>
    <p:sldLayoutId id="2147483693" r:id="rId8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7D7AB-146B-367D-9198-D0F6BF74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Группа 245">
            <a:extLst>
              <a:ext uri="{FF2B5EF4-FFF2-40B4-BE49-F238E27FC236}">
                <a16:creationId xmlns:a16="http://schemas.microsoft.com/office/drawing/2014/main" id="{BD57DC11-C641-92CC-D3F4-86A70AE4C59F}"/>
              </a:ext>
            </a:extLst>
          </p:cNvPr>
          <p:cNvGrpSpPr/>
          <p:nvPr/>
        </p:nvGrpSpPr>
        <p:grpSpPr>
          <a:xfrm>
            <a:off x="3706509" y="9620419"/>
            <a:ext cx="3019889" cy="612662"/>
            <a:chOff x="4320892" y="8624625"/>
            <a:chExt cx="3019889" cy="612662"/>
          </a:xfrm>
        </p:grpSpPr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2BCC11EF-358D-636D-9E9D-A36CFF2C1F3D}"/>
                </a:ext>
              </a:extLst>
            </p:cNvPr>
            <p:cNvSpPr/>
            <p:nvPr/>
          </p:nvSpPr>
          <p:spPr>
            <a:xfrm>
              <a:off x="4859451" y="8624625"/>
              <a:ext cx="2014339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Распределение населения</a:t>
              </a:r>
            </a:p>
          </p:txBody>
        </p:sp>
        <p:grpSp>
          <p:nvGrpSpPr>
            <p:cNvPr id="248" name="Группа 247">
              <a:extLst>
                <a:ext uri="{FF2B5EF4-FFF2-40B4-BE49-F238E27FC236}">
                  <a16:creationId xmlns:a16="http://schemas.microsoft.com/office/drawing/2014/main" id="{92BCE075-A0E3-E3C6-B36F-AAF5410C8DAA}"/>
                </a:ext>
              </a:extLst>
            </p:cNvPr>
            <p:cNvGrpSpPr/>
            <p:nvPr/>
          </p:nvGrpSpPr>
          <p:grpSpPr>
            <a:xfrm>
              <a:off x="4320892" y="8866948"/>
              <a:ext cx="3019889" cy="370339"/>
              <a:chOff x="4172797" y="7467554"/>
              <a:chExt cx="3019889" cy="370339"/>
            </a:xfrm>
          </p:grpSpPr>
          <p:sp>
            <p:nvSpPr>
              <p:cNvPr id="249" name="Прямоугольник 248">
                <a:extLst>
                  <a:ext uri="{FF2B5EF4-FFF2-40B4-BE49-F238E27FC236}">
                    <a16:creationId xmlns:a16="http://schemas.microsoft.com/office/drawing/2014/main" id="{B9405C11-BAC6-33E5-7F70-6D5AFC67D2E3}"/>
                  </a:ext>
                </a:extLst>
              </p:cNvPr>
              <p:cNvSpPr/>
              <p:nvPr/>
            </p:nvSpPr>
            <p:spPr>
              <a:xfrm>
                <a:off x="4172797" y="7576283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min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0" name="Прямоугольник 249">
                <a:extLst>
                  <a:ext uri="{FF2B5EF4-FFF2-40B4-BE49-F238E27FC236}">
                    <a16:creationId xmlns:a16="http://schemas.microsoft.com/office/drawing/2014/main" id="{4CC3A129-470A-59E9-F296-C48ECAABD1E3}"/>
                  </a:ext>
                </a:extLst>
              </p:cNvPr>
              <p:cNvSpPr/>
              <p:nvPr/>
            </p:nvSpPr>
            <p:spPr>
              <a:xfrm>
                <a:off x="6768199" y="7567685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max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51" name="Группа 250">
                <a:extLst>
                  <a:ext uri="{FF2B5EF4-FFF2-40B4-BE49-F238E27FC236}">
                    <a16:creationId xmlns:a16="http://schemas.microsoft.com/office/drawing/2014/main" id="{025CB1BB-8E23-DB92-638B-44444D3D9015}"/>
                  </a:ext>
                </a:extLst>
              </p:cNvPr>
              <p:cNvGrpSpPr/>
              <p:nvPr/>
            </p:nvGrpSpPr>
            <p:grpSpPr>
              <a:xfrm>
                <a:off x="4364328" y="7467554"/>
                <a:ext cx="2653521" cy="149730"/>
                <a:chOff x="4364328" y="7467554"/>
                <a:chExt cx="2653521" cy="149730"/>
              </a:xfrm>
            </p:grpSpPr>
            <p:sp>
              <p:nvSpPr>
                <p:cNvPr id="252" name="Прямоугольник 251">
                  <a:extLst>
                    <a:ext uri="{FF2B5EF4-FFF2-40B4-BE49-F238E27FC236}">
                      <a16:creationId xmlns:a16="http://schemas.microsoft.com/office/drawing/2014/main" id="{F2395C0F-4386-472A-7CA8-37707ECB2D69}"/>
                    </a:ext>
                  </a:extLst>
                </p:cNvPr>
                <p:cNvSpPr/>
                <p:nvPr/>
              </p:nvSpPr>
              <p:spPr>
                <a:xfrm>
                  <a:off x="4928699" y="7467554"/>
                  <a:ext cx="2089150" cy="14973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accent2"/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0">
                      <a:schemeClr val="accent6"/>
                    </a:gs>
                  </a:gsLst>
                  <a:lin ang="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 dirty="0"/>
                </a:p>
              </p:txBody>
            </p:sp>
            <p:sp>
              <p:nvSpPr>
                <p:cNvPr id="253" name="Прямоугольник 252">
                  <a:extLst>
                    <a:ext uri="{FF2B5EF4-FFF2-40B4-BE49-F238E27FC236}">
                      <a16:creationId xmlns:a16="http://schemas.microsoft.com/office/drawing/2014/main" id="{2FFC7039-E1E3-16BF-9733-2CC5C67477B7}"/>
                    </a:ext>
                  </a:extLst>
                </p:cNvPr>
                <p:cNvSpPr/>
                <p:nvPr/>
              </p:nvSpPr>
              <p:spPr>
                <a:xfrm rot="16200000">
                  <a:off x="4573987" y="7257895"/>
                  <a:ext cx="149730" cy="5690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47000">
                      <a:srgbClr val="E3E9E7"/>
                    </a:gs>
                    <a:gs pos="83000">
                      <a:srgbClr val="79B250"/>
                    </a:gs>
                    <a:gs pos="100000">
                      <a:srgbClr val="79B250"/>
                    </a:gs>
                  </a:gsLst>
                  <a:lin ang="540000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</p:grpSp>
        </p:grpSp>
      </p:grpSp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97ECA090-74CC-65E3-0006-2B38C6DC0686}"/>
              </a:ext>
            </a:extLst>
          </p:cNvPr>
          <p:cNvGrpSpPr/>
          <p:nvPr/>
        </p:nvGrpSpPr>
        <p:grpSpPr>
          <a:xfrm>
            <a:off x="3857181" y="8538946"/>
            <a:ext cx="2842499" cy="1013401"/>
            <a:chOff x="4809351" y="7790051"/>
            <a:chExt cx="2842499" cy="1013401"/>
          </a:xfrm>
        </p:grpSpPr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B91B8E47-1E7D-20BE-CC15-0E71302339BB}"/>
                </a:ext>
              </a:extLst>
            </p:cNvPr>
            <p:cNvSpPr/>
            <p:nvPr/>
          </p:nvSpPr>
          <p:spPr>
            <a:xfrm>
              <a:off x="4809351" y="7926688"/>
              <a:ext cx="360000" cy="151803"/>
            </a:xfrm>
            <a:prstGeom prst="rect">
              <a:avLst/>
            </a:prstGeom>
            <a:solidFill>
              <a:srgbClr val="F9EDF4"/>
            </a:solidFill>
            <a:ln w="12700">
              <a:solidFill>
                <a:srgbClr val="FF0000"/>
              </a:solidFill>
              <a:prstDash val="dash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2D91FCF9-4EDA-AB7F-A6E8-EFCB3CFE053A}"/>
                </a:ext>
              </a:extLst>
            </p:cNvPr>
            <p:cNvSpPr/>
            <p:nvPr/>
          </p:nvSpPr>
          <p:spPr>
            <a:xfrm>
              <a:off x="5228664" y="7790051"/>
              <a:ext cx="2423186" cy="430887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планируемых объектов</a:t>
              </a:r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D61320C8-7682-6EEF-C7C2-D47960FBA69E}"/>
                </a:ext>
              </a:extLst>
            </p:cNvPr>
            <p:cNvSpPr/>
            <p:nvPr/>
          </p:nvSpPr>
          <p:spPr>
            <a:xfrm>
              <a:off x="4809351" y="8429469"/>
              <a:ext cx="360000" cy="151803"/>
            </a:xfrm>
            <a:prstGeom prst="rect">
              <a:avLst/>
            </a:prstGeom>
            <a:solidFill>
              <a:srgbClr val="EFF2FB"/>
            </a:solidFill>
            <a:ln w="19050">
              <a:solidFill>
                <a:srgbClr val="5870C5"/>
              </a:solidFill>
              <a:prstDash val="solid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EA5A97B3-4FDF-D49F-E0DF-CDF44EA20F74}"/>
                </a:ext>
              </a:extLst>
            </p:cNvPr>
            <p:cNvSpPr/>
            <p:nvPr/>
          </p:nvSpPr>
          <p:spPr>
            <a:xfrm>
              <a:off x="5228664" y="8203288"/>
              <a:ext cx="2290081" cy="600164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существующих объектов</a:t>
              </a:r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5F9F0C16-8DBD-F149-7766-2050DF8408A7}"/>
              </a:ext>
            </a:extLst>
          </p:cNvPr>
          <p:cNvSpPr txBox="1"/>
          <p:nvPr/>
        </p:nvSpPr>
        <p:spPr>
          <a:xfrm>
            <a:off x="7041537" y="8833580"/>
            <a:ext cx="7826002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sz="1400" b="1" dirty="0">
              <a:latin typeface="Century Gothic"/>
              <a:cs typeface="Century Gothic"/>
            </a:endParaRPr>
          </a:p>
          <a:p>
            <a:pPr algn="just"/>
            <a:r>
              <a:rPr lang="ru-RU" sz="1400" b="1" dirty="0">
                <a:latin typeface="Century Gothic"/>
                <a:cs typeface="Century Gothic"/>
              </a:rPr>
              <a:t>Вывод</a:t>
            </a:r>
            <a:r>
              <a:rPr lang="en-US" sz="1400" b="1" dirty="0">
                <a:latin typeface="Century Gothic"/>
                <a:cs typeface="Century Gothic"/>
              </a:rPr>
              <a:t>: </a:t>
            </a:r>
            <a:r>
              <a:rPr lang="ru-RU" sz="1400" dirty="0">
                <a:latin typeface="Century Gothic"/>
                <a:cs typeface="Century Gothic"/>
              </a:rPr>
              <a:t>Учитывая распределение существующей и прогнозируемой нагрузки на существующие поликлиники в пределах изохрон транспортно-пешеходной доступности, для обеспечения населения медицинскими услугами </a:t>
            </a:r>
            <a:r>
              <a:rPr lang="ru-RU" sz="1400" b="1" dirty="0">
                <a:latin typeface="Century Gothic"/>
                <a:cs typeface="Century Gothic"/>
              </a:rPr>
              <a:t>рекомендуется</a:t>
            </a:r>
            <a:r>
              <a:rPr lang="ru-RU" sz="1400" dirty="0">
                <a:latin typeface="Century Gothic"/>
                <a:cs typeface="Century Gothic"/>
              </a:rPr>
              <a:t> предусмотреть запланированную в проекте поликлинику.</a:t>
            </a:r>
          </a:p>
          <a:p>
            <a:endParaRPr lang="ru-RU" sz="1400" dirty="0">
              <a:latin typeface="Century Gothic"/>
              <a:cs typeface="Century Gothic"/>
            </a:endParaRPr>
          </a:p>
        </p:txBody>
      </p:sp>
      <p:grpSp>
        <p:nvGrpSpPr>
          <p:cNvPr id="68" name="Группа 67"/>
          <p:cNvGrpSpPr/>
          <p:nvPr/>
        </p:nvGrpSpPr>
        <p:grpSpPr>
          <a:xfrm>
            <a:off x="961890" y="8536163"/>
            <a:ext cx="2594293" cy="1724575"/>
            <a:chOff x="990991" y="8851701"/>
            <a:chExt cx="2594293" cy="1724575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1094332" y="9075191"/>
              <a:ext cx="2407917" cy="1501085"/>
              <a:chOff x="1094332" y="9148019"/>
              <a:chExt cx="2407917" cy="1501085"/>
            </a:xfrm>
          </p:grpSpPr>
          <p:grpSp>
            <p:nvGrpSpPr>
              <p:cNvPr id="260" name="Группа 259">
                <a:extLst>
                  <a:ext uri="{FF2B5EF4-FFF2-40B4-BE49-F238E27FC236}">
                    <a16:creationId xmlns:a16="http://schemas.microsoft.com/office/drawing/2014/main" id="{B0782AF9-2874-6A39-DC7B-0BCD359DAE20}"/>
                  </a:ext>
                </a:extLst>
              </p:cNvPr>
              <p:cNvGrpSpPr/>
              <p:nvPr/>
            </p:nvGrpSpPr>
            <p:grpSpPr>
              <a:xfrm>
                <a:off x="1094332" y="9668755"/>
                <a:ext cx="2407917" cy="980349"/>
                <a:chOff x="3487386" y="9854202"/>
                <a:chExt cx="2407917" cy="980349"/>
              </a:xfrm>
            </p:grpSpPr>
            <p:sp>
              <p:nvSpPr>
                <p:cNvPr id="261" name="Прямоугольник 260">
                  <a:extLst>
                    <a:ext uri="{FF2B5EF4-FFF2-40B4-BE49-F238E27FC236}">
                      <a16:creationId xmlns:a16="http://schemas.microsoft.com/office/drawing/2014/main" id="{E3C6A83D-FB2B-E7F5-3A8F-1B03575634FD}"/>
                    </a:ext>
                  </a:extLst>
                </p:cNvPr>
                <p:cNvSpPr/>
                <p:nvPr/>
              </p:nvSpPr>
              <p:spPr>
                <a:xfrm>
                  <a:off x="3487386" y="9919028"/>
                  <a:ext cx="249699" cy="119536"/>
                </a:xfrm>
                <a:prstGeom prst="rect">
                  <a:avLst/>
                </a:prstGeom>
                <a:solidFill>
                  <a:srgbClr val="5DD7F2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2" name="Прямоугольник 261">
                  <a:extLst>
                    <a:ext uri="{FF2B5EF4-FFF2-40B4-BE49-F238E27FC236}">
                      <a16:creationId xmlns:a16="http://schemas.microsoft.com/office/drawing/2014/main" id="{6F53B8B3-496C-1568-7588-24786885A80F}"/>
                    </a:ext>
                  </a:extLst>
                </p:cNvPr>
                <p:cNvSpPr/>
                <p:nvPr/>
              </p:nvSpPr>
              <p:spPr>
                <a:xfrm>
                  <a:off x="3873079" y="9854202"/>
                  <a:ext cx="2014339" cy="261610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планируемая застройка </a:t>
                  </a:r>
                </a:p>
              </p:txBody>
            </p:sp>
            <p:sp>
              <p:nvSpPr>
                <p:cNvPr id="263" name="Прямоугольник 262">
                  <a:extLst>
                    <a:ext uri="{FF2B5EF4-FFF2-40B4-BE49-F238E27FC236}">
                      <a16:creationId xmlns:a16="http://schemas.microsoft.com/office/drawing/2014/main" id="{95F793C0-769D-3627-A998-7889626798C9}"/>
                    </a:ext>
                  </a:extLst>
                </p:cNvPr>
                <p:cNvSpPr/>
                <p:nvPr/>
              </p:nvSpPr>
              <p:spPr>
                <a:xfrm>
                  <a:off x="3489784" y="10543430"/>
                  <a:ext cx="249699" cy="119536"/>
                </a:xfrm>
                <a:prstGeom prst="rect">
                  <a:avLst/>
                </a:prstGeom>
                <a:solidFill>
                  <a:srgbClr val="B4A7AA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4" name="Прямоугольник 263">
                  <a:extLst>
                    <a:ext uri="{FF2B5EF4-FFF2-40B4-BE49-F238E27FC236}">
                      <a16:creationId xmlns:a16="http://schemas.microsoft.com/office/drawing/2014/main" id="{01B85F73-449E-FE79-DBD8-3CB737A837C5}"/>
                    </a:ext>
                  </a:extLst>
                </p:cNvPr>
                <p:cNvSpPr/>
                <p:nvPr/>
              </p:nvSpPr>
              <p:spPr>
                <a:xfrm>
                  <a:off x="3880964" y="10419053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нежилая застройка </a:t>
                  </a:r>
                </a:p>
              </p:txBody>
            </p:sp>
            <p:sp>
              <p:nvSpPr>
                <p:cNvPr id="265" name="Прямоугольник 264">
                  <a:extLst>
                    <a:ext uri="{FF2B5EF4-FFF2-40B4-BE49-F238E27FC236}">
                      <a16:creationId xmlns:a16="http://schemas.microsoft.com/office/drawing/2014/main" id="{D672AC12-03EE-14DE-A932-E927F196593D}"/>
                    </a:ext>
                  </a:extLst>
                </p:cNvPr>
                <p:cNvSpPr/>
                <p:nvPr/>
              </p:nvSpPr>
              <p:spPr>
                <a:xfrm>
                  <a:off x="3487386" y="10229581"/>
                  <a:ext cx="249699" cy="119536"/>
                </a:xfrm>
                <a:prstGeom prst="rect">
                  <a:avLst/>
                </a:prstGeom>
                <a:solidFill>
                  <a:srgbClr val="E15651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6" name="Прямоугольник 265">
                  <a:extLst>
                    <a:ext uri="{FF2B5EF4-FFF2-40B4-BE49-F238E27FC236}">
                      <a16:creationId xmlns:a16="http://schemas.microsoft.com/office/drawing/2014/main" id="{2CDF5276-3C1D-01E3-AB97-3F0B5DCDAA8B}"/>
                    </a:ext>
                  </a:extLst>
                </p:cNvPr>
                <p:cNvSpPr/>
                <p:nvPr/>
              </p:nvSpPr>
              <p:spPr>
                <a:xfrm>
                  <a:off x="3873079" y="10073315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жилая застройка </a:t>
                  </a:r>
                </a:p>
              </p:txBody>
            </p:sp>
          </p:grpSp>
          <p:sp>
            <p:nvSpPr>
              <p:cNvPr id="267" name="Прямоугольник 266">
                <a:extLst>
                  <a:ext uri="{FF2B5EF4-FFF2-40B4-BE49-F238E27FC236}">
                    <a16:creationId xmlns:a16="http://schemas.microsoft.com/office/drawing/2014/main" id="{4E9558C4-2319-603C-287A-4FE5C6922B92}"/>
                  </a:ext>
                </a:extLst>
              </p:cNvPr>
              <p:cNvSpPr/>
              <p:nvPr/>
            </p:nvSpPr>
            <p:spPr>
              <a:xfrm>
                <a:off x="1183198" y="9454733"/>
                <a:ext cx="108000" cy="108000"/>
              </a:xfrm>
              <a:prstGeom prst="rect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 dirty="0"/>
              </a:p>
            </p:txBody>
          </p:sp>
          <p:sp>
            <p:nvSpPr>
              <p:cNvPr id="268" name="Овал 267">
                <a:extLst>
                  <a:ext uri="{FF2B5EF4-FFF2-40B4-BE49-F238E27FC236}">
                    <a16:creationId xmlns:a16="http://schemas.microsoft.com/office/drawing/2014/main" id="{E5342C25-C6A1-DA09-6E51-9ACD534A219E}"/>
                  </a:ext>
                </a:extLst>
              </p:cNvPr>
              <p:cNvSpPr/>
              <p:nvPr/>
            </p:nvSpPr>
            <p:spPr>
              <a:xfrm>
                <a:off x="1183198" y="9218899"/>
                <a:ext cx="108000" cy="108000"/>
              </a:xfrm>
              <a:prstGeom prst="ellipse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/>
              </a:p>
            </p:txBody>
          </p:sp>
          <p:sp>
            <p:nvSpPr>
              <p:cNvPr id="269" name="Прямоугольник 268">
                <a:extLst>
                  <a:ext uri="{FF2B5EF4-FFF2-40B4-BE49-F238E27FC236}">
                    <a16:creationId xmlns:a16="http://schemas.microsoft.com/office/drawing/2014/main" id="{81B7E911-8FF5-6C17-F1D8-DDFAC94762E7}"/>
                  </a:ext>
                </a:extLst>
              </p:cNvPr>
              <p:cNvSpPr/>
              <p:nvPr/>
            </p:nvSpPr>
            <p:spPr>
              <a:xfrm>
                <a:off x="1472927" y="9148019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взрослые  </a:t>
                </a:r>
              </a:p>
            </p:txBody>
          </p:sp>
          <p:sp>
            <p:nvSpPr>
              <p:cNvPr id="270" name="Прямоугольник 269">
                <a:extLst>
                  <a:ext uri="{FF2B5EF4-FFF2-40B4-BE49-F238E27FC236}">
                    <a16:creationId xmlns:a16="http://schemas.microsoft.com/office/drawing/2014/main" id="{5F01B004-D4B5-6824-D313-12669E7E6DF5}"/>
                  </a:ext>
                </a:extLst>
              </p:cNvPr>
              <p:cNvSpPr/>
              <p:nvPr/>
            </p:nvSpPr>
            <p:spPr>
              <a:xfrm>
                <a:off x="1472927" y="9370774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детские </a:t>
                </a:r>
              </a:p>
            </p:txBody>
          </p:sp>
        </p:grp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BE715CF8-F25E-E90D-8932-B724C611132C}"/>
                </a:ext>
              </a:extLst>
            </p:cNvPr>
            <p:cNvSpPr/>
            <p:nvPr/>
          </p:nvSpPr>
          <p:spPr>
            <a:xfrm>
              <a:off x="990991" y="8851701"/>
              <a:ext cx="2594293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b="1" dirty="0">
                  <a:latin typeface="Century Gothic" panose="020B0502020202020204" pitchFamily="34" charset="0"/>
                </a:rPr>
                <a:t>Существующие поликлиники</a:t>
              </a:r>
            </a:p>
          </p:txBody>
        </p:sp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C49B30A-702E-8D14-5310-CBC28FE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48" y="1610618"/>
            <a:ext cx="412336" cy="397797"/>
          </a:xfrm>
          <a:prstGeom prst="rect">
            <a:avLst/>
          </a:prstGeom>
        </p:spPr>
      </p:pic>
      <p:sp>
        <p:nvSpPr>
          <p:cNvPr id="72" name="Овал 71">
            <a:extLst>
              <a:ext uri="{FF2B5EF4-FFF2-40B4-BE49-F238E27FC236}">
                <a16:creationId xmlns:a16="http://schemas.microsoft.com/office/drawing/2014/main" id="{D6053767-34C8-2C73-BFD5-2436D089E0EE}"/>
              </a:ext>
            </a:extLst>
          </p:cNvPr>
          <p:cNvSpPr/>
          <p:nvPr/>
        </p:nvSpPr>
        <p:spPr>
          <a:xfrm>
            <a:off x="7119885" y="1463142"/>
            <a:ext cx="707664" cy="69275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>
              <a:latin typeface="Century Gothic" panose="020B0502020202020204" pitchFamily="34" charset="0"/>
            </a:endParaRPr>
          </a:p>
        </p:txBody>
      </p:sp>
      <p:cxnSp>
        <p:nvCxnSpPr>
          <p:cNvPr id="7" name="Соединительная линия уступом 4">
            <a:extLst>
              <a:ext uri="{FF2B5EF4-FFF2-40B4-BE49-F238E27FC236}">
                <a16:creationId xmlns:a16="http://schemas.microsoft.com/office/drawing/2014/main" id="{61B500D3-4212-93C6-09B9-FCE4E1A6FAAC}"/>
              </a:ext>
            </a:extLst>
          </p:cNvPr>
          <p:cNvCxnSpPr>
            <a:cxnSpLocks/>
          </p:cNvCxnSpPr>
          <p:nvPr/>
        </p:nvCxnSpPr>
        <p:spPr>
          <a:xfrm flipV="1">
            <a:off x="11151927" y="2173895"/>
            <a:ext cx="540881" cy="5832872"/>
          </a:xfrm>
          <a:prstGeom prst="bentConnector3">
            <a:avLst>
              <a:gd name="adj1" fmla="val 43100"/>
            </a:avLst>
          </a:prstGeom>
          <a:ln w="28575">
            <a:solidFill>
              <a:srgbClr val="FF9090"/>
            </a:solidFill>
            <a:headEnd w="lg" len="lg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bject 21">
            <a:extLst>
              <a:ext uri="{FF2B5EF4-FFF2-40B4-BE49-F238E27FC236}">
                <a16:creationId xmlns:a16="http://schemas.microsoft.com/office/drawing/2014/main" id="{1F4D42D9-92C5-65D0-E56E-E40A517E52A0}"/>
              </a:ext>
            </a:extLst>
          </p:cNvPr>
          <p:cNvSpPr txBox="1"/>
          <p:nvPr/>
        </p:nvSpPr>
        <p:spPr>
          <a:xfrm>
            <a:off x="7828821" y="1456529"/>
            <a:ext cx="295382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1. Существующее население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изохроне от планируемого объекта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9" name="min_zone_population">
            <a:extLst>
              <a:ext uri="{FF2B5EF4-FFF2-40B4-BE49-F238E27FC236}">
                <a16:creationId xmlns:a16="http://schemas.microsoft.com/office/drawing/2014/main" id="{6F0E9B48-BDDB-EBFF-5A25-11733293C289}"/>
              </a:ext>
            </a:extLst>
          </p:cNvPr>
          <p:cNvSpPr txBox="1"/>
          <p:nvPr/>
        </p:nvSpPr>
        <p:spPr>
          <a:xfrm>
            <a:off x="8766175" y="1820731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5082</a:t>
            </a:r>
          </a:p>
        </p:txBody>
      </p:sp>
      <p:sp>
        <p:nvSpPr>
          <p:cNvPr id="64" name="min_zone_pop_adult_req">
            <a:extLst>
              <a:ext uri="{FF2B5EF4-FFF2-40B4-BE49-F238E27FC236}">
                <a16:creationId xmlns:a16="http://schemas.microsoft.com/office/drawing/2014/main" id="{ED403D5A-C838-1F02-31FC-96F33CF1BE99}"/>
              </a:ext>
            </a:extLst>
          </p:cNvPr>
          <p:cNvSpPr txBox="1"/>
          <p:nvPr/>
        </p:nvSpPr>
        <p:spPr>
          <a:xfrm>
            <a:off x="7973752" y="2690041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67</a:t>
            </a:r>
          </a:p>
        </p:txBody>
      </p:sp>
      <p:sp>
        <p:nvSpPr>
          <p:cNvPr id="66" name="min_zone_pop_child_req">
            <a:extLst>
              <a:ext uri="{FF2B5EF4-FFF2-40B4-BE49-F238E27FC236}">
                <a16:creationId xmlns:a16="http://schemas.microsoft.com/office/drawing/2014/main" id="{2537BB86-2601-0D96-18A6-A84DDB04A19A}"/>
              </a:ext>
            </a:extLst>
          </p:cNvPr>
          <p:cNvSpPr txBox="1"/>
          <p:nvPr/>
        </p:nvSpPr>
        <p:spPr>
          <a:xfrm>
            <a:off x="9815469" y="269718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29</a:t>
            </a: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E176C36F-86B1-27A6-4DDB-5E4CA6CEEBF1}"/>
              </a:ext>
            </a:extLst>
          </p:cNvPr>
          <p:cNvSpPr txBox="1"/>
          <p:nvPr/>
        </p:nvSpPr>
        <p:spPr>
          <a:xfrm>
            <a:off x="7525090" y="2117763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A75F7651-A7C6-DF9F-52FA-FF711ECB215F}"/>
              </a:ext>
            </a:extLst>
          </p:cNvPr>
          <p:cNvSpPr txBox="1"/>
          <p:nvPr/>
        </p:nvSpPr>
        <p:spPr>
          <a:xfrm>
            <a:off x="7885965" y="2507751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B921DBA5-0A1F-4743-1B0E-9498F134F528}"/>
              </a:ext>
            </a:extLst>
          </p:cNvPr>
          <p:cNvSpPr txBox="1"/>
          <p:nvPr/>
        </p:nvSpPr>
        <p:spPr>
          <a:xfrm>
            <a:off x="9873450" y="2509110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1AC6BF-88C1-D754-C250-0931B225BA4F}"/>
              </a:ext>
            </a:extLst>
          </p:cNvPr>
          <p:cNvSpPr txBox="1"/>
          <p:nvPr/>
        </p:nvSpPr>
        <p:spPr>
          <a:xfrm>
            <a:off x="8005015" y="4332657"/>
            <a:ext cx="579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354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494BD8-B2E6-8BCE-1C9F-4315BB2831E2}"/>
              </a:ext>
            </a:extLst>
          </p:cNvPr>
          <p:cNvSpPr txBox="1"/>
          <p:nvPr/>
        </p:nvSpPr>
        <p:spPr>
          <a:xfrm>
            <a:off x="9815469" y="4340058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156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425349D7-681B-4E05-51EB-C8A1AC50DB1B}"/>
              </a:ext>
            </a:extLst>
          </p:cNvPr>
          <p:cNvSpPr txBox="1"/>
          <p:nvPr/>
        </p:nvSpPr>
        <p:spPr>
          <a:xfrm>
            <a:off x="7381011" y="3832097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1E083BAD-CA21-E46C-1A7A-34F56C7DD039}"/>
              </a:ext>
            </a:extLst>
          </p:cNvPr>
          <p:cNvSpPr txBox="1"/>
          <p:nvPr/>
        </p:nvSpPr>
        <p:spPr>
          <a:xfrm>
            <a:off x="7886414" y="4172650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241B5975-4C2D-632B-E687-DC2375F7E58A}"/>
              </a:ext>
            </a:extLst>
          </p:cNvPr>
          <p:cNvSpPr txBox="1"/>
          <p:nvPr/>
        </p:nvSpPr>
        <p:spPr>
          <a:xfrm>
            <a:off x="9877854" y="41796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7" name="object 21">
            <a:extLst>
              <a:ext uri="{FF2B5EF4-FFF2-40B4-BE49-F238E27FC236}">
                <a16:creationId xmlns:a16="http://schemas.microsoft.com/office/drawing/2014/main" id="{3AC23A25-554B-BFCD-4491-C1695A6CDE15}"/>
              </a:ext>
            </a:extLst>
          </p:cNvPr>
          <p:cNvSpPr txBox="1"/>
          <p:nvPr/>
        </p:nvSpPr>
        <p:spPr>
          <a:xfrm>
            <a:off x="7183247" y="3054929"/>
            <a:ext cx="3989446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2. Прогнозируемый расчетный прирост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населения в изохроне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от планируемого объекта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36F84C-7182-E389-F2FC-A4618F67680B}"/>
              </a:ext>
            </a:extLst>
          </p:cNvPr>
          <p:cNvSpPr txBox="1"/>
          <p:nvPr/>
        </p:nvSpPr>
        <p:spPr>
          <a:xfrm>
            <a:off x="8571558" y="3563298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+</a:t>
            </a:r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26</a:t>
            </a:r>
            <a:r>
              <a:rPr lang="ru-RU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 758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A1F66D61-6595-5339-F25D-A180E4CB30C0}"/>
              </a:ext>
            </a:extLst>
          </p:cNvPr>
          <p:cNvSpPr/>
          <p:nvPr/>
        </p:nvSpPr>
        <p:spPr>
          <a:xfrm>
            <a:off x="7113351" y="4900430"/>
            <a:ext cx="707665" cy="707665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288A774-77B2-1EAA-5B80-6C9DA3FDF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5539" y="4933370"/>
            <a:ext cx="643832" cy="643832"/>
          </a:xfrm>
          <a:prstGeom prst="rect">
            <a:avLst/>
          </a:prstGeom>
        </p:spPr>
      </p:pic>
      <p:sp>
        <p:nvSpPr>
          <p:cNvPr id="14" name="object 21">
            <a:extLst>
              <a:ext uri="{FF2B5EF4-FFF2-40B4-BE49-F238E27FC236}">
                <a16:creationId xmlns:a16="http://schemas.microsoft.com/office/drawing/2014/main" id="{B243EC88-0C9D-F85D-D998-9DDA8176F36A}"/>
              </a:ext>
            </a:extLst>
          </p:cNvPr>
          <p:cNvSpPr txBox="1"/>
          <p:nvPr/>
        </p:nvSpPr>
        <p:spPr>
          <a:xfrm>
            <a:off x="7119886" y="7593039"/>
            <a:ext cx="401127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Итоговая потребность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, 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/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смену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(за вычетом проектных мощностей сущ. поликлиник)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78184A02-7E50-A43F-3A0C-A95EFC52AEC3}"/>
              </a:ext>
            </a:extLst>
          </p:cNvPr>
          <p:cNvSpPr/>
          <p:nvPr/>
        </p:nvSpPr>
        <p:spPr>
          <a:xfrm>
            <a:off x="7048688" y="7483299"/>
            <a:ext cx="4056574" cy="1054194"/>
          </a:xfrm>
          <a:prstGeom prst="roundRect">
            <a:avLst>
              <a:gd name="adj" fmla="val 468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5BD2231E-5CE1-BC2F-4350-5596699D88AA}"/>
              </a:ext>
            </a:extLst>
          </p:cNvPr>
          <p:cNvSpPr txBox="1"/>
          <p:nvPr/>
        </p:nvSpPr>
        <p:spPr>
          <a:xfrm>
            <a:off x="7852616" y="8022776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9BE467B8-AB70-A28A-27A4-B0628FD9AE18}"/>
              </a:ext>
            </a:extLst>
          </p:cNvPr>
          <p:cNvSpPr txBox="1"/>
          <p:nvPr/>
        </p:nvSpPr>
        <p:spPr>
          <a:xfrm>
            <a:off x="9877045" y="802413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FFCA827C-B0B5-13BA-1CEE-4EF6D69BE6AB}"/>
              </a:ext>
            </a:extLst>
          </p:cNvPr>
          <p:cNvSpPr txBox="1"/>
          <p:nvPr/>
        </p:nvSpPr>
        <p:spPr>
          <a:xfrm>
            <a:off x="7766242" y="4854513"/>
            <a:ext cx="3209774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3. Существующие (проектные) мощности в изохроне от планируемого объекта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lang="ru-RU"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48" name="exist_adult_capacity">
            <a:extLst>
              <a:ext uri="{FF2B5EF4-FFF2-40B4-BE49-F238E27FC236}">
                <a16:creationId xmlns:a16="http://schemas.microsoft.com/office/drawing/2014/main" id="{00E11A5A-34AE-F135-FD55-F37BA86B0CC9}"/>
              </a:ext>
            </a:extLst>
          </p:cNvPr>
          <p:cNvSpPr txBox="1"/>
          <p:nvPr/>
        </p:nvSpPr>
        <p:spPr>
          <a:xfrm>
            <a:off x="7952608" y="5456774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-185</a:t>
            </a:r>
          </a:p>
        </p:txBody>
      </p:sp>
      <p:sp>
        <p:nvSpPr>
          <p:cNvPr id="49" name="exist_child_capacity">
            <a:extLst>
              <a:ext uri="{FF2B5EF4-FFF2-40B4-BE49-F238E27FC236}">
                <a16:creationId xmlns:a16="http://schemas.microsoft.com/office/drawing/2014/main" id="{73F9CABC-57AF-B77F-F15C-2CE33663F2B8}"/>
              </a:ext>
            </a:extLst>
          </p:cNvPr>
          <p:cNvSpPr txBox="1"/>
          <p:nvPr/>
        </p:nvSpPr>
        <p:spPr>
          <a:xfrm>
            <a:off x="9813423" y="5459296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19</a:t>
            </a: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27F943B3-E1E0-6CE5-0A7B-597489E2081C}"/>
              </a:ext>
            </a:extLst>
          </p:cNvPr>
          <p:cNvSpPr txBox="1"/>
          <p:nvPr/>
        </p:nvSpPr>
        <p:spPr>
          <a:xfrm>
            <a:off x="7885933" y="5266228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1446CB82-DB81-D519-38DF-93979FBA8B06}"/>
              </a:ext>
            </a:extLst>
          </p:cNvPr>
          <p:cNvSpPr txBox="1"/>
          <p:nvPr/>
        </p:nvSpPr>
        <p:spPr>
          <a:xfrm>
            <a:off x="9871404" y="52712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3B50BE8-A1BE-2911-4427-94DF6D402707}"/>
              </a:ext>
            </a:extLst>
          </p:cNvPr>
          <p:cNvSpPr txBox="1"/>
          <p:nvPr/>
        </p:nvSpPr>
        <p:spPr>
          <a:xfrm>
            <a:off x="7798839" y="6457926"/>
            <a:ext cx="3037984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7A1F196E-8773-79A7-4CA7-04641EAA093F}"/>
              </a:ext>
            </a:extLst>
          </p:cNvPr>
          <p:cNvSpPr txBox="1"/>
          <p:nvPr/>
        </p:nvSpPr>
        <p:spPr>
          <a:xfrm>
            <a:off x="7856884" y="6834407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7FDE1E78-B869-E9E6-605B-B004844B0E7E}"/>
              </a:ext>
            </a:extLst>
          </p:cNvPr>
          <p:cNvSpPr txBox="1"/>
          <p:nvPr/>
        </p:nvSpPr>
        <p:spPr>
          <a:xfrm>
            <a:off x="9873811" y="6842378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6A87126A-2D18-F0A4-61B4-F60EEB06EA48}"/>
              </a:ext>
            </a:extLst>
          </p:cNvPr>
          <p:cNvSpPr txBox="1"/>
          <p:nvPr/>
        </p:nvSpPr>
        <p:spPr>
          <a:xfrm>
            <a:off x="7839785" y="5778331"/>
            <a:ext cx="3037984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4. Существующее население в изохроне от существующих объектов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sz="12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26" name="max_zone_population">
            <a:extLst>
              <a:ext uri="{FF2B5EF4-FFF2-40B4-BE49-F238E27FC236}">
                <a16:creationId xmlns:a16="http://schemas.microsoft.com/office/drawing/2014/main" id="{C56BF07E-C21F-F13B-DB52-77E9865F3C1C}"/>
              </a:ext>
            </a:extLst>
          </p:cNvPr>
          <p:cNvSpPr txBox="1"/>
          <p:nvPr/>
        </p:nvSpPr>
        <p:spPr>
          <a:xfrm>
            <a:off x="8597045" y="6135447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90132</a:t>
            </a: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6D88E2F3-C54C-8530-24B5-0DFEFF207B5F}"/>
              </a:ext>
            </a:extLst>
          </p:cNvPr>
          <p:cNvSpPr txBox="1"/>
          <p:nvPr/>
        </p:nvSpPr>
        <p:spPr>
          <a:xfrm>
            <a:off x="11646143" y="1448259"/>
            <a:ext cx="3200751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Итоговый дефицит</a:t>
            </a:r>
          </a:p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пос./смену (сущ. + проект)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i="1" dirty="0">
                <a:solidFill>
                  <a:srgbClr val="D88F8F"/>
                </a:solidFill>
                <a:latin typeface="Century Gothic"/>
                <a:cs typeface="Century Gothic"/>
              </a:rPr>
              <a:t>с учетом увеличения рентабельности существующих поликлиник до 178%</a:t>
            </a: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2A651301-B57F-C225-8D08-22689DDA0925}"/>
              </a:ext>
            </a:extLst>
          </p:cNvPr>
          <p:cNvSpPr txBox="1"/>
          <p:nvPr/>
        </p:nvSpPr>
        <p:spPr>
          <a:xfrm>
            <a:off x="11965866" y="2289368"/>
            <a:ext cx="85835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8F42DC27-3778-6592-ACCE-8937A4DB0D96}"/>
              </a:ext>
            </a:extLst>
          </p:cNvPr>
          <p:cNvSpPr txBox="1"/>
          <p:nvPr/>
        </p:nvSpPr>
        <p:spPr>
          <a:xfrm>
            <a:off x="13999531" y="2290956"/>
            <a:ext cx="48964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30" name="Скругленный прямоугольник 14">
            <a:extLst>
              <a:ext uri="{FF2B5EF4-FFF2-40B4-BE49-F238E27FC236}">
                <a16:creationId xmlns:a16="http://schemas.microsoft.com/office/drawing/2014/main" id="{1AF11984-97F9-A032-0612-99AC6EB199F3}"/>
              </a:ext>
            </a:extLst>
          </p:cNvPr>
          <p:cNvSpPr/>
          <p:nvPr/>
        </p:nvSpPr>
        <p:spPr>
          <a:xfrm>
            <a:off x="7048688" y="1398673"/>
            <a:ext cx="4056574" cy="3313855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3" name="Скругленный прямоугольник 14">
            <a:extLst>
              <a:ext uri="{FF2B5EF4-FFF2-40B4-BE49-F238E27FC236}">
                <a16:creationId xmlns:a16="http://schemas.microsoft.com/office/drawing/2014/main" id="{CA2F8C80-3394-8196-C3A3-E1EE41239ECE}"/>
              </a:ext>
            </a:extLst>
          </p:cNvPr>
          <p:cNvSpPr/>
          <p:nvPr/>
        </p:nvSpPr>
        <p:spPr>
          <a:xfrm>
            <a:off x="7047693" y="4816868"/>
            <a:ext cx="4056574" cy="2544127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8" name="Скругленный прямоугольник 14">
            <a:extLst>
              <a:ext uri="{FF2B5EF4-FFF2-40B4-BE49-F238E27FC236}">
                <a16:creationId xmlns:a16="http://schemas.microsoft.com/office/drawing/2014/main" id="{BB2FE613-6F23-0FCC-18C0-64C8BBA6AB2D}"/>
              </a:ext>
            </a:extLst>
          </p:cNvPr>
          <p:cNvSpPr/>
          <p:nvPr/>
        </p:nvSpPr>
        <p:spPr>
          <a:xfrm>
            <a:off x="11674244" y="1388545"/>
            <a:ext cx="3192308" cy="1571848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9" name="Скругленный прямоугольник 14">
            <a:extLst>
              <a:ext uri="{FF2B5EF4-FFF2-40B4-BE49-F238E27FC236}">
                <a16:creationId xmlns:a16="http://schemas.microsoft.com/office/drawing/2014/main" id="{F9394ABF-259D-C9EB-A4C0-1C19683FE388}"/>
              </a:ext>
            </a:extLst>
          </p:cNvPr>
          <p:cNvSpPr/>
          <p:nvPr/>
        </p:nvSpPr>
        <p:spPr>
          <a:xfrm>
            <a:off x="11646143" y="1350089"/>
            <a:ext cx="3259765" cy="1654869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40" name="max_zone_pop_adult_req">
            <a:extLst>
              <a:ext uri="{FF2B5EF4-FFF2-40B4-BE49-F238E27FC236}">
                <a16:creationId xmlns:a16="http://schemas.microsoft.com/office/drawing/2014/main" id="{0F88BEE3-872D-600E-B2E3-E97233D97E36}"/>
              </a:ext>
            </a:extLst>
          </p:cNvPr>
          <p:cNvSpPr txBox="1"/>
          <p:nvPr/>
        </p:nvSpPr>
        <p:spPr>
          <a:xfrm>
            <a:off x="7971506" y="7004660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1190</a:t>
            </a:r>
          </a:p>
        </p:txBody>
      </p:sp>
      <p:sp>
        <p:nvSpPr>
          <p:cNvPr id="41" name="max_zone_pop_child_req">
            <a:extLst>
              <a:ext uri="{FF2B5EF4-FFF2-40B4-BE49-F238E27FC236}">
                <a16:creationId xmlns:a16="http://schemas.microsoft.com/office/drawing/2014/main" id="{A1CD8F0D-2679-D43F-0DEB-FC8128E3FF5F}"/>
              </a:ext>
            </a:extLst>
          </p:cNvPr>
          <p:cNvSpPr txBox="1"/>
          <p:nvPr/>
        </p:nvSpPr>
        <p:spPr>
          <a:xfrm>
            <a:off x="9801245" y="700651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523</a:t>
            </a:r>
          </a:p>
        </p:txBody>
      </p:sp>
      <p:sp>
        <p:nvSpPr>
          <p:cNvPr id="44" name="total_adult_req">
            <a:extLst>
              <a:ext uri="{FF2B5EF4-FFF2-40B4-BE49-F238E27FC236}">
                <a16:creationId xmlns:a16="http://schemas.microsoft.com/office/drawing/2014/main" id="{34FF6D30-EA0F-8734-74F6-ED4D9F3BBBC6}"/>
              </a:ext>
            </a:extLst>
          </p:cNvPr>
          <p:cNvSpPr txBox="1"/>
          <p:nvPr/>
        </p:nvSpPr>
        <p:spPr>
          <a:xfrm>
            <a:off x="7971506" y="8217536"/>
            <a:ext cx="769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None</a:t>
            </a:r>
          </a:p>
        </p:txBody>
      </p:sp>
      <p:sp>
        <p:nvSpPr>
          <p:cNvPr id="45" name="total_child_req">
            <a:extLst>
              <a:ext uri="{FF2B5EF4-FFF2-40B4-BE49-F238E27FC236}">
                <a16:creationId xmlns:a16="http://schemas.microsoft.com/office/drawing/2014/main" id="{58FD1720-61A1-0CB1-B980-B75602215926}"/>
              </a:ext>
            </a:extLst>
          </p:cNvPr>
          <p:cNvSpPr txBox="1"/>
          <p:nvPr/>
        </p:nvSpPr>
        <p:spPr>
          <a:xfrm>
            <a:off x="9754458" y="8209935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None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B54872-64DC-3DD8-90E8-B596282AF232}"/>
              </a:ext>
            </a:extLst>
          </p:cNvPr>
          <p:cNvSpPr txBox="1"/>
          <p:nvPr/>
        </p:nvSpPr>
        <p:spPr>
          <a:xfrm>
            <a:off x="12039586" y="2520016"/>
            <a:ext cx="692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-1848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6A7831-4816-13D6-D565-FB0A9D45C372}"/>
              </a:ext>
            </a:extLst>
          </p:cNvPr>
          <p:cNvSpPr txBox="1"/>
          <p:nvPr/>
        </p:nvSpPr>
        <p:spPr>
          <a:xfrm>
            <a:off x="13890642" y="2516168"/>
            <a:ext cx="578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-954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Звезда: 5 точек 72">
            <a:extLst>
              <a:ext uri="{FF2B5EF4-FFF2-40B4-BE49-F238E27FC236}">
                <a16:creationId xmlns:a16="http://schemas.microsoft.com/office/drawing/2014/main" id="{07F55390-9C86-3921-B98A-454A9CB38E4E}"/>
              </a:ext>
            </a:extLst>
          </p:cNvPr>
          <p:cNvSpPr/>
          <p:nvPr/>
        </p:nvSpPr>
        <p:spPr>
          <a:xfrm>
            <a:off x="13632648" y="9183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sp>
        <p:nvSpPr>
          <p:cNvPr id="74" name="Звезда: 5 точек 73">
            <a:extLst>
              <a:ext uri="{FF2B5EF4-FFF2-40B4-BE49-F238E27FC236}">
                <a16:creationId xmlns:a16="http://schemas.microsoft.com/office/drawing/2014/main" id="{4CF6B7F9-CBCB-F933-4BB5-8B4BD38E80D6}"/>
              </a:ext>
            </a:extLst>
          </p:cNvPr>
          <p:cNvSpPr/>
          <p:nvPr/>
        </p:nvSpPr>
        <p:spPr>
          <a:xfrm>
            <a:off x="12840783" y="1971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pic>
        <p:nvPicPr>
          <p:cNvPr id="288" name="Picture 287" descr="tmpytz7do2u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00" y="2390400"/>
            <a:ext cx="5893388" cy="5993999"/>
          </a:xfrm>
          <a:prstGeom prst="rect">
            <a:avLst/>
          </a:prstGeom>
        </p:spPr>
      </p:pic>
      <p:sp>
        <p:nvSpPr>
          <p:cNvPr id="289" name="Oval 288"/>
          <p:cNvSpPr/>
          <p:nvPr/>
        </p:nvSpPr>
        <p:spPr>
          <a:xfrm>
            <a:off x="1485920" y="403791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0" name="Oval 289"/>
          <p:cNvSpPr/>
          <p:nvPr/>
        </p:nvSpPr>
        <p:spPr>
          <a:xfrm>
            <a:off x="5809491" y="6418279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1" name="Oval 290"/>
          <p:cNvSpPr/>
          <p:nvPr/>
        </p:nvSpPr>
        <p:spPr>
          <a:xfrm>
            <a:off x="4072760" y="2574352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2" name="Rectangle 291"/>
          <p:cNvSpPr/>
          <p:nvPr/>
        </p:nvSpPr>
        <p:spPr>
          <a:xfrm>
            <a:off x="5424768" y="4083945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3" name="Oval 292"/>
          <p:cNvSpPr/>
          <p:nvPr/>
        </p:nvSpPr>
        <p:spPr>
          <a:xfrm>
            <a:off x="1168416" y="817952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4" name="Oval 293"/>
          <p:cNvSpPr/>
          <p:nvPr/>
        </p:nvSpPr>
        <p:spPr>
          <a:xfrm>
            <a:off x="3178819" y="4636192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5" name="Oval 294"/>
          <p:cNvSpPr/>
          <p:nvPr/>
        </p:nvSpPr>
        <p:spPr>
          <a:xfrm>
            <a:off x="1905351" y="258465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6" name="Oval 295"/>
          <p:cNvSpPr/>
          <p:nvPr/>
        </p:nvSpPr>
        <p:spPr>
          <a:xfrm>
            <a:off x="5806087" y="3179059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7" name="Rectangle 296"/>
          <p:cNvSpPr/>
          <p:nvPr/>
        </p:nvSpPr>
        <p:spPr>
          <a:xfrm>
            <a:off x="2369880" y="3924111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8" name="Rectangle 297"/>
          <p:cNvSpPr/>
          <p:nvPr/>
        </p:nvSpPr>
        <p:spPr>
          <a:xfrm>
            <a:off x="3441677" y="6370879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9" name="Rectangle 298"/>
          <p:cNvSpPr/>
          <p:nvPr/>
        </p:nvSpPr>
        <p:spPr>
          <a:xfrm>
            <a:off x="1118053" y="8159024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0" name="Oval 299"/>
          <p:cNvSpPr/>
          <p:nvPr/>
        </p:nvSpPr>
        <p:spPr>
          <a:xfrm>
            <a:off x="4286088" y="6542105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1" name="Rectangle 300"/>
          <p:cNvSpPr/>
          <p:nvPr/>
        </p:nvSpPr>
        <p:spPr>
          <a:xfrm>
            <a:off x="5734794" y="6411159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2" name="Diamond 301"/>
          <p:cNvSpPr/>
          <p:nvPr/>
        </p:nvSpPr>
        <p:spPr>
          <a:xfrm>
            <a:off x="2851718" y="4105693"/>
            <a:ext cx="180000" cy="180000"/>
          </a:xfrm>
          <a:prstGeom prst="diamond">
            <a:avLst/>
          </a:prstGeom>
          <a:solidFill>
            <a:srgbClr val="FFB408"/>
          </a:solidFill>
          <a:ln w="6350">
            <a:solidFill>
              <a:srgbClr val="0000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3" name="Rounded Rectangle 302"/>
          <p:cNvSpPr/>
          <p:nvPr/>
        </p:nvSpPr>
        <p:spPr>
          <a:xfrm>
            <a:off x="957600" y="1400400"/>
            <a:ext cx="5979600" cy="9396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B3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>
              <a:defRPr sz="1400" i="0" b="1">
                <a:solidFill>
                  <a:srgbClr val="000000"/>
                </a:solidFill>
                <a:latin typeface="Century Gothic"/>
              </a:defRPr>
            </a:pPr>
            <a:r>
              <a:t>Центральная ул. д.38</a:t>
            </a:r>
          </a:p>
          <a:p>
            <a:pPr algn="ctr">
              <a:defRPr sz="1200" i="0" b="1" u="sng">
                <a:solidFill>
                  <a:srgbClr val="000000"/>
                </a:solidFill>
                <a:latin typeface="Century Gothic"/>
              </a:defRPr>
            </a:pPr>
            <a:r>
              <a:t>Смешанная поликлиника на 77 мест</a:t>
            </a:r>
            <a:br/>
            <a:r>
              <a:t>(Детские: 33 мест, Взрослые: 44 мест)</a:t>
            </a:r>
          </a:p>
        </p:txBody>
      </p:sp>
      <p:cxnSp>
        <p:nvCxnSpPr>
          <p:cNvPr id="304" name="Connector 303"/>
          <p:cNvCxnSpPr>
            <a:stCxn id="302" idx="0"/>
            <a:endCxn id="303" idx="2"/>
          </p:cNvCxnSpPr>
          <p:nvPr/>
        </p:nvCxnSpPr>
        <p:spPr>
          <a:xfrm flipV="1">
            <a:off x="2941718" y="2340000"/>
            <a:ext cx="1005682" cy="1765693"/>
          </a:xfrm>
          <a:prstGeom prst="bentConnector3">
            <a:avLst/>
          </a:prstGeom>
          <a:ln w="22225">
            <a:solidFill>
              <a:srgbClr val="FFB30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35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 rtlCol="0" anchor="ctr"/>
      <a:lstStyle>
        <a:defPPr algn="ctr">
          <a:defRPr sz="3030"/>
        </a:defPPr>
      </a:lstStyle>
    </a:spDef>
    <a:ln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37858</TotalTime>
  <Words>212</Words>
  <Application>Microsoft Office PowerPoint</Application>
  <PresentationFormat>Произвольный</PresentationFormat>
  <Paragraphs>60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Century Gothic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&gt;adres&lt;</dc:title>
  <dc:creator>ГБУ "ГлавАПУ"</dc:creator>
  <cp:lastModifiedBy>Admin</cp:lastModifiedBy>
  <cp:revision>968</cp:revision>
  <cp:lastPrinted>2024-09-24T13:02:30Z</cp:lastPrinted>
  <dcterms:created xsi:type="dcterms:W3CDTF">2021-10-14T10:32:16Z</dcterms:created>
  <dcterms:modified xsi:type="dcterms:W3CDTF">2025-03-20T23:04:20Z</dcterms:modified>
</cp:coreProperties>
</file>