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8" r:id="rId2"/>
    <p:sldId id="285" r:id="rId3"/>
    <p:sldId id="286" r:id="rId4"/>
    <p:sldId id="287" r:id="rId5"/>
    <p:sldId id="27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Open Sans ExtraBold" panose="020B0604020202020204" charset="0"/>
      <p:bold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B61"/>
    <a:srgbClr val="283C88"/>
    <a:srgbClr val="253E8E"/>
    <a:srgbClr val="5F2C60"/>
    <a:srgbClr val="2B3D8A"/>
    <a:srgbClr val="0D4F97"/>
    <a:srgbClr val="4464AD"/>
    <a:srgbClr val="615756"/>
    <a:srgbClr val="503D3F"/>
    <a:srgbClr val="3A7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1674" y="1666874"/>
            <a:ext cx="10168652" cy="1034687"/>
          </a:xfrm>
        </p:spPr>
        <p:txBody>
          <a:bodyPr/>
          <a:lstStyle/>
          <a:p>
            <a:r>
              <a:rPr lang="en-US" sz="4800" b="1" dirty="0" err="1"/>
              <a:t>Névelem-felismerés</a:t>
            </a:r>
            <a:r>
              <a:rPr lang="en-US" sz="4800" b="1" dirty="0"/>
              <a:t> </a:t>
            </a:r>
            <a:r>
              <a:rPr lang="en-US" sz="4800" b="1" dirty="0" err="1"/>
              <a:t>korpuszon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1674" y="4673782"/>
            <a:ext cx="11180326" cy="1655762"/>
          </a:xfrm>
        </p:spPr>
        <p:txBody>
          <a:bodyPr/>
          <a:lstStyle/>
          <a:p>
            <a:r>
              <a:rPr lang="en-US" i="1" dirty="0"/>
              <a:t>Kovács László	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Szöveg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webbányászat</a:t>
            </a:r>
            <a:r>
              <a:rPr lang="en-US" dirty="0"/>
              <a:t> (</a:t>
            </a:r>
            <a:r>
              <a:rPr lang="hu-HU" dirty="0"/>
              <a:t>BMEVITMMA06</a:t>
            </a:r>
            <a:r>
              <a:rPr lang="en-US" dirty="0"/>
              <a:t>)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2C950FA-6A39-4A5A-B074-240B2ACCC047}"/>
              </a:ext>
            </a:extLst>
          </p:cNvPr>
          <p:cNvSpPr/>
          <p:nvPr/>
        </p:nvSpPr>
        <p:spPr>
          <a:xfrm>
            <a:off x="9563450" y="5501663"/>
            <a:ext cx="2327819" cy="1092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06C30E9-72C6-4F9D-ABDE-3B3D6247A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0" y="5460454"/>
            <a:ext cx="1264656" cy="11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EF38BA9-0A6A-4CBC-B550-AAE351330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Szöveg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webbányászat</a:t>
            </a:r>
            <a:r>
              <a:rPr lang="en-US" dirty="0"/>
              <a:t> (</a:t>
            </a:r>
            <a:r>
              <a:rPr lang="hu-HU" dirty="0"/>
              <a:t>BMEVITMMA06</a:t>
            </a:r>
            <a:r>
              <a:rPr lang="en-US" dirty="0"/>
              <a:t>)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B182362-7015-4ACF-A154-6578D9915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38D62B0C-0AFC-48F7-86FB-1F67EDED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hu-H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AF7FAB-B269-4D8C-92B1-69D383BA23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978" y="1325506"/>
            <a:ext cx="11021962" cy="4261562"/>
          </a:xfrm>
        </p:spPr>
        <p:txBody>
          <a:bodyPr>
            <a:normAutofit fontScale="92500"/>
          </a:bodyPr>
          <a:lstStyle/>
          <a:p>
            <a:r>
              <a:rPr lang="en-US" dirty="0"/>
              <a:t>Stanford Named Entity Recognizer (NER)</a:t>
            </a:r>
          </a:p>
          <a:p>
            <a:r>
              <a:rPr lang="en-US" dirty="0" err="1"/>
              <a:t>Használatához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előkészítés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feldolgozás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, a java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betöltése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kategorizált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entitások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formátumra</a:t>
            </a:r>
            <a:r>
              <a:rPr lang="en-US" dirty="0"/>
              <a:t> </a:t>
            </a:r>
            <a:r>
              <a:rPr lang="en-US" dirty="0" err="1"/>
              <a:t>hozása</a:t>
            </a:r>
            <a:endParaRPr lang="en-US" dirty="0"/>
          </a:p>
          <a:p>
            <a:r>
              <a:rPr lang="en-US" dirty="0"/>
              <a:t>7 class: Location, Person, Organization, Money, Percent, Date, Time</a:t>
            </a:r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kategória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házi</a:t>
            </a:r>
            <a:r>
              <a:rPr lang="en-US" dirty="0"/>
              <a:t> </a:t>
            </a:r>
            <a:r>
              <a:rPr lang="en-US" dirty="0" err="1"/>
              <a:t>feladathoz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endParaRPr lang="en-US" dirty="0"/>
          </a:p>
          <a:p>
            <a:r>
              <a:rPr lang="en-US" dirty="0" err="1"/>
              <a:t>Eredmények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TESZT1: F1 </a:t>
            </a:r>
            <a:r>
              <a:rPr lang="en-US" dirty="0" err="1"/>
              <a:t>átlag</a:t>
            </a:r>
            <a:r>
              <a:rPr lang="en-US" dirty="0"/>
              <a:t>: 0.469</a:t>
            </a:r>
          </a:p>
          <a:p>
            <a:pPr lvl="1"/>
            <a:r>
              <a:rPr lang="en-US" dirty="0"/>
              <a:t>TESZT2: F1 </a:t>
            </a:r>
            <a:r>
              <a:rPr lang="en-US" dirty="0" err="1"/>
              <a:t>átlag</a:t>
            </a:r>
            <a:r>
              <a:rPr lang="en-US" dirty="0"/>
              <a:t>: 0.457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BAF79E-F4AA-45E0-B5D7-6962447AE33E}"/>
              </a:ext>
            </a:extLst>
          </p:cNvPr>
          <p:cNvSpPr txBox="1"/>
          <p:nvPr/>
        </p:nvSpPr>
        <p:spPr>
          <a:xfrm>
            <a:off x="676254" y="5805182"/>
            <a:ext cx="1047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https://nlp.stanford.edu/software/CRF-NER.html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E17A95F-1155-4259-BE46-FC94272143AC}"/>
              </a:ext>
            </a:extLst>
          </p:cNvPr>
          <p:cNvSpPr/>
          <p:nvPr/>
        </p:nvSpPr>
        <p:spPr>
          <a:xfrm>
            <a:off x="11204254" y="6331073"/>
            <a:ext cx="975919" cy="52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3A0A10C-67B0-4501-B7A7-20F8FE9A7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6" y="6331073"/>
            <a:ext cx="566377" cy="5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EF38BA9-0A6A-4CBC-B550-AAE351330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Szöveg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webbányászat</a:t>
            </a:r>
            <a:r>
              <a:rPr lang="en-US" dirty="0"/>
              <a:t> (</a:t>
            </a:r>
            <a:r>
              <a:rPr lang="hu-HU" dirty="0"/>
              <a:t>BMEVITMMA06</a:t>
            </a:r>
            <a:r>
              <a:rPr lang="en-US" dirty="0"/>
              <a:t>)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B182362-7015-4ACF-A154-6578D9915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38D62B0C-0AFC-48F7-86FB-1F67EDED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hu-H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AF7FAB-B269-4D8C-92B1-69D383BA23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978" y="1325506"/>
            <a:ext cx="11021962" cy="42615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Azure Text Analytics API</a:t>
            </a:r>
          </a:p>
          <a:p>
            <a:r>
              <a:rPr lang="en-US" dirty="0" err="1"/>
              <a:t>Használatához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Azure account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előfizetés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elindítása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Azure </a:t>
            </a:r>
            <a:r>
              <a:rPr lang="en-US" dirty="0" err="1"/>
              <a:t>portálon</a:t>
            </a:r>
            <a:endParaRPr lang="en-US" dirty="0"/>
          </a:p>
          <a:p>
            <a:pPr lvl="1"/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követően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kulccsal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szolgáltatás</a:t>
            </a:r>
            <a:r>
              <a:rPr lang="en-US" dirty="0"/>
              <a:t> URL </a:t>
            </a:r>
            <a:r>
              <a:rPr lang="en-US" dirty="0" err="1"/>
              <a:t>címével</a:t>
            </a:r>
            <a:r>
              <a:rPr lang="en-US" dirty="0"/>
              <a:t> </a:t>
            </a:r>
            <a:r>
              <a:rPr lang="en-US" dirty="0" err="1"/>
              <a:t>érhető</a:t>
            </a:r>
            <a:r>
              <a:rPr lang="en-US" dirty="0"/>
              <a:t> el a </a:t>
            </a:r>
            <a:r>
              <a:rPr lang="en-US" dirty="0" err="1"/>
              <a:t>szolgáltatás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korpusz</a:t>
            </a:r>
            <a:r>
              <a:rPr lang="en-US" dirty="0"/>
              <a:t> </a:t>
            </a:r>
            <a:r>
              <a:rPr lang="en-US" dirty="0" err="1"/>
              <a:t>előfeldolgozása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szegmentálni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online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korlátai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feldolgozás</a:t>
            </a:r>
            <a:r>
              <a:rPr lang="en-US" dirty="0"/>
              <a:t> </a:t>
            </a:r>
            <a:r>
              <a:rPr lang="en-US" dirty="0" err="1"/>
              <a:t>eredménye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http </a:t>
            </a:r>
            <a:r>
              <a:rPr lang="en-US" dirty="0" err="1"/>
              <a:t>válasz</a:t>
            </a:r>
            <a:r>
              <a:rPr lang="en-US" dirty="0"/>
              <a:t> </a:t>
            </a:r>
            <a:r>
              <a:rPr lang="en-US" dirty="0" err="1"/>
              <a:t>formájában</a:t>
            </a:r>
            <a:r>
              <a:rPr lang="en-US" dirty="0"/>
              <a:t> </a:t>
            </a:r>
            <a:r>
              <a:rPr lang="en-US" dirty="0" err="1"/>
              <a:t>érhető</a:t>
            </a:r>
            <a:r>
              <a:rPr lang="en-US" dirty="0"/>
              <a:t> el,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megtalált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entitások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formában</a:t>
            </a:r>
            <a:r>
              <a:rPr lang="en-US" dirty="0"/>
              <a:t> </a:t>
            </a:r>
            <a:r>
              <a:rPr lang="en-US" dirty="0" err="1"/>
              <a:t>olvashatóak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Text: “trip” Category: “Event” </a:t>
            </a:r>
            <a:r>
              <a:rPr lang="en-US" dirty="0" err="1"/>
              <a:t>SubCategory</a:t>
            </a:r>
            <a:r>
              <a:rPr lang="en-US" dirty="0"/>
              <a:t>: “None” Confidence Score: “0.61”</a:t>
            </a:r>
          </a:p>
          <a:p>
            <a:r>
              <a:rPr lang="en-US" dirty="0" err="1"/>
              <a:t>Eredmények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Teszt1: min és </a:t>
            </a:r>
            <a:r>
              <a:rPr lang="hu-HU" dirty="0" err="1"/>
              <a:t>max</a:t>
            </a:r>
            <a:r>
              <a:rPr lang="hu-HU" dirty="0"/>
              <a:t> nélküli F1 átlag: 0.359</a:t>
            </a:r>
            <a:endParaRPr lang="en-US" dirty="0"/>
          </a:p>
          <a:p>
            <a:pPr lvl="1"/>
            <a:r>
              <a:rPr lang="hu-HU" dirty="0"/>
              <a:t>Teszt2: min és </a:t>
            </a:r>
            <a:r>
              <a:rPr lang="hu-HU" dirty="0" err="1"/>
              <a:t>max</a:t>
            </a:r>
            <a:r>
              <a:rPr lang="hu-HU" dirty="0"/>
              <a:t> nélküli F1 átlag: 0.367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gyenge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“</a:t>
            </a:r>
            <a:r>
              <a:rPr lang="en-US" dirty="0" err="1"/>
              <a:t>túlzott</a:t>
            </a:r>
            <a:r>
              <a:rPr lang="en-US" dirty="0"/>
              <a:t> </a:t>
            </a:r>
            <a:r>
              <a:rPr lang="en-US" dirty="0" err="1"/>
              <a:t>pontossága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Pl.: text=Citizen 's Coalition for Human Rights of Abductees and North Korean Refugees, category=Organization, subcategory=None, offset=None, </a:t>
            </a:r>
            <a:r>
              <a:rPr lang="en-US" dirty="0" err="1"/>
              <a:t>confidence_score</a:t>
            </a:r>
            <a:r>
              <a:rPr lang="en-US" dirty="0"/>
              <a:t>=0.7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BAF79E-F4AA-45E0-B5D7-6962447AE33E}"/>
              </a:ext>
            </a:extLst>
          </p:cNvPr>
          <p:cNvSpPr txBox="1"/>
          <p:nvPr/>
        </p:nvSpPr>
        <p:spPr>
          <a:xfrm>
            <a:off x="676254" y="5805182"/>
            <a:ext cx="1047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https://docs.microsoft.com/en-us/azure/cognitive-services/text-analytics/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880AB35-FF14-48C1-ADBB-4CA28A76DE45}"/>
              </a:ext>
            </a:extLst>
          </p:cNvPr>
          <p:cNvSpPr/>
          <p:nvPr/>
        </p:nvSpPr>
        <p:spPr>
          <a:xfrm>
            <a:off x="11204254" y="6331073"/>
            <a:ext cx="975919" cy="52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4645C22-F573-4B49-8012-5559E2E1B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6" y="6331073"/>
            <a:ext cx="566377" cy="5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EF38BA9-0A6A-4CBC-B550-AAE351330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Szöveg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webbányászat</a:t>
            </a:r>
            <a:r>
              <a:rPr lang="en-US" dirty="0"/>
              <a:t> (</a:t>
            </a:r>
            <a:r>
              <a:rPr lang="hu-HU" dirty="0"/>
              <a:t>BMEVITMMA06</a:t>
            </a:r>
            <a:r>
              <a:rPr lang="en-US" dirty="0"/>
              <a:t>)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B182362-7015-4ACF-A154-6578D9915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38D62B0C-0AFC-48F7-86FB-1F67EDED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Harmadik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hu-H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AF7FAB-B269-4D8C-92B1-69D383BA23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978" y="1325506"/>
            <a:ext cx="11021962" cy="42615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Spacy</a:t>
            </a:r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építése</a:t>
            </a:r>
            <a:r>
              <a:rPr lang="en-US" dirty="0"/>
              <a:t> a Train </a:t>
            </a:r>
            <a:r>
              <a:rPr lang="en-US" dirty="0" err="1"/>
              <a:t>adathalmaz</a:t>
            </a:r>
            <a:r>
              <a:rPr lang="en-US" dirty="0"/>
              <a:t> </a:t>
            </a:r>
            <a:r>
              <a:rPr lang="en-US" dirty="0" err="1"/>
              <a:t>alapján</a:t>
            </a:r>
            <a:endParaRPr lang="en-US" dirty="0"/>
          </a:p>
          <a:p>
            <a:pPr lvl="1"/>
            <a:r>
              <a:rPr lang="en-US" dirty="0"/>
              <a:t>A spacy BILOU </a:t>
            </a:r>
            <a:r>
              <a:rPr lang="en-US" dirty="0" err="1"/>
              <a:t>cimkézést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tanításához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mondatokat</a:t>
            </a:r>
            <a:r>
              <a:rPr lang="en-US" dirty="0"/>
              <a:t>, amin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entitások</a:t>
            </a:r>
            <a:r>
              <a:rPr lang="en-US" dirty="0"/>
              <a:t> </a:t>
            </a:r>
            <a:r>
              <a:rPr lang="en-US" dirty="0" err="1"/>
              <a:t>pozícioja</a:t>
            </a:r>
            <a:r>
              <a:rPr lang="en-US" dirty="0"/>
              <a:t> </a:t>
            </a:r>
            <a:r>
              <a:rPr lang="en-US" dirty="0" err="1"/>
              <a:t>offsetekkel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beazonosítva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előkészítést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igényel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tanításra</a:t>
            </a:r>
            <a:r>
              <a:rPr lang="en-US" dirty="0"/>
              <a:t> van </a:t>
            </a:r>
            <a:r>
              <a:rPr lang="en-US" dirty="0" err="1"/>
              <a:t>példakód</a:t>
            </a:r>
            <a:r>
              <a:rPr lang="en-US" dirty="0"/>
              <a:t>, </a:t>
            </a:r>
            <a:r>
              <a:rPr lang="en-US" dirty="0" err="1"/>
              <a:t>tanítás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Test </a:t>
            </a:r>
            <a:r>
              <a:rPr lang="en-US" dirty="0" err="1"/>
              <a:t>adathalmazok</a:t>
            </a:r>
            <a:r>
              <a:rPr lang="en-US" dirty="0"/>
              <a:t> </a:t>
            </a:r>
            <a:r>
              <a:rPr lang="en-US" dirty="0" err="1"/>
              <a:t>relatív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kiértékelhetőek</a:t>
            </a:r>
            <a:endParaRPr lang="en-US" dirty="0"/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anomália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közben</a:t>
            </a:r>
            <a:endParaRPr lang="en-US" dirty="0"/>
          </a:p>
          <a:p>
            <a:pPr lvl="1"/>
            <a:r>
              <a:rPr lang="en-US" dirty="0"/>
              <a:t>Pl.: </a:t>
            </a:r>
            <a:r>
              <a:rPr lang="en-US" dirty="0" err="1"/>
              <a:t>gold.offsets_from_biluo_tags</a:t>
            </a:r>
            <a:r>
              <a:rPr lang="en-US" dirty="0"/>
              <a:t>, GPU </a:t>
            </a:r>
            <a:r>
              <a:rPr lang="en-US" dirty="0" err="1"/>
              <a:t>használat</a:t>
            </a:r>
            <a:endParaRPr lang="en-US" dirty="0"/>
          </a:p>
          <a:p>
            <a:r>
              <a:rPr lang="en-US" dirty="0" err="1"/>
              <a:t>Eredmények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Teszt1: min és </a:t>
            </a:r>
            <a:r>
              <a:rPr lang="hu-HU" dirty="0" err="1"/>
              <a:t>max</a:t>
            </a:r>
            <a:r>
              <a:rPr lang="hu-HU" dirty="0"/>
              <a:t> nélküli F1 átlag: 0.344</a:t>
            </a:r>
            <a:endParaRPr lang="en-US" dirty="0"/>
          </a:p>
          <a:p>
            <a:pPr lvl="1"/>
            <a:r>
              <a:rPr lang="hu-HU" dirty="0"/>
              <a:t>Teszt2: min és </a:t>
            </a:r>
            <a:r>
              <a:rPr lang="hu-HU" dirty="0" err="1"/>
              <a:t>max</a:t>
            </a:r>
            <a:r>
              <a:rPr lang="hu-HU" dirty="0"/>
              <a:t> nélküli F1 átlag: 0.672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BAF79E-F4AA-45E0-B5D7-6962447AE33E}"/>
              </a:ext>
            </a:extLst>
          </p:cNvPr>
          <p:cNvSpPr txBox="1"/>
          <p:nvPr/>
        </p:nvSpPr>
        <p:spPr>
          <a:xfrm>
            <a:off x="676254" y="5805182"/>
            <a:ext cx="1047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https://spacy.io/usage/training#ner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EF63C01-247A-4C81-BC17-7330DFC1A069}"/>
              </a:ext>
            </a:extLst>
          </p:cNvPr>
          <p:cNvSpPr/>
          <p:nvPr/>
        </p:nvSpPr>
        <p:spPr>
          <a:xfrm>
            <a:off x="11204254" y="6331073"/>
            <a:ext cx="975919" cy="52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48999B2-A056-4718-B984-68F12490F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6" y="6331073"/>
            <a:ext cx="566377" cy="5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Szöveg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webbányászat</a:t>
            </a:r>
            <a:r>
              <a:rPr lang="en-US" dirty="0"/>
              <a:t> (</a:t>
            </a:r>
            <a:r>
              <a:rPr lang="hu-HU" dirty="0"/>
              <a:t>BMEVITMMA06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Összefoglalás</a:t>
            </a:r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921548-7C2F-4DBE-BAD2-8E5223C48D7C}"/>
              </a:ext>
            </a:extLst>
          </p:cNvPr>
          <p:cNvSpPr/>
          <p:nvPr/>
        </p:nvSpPr>
        <p:spPr>
          <a:xfrm>
            <a:off x="11204254" y="6331073"/>
            <a:ext cx="975919" cy="52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C76A8C8-DD79-4095-A620-AE59B1D8D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6" y="6331073"/>
            <a:ext cx="566377" cy="526001"/>
          </a:xfrm>
          <a:prstGeom prst="rect">
            <a:avLst/>
          </a:prstGeom>
        </p:spPr>
      </p:pic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DBC2CE2F-FB66-4AF8-9CC4-FFB0B86BE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78311"/>
              </p:ext>
            </p:extLst>
          </p:nvPr>
        </p:nvGraphicFramePr>
        <p:xfrm>
          <a:off x="574978" y="1424682"/>
          <a:ext cx="10834048" cy="4523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57161">
                  <a:extLst>
                    <a:ext uri="{9D8B030D-6E8A-4147-A177-3AD203B41FA5}">
                      <a16:colId xmlns:a16="http://schemas.microsoft.com/office/drawing/2014/main" val="3557766311"/>
                    </a:ext>
                  </a:extLst>
                </a:gridCol>
                <a:gridCol w="3355597">
                  <a:extLst>
                    <a:ext uri="{9D8B030D-6E8A-4147-A177-3AD203B41FA5}">
                      <a16:colId xmlns:a16="http://schemas.microsoft.com/office/drawing/2014/main" val="570790772"/>
                    </a:ext>
                  </a:extLst>
                </a:gridCol>
                <a:gridCol w="3012778">
                  <a:extLst>
                    <a:ext uri="{9D8B030D-6E8A-4147-A177-3AD203B41FA5}">
                      <a16:colId xmlns:a16="http://schemas.microsoft.com/office/drawing/2014/main" val="2451435954"/>
                    </a:ext>
                  </a:extLst>
                </a:gridCol>
                <a:gridCol w="2708512">
                  <a:extLst>
                    <a:ext uri="{9D8B030D-6E8A-4147-A177-3AD203B41FA5}">
                      <a16:colId xmlns:a16="http://schemas.microsoft.com/office/drawing/2014/main" val="1424738493"/>
                    </a:ext>
                  </a:extLst>
                </a:gridCol>
              </a:tblGrid>
              <a:tr h="4234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Stanford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4015"/>
                  </a:ext>
                </a:extLst>
              </a:tr>
              <a:tr h="143286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Előnyök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Könnyű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használat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Kevés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adatelőkészítés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Könnyű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üzembe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helyezés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Lokális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erőforrás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igény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alacsony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Összetett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névelemek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felismerése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Tanítható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saját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modell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Részletes</a:t>
                      </a:r>
                      <a:r>
                        <a:rPr lang="en-US" sz="1600" dirty="0"/>
                        <a:t> “step-by-step” </a:t>
                      </a:r>
                      <a:r>
                        <a:rPr lang="en-US" sz="1600" dirty="0" err="1"/>
                        <a:t>dokumentáció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Széleskörben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elterjedt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97048"/>
                  </a:ext>
                </a:extLst>
              </a:tr>
              <a:tr h="123393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Hátrányok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Csak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az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előre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megadott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osztályokat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ismeri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fel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Jar file </a:t>
                      </a:r>
                      <a:r>
                        <a:rPr lang="en-US" sz="1600" dirty="0" err="1"/>
                        <a:t>letöltése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szükséges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Körülményes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adatelőkészítés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és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utófeldoglozás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Nem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minden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működik</a:t>
                      </a:r>
                      <a:r>
                        <a:rPr lang="en-US" sz="1600" dirty="0"/>
                        <a:t> “off the shelf”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Erőforrás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igényes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modell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építés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65388"/>
                  </a:ext>
                </a:extLst>
              </a:tr>
              <a:tr h="143286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Eredmények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TESZT1: F1 átlag: 0.469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TESZT2: F1 átlag: 0.457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Teszt1: min és </a:t>
                      </a:r>
                      <a:r>
                        <a:rPr lang="hu-H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nélküli F1 átlag: 0.359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Teszt2: min és </a:t>
                      </a:r>
                      <a:r>
                        <a:rPr lang="hu-H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nélküli F1 átlag: 0.367</a:t>
                      </a:r>
                    </a:p>
                    <a:p>
                      <a:pPr algn="l"/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Teszt1: min és </a:t>
                      </a:r>
                      <a:r>
                        <a:rPr lang="hu-H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nélküli F1 átlag: 0.344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Teszt2: min és </a:t>
                      </a:r>
                      <a:r>
                        <a:rPr lang="hu-H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hu-H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nélküli F1 átlag: 0.672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5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8958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505</Words>
  <Application>Microsoft Office PowerPoint</Application>
  <PresentationFormat>Szélesvásznú</PresentationFormat>
  <Paragraphs>69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Open Sans ExtraBold</vt:lpstr>
      <vt:lpstr>Arial</vt:lpstr>
      <vt:lpstr>Open Sans</vt:lpstr>
      <vt:lpstr>Calibri</vt:lpstr>
      <vt:lpstr>FTSRG</vt:lpstr>
      <vt:lpstr>Névelem-felismerés korpuszon</vt:lpstr>
      <vt:lpstr>Első megoldás</vt:lpstr>
      <vt:lpstr>Második megoldás</vt:lpstr>
      <vt:lpstr>Harmadik megoldás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kris</dc:creator>
  <cp:lastModifiedBy>László</cp:lastModifiedBy>
  <cp:revision>313</cp:revision>
  <dcterms:created xsi:type="dcterms:W3CDTF">2019-09-05T14:22:57Z</dcterms:created>
  <dcterms:modified xsi:type="dcterms:W3CDTF">2020-12-06T12:00:23Z</dcterms:modified>
</cp:coreProperties>
</file>