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11/25/2021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11/25/2021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11/25/2021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6600" dirty="0">
                <a:latin typeface="Times New Roman" panose="02020603050405020304" pitchFamily="18" charset="0"/>
                <a:cs typeface="Times New Roman" panose="02020603050405020304" pitchFamily="18" charset="0"/>
              </a:rPr>
              <a:t>Research Question, Hypothesis and preliminary design</a:t>
            </a:r>
            <a:endParaRPr lang="en-GB"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latin typeface="Times New Roman" panose="02020603050405020304" pitchFamily="18" charset="0"/>
                <a:cs typeface="Times New Roman" panose="02020603050405020304" pitchFamily="18" charset="0"/>
              </a:rPr>
              <a:t>Maks Drzezdzon | C15311966</a:t>
            </a:r>
          </a:p>
          <a:p>
            <a:pPr algn="ctr"/>
            <a:r>
              <a:rPr lang="en-US" dirty="0">
                <a:latin typeface="Times New Roman" panose="02020603050405020304" pitchFamily="18" charset="0"/>
                <a:cs typeface="Times New Roman" panose="02020603050405020304" pitchFamily="18" charset="0"/>
              </a:rPr>
              <a:t>TU060/2 | Data Science</a:t>
            </a:r>
          </a:p>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 y="0"/>
            <a:ext cx="12191999" cy="5780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Domain and scope – ACM 2012 </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0" y="578004"/>
            <a:ext cx="12192000" cy="6279996"/>
          </a:xfrm>
        </p:spPr>
        <p:txBody>
          <a:bodyPr>
            <a:normAutofit lnSpcReduction="10000"/>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a:t>
            </a:r>
          </a:p>
          <a:p>
            <a:r>
              <a:rPr lang="en-US" dirty="0">
                <a:latin typeface="Calibri" panose="020F0502020204030204" pitchFamily="34" charset="0"/>
                <a:cs typeface="Calibri" panose="020F0502020204030204" pitchFamily="34" charset="0"/>
              </a:rPr>
              <a:t>Computing methodologies =&gt; Machine Leaning =&gt; Machine Learning Approaches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a:t>
            </a:r>
          </a:p>
          <a:p>
            <a:r>
              <a:rPr lang="en-US" dirty="0">
                <a:latin typeface="Calibri" panose="020F0502020204030204" pitchFamily="34" charset="0"/>
                <a:cs typeface="Calibri" panose="020F0502020204030204" pitchFamily="34" charset="0"/>
              </a:rPr>
              <a:t>Computing Methodologies =&gt; Machine Leaning =&gt; Machine Learning Algorithms = &gt; Feature Selection</a:t>
            </a:r>
          </a:p>
          <a:p>
            <a:pPr algn="l"/>
            <a:r>
              <a:rPr lang="en-US" b="1" dirty="0">
                <a:latin typeface="Calibri" panose="020F0502020204030204" pitchFamily="34" charset="0"/>
                <a:cs typeface="Calibri" panose="020F0502020204030204" pitchFamily="34" charset="0"/>
              </a:rPr>
              <a:t>SCOPE </a:t>
            </a:r>
            <a:r>
              <a:rPr lang="en-US" dirty="0">
                <a:latin typeface="Calibri" panose="020F0502020204030204" pitchFamily="34" charset="0"/>
                <a:cs typeface="Calibri" panose="020F0502020204030204" pitchFamily="34" charset="0"/>
              </a:rPr>
              <a:t>is limited to examining classification techniques such as SVM, DWD </a:t>
            </a:r>
            <a:r>
              <a:rPr lang="en-US" sz="2000" dirty="0">
                <a:latin typeface="Calibri" panose="020F0502020204030204" pitchFamily="34" charset="0"/>
                <a:cs typeface="Calibri" panose="020F0502020204030204" pitchFamily="34" charset="0"/>
              </a:rPr>
              <a:t>over a period of ~13 weeks </a:t>
            </a:r>
            <a:r>
              <a:rPr lang="en-US" dirty="0">
                <a:latin typeface="Calibri" panose="020F0502020204030204" pitchFamily="34" charset="0"/>
                <a:cs typeface="Calibri" panose="020F0502020204030204" pitchFamily="34" charset="0"/>
              </a:rPr>
              <a:t>applied to FNC/SBM correlation values gathered from HDLSS data from the </a:t>
            </a:r>
            <a:r>
              <a:rPr lang="en-GB" sz="2000" b="0" i="0" u="none" strike="noStrike" baseline="0" dirty="0">
                <a:latin typeface="Calibri" panose="020F0502020204030204" pitchFamily="34" charset="0"/>
                <a:cs typeface="Calibri" panose="020F0502020204030204" pitchFamily="34" charset="0"/>
              </a:rPr>
              <a:t>Mind Research Network’s Schizophrenia Dataset consisting of </a:t>
            </a:r>
            <a:r>
              <a:rPr lang="en-US" sz="2000" dirty="0">
                <a:latin typeface="Calibri" panose="020F0502020204030204" pitchFamily="34" charset="0"/>
                <a:cs typeface="Calibri" panose="020F0502020204030204" pitchFamily="34" charset="0"/>
              </a:rPr>
              <a:t>35,432 observations gathered from 162 patients and 169 healthy controls. The Aim of this study is to derive the differences in classification accuracy via the F1 score and examine state of the art HDLSS classification techniques.</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ASSUMPTION </a:t>
            </a:r>
            <a:r>
              <a:rPr lang="en-US" dirty="0">
                <a:latin typeface="Calibri" panose="020F0502020204030204" pitchFamily="34" charset="0"/>
                <a:cs typeface="Calibri" panose="020F0502020204030204" pitchFamily="34" charset="0"/>
              </a:rPr>
              <a:t>is that the data from Mind Research Network was properly prepared and filtered when extracted from MRI images as it was overseen by now a distinguished professor in his discipline among other experts. </a:t>
            </a:r>
          </a:p>
          <a:p>
            <a:r>
              <a:rPr lang="en-US" b="1" dirty="0">
                <a:latin typeface="Calibri" panose="020F0502020204030204" pitchFamily="34" charset="0"/>
                <a:cs typeface="Calibri" panose="020F0502020204030204" pitchFamily="34" charset="0"/>
              </a:rPr>
              <a:t>LIMITATIONS </a:t>
            </a:r>
            <a:r>
              <a:rPr lang="en-US" dirty="0">
                <a:latin typeface="Calibri" panose="020F0502020204030204" pitchFamily="34" charset="0"/>
                <a:cs typeface="Calibri" panose="020F0502020204030204" pitchFamily="34" charset="0"/>
              </a:rPr>
              <a:t>are lack of data and getting access to existing data from </a:t>
            </a:r>
            <a:r>
              <a:rPr lang="en-US" dirty="0" err="1">
                <a:latin typeface="Calibri" panose="020F0502020204030204" pitchFamily="34" charset="0"/>
                <a:cs typeface="Calibri" panose="020F0502020204030204" pitchFamily="34" charset="0"/>
              </a:rPr>
              <a:t>schizconnect</a:t>
            </a:r>
            <a:r>
              <a:rPr lang="en-US" dirty="0">
                <a:latin typeface="Calibri" panose="020F0502020204030204" pitchFamily="34" charset="0"/>
                <a:cs typeface="Calibri" panose="020F0502020204030204" pitchFamily="34" charset="0"/>
              </a:rPr>
              <a:t> a collection of HDLSS schizophrenia datasets, no information about the stage, age or severity of schizophrenia of patients which this data was gathered from. </a:t>
            </a:r>
            <a:endParaRPr lang="en-US" dirty="0">
              <a:solidFill>
                <a:srgbClr val="FF0000"/>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Classification was chosen over other techniques such as deep learning, deep learning models tend to overfit significantly when compared to their traditional statistical counterparts when working with HDLSS data </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a:xfrm>
            <a:off x="0" y="1"/>
            <a:ext cx="12192000" cy="620202"/>
          </a:xfrm>
        </p:spPr>
        <p:txBody>
          <a:bodyPr>
            <a:normAutofit/>
          </a:bodyPr>
          <a:lstStyle/>
          <a:p>
            <a:pPr algn="ctr"/>
            <a:r>
              <a:rPr lang="en-US" sz="3200" dirty="0">
                <a:solidFill>
                  <a:schemeClr val="tx1"/>
                </a:solidFill>
                <a:latin typeface="Times New Roman" panose="02020603050405020304" pitchFamily="18" charset="0"/>
                <a:cs typeface="Times New Roman" panose="02020603050405020304" pitchFamily="18" charset="0"/>
              </a:rPr>
              <a:t>Gaps in the literature review and research question</a:t>
            </a:r>
            <a:endParaRPr lang="en-GB"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a:xfrm>
            <a:off x="0" y="556592"/>
            <a:ext cx="12192000" cy="6301408"/>
          </a:xfrm>
        </p:spPr>
        <p:txBody>
          <a:bodyPr>
            <a:normAutofit/>
          </a:bodyPr>
          <a:lstStyle/>
          <a:p>
            <a:r>
              <a:rPr lang="en-US" dirty="0">
                <a:latin typeface="Calibri" panose="020F0502020204030204" pitchFamily="34" charset="0"/>
                <a:cs typeface="Calibri" panose="020F0502020204030204" pitchFamily="34" charset="0"/>
              </a:rPr>
              <a:t>There is an application and methodological gap. Meaning the state of the art heavily relies on SVM and DWD which both express some issues when working with HDLSS data, SVMs shortcomings stem from data-pilling where t</a:t>
            </a:r>
            <a:r>
              <a:rPr lang="en-GB" i="0" dirty="0">
                <a:effectLst/>
                <a:latin typeface="Calibri" panose="020F0502020204030204" pitchFamily="34" charset="0"/>
                <a:cs typeface="Calibri" panose="020F0502020204030204" pitchFamily="34" charset="0"/>
              </a:rPr>
              <a:t>raining data vectors from each class project to a single point for classification</a:t>
            </a:r>
            <a:r>
              <a:rPr lang="en-US" dirty="0">
                <a:latin typeface="Calibri" panose="020F0502020204030204" pitchFamily="34" charset="0"/>
                <a:cs typeface="Calibri" panose="020F0502020204030204" pitchFamily="34" charset="0"/>
              </a:rPr>
              <a:t> which causes it to overfit where as DWD is sensitive to the sample size ratio between classes denoted by the intercept term </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 this is a problem because when taking into consideration the differences between cohorts age, stage of schizophrenia, type of schizophrenia among other intricacies that make it hard to diagnose and distinguish between, once accounted for, this can cause/causes a class imbalance. In order to better understand the methodological gap an investigation between both methods and their subsequent implementations that follow will be undergone. Most techniques used for HDLSS datasets are in microbiology where researchers work on gene micro-arrays. </a:t>
            </a:r>
            <a:r>
              <a:rPr lang="en-GB" sz="2000" dirty="0">
                <a:effectLst/>
                <a:latin typeface="Calibri" panose="020F0502020204030204" pitchFamily="34" charset="0"/>
                <a:cs typeface="Calibri" panose="020F0502020204030204" pitchFamily="34" charset="0"/>
              </a:rPr>
              <a:t>There is very little variability in methods used at the top end they range from different implementations of SVM and DWD, meaning research is still being conducted on how to tackle shortcomings of both methods when classifying HDLSS data and target classes. </a:t>
            </a:r>
            <a:r>
              <a:rPr lang="en-US" i="1" dirty="0">
                <a:latin typeface="Calibri" panose="020F0502020204030204" pitchFamily="34" charset="0"/>
                <a:cs typeface="Calibri" panose="020F0502020204030204" pitchFamily="34" charset="0"/>
              </a:rPr>
              <a:t>(</a:t>
            </a:r>
            <a:r>
              <a:rPr lang="en-GB" sz="2000" i="1" dirty="0">
                <a:effectLst/>
                <a:latin typeface="Calibri" panose="020F0502020204030204" pitchFamily="34" charset="0"/>
                <a:cs typeface="Calibri" panose="020F0502020204030204" pitchFamily="34" charset="0"/>
              </a:rPr>
              <a:t>Sadeghi, D et al. 2021; Cortes-Briones, J. A. et al. 2021</a:t>
            </a:r>
            <a:r>
              <a:rPr lang="en-US" sz="2000" i="1" dirty="0">
                <a:effectLst/>
                <a:latin typeface="Calibri" panose="020F0502020204030204" pitchFamily="34" charset="0"/>
                <a:cs typeface="Calibri" panose="020F0502020204030204" pitchFamily="34" charset="0"/>
              </a:rPr>
              <a:t>; </a:t>
            </a:r>
            <a:r>
              <a:rPr lang="en-GB" sz="2000" i="1" dirty="0">
                <a:effectLst/>
                <a:latin typeface="Calibri" panose="020F0502020204030204" pitchFamily="34" charset="0"/>
                <a:cs typeface="Calibri" panose="020F0502020204030204" pitchFamily="34" charset="0"/>
              </a:rPr>
              <a:t>Oh, J. et al. 2020; UYSAL, L et al. 1999; Lee, K.-Y et al. 2017; Singh Suri et al. 2021; Sadeghi, D et al. 2021; </a:t>
            </a:r>
            <a:r>
              <a:rPr lang="en-GB" sz="2000" i="1" dirty="0" err="1">
                <a:effectLst/>
                <a:latin typeface="Calibri" panose="020F0502020204030204" pitchFamily="34" charset="0"/>
                <a:cs typeface="Calibri" panose="020F0502020204030204" pitchFamily="34" charset="0"/>
              </a:rPr>
              <a:t>Castanon</a:t>
            </a:r>
            <a:r>
              <a:rPr lang="en-GB" sz="2000" i="1" dirty="0">
                <a:effectLst/>
                <a:latin typeface="Calibri" panose="020F0502020204030204" pitchFamily="34" charset="0"/>
                <a:cs typeface="Calibri" panose="020F0502020204030204" pitchFamily="34" charset="0"/>
              </a:rPr>
              <a:t>, J. 2019, March 19; Lin E et al. 2021; Wang, H et al. 2013; </a:t>
            </a:r>
            <a:r>
              <a:rPr lang="en-GB" sz="2000" i="1" dirty="0" err="1">
                <a:effectLst/>
                <a:latin typeface="Calibri" panose="020F0502020204030204" pitchFamily="34" charset="0"/>
                <a:cs typeface="Calibri" panose="020F0502020204030204" pitchFamily="34" charset="0"/>
              </a:rPr>
              <a:t>Colyer</a:t>
            </a:r>
            <a:r>
              <a:rPr lang="en-GB" sz="2000" i="1" dirty="0">
                <a:effectLst/>
                <a:latin typeface="Calibri" panose="020F0502020204030204" pitchFamily="34" charset="0"/>
                <a:cs typeface="Calibri" panose="020F0502020204030204" pitchFamily="34" charset="0"/>
              </a:rPr>
              <a:t>, A. 2019, June 5; </a:t>
            </a:r>
            <a:r>
              <a:rPr lang="en-GB" sz="2000" i="1" dirty="0" err="1">
                <a:effectLst/>
                <a:latin typeface="Calibri" panose="020F0502020204030204" pitchFamily="34" charset="0"/>
                <a:cs typeface="Calibri" panose="020F0502020204030204" pitchFamily="34" charset="0"/>
              </a:rPr>
              <a:t>Vadavalasa</a:t>
            </a:r>
            <a:r>
              <a:rPr lang="en-GB" sz="2000" i="1" dirty="0">
                <a:effectLst/>
                <a:latin typeface="Calibri" panose="020F0502020204030204" pitchFamily="34" charset="0"/>
                <a:cs typeface="Calibri" panose="020F0502020204030204" pitchFamily="34" charset="0"/>
              </a:rPr>
              <a:t>, </a:t>
            </a:r>
            <a:r>
              <a:rPr lang="en-GB" sz="2000" i="1" dirty="0" err="1">
                <a:effectLst/>
                <a:latin typeface="Calibri" panose="020F0502020204030204" pitchFamily="34" charset="0"/>
                <a:cs typeface="Calibri" panose="020F0502020204030204" pitchFamily="34" charset="0"/>
              </a:rPr>
              <a:t>Rammohan</a:t>
            </a:r>
            <a:r>
              <a:rPr lang="en-GB" sz="2000" i="1" dirty="0">
                <a:effectLst/>
                <a:latin typeface="Calibri" panose="020F0502020204030204" pitchFamily="34" charset="0"/>
                <a:cs typeface="Calibri" panose="020F0502020204030204" pitchFamily="34" charset="0"/>
              </a:rPr>
              <a:t> et al. 2021; Chen, R. 2020, July 23; Hasan, M. A et al. 2015; Miao, J et al. 2016; </a:t>
            </a:r>
            <a:r>
              <a:rPr lang="en-GB" sz="2000" i="1" dirty="0">
                <a:effectLst/>
                <a:latin typeface="Calibri" panose="020F0502020204030204" pitchFamily="34" charset="0"/>
              </a:rPr>
              <a:t>Marron, J. S </a:t>
            </a:r>
            <a:r>
              <a:rPr lang="en-GB" sz="2000" i="1" dirty="0">
                <a:effectLst/>
                <a:latin typeface="Calibri" panose="020F0502020204030204" pitchFamily="34" charset="0"/>
                <a:cs typeface="Calibri" panose="020F0502020204030204" pitchFamily="34" charset="0"/>
              </a:rPr>
              <a:t>et al. 2007; </a:t>
            </a:r>
            <a:r>
              <a:rPr lang="es-ES" sz="2000" i="1" dirty="0" err="1">
                <a:effectLst/>
                <a:latin typeface="Calibri" panose="020F0502020204030204" pitchFamily="34" charset="0"/>
                <a:cs typeface="Calibri" panose="020F0502020204030204" pitchFamily="34" charset="0"/>
              </a:rPr>
              <a:t>Qiao</a:t>
            </a:r>
            <a:r>
              <a:rPr lang="es-ES" sz="2000" i="1" dirty="0">
                <a:effectLst/>
                <a:latin typeface="Calibri" panose="020F0502020204030204" pitchFamily="34" charset="0"/>
                <a:cs typeface="Calibri" panose="020F0502020204030204" pitchFamily="34" charset="0"/>
              </a:rPr>
              <a:t>, X et al. 2015; Liu, Y et al. 2011; Randall, H et al. 2020; </a:t>
            </a:r>
            <a:r>
              <a:rPr lang="fr-FR" sz="2000" i="1" dirty="0">
                <a:effectLst/>
                <a:latin typeface="Calibri" panose="020F0502020204030204" pitchFamily="34" charset="0"/>
                <a:cs typeface="Calibri" panose="020F0502020204030204" pitchFamily="34" charset="0"/>
              </a:rPr>
              <a:t>Marron, J. et al. 2007; Lui, Y. et al. 2011; Randall, H et al. 2020; </a:t>
            </a:r>
            <a:r>
              <a:rPr lang="en-GB" sz="2000" b="0" i="1" dirty="0">
                <a:effectLst/>
                <a:latin typeface="Calibri" panose="020F0502020204030204" pitchFamily="34" charset="0"/>
                <a:cs typeface="Calibri" panose="020F0502020204030204" pitchFamily="34" charset="0"/>
              </a:rPr>
              <a:t>Wang, B. et al. 2016</a:t>
            </a:r>
            <a:r>
              <a:rPr lang="en-GB" i="1" dirty="0">
                <a:latin typeface="Calibri" panose="020F0502020204030204" pitchFamily="34" charset="0"/>
                <a:cs typeface="Calibri" panose="020F0502020204030204" pitchFamily="34" charset="0"/>
              </a:rPr>
              <a:t>; </a:t>
            </a:r>
            <a:r>
              <a:rPr lang="en-GB" sz="2000" b="0" i="1" dirty="0">
                <a:effectLst/>
                <a:latin typeface="Calibri" panose="020F0502020204030204" pitchFamily="34" charset="0"/>
                <a:cs typeface="Calibri" panose="020F0502020204030204" pitchFamily="34" charset="0"/>
              </a:rPr>
              <a:t>Wang, B. et al. 2017; </a:t>
            </a:r>
            <a:r>
              <a:rPr lang="en-GB" sz="2000" i="1" dirty="0" err="1">
                <a:effectLst/>
                <a:latin typeface="Calibri" panose="020F0502020204030204" pitchFamily="34" charset="0"/>
                <a:cs typeface="Calibri" panose="020F0502020204030204" pitchFamily="34" charset="0"/>
              </a:rPr>
              <a:t>Ahn</a:t>
            </a:r>
            <a:r>
              <a:rPr lang="en-GB" sz="2000" i="1" dirty="0">
                <a:effectLst/>
                <a:latin typeface="Calibri" panose="020F0502020204030204" pitchFamily="34" charset="0"/>
                <a:cs typeface="Calibri" panose="020F0502020204030204" pitchFamily="34" charset="0"/>
              </a:rPr>
              <a:t>, J. et al. 2015</a:t>
            </a:r>
            <a:r>
              <a:rPr lang="en-US" sz="2000" i="1" dirty="0">
                <a:effectLst/>
                <a:latin typeface="Calibri" panose="020F0502020204030204" pitchFamily="34" charset="0"/>
                <a:cs typeface="Calibri" panose="020F0502020204030204" pitchFamily="34" charset="0"/>
              </a:rPr>
              <a:t>; </a:t>
            </a:r>
            <a:r>
              <a:rPr lang="en-GB" sz="2000" i="1" dirty="0">
                <a:effectLst/>
                <a:latin typeface="Calibri" panose="020F0502020204030204" pitchFamily="34" charset="0"/>
                <a:cs typeface="Calibri" panose="020F0502020204030204" pitchFamily="34" charset="0"/>
              </a:rPr>
              <a:t>Zahoor, J. et al. 2020) </a:t>
            </a:r>
            <a:r>
              <a:rPr lang="en-US" dirty="0">
                <a:latin typeface="Calibri" panose="020F0502020204030204" pitchFamily="34" charset="0"/>
                <a:cs typeface="Calibri" panose="020F0502020204030204" pitchFamily="34" charset="0"/>
              </a:rPr>
              <a:t>			</a:t>
            </a:r>
          </a:p>
          <a:p>
            <a:pPr marL="0" indent="0" algn="ctr">
              <a:buNone/>
            </a:pPr>
            <a:r>
              <a:rPr lang="en-US" dirty="0">
                <a:latin typeface="Calibri" panose="020F0502020204030204" pitchFamily="34" charset="0"/>
                <a:cs typeface="Calibri" panose="020F0502020204030204" pitchFamily="34" charset="0"/>
              </a:rPr>
              <a:t>Research Question</a:t>
            </a:r>
            <a:endParaRPr lang="en-US" dirty="0">
              <a:solidFill>
                <a:srgbClr val="FF0000"/>
              </a:solidFill>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What are the differences between different implementations of SVM and DWD techniques when classifying Schizophrenia using HDLSS data through </a:t>
            </a:r>
            <a:r>
              <a:rPr lang="en-US" sz="2000" dirty="0">
                <a:latin typeface="Calibri" panose="020F0502020204030204" pitchFamily="34" charset="0"/>
                <a:cs typeface="Calibri" panose="020F0502020204030204" pitchFamily="34" charset="0"/>
              </a:rPr>
              <a:t>fMRI/FNC features and sMRI/SBM loadings</a:t>
            </a:r>
            <a:r>
              <a:rPr lang="en-GB"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a:xfrm>
            <a:off x="0" y="0"/>
            <a:ext cx="12192000" cy="65200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hypothesis + research methods</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a:xfrm>
            <a:off x="0" y="652008"/>
            <a:ext cx="12192000" cy="6205992"/>
          </a:xfrm>
        </p:spPr>
        <p:txBody>
          <a:bodyPr>
            <a:normAutofit lnSpcReduction="10000"/>
          </a:bodyPr>
          <a:lstStyle/>
          <a:p>
            <a:pPr marL="0" indent="0" algn="ctr">
              <a:buNone/>
            </a:pPr>
            <a:r>
              <a:rPr lang="en-US" sz="1800" b="1" dirty="0">
                <a:latin typeface="Calibri" panose="020F0502020204030204" pitchFamily="34" charset="0"/>
                <a:cs typeface="Calibri" panose="020F0502020204030204" pitchFamily="34" charset="0"/>
              </a:rPr>
              <a:t>Null Hypothesis</a:t>
            </a:r>
            <a:endParaRPr lang="en-US" sz="1800" b="1" dirty="0">
              <a:solidFill>
                <a:srgbClr val="FF0000"/>
              </a:solidFill>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There is no statistically significant difference in F1 score, Log Loss, Categorical Cross entropy or AUC when classifying the class of schizophrenic patients vs healthy controls using fMRI/FNC features (correlation values that summarize connection between brain maps over time) and sMRI/SBM loadings (weights of brain maps derived from gray matter concentration of all subjects) with Support Vector Machine compared to Distance Weighted Discrimination.</a:t>
            </a:r>
          </a:p>
          <a:p>
            <a:pPr marL="0" indent="0" algn="ctr">
              <a:buNone/>
            </a:pPr>
            <a:r>
              <a:rPr lang="en-US" sz="1800" b="1" dirty="0">
                <a:latin typeface="Calibri" panose="020F0502020204030204" pitchFamily="34" charset="0"/>
                <a:cs typeface="Calibri" panose="020F0502020204030204" pitchFamily="34" charset="0"/>
              </a:rPr>
              <a:t>Alternate Hypothesis</a:t>
            </a:r>
          </a:p>
          <a:p>
            <a:r>
              <a:rPr lang="en-US" sz="1800" dirty="0">
                <a:latin typeface="Calibri" panose="020F0502020204030204" pitchFamily="34" charset="0"/>
                <a:cs typeface="Calibri" panose="020F0502020204030204" pitchFamily="34" charset="0"/>
              </a:rPr>
              <a:t>If DWD is used to classify the class a patient belongs to using fMRI/FNC features and sMRI/SBM loadings, then on average a lower statistically significant F1 score, Log Loss, Categorical Cross entropy or AUC is expected compared to Support Vector Machine	</a:t>
            </a:r>
          </a:p>
          <a:p>
            <a:pPr marL="0" indent="0" algn="ctr">
              <a:buNone/>
            </a:pPr>
            <a:r>
              <a:rPr lang="en-US" sz="1800" b="1" dirty="0">
                <a:latin typeface="Calibri" panose="020F0502020204030204" pitchFamily="34" charset="0"/>
                <a:cs typeface="Calibri" panose="020F0502020204030204" pitchFamily="34" charset="0"/>
              </a:rPr>
              <a:t>Testing Hypothesis </a:t>
            </a:r>
          </a:p>
          <a:p>
            <a:r>
              <a:rPr lang="en-US" sz="1800" dirty="0">
                <a:latin typeface="Calibri" panose="020F0502020204030204" pitchFamily="34" charset="0"/>
                <a:cs typeface="Calibri" panose="020F0502020204030204" pitchFamily="34" charset="0"/>
              </a:rPr>
              <a:t>Type: Secondary research, using Mind Research Networks dataset supported by a systematic review of existing research on SVM use cases for mental illness classification along with state of the art HDLSS data analysis methodologies such as DWD in order to create a statistical model to compare performance among other differences between SVM and DWD when examining HDLSS data</a:t>
            </a:r>
          </a:p>
          <a:p>
            <a:r>
              <a:rPr lang="en-US" sz="1800" dirty="0">
                <a:latin typeface="Calibri" panose="020F0502020204030204" pitchFamily="34" charset="0"/>
                <a:cs typeface="Calibri" panose="020F0502020204030204" pitchFamily="34" charset="0"/>
              </a:rPr>
              <a:t>Objective: Quantitative research, via the development of classification models evaluated by F1 score, Log Loss, Categorical Cross entropy or AUC on top of investigating the causation of differences in accuracy between a specialized method such as DWD </a:t>
            </a:r>
          </a:p>
          <a:p>
            <a:r>
              <a:rPr lang="en-US" sz="1800" dirty="0">
                <a:latin typeface="Calibri" panose="020F0502020204030204" pitchFamily="34" charset="0"/>
                <a:cs typeface="Calibri" panose="020F0502020204030204" pitchFamily="34" charset="0"/>
              </a:rPr>
              <a:t>Form: Empirical research, accept or reject the null hypothesis based on results gathered from model evaluation once the experiment is concluded and evaluate the differences between a method that is more suited for HDLSS data</a:t>
            </a:r>
          </a:p>
          <a:p>
            <a:r>
              <a:rPr lang="en-US" sz="1800" dirty="0">
                <a:latin typeface="Calibri" panose="020F0502020204030204" pitchFamily="34" charset="0"/>
                <a:cs typeface="Calibri" panose="020F0502020204030204" pitchFamily="34" charset="0"/>
              </a:rPr>
              <a:t>Reasoning: Deductive approach, comparing SVM with DWD to form a hypothesis that will lead to an experiment from which metrics can be gathered that will either confirm or refute the null hypothesis</a:t>
            </a: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a:xfrm>
            <a:off x="0" y="0"/>
            <a:ext cx="12192000" cy="1121134"/>
          </a:xfrm>
        </p:spPr>
        <p:txBody>
          <a:bodyPr>
            <a:normAutofit fontScale="90000"/>
          </a:bodyPr>
          <a:lstStyle/>
          <a:p>
            <a:pPr algn="ctr"/>
            <a:r>
              <a:rPr lang="en-GB" sz="3200" dirty="0">
                <a:latin typeface="Times New Roman" panose="02020603050405020304" pitchFamily="18" charset="0"/>
                <a:cs typeface="Times New Roman" panose="02020603050405020304" pitchFamily="18" charset="0"/>
              </a:rPr>
              <a:t>General and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a:xfrm>
            <a:off x="0" y="1217146"/>
            <a:ext cx="12192000" cy="5640854"/>
          </a:xfrm>
        </p:spPr>
        <p:txBody>
          <a:bodyPr>
            <a:normAutofit fontScale="70000" lnSpcReduction="20000"/>
          </a:bodyPr>
          <a:lstStyle/>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AIM: </a:t>
            </a:r>
            <a:r>
              <a:rPr lang="en-US" sz="2400" u="sng" dirty="0">
                <a:latin typeface="Calibri" panose="020F0502020204030204" pitchFamily="34" charset="0"/>
                <a:cs typeface="Calibri" panose="020F0502020204030204" pitchFamily="34" charset="0"/>
              </a:rPr>
              <a:t>Derive the differences in classification performance and examine the differences between SVM and DWD</a:t>
            </a:r>
          </a:p>
          <a:p>
            <a:r>
              <a:rPr lang="en-US" sz="2400" b="1" dirty="0">
                <a:latin typeface="Calibri" panose="020F0502020204030204" pitchFamily="34" charset="0"/>
                <a:cs typeface="Calibri" panose="020F0502020204030204" pitchFamily="34" charset="0"/>
              </a:rPr>
              <a:t>O1</a:t>
            </a:r>
            <a:r>
              <a:rPr lang="en-US" sz="2400" dirty="0">
                <a:latin typeface="Calibri" panose="020F0502020204030204" pitchFamily="34" charset="0"/>
                <a:cs typeface="Calibri" panose="020F0502020204030204" pitchFamily="34" charset="0"/>
              </a:rPr>
              <a:t>: Review dataset again along with the supplied “support scripts” which show how to load additional data</a:t>
            </a:r>
          </a:p>
          <a:p>
            <a:r>
              <a:rPr lang="en-US" sz="2400" b="1" dirty="0">
                <a:latin typeface="Calibri" panose="020F0502020204030204" pitchFamily="34" charset="0"/>
                <a:cs typeface="Calibri" panose="020F0502020204030204" pitchFamily="34" charset="0"/>
              </a:rPr>
              <a:t>O2</a:t>
            </a:r>
            <a:r>
              <a:rPr lang="en-US" sz="2400" dirty="0">
                <a:latin typeface="Calibri" panose="020F0502020204030204" pitchFamily="34" charset="0"/>
                <a:cs typeface="Calibri" panose="020F0502020204030204" pitchFamily="34" charset="0"/>
              </a:rPr>
              <a:t>: Review state of the art implementations of SVM for mental illness classification from identified papers/literature review again</a:t>
            </a:r>
          </a:p>
          <a:p>
            <a:r>
              <a:rPr lang="en-US" sz="2400" b="1" dirty="0">
                <a:latin typeface="Calibri" panose="020F0502020204030204" pitchFamily="34" charset="0"/>
                <a:cs typeface="Calibri" panose="020F0502020204030204" pitchFamily="34" charset="0"/>
              </a:rPr>
              <a:t>O3</a:t>
            </a:r>
            <a:r>
              <a:rPr lang="en-US" sz="2400" dirty="0">
                <a:latin typeface="Calibri" panose="020F0502020204030204" pitchFamily="34" charset="0"/>
                <a:cs typeface="Calibri" panose="020F0502020204030204" pitchFamily="34" charset="0"/>
              </a:rPr>
              <a:t>: Review state of the art techniques for HDLSS data analysis/classification such as DWD from identified papers/literature review again</a:t>
            </a:r>
          </a:p>
          <a:p>
            <a:r>
              <a:rPr lang="en-US" sz="2400" b="1" dirty="0">
                <a:latin typeface="Calibri" panose="020F0502020204030204" pitchFamily="34" charset="0"/>
                <a:cs typeface="Calibri" panose="020F0502020204030204" pitchFamily="34" charset="0"/>
              </a:rPr>
              <a:t>O4</a:t>
            </a:r>
            <a:r>
              <a:rPr lang="en-US" sz="2400" dirty="0">
                <a:latin typeface="Calibri" panose="020F0502020204030204" pitchFamily="34" charset="0"/>
                <a:cs typeface="Calibri" panose="020F0502020204030204" pitchFamily="34" charset="0"/>
              </a:rPr>
              <a:t>: Gather notes on any additional literature that could be used</a:t>
            </a:r>
          </a:p>
          <a:p>
            <a:r>
              <a:rPr lang="en-US" sz="2400" b="1" dirty="0">
                <a:latin typeface="Calibri" panose="020F0502020204030204" pitchFamily="34" charset="0"/>
                <a:cs typeface="Calibri" panose="020F0502020204030204" pitchFamily="34" charset="0"/>
              </a:rPr>
              <a:t>O5</a:t>
            </a:r>
            <a:r>
              <a:rPr lang="en-US" sz="2400" dirty="0">
                <a:latin typeface="Calibri" panose="020F0502020204030204" pitchFamily="34" charset="0"/>
                <a:cs typeface="Calibri" panose="020F0502020204030204" pitchFamily="34" charset="0"/>
              </a:rPr>
              <a:t>: Box time for each implementation SVM and DWD, this is so that there is time to document and submit the results ~3 weeks each leaving 7 weeks for documentation and refining </a:t>
            </a:r>
          </a:p>
          <a:p>
            <a:r>
              <a:rPr lang="en-US" sz="2400" b="1" dirty="0">
                <a:latin typeface="Calibri" panose="020F0502020204030204" pitchFamily="34" charset="0"/>
                <a:cs typeface="Calibri" panose="020F0502020204030204" pitchFamily="34" charset="0"/>
              </a:rPr>
              <a:t>O6</a:t>
            </a:r>
            <a:r>
              <a:rPr lang="en-US" sz="2400" dirty="0">
                <a:latin typeface="Calibri" panose="020F0502020204030204" pitchFamily="34" charset="0"/>
                <a:cs typeface="Calibri" panose="020F0502020204030204" pitchFamily="34" charset="0"/>
              </a:rPr>
              <a:t>: Given the allocated time, develop a basic prototype with default out of the box params to act as benchmark</a:t>
            </a:r>
          </a:p>
          <a:p>
            <a:r>
              <a:rPr lang="en-US" sz="2400" b="1" dirty="0">
                <a:latin typeface="Calibri" panose="020F0502020204030204" pitchFamily="34" charset="0"/>
                <a:cs typeface="Calibri" panose="020F0502020204030204" pitchFamily="34" charset="0"/>
              </a:rPr>
              <a:t>O7</a:t>
            </a:r>
            <a:r>
              <a:rPr lang="en-US" sz="2400" dirty="0">
                <a:latin typeface="Calibri" panose="020F0502020204030204" pitchFamily="34" charset="0"/>
                <a:cs typeface="Calibri" panose="020F0502020204030204" pitchFamily="34" charset="0"/>
              </a:rPr>
              <a:t>: Prepare dataset to best suit SVM, document steps taken then using gathered notes tune hyperparameters based on metrics gathered in </a:t>
            </a:r>
            <a:r>
              <a:rPr lang="en-US" sz="2400" b="1" dirty="0">
                <a:latin typeface="Calibri" panose="020F0502020204030204" pitchFamily="34" charset="0"/>
                <a:cs typeface="Calibri" panose="020F0502020204030204" pitchFamily="34" charset="0"/>
              </a:rPr>
              <a:t>O9</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O10</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O8</a:t>
            </a:r>
            <a:r>
              <a:rPr lang="en-US" sz="2400" dirty="0">
                <a:latin typeface="Calibri" panose="020F0502020204030204" pitchFamily="34" charset="0"/>
                <a:cs typeface="Calibri" panose="020F0502020204030204" pitchFamily="34" charset="0"/>
              </a:rPr>
              <a:t>: Repeat </a:t>
            </a:r>
            <a:r>
              <a:rPr lang="en-US" sz="2400" b="1" dirty="0">
                <a:latin typeface="Calibri" panose="020F0502020204030204" pitchFamily="34" charset="0"/>
                <a:cs typeface="Calibri" panose="020F0502020204030204" pitchFamily="34" charset="0"/>
              </a:rPr>
              <a:t>O7</a:t>
            </a:r>
            <a:r>
              <a:rPr lang="en-US" sz="2400" dirty="0">
                <a:latin typeface="Calibri" panose="020F0502020204030204" pitchFamily="34" charset="0"/>
                <a:cs typeface="Calibri" panose="020F0502020204030204" pitchFamily="34" charset="0"/>
              </a:rPr>
              <a:t> for DWD, however DWD doesn’t require any feature selection meaning more time can be spent on data preparation </a:t>
            </a:r>
          </a:p>
          <a:p>
            <a:r>
              <a:rPr lang="en-US" sz="2400" b="1" dirty="0">
                <a:latin typeface="Calibri" panose="020F0502020204030204" pitchFamily="34" charset="0"/>
                <a:cs typeface="Calibri" panose="020F0502020204030204" pitchFamily="34" charset="0"/>
              </a:rPr>
              <a:t>O9</a:t>
            </a:r>
            <a:r>
              <a:rPr lang="en-US" sz="2400" dirty="0">
                <a:latin typeface="Calibri" panose="020F0502020204030204" pitchFamily="34" charset="0"/>
                <a:cs typeface="Calibri" panose="020F0502020204030204" pitchFamily="34" charset="0"/>
              </a:rPr>
              <a:t>: Build SVM model/s, gather metrics from F1 score, Log Loss, Categorical Cross entropy and AUC – format into tables</a:t>
            </a:r>
          </a:p>
          <a:p>
            <a:r>
              <a:rPr lang="en-US" sz="2400" b="1" dirty="0">
                <a:latin typeface="Calibri" panose="020F0502020204030204" pitchFamily="34" charset="0"/>
                <a:cs typeface="Calibri" panose="020F0502020204030204" pitchFamily="34" charset="0"/>
              </a:rPr>
              <a:t>O10</a:t>
            </a:r>
            <a:r>
              <a:rPr lang="en-US" sz="2400" dirty="0">
                <a:latin typeface="Calibri" panose="020F0502020204030204" pitchFamily="34" charset="0"/>
                <a:cs typeface="Calibri" panose="020F0502020204030204" pitchFamily="34" charset="0"/>
              </a:rPr>
              <a:t>: Repeat </a:t>
            </a:r>
            <a:r>
              <a:rPr lang="en-US" sz="2400" b="1" dirty="0">
                <a:latin typeface="Calibri" panose="020F0502020204030204" pitchFamily="34" charset="0"/>
                <a:cs typeface="Calibri" panose="020F0502020204030204" pitchFamily="34" charset="0"/>
              </a:rPr>
              <a:t>O9</a:t>
            </a:r>
            <a:r>
              <a:rPr lang="en-US" sz="2400" dirty="0">
                <a:latin typeface="Calibri" panose="020F0502020204030204" pitchFamily="34" charset="0"/>
                <a:cs typeface="Calibri" panose="020F0502020204030204" pitchFamily="34" charset="0"/>
              </a:rPr>
              <a:t> for DWD iterate on models and refer to notes gathered from literature </a:t>
            </a:r>
          </a:p>
          <a:p>
            <a:r>
              <a:rPr lang="en-US" sz="2400" b="1" dirty="0">
                <a:latin typeface="Calibri" panose="020F0502020204030204" pitchFamily="34" charset="0"/>
                <a:cs typeface="Calibri" panose="020F0502020204030204" pitchFamily="34" charset="0"/>
              </a:rPr>
              <a:t>O11</a:t>
            </a:r>
            <a:r>
              <a:rPr lang="en-US" sz="2400" dirty="0">
                <a:latin typeface="Calibri" panose="020F0502020204030204" pitchFamily="34" charset="0"/>
                <a:cs typeface="Calibri" panose="020F0502020204030204" pitchFamily="34" charset="0"/>
              </a:rPr>
              <a:t>: Compare results from </a:t>
            </a:r>
            <a:r>
              <a:rPr lang="en-US" sz="2400" b="1" dirty="0">
                <a:latin typeface="Calibri" panose="020F0502020204030204" pitchFamily="34" charset="0"/>
                <a:cs typeface="Calibri" panose="020F0502020204030204" pitchFamily="34" charset="0"/>
              </a:rPr>
              <a:t>O9</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O10</a:t>
            </a:r>
          </a:p>
          <a:p>
            <a:r>
              <a:rPr lang="en-US" sz="2400" b="1" dirty="0">
                <a:latin typeface="Calibri" panose="020F0502020204030204" pitchFamily="34" charset="0"/>
                <a:cs typeface="Calibri" panose="020F0502020204030204" pitchFamily="34" charset="0"/>
              </a:rPr>
              <a:t>O12</a:t>
            </a:r>
            <a:r>
              <a:rPr lang="en-US" sz="2400" dirty="0">
                <a:latin typeface="Calibri" panose="020F0502020204030204" pitchFamily="34" charset="0"/>
                <a:cs typeface="Calibri" panose="020F0502020204030204" pitchFamily="34" charset="0"/>
              </a:rPr>
              <a:t>: Review material from </a:t>
            </a:r>
            <a:r>
              <a:rPr lang="en-US" sz="2400" b="1" dirty="0">
                <a:latin typeface="Calibri" panose="020F0502020204030204" pitchFamily="34" charset="0"/>
                <a:cs typeface="Calibri" panose="020F0502020204030204" pitchFamily="34" charset="0"/>
              </a:rPr>
              <a:t>O2</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O3</a:t>
            </a:r>
            <a:r>
              <a:rPr lang="en-US" sz="2400" dirty="0">
                <a:latin typeface="Calibri" panose="020F0502020204030204" pitchFamily="34" charset="0"/>
                <a:cs typeface="Calibri" panose="020F0502020204030204" pitchFamily="34" charset="0"/>
              </a:rPr>
              <a:t> to support the differences and potentially identify more material to do so</a:t>
            </a:r>
          </a:p>
          <a:p>
            <a:r>
              <a:rPr lang="en-US" sz="2400" b="1" dirty="0">
                <a:latin typeface="Calibri" panose="020F0502020204030204" pitchFamily="34" charset="0"/>
                <a:cs typeface="Calibri" panose="020F0502020204030204" pitchFamily="34" charset="0"/>
              </a:rPr>
              <a:t>O13</a:t>
            </a:r>
            <a:r>
              <a:rPr lang="en-US" sz="2400" dirty="0">
                <a:latin typeface="Calibri" panose="020F0502020204030204" pitchFamily="34" charset="0"/>
                <a:cs typeface="Calibri" panose="020F0502020204030204" pitchFamily="34" charset="0"/>
              </a:rPr>
              <a:t>: Write report</a:t>
            </a:r>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0" y="0"/>
            <a:ext cx="12192000" cy="5078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572494"/>
            <a:ext cx="12192000" cy="6285506"/>
          </a:xfrm>
        </p:spPr>
        <p:txBody>
          <a:bodyPr>
            <a:noAutofit/>
          </a:bodyPr>
          <a:lstStyle/>
          <a:p>
            <a:pPr marL="457200" indent="-457200">
              <a:lnSpc>
                <a:spcPct val="200000"/>
              </a:lnSpc>
            </a:pPr>
            <a:r>
              <a:rPr lang="en-GB" sz="1050" dirty="0">
                <a:effectLst/>
                <a:latin typeface="Calibri" panose="020F0502020204030204" pitchFamily="34" charset="0"/>
                <a:cs typeface="Calibri" panose="020F0502020204030204" pitchFamily="34" charset="0"/>
              </a:rPr>
              <a:t>Sadeghi, D., </a:t>
            </a:r>
            <a:r>
              <a:rPr lang="en-GB" sz="1050" dirty="0" err="1">
                <a:effectLst/>
                <a:latin typeface="Calibri" panose="020F0502020204030204" pitchFamily="34" charset="0"/>
                <a:cs typeface="Calibri" panose="020F0502020204030204" pitchFamily="34" charset="0"/>
              </a:rPr>
              <a:t>Shoeibi</a:t>
            </a:r>
            <a:r>
              <a:rPr lang="en-GB" sz="1050" dirty="0">
                <a:effectLst/>
                <a:latin typeface="Calibri" panose="020F0502020204030204" pitchFamily="34" charset="0"/>
                <a:cs typeface="Calibri" panose="020F0502020204030204" pitchFamily="34" charset="0"/>
              </a:rPr>
              <a:t>, A., </a:t>
            </a:r>
            <a:r>
              <a:rPr lang="en-GB" sz="1050" dirty="0" err="1">
                <a:effectLst/>
                <a:latin typeface="Calibri" panose="020F0502020204030204" pitchFamily="34" charset="0"/>
                <a:cs typeface="Calibri" panose="020F0502020204030204" pitchFamily="34" charset="0"/>
              </a:rPr>
              <a:t>Ghassemi</a:t>
            </a:r>
            <a:r>
              <a:rPr lang="en-GB" sz="1050" dirty="0">
                <a:effectLst/>
                <a:latin typeface="Calibri" panose="020F0502020204030204" pitchFamily="34" charset="0"/>
                <a:cs typeface="Calibri" panose="020F0502020204030204" pitchFamily="34" charset="0"/>
              </a:rPr>
              <a:t>, N., </a:t>
            </a:r>
            <a:r>
              <a:rPr lang="en-GB" sz="1050" dirty="0" err="1">
                <a:effectLst/>
                <a:latin typeface="Calibri" panose="020F0502020204030204" pitchFamily="34" charset="0"/>
                <a:cs typeface="Calibri" panose="020F0502020204030204" pitchFamily="34" charset="0"/>
              </a:rPr>
              <a:t>Moridian</a:t>
            </a:r>
            <a:r>
              <a:rPr lang="en-GB" sz="1050" dirty="0">
                <a:effectLst/>
                <a:latin typeface="Calibri" panose="020F0502020204030204" pitchFamily="34" charset="0"/>
                <a:cs typeface="Calibri" panose="020F0502020204030204" pitchFamily="34" charset="0"/>
              </a:rPr>
              <a:t>, P., </a:t>
            </a:r>
            <a:r>
              <a:rPr lang="en-GB" sz="1050" dirty="0" err="1">
                <a:effectLst/>
                <a:latin typeface="Calibri" panose="020F0502020204030204" pitchFamily="34" charset="0"/>
                <a:cs typeface="Calibri" panose="020F0502020204030204" pitchFamily="34" charset="0"/>
              </a:rPr>
              <a:t>Khadem</a:t>
            </a:r>
            <a:r>
              <a:rPr lang="en-GB" sz="1050" dirty="0">
                <a:effectLst/>
                <a:latin typeface="Calibri" panose="020F0502020204030204" pitchFamily="34" charset="0"/>
                <a:cs typeface="Calibri" panose="020F0502020204030204" pitchFamily="34" charset="0"/>
              </a:rPr>
              <a:t>, A., </a:t>
            </a:r>
            <a:r>
              <a:rPr lang="en-GB" sz="1050" dirty="0" err="1">
                <a:effectLst/>
                <a:latin typeface="Calibri" panose="020F0502020204030204" pitchFamily="34" charset="0"/>
                <a:cs typeface="Calibri" panose="020F0502020204030204" pitchFamily="34" charset="0"/>
              </a:rPr>
              <a:t>Alizadehsani</a:t>
            </a:r>
            <a:r>
              <a:rPr lang="en-GB" sz="1050" dirty="0">
                <a:effectLst/>
                <a:latin typeface="Calibri" panose="020F0502020204030204" pitchFamily="34" charset="0"/>
                <a:cs typeface="Calibri" panose="020F0502020204030204" pitchFamily="34" charset="0"/>
              </a:rPr>
              <a:t>, R., </a:t>
            </a:r>
            <a:r>
              <a:rPr lang="en-GB" sz="1050" dirty="0" err="1">
                <a:effectLst/>
                <a:latin typeface="Calibri" panose="020F0502020204030204" pitchFamily="34" charset="0"/>
                <a:cs typeface="Calibri" panose="020F0502020204030204" pitchFamily="34" charset="0"/>
              </a:rPr>
              <a:t>Teshnehlab</a:t>
            </a:r>
            <a:r>
              <a:rPr lang="en-GB" sz="1050" dirty="0">
                <a:effectLst/>
                <a:latin typeface="Calibri" panose="020F0502020204030204" pitchFamily="34" charset="0"/>
                <a:cs typeface="Calibri" panose="020F0502020204030204" pitchFamily="34" charset="0"/>
              </a:rPr>
              <a:t>, M., </a:t>
            </a:r>
            <a:r>
              <a:rPr lang="en-GB" sz="1050" dirty="0" err="1">
                <a:effectLst/>
                <a:latin typeface="Calibri" panose="020F0502020204030204" pitchFamily="34" charset="0"/>
                <a:cs typeface="Calibri" panose="020F0502020204030204" pitchFamily="34" charset="0"/>
              </a:rPr>
              <a:t>Gorriz</a:t>
            </a:r>
            <a:r>
              <a:rPr lang="en-GB" sz="1050" dirty="0">
                <a:effectLst/>
                <a:latin typeface="Calibri" panose="020F0502020204030204" pitchFamily="34" charset="0"/>
                <a:cs typeface="Calibri" panose="020F0502020204030204" pitchFamily="34" charset="0"/>
              </a:rPr>
              <a:t>, J. M., &amp; </a:t>
            </a:r>
            <a:r>
              <a:rPr lang="en-GB" sz="1050" dirty="0" err="1">
                <a:effectLst/>
                <a:latin typeface="Calibri" panose="020F0502020204030204" pitchFamily="34" charset="0"/>
                <a:cs typeface="Calibri" panose="020F0502020204030204" pitchFamily="34" charset="0"/>
              </a:rPr>
              <a:t>Nahavandi</a:t>
            </a:r>
            <a:r>
              <a:rPr lang="en-GB" sz="1050" dirty="0">
                <a:effectLst/>
                <a:latin typeface="Calibri" panose="020F0502020204030204" pitchFamily="34" charset="0"/>
                <a:cs typeface="Calibri" panose="020F0502020204030204" pitchFamily="34" charset="0"/>
              </a:rPr>
              <a:t>, S. (2021). An Overview on Artificial Intelligence Techniques for Diagnosis of Schizophrenia Based on Magnetic Resonance Imaging Modalities: Methods, Challenges, and Future Works. </a:t>
            </a:r>
            <a:r>
              <a:rPr lang="en-GB" sz="1050" i="1" dirty="0">
                <a:effectLst/>
                <a:latin typeface="Calibri" panose="020F0502020204030204" pitchFamily="34" charset="0"/>
                <a:cs typeface="Calibri" panose="020F0502020204030204" pitchFamily="34" charset="0"/>
              </a:rPr>
              <a:t>Advanced Researches In Biomedical Engineering Lab.</a:t>
            </a:r>
            <a:r>
              <a:rPr lang="en-GB" sz="1050" dirty="0">
                <a:effectLst/>
                <a:latin typeface="Calibri" panose="020F0502020204030204" pitchFamily="34" charset="0"/>
                <a:cs typeface="Calibri" panose="020F0502020204030204" pitchFamily="34" charset="0"/>
              </a:rPr>
              <a:t> Published. https://arxiv.org/abs/2103.03081</a:t>
            </a:r>
          </a:p>
          <a:p>
            <a:pPr marL="457200" indent="-457200">
              <a:lnSpc>
                <a:spcPct val="200000"/>
              </a:lnSpc>
            </a:pPr>
            <a:r>
              <a:rPr lang="en-GB" sz="1050" dirty="0" err="1">
                <a:effectLst/>
                <a:latin typeface="Calibri" panose="020F0502020204030204" pitchFamily="34" charset="0"/>
                <a:cs typeface="Calibri" panose="020F0502020204030204" pitchFamily="34" charset="0"/>
              </a:rPr>
              <a:t>Castanon</a:t>
            </a:r>
            <a:r>
              <a:rPr lang="en-GB" sz="1050" dirty="0">
                <a:effectLst/>
                <a:latin typeface="Calibri" panose="020F0502020204030204" pitchFamily="34" charset="0"/>
                <a:cs typeface="Calibri" panose="020F0502020204030204" pitchFamily="34" charset="0"/>
              </a:rPr>
              <a:t>, J. (2019, March 19). </a:t>
            </a:r>
            <a:r>
              <a:rPr lang="en-GB" sz="1050" i="1" dirty="0">
                <a:effectLst/>
                <a:latin typeface="Calibri" panose="020F0502020204030204" pitchFamily="34" charset="0"/>
                <a:cs typeface="Calibri" panose="020F0502020204030204" pitchFamily="34" charset="0"/>
              </a:rPr>
              <a:t>10 Machine Learning Methods that Every Data Scientist Should Know</a:t>
            </a:r>
            <a:r>
              <a:rPr lang="en-GB" sz="1050" dirty="0">
                <a:effectLst/>
                <a:latin typeface="Calibri" panose="020F0502020204030204" pitchFamily="34" charset="0"/>
                <a:cs typeface="Calibri" panose="020F0502020204030204" pitchFamily="34" charset="0"/>
              </a:rPr>
              <a:t>. </a:t>
            </a:r>
            <a:r>
              <a:rPr lang="en-GB" sz="1050" dirty="0" err="1">
                <a:effectLst/>
                <a:latin typeface="Calibri" panose="020F0502020204030204" pitchFamily="34" charset="0"/>
                <a:cs typeface="Calibri" panose="020F0502020204030204" pitchFamily="34" charset="0"/>
              </a:rPr>
              <a:t>Towardsdatascience.Com</a:t>
            </a:r>
            <a:r>
              <a:rPr lang="en-GB" sz="1050" dirty="0">
                <a:effectLst/>
                <a:latin typeface="Calibri" panose="020F0502020204030204" pitchFamily="34" charset="0"/>
                <a:cs typeface="Calibri" panose="020F0502020204030204" pitchFamily="34" charset="0"/>
              </a:rPr>
              <a:t>. Retrieved October 28, 2021, from https://towardsdatascience.com/10-machine-learning-methods-that-every-data-scientist-should-know-3cc96e0eeee9</a:t>
            </a:r>
          </a:p>
          <a:p>
            <a:pPr marL="457200" indent="-457200">
              <a:lnSpc>
                <a:spcPct val="200000"/>
              </a:lnSpc>
            </a:pPr>
            <a:r>
              <a:rPr lang="en-GB" sz="1050" dirty="0">
                <a:effectLst/>
                <a:latin typeface="Calibri" panose="020F0502020204030204" pitchFamily="34" charset="0"/>
                <a:cs typeface="Calibri" panose="020F0502020204030204" pitchFamily="34" charset="0"/>
              </a:rPr>
              <a:t>Wang, H., &amp; Zheng, H. (2013). Model Validation, Machine Learning. </a:t>
            </a:r>
            <a:r>
              <a:rPr lang="en-GB" sz="1050" i="1" dirty="0" err="1">
                <a:effectLst/>
                <a:latin typeface="Calibri" panose="020F0502020204030204" pitchFamily="34" charset="0"/>
                <a:cs typeface="Calibri" panose="020F0502020204030204" pitchFamily="34" charset="0"/>
              </a:rPr>
              <a:t>Encyclopedia</a:t>
            </a:r>
            <a:r>
              <a:rPr lang="en-GB" sz="1050" i="1" dirty="0">
                <a:effectLst/>
                <a:latin typeface="Calibri" panose="020F0502020204030204" pitchFamily="34" charset="0"/>
                <a:cs typeface="Calibri" panose="020F0502020204030204" pitchFamily="34" charset="0"/>
              </a:rPr>
              <a:t> of Systems Biology</a:t>
            </a:r>
            <a:r>
              <a:rPr lang="en-GB" sz="1050" dirty="0">
                <a:effectLst/>
                <a:latin typeface="Calibri" panose="020F0502020204030204" pitchFamily="34" charset="0"/>
                <a:cs typeface="Calibri" panose="020F0502020204030204" pitchFamily="34" charset="0"/>
              </a:rPr>
              <a:t>, 1406–1407. https://doi.org/10.1007/978-1-4419-9863-7_233</a:t>
            </a:r>
          </a:p>
          <a:p>
            <a:pPr marL="457200" indent="-457200">
              <a:lnSpc>
                <a:spcPct val="200000"/>
              </a:lnSpc>
            </a:pPr>
            <a:r>
              <a:rPr lang="en-GB" sz="1050" dirty="0">
                <a:effectLst/>
                <a:latin typeface="Calibri" panose="020F0502020204030204" pitchFamily="34" charset="0"/>
                <a:cs typeface="Calibri" panose="020F0502020204030204" pitchFamily="34" charset="0"/>
              </a:rPr>
              <a:t>Riccio, V. (2020, September 15). </a:t>
            </a:r>
            <a:r>
              <a:rPr lang="en-GB" sz="1050" i="1" dirty="0">
                <a:effectLst/>
                <a:latin typeface="Calibri" panose="020F0502020204030204" pitchFamily="34" charset="0"/>
                <a:cs typeface="Calibri" panose="020F0502020204030204" pitchFamily="34" charset="0"/>
              </a:rPr>
              <a:t>Testing machine learning based systems: a. . .</a:t>
            </a:r>
            <a:r>
              <a:rPr lang="en-GB" sz="1050" dirty="0">
                <a:effectLst/>
                <a:latin typeface="Calibri" panose="020F0502020204030204" pitchFamily="34" charset="0"/>
                <a:cs typeface="Calibri" panose="020F0502020204030204" pitchFamily="34" charset="0"/>
              </a:rPr>
              <a:t> Empirical Software Engineering. Retrieved October 28, 2021, from </a:t>
            </a:r>
            <a:r>
              <a:rPr lang="en-GB" sz="1050" dirty="0">
                <a:latin typeface="Calibri" panose="020F0502020204030204" pitchFamily="34" charset="0"/>
                <a:cs typeface="Calibri" panose="020F0502020204030204" pitchFamily="34" charset="0"/>
              </a:rPr>
              <a:t>https://link.springer.com/article/10.1007/s10664-020-09881-0?error=cookies_not_supported&amp;code=a9b11f32-dc9a-4091-8237-a8c50e2637c3</a:t>
            </a:r>
            <a:endParaRPr lang="en-GB" sz="1050" dirty="0">
              <a:effectLst/>
              <a:latin typeface="Calibri" panose="020F0502020204030204" pitchFamily="34" charset="0"/>
              <a:cs typeface="Calibri" panose="020F0502020204030204" pitchFamily="34" charset="0"/>
            </a:endParaRPr>
          </a:p>
          <a:p>
            <a:pPr marL="457200" indent="-457200">
              <a:lnSpc>
                <a:spcPct val="200000"/>
              </a:lnSpc>
            </a:pPr>
            <a:r>
              <a:rPr lang="en-GB" sz="1050" dirty="0" err="1">
                <a:effectLst/>
                <a:latin typeface="Calibri" panose="020F0502020204030204" pitchFamily="34" charset="0"/>
                <a:cs typeface="Calibri" panose="020F0502020204030204" pitchFamily="34" charset="0"/>
              </a:rPr>
              <a:t>Colyer</a:t>
            </a:r>
            <a:r>
              <a:rPr lang="en-GB" sz="1050" dirty="0">
                <a:effectLst/>
                <a:latin typeface="Calibri" panose="020F0502020204030204" pitchFamily="34" charset="0"/>
                <a:cs typeface="Calibri" panose="020F0502020204030204" pitchFamily="34" charset="0"/>
              </a:rPr>
              <a:t>, A. (2019, June 5). </a:t>
            </a:r>
            <a:r>
              <a:rPr lang="en-GB" sz="1050" i="1" dirty="0">
                <a:effectLst/>
                <a:latin typeface="Calibri" panose="020F0502020204030204" pitchFamily="34" charset="0"/>
                <a:cs typeface="Calibri" panose="020F0502020204030204" pitchFamily="34" charset="0"/>
              </a:rPr>
              <a:t>Data validation for machine learning | the morning paper</a:t>
            </a:r>
            <a:r>
              <a:rPr lang="en-GB" sz="1050" dirty="0">
                <a:effectLst/>
                <a:latin typeface="Calibri" panose="020F0502020204030204" pitchFamily="34" charset="0"/>
                <a:cs typeface="Calibri" panose="020F0502020204030204" pitchFamily="34" charset="0"/>
              </a:rPr>
              <a:t>. </a:t>
            </a:r>
            <a:r>
              <a:rPr lang="en-GB" sz="1050" dirty="0" err="1">
                <a:effectLst/>
                <a:latin typeface="Calibri" panose="020F0502020204030204" pitchFamily="34" charset="0"/>
                <a:cs typeface="Calibri" panose="020F0502020204030204" pitchFamily="34" charset="0"/>
              </a:rPr>
              <a:t>Blog.Acolyer.Org</a:t>
            </a:r>
            <a:r>
              <a:rPr lang="en-GB" sz="1050" dirty="0">
                <a:effectLst/>
                <a:latin typeface="Calibri" panose="020F0502020204030204" pitchFamily="34" charset="0"/>
                <a:cs typeface="Calibri" panose="020F0502020204030204" pitchFamily="34" charset="0"/>
              </a:rPr>
              <a:t>. Retrieved October 28, 2021, from https://blog.acolyer.org/2019/06/05/data-validation-for-machine-learning/</a:t>
            </a:r>
            <a:endParaRPr lang="en-GB" sz="1050" dirty="0">
              <a:latin typeface="Calibri" panose="020F0502020204030204" pitchFamily="34" charset="0"/>
              <a:cs typeface="Calibri" panose="020F0502020204030204" pitchFamily="34" charset="0"/>
            </a:endParaRPr>
          </a:p>
          <a:p>
            <a:pPr marL="457200" indent="-457200">
              <a:lnSpc>
                <a:spcPct val="200000"/>
              </a:lnSpc>
            </a:pPr>
            <a:r>
              <a:rPr lang="en-GB" sz="1050" dirty="0" err="1">
                <a:effectLst/>
                <a:latin typeface="Calibri" panose="020F0502020204030204" pitchFamily="34" charset="0"/>
                <a:cs typeface="Calibri" panose="020F0502020204030204" pitchFamily="34" charset="0"/>
              </a:rPr>
              <a:t>Vadavalasa</a:t>
            </a:r>
            <a:r>
              <a:rPr lang="en-GB" sz="1050" dirty="0">
                <a:effectLst/>
                <a:latin typeface="Calibri" panose="020F0502020204030204" pitchFamily="34" charset="0"/>
                <a:cs typeface="Calibri" panose="020F0502020204030204" pitchFamily="34" charset="0"/>
              </a:rPr>
              <a:t>, </a:t>
            </a:r>
            <a:r>
              <a:rPr lang="en-GB" sz="1050" dirty="0" err="1">
                <a:effectLst/>
                <a:latin typeface="Calibri" panose="020F0502020204030204" pitchFamily="34" charset="0"/>
                <a:cs typeface="Calibri" panose="020F0502020204030204" pitchFamily="34" charset="0"/>
              </a:rPr>
              <a:t>Rammohan</a:t>
            </a:r>
            <a:r>
              <a:rPr lang="en-GB" sz="1050" dirty="0">
                <a:effectLst/>
                <a:latin typeface="Calibri" panose="020F0502020204030204" pitchFamily="34" charset="0"/>
                <a:cs typeface="Calibri" panose="020F0502020204030204" pitchFamily="34" charset="0"/>
              </a:rPr>
              <a:t>. (2021). Data Validation Process in Machine Learning Pipeline. </a:t>
            </a:r>
            <a:r>
              <a:rPr lang="en-GB" sz="1050" dirty="0">
                <a:latin typeface="Calibri" panose="020F0502020204030204" pitchFamily="34" charset="0"/>
                <a:cs typeface="Calibri" panose="020F0502020204030204" pitchFamily="34" charset="0"/>
              </a:rPr>
              <a:t>https://www.researchgate.net/publication/351022721_Data_Validation_Process_in_Machine_Learning_Pipeline</a:t>
            </a:r>
            <a:endParaRPr lang="en-GB" sz="1050" dirty="0">
              <a:effectLst/>
              <a:latin typeface="Calibri" panose="020F0502020204030204" pitchFamily="34" charset="0"/>
              <a:cs typeface="Calibri" panose="020F0502020204030204" pitchFamily="34" charset="0"/>
            </a:endParaRPr>
          </a:p>
          <a:p>
            <a:pPr marL="457200" indent="-457200">
              <a:lnSpc>
                <a:spcPct val="200000"/>
              </a:lnSpc>
            </a:pPr>
            <a:r>
              <a:rPr lang="en-GB" sz="1050" dirty="0">
                <a:effectLst/>
                <a:latin typeface="Calibri" panose="020F0502020204030204" pitchFamily="34" charset="0"/>
                <a:cs typeface="Calibri" panose="020F0502020204030204" pitchFamily="34" charset="0"/>
              </a:rPr>
              <a:t>Oh, J., Oh, B. L., Lee, K. U., Chae, J. H., &amp; Yun, K. (2020). Identifying Schizophrenia Using Structural MRI With a Deep Learning Algorithm. </a:t>
            </a:r>
            <a:r>
              <a:rPr lang="en-GB" sz="1050" i="1" dirty="0">
                <a:effectLst/>
                <a:latin typeface="Calibri" panose="020F0502020204030204" pitchFamily="34" charset="0"/>
                <a:cs typeface="Calibri" panose="020F0502020204030204" pitchFamily="34" charset="0"/>
              </a:rPr>
              <a:t>Frontiers in Psychiatry</a:t>
            </a:r>
            <a:r>
              <a:rPr lang="en-GB" sz="1050" dirty="0">
                <a:effectLst/>
                <a:latin typeface="Calibri" panose="020F0502020204030204" pitchFamily="34" charset="0"/>
                <a:cs typeface="Calibri" panose="020F0502020204030204" pitchFamily="34" charset="0"/>
              </a:rPr>
              <a:t>, </a:t>
            </a:r>
            <a:r>
              <a:rPr lang="en-GB" sz="1050" i="1" dirty="0">
                <a:effectLst/>
                <a:latin typeface="Calibri" panose="020F0502020204030204" pitchFamily="34" charset="0"/>
                <a:cs typeface="Calibri" panose="020F0502020204030204" pitchFamily="34" charset="0"/>
              </a:rPr>
              <a:t>11</a:t>
            </a:r>
            <a:r>
              <a:rPr lang="en-GB" sz="1050" dirty="0">
                <a:effectLst/>
                <a:latin typeface="Calibri" panose="020F0502020204030204" pitchFamily="34" charset="0"/>
                <a:cs typeface="Calibri" panose="020F0502020204030204" pitchFamily="34" charset="0"/>
              </a:rPr>
              <a:t>. </a:t>
            </a:r>
            <a:r>
              <a:rPr lang="en-GB" sz="1050" dirty="0">
                <a:latin typeface="Calibri" panose="020F0502020204030204" pitchFamily="34" charset="0"/>
                <a:cs typeface="Calibri" panose="020F0502020204030204" pitchFamily="34" charset="0"/>
              </a:rPr>
              <a:t>https://doi.org/10.3389/fpsyt.2020.00016</a:t>
            </a:r>
          </a:p>
          <a:p>
            <a:pPr marL="457200" indent="-457200">
              <a:lnSpc>
                <a:spcPct val="200000"/>
              </a:lnSpc>
            </a:pPr>
            <a:r>
              <a:rPr lang="en-GB" sz="1050" dirty="0">
                <a:effectLst/>
                <a:latin typeface="Calibri" panose="020F0502020204030204" pitchFamily="34" charset="0"/>
                <a:cs typeface="Calibri" panose="020F0502020204030204" pitchFamily="34" charset="0"/>
              </a:rPr>
              <a:t>Marron, J. S., Todd, M. J., &amp; </a:t>
            </a:r>
            <a:r>
              <a:rPr lang="en-GB" sz="1050" dirty="0" err="1">
                <a:effectLst/>
                <a:latin typeface="Calibri" panose="020F0502020204030204" pitchFamily="34" charset="0"/>
                <a:cs typeface="Calibri" panose="020F0502020204030204" pitchFamily="34" charset="0"/>
              </a:rPr>
              <a:t>Ahn</a:t>
            </a:r>
            <a:r>
              <a:rPr lang="en-GB" sz="1050" dirty="0">
                <a:effectLst/>
                <a:latin typeface="Calibri" panose="020F0502020204030204" pitchFamily="34" charset="0"/>
                <a:cs typeface="Calibri" panose="020F0502020204030204" pitchFamily="34" charset="0"/>
              </a:rPr>
              <a:t>, J. (2007). Distance-Weighted Discrimination. </a:t>
            </a:r>
            <a:r>
              <a:rPr lang="en-GB" sz="1050" i="1" dirty="0">
                <a:effectLst/>
                <a:latin typeface="Calibri" panose="020F0502020204030204" pitchFamily="34" charset="0"/>
                <a:cs typeface="Calibri" panose="020F0502020204030204" pitchFamily="34" charset="0"/>
              </a:rPr>
              <a:t>Journal of the American Statistical Association</a:t>
            </a:r>
            <a:r>
              <a:rPr lang="en-GB" sz="1050" dirty="0">
                <a:effectLst/>
                <a:latin typeface="Calibri" panose="020F0502020204030204" pitchFamily="34" charset="0"/>
                <a:cs typeface="Calibri" panose="020F0502020204030204" pitchFamily="34" charset="0"/>
              </a:rPr>
              <a:t>, </a:t>
            </a:r>
            <a:r>
              <a:rPr lang="en-GB" sz="1050" i="1" dirty="0">
                <a:effectLst/>
                <a:latin typeface="Calibri" panose="020F0502020204030204" pitchFamily="34" charset="0"/>
                <a:cs typeface="Calibri" panose="020F0502020204030204" pitchFamily="34" charset="0"/>
              </a:rPr>
              <a:t>102</a:t>
            </a:r>
            <a:r>
              <a:rPr lang="en-GB" sz="1050" dirty="0">
                <a:effectLst/>
                <a:latin typeface="Calibri" panose="020F0502020204030204" pitchFamily="34" charset="0"/>
                <a:cs typeface="Calibri" panose="020F0502020204030204" pitchFamily="34" charset="0"/>
              </a:rPr>
              <a:t>(480), 1267–1271. </a:t>
            </a:r>
            <a:r>
              <a:rPr lang="en-GB" sz="1050" dirty="0">
                <a:latin typeface="Calibri" panose="020F0502020204030204" pitchFamily="34" charset="0"/>
                <a:cs typeface="Calibri" panose="020F0502020204030204" pitchFamily="34" charset="0"/>
              </a:rPr>
              <a:t>https://doi.org/10.1198/016214507000001120</a:t>
            </a:r>
            <a:endParaRPr lang="en-GB" sz="1050" dirty="0">
              <a:effectLst/>
              <a:latin typeface="Calibri" panose="020F0502020204030204" pitchFamily="34" charset="0"/>
              <a:cs typeface="Calibri" panose="020F0502020204030204" pitchFamily="34" charset="0"/>
            </a:endParaRPr>
          </a:p>
          <a:p>
            <a:pPr marL="457200" indent="-457200">
              <a:lnSpc>
                <a:spcPct val="200000"/>
              </a:lnSpc>
            </a:pPr>
            <a:r>
              <a:rPr lang="en-GB" sz="1050" b="0" i="0" dirty="0" err="1">
                <a:solidFill>
                  <a:srgbClr val="222222"/>
                </a:solidFill>
                <a:effectLst/>
                <a:latin typeface="Calibri" panose="020F0502020204030204" pitchFamily="34" charset="0"/>
                <a:cs typeface="Calibri" panose="020F0502020204030204" pitchFamily="34" charset="0"/>
              </a:rPr>
              <a:t>Qiao</a:t>
            </a:r>
            <a:r>
              <a:rPr lang="en-GB" sz="1050" b="0" i="0" dirty="0">
                <a:solidFill>
                  <a:srgbClr val="222222"/>
                </a:solidFill>
                <a:effectLst/>
                <a:latin typeface="Calibri" panose="020F0502020204030204" pitchFamily="34" charset="0"/>
                <a:cs typeface="Calibri" panose="020F0502020204030204" pitchFamily="34" charset="0"/>
              </a:rPr>
              <a:t>, X., &amp; Zhang, L. (2015). Flexible high-dimensional classification machines and their asymptotic properties. </a:t>
            </a:r>
            <a:r>
              <a:rPr lang="en-GB" sz="1050" b="0" i="1" dirty="0">
                <a:solidFill>
                  <a:srgbClr val="222222"/>
                </a:solidFill>
                <a:effectLst/>
                <a:latin typeface="Calibri" panose="020F0502020204030204" pitchFamily="34" charset="0"/>
                <a:cs typeface="Calibri" panose="020F0502020204030204" pitchFamily="34" charset="0"/>
              </a:rPr>
              <a:t>The Journal of Machine Learning Research</a:t>
            </a:r>
            <a:r>
              <a:rPr lang="en-GB" sz="1050" b="0" i="0" dirty="0">
                <a:solidFill>
                  <a:srgbClr val="222222"/>
                </a:solidFill>
                <a:effectLst/>
                <a:latin typeface="Calibri" panose="020F0502020204030204" pitchFamily="34" charset="0"/>
                <a:cs typeface="Calibri" panose="020F0502020204030204" pitchFamily="34" charset="0"/>
              </a:rPr>
              <a:t>, </a:t>
            </a:r>
            <a:r>
              <a:rPr lang="en-GB" sz="1050" b="0" i="1" dirty="0">
                <a:solidFill>
                  <a:srgbClr val="222222"/>
                </a:solidFill>
                <a:effectLst/>
                <a:latin typeface="Calibri" panose="020F0502020204030204" pitchFamily="34" charset="0"/>
                <a:cs typeface="Calibri" panose="020F0502020204030204" pitchFamily="34" charset="0"/>
              </a:rPr>
              <a:t>16</a:t>
            </a:r>
            <a:r>
              <a:rPr lang="en-GB" sz="1050" b="0" i="0" dirty="0">
                <a:solidFill>
                  <a:srgbClr val="222222"/>
                </a:solidFill>
                <a:effectLst/>
                <a:latin typeface="Calibri" panose="020F0502020204030204" pitchFamily="34" charset="0"/>
                <a:cs typeface="Calibri" panose="020F0502020204030204" pitchFamily="34" charset="0"/>
              </a:rPr>
              <a:t>(1), 1547-1572.</a:t>
            </a:r>
            <a:r>
              <a:rPr lang="en-GB" sz="1050" b="0" i="0" dirty="0">
                <a:solidFill>
                  <a:srgbClr val="222222"/>
                </a:solidFill>
                <a:latin typeface="Calibri" panose="020F0502020204030204" pitchFamily="34" charset="0"/>
                <a:cs typeface="Calibri" panose="020F0502020204030204" pitchFamily="34" charset="0"/>
              </a:rPr>
              <a:t> </a:t>
            </a:r>
            <a:endParaRPr lang="en-GB" sz="1050" dirty="0">
              <a:effectLst/>
              <a:latin typeface="Calibri" panose="020F0502020204030204" pitchFamily="34" charset="0"/>
              <a:cs typeface="Calibri" panose="020F0502020204030204" pitchFamily="34" charset="0"/>
            </a:endParaRPr>
          </a:p>
          <a:p>
            <a:pPr marL="457200" indent="-457200">
              <a:lnSpc>
                <a:spcPct val="200000"/>
              </a:lnSpc>
            </a:pPr>
            <a:r>
              <a:rPr lang="en-GB" sz="1050" i="1" dirty="0">
                <a:effectLst/>
                <a:latin typeface="Calibri" panose="020F0502020204030204" pitchFamily="34" charset="0"/>
                <a:cs typeface="Calibri" panose="020F0502020204030204" pitchFamily="34" charset="0"/>
              </a:rPr>
              <a:t>Liu, Y., Zhang, H. H., &amp; Wu, Y. (2011). Hard or Soft Classification? Large-Margin Unified Machines. Journal of the American Statistical Association, 106(493), 166–177. https://doi.org/10.1198/jasa.2011.tm10319</a:t>
            </a:r>
          </a:p>
          <a:p>
            <a:pPr marL="457200" indent="-457200">
              <a:lnSpc>
                <a:spcPct val="200000"/>
              </a:lnSpc>
            </a:pPr>
            <a:r>
              <a:rPr lang="en-GB" sz="1050" dirty="0">
                <a:effectLst/>
                <a:latin typeface="Calibri" panose="020F0502020204030204" pitchFamily="34" charset="0"/>
                <a:cs typeface="Calibri" panose="020F0502020204030204" pitchFamily="34" charset="0"/>
              </a:rPr>
              <a:t>Randall, H., </a:t>
            </a:r>
            <a:r>
              <a:rPr lang="en-GB" sz="1050" dirty="0" err="1">
                <a:effectLst/>
                <a:latin typeface="Calibri" panose="020F0502020204030204" pitchFamily="34" charset="0"/>
                <a:cs typeface="Calibri" panose="020F0502020204030204" pitchFamily="34" charset="0"/>
              </a:rPr>
              <a:t>Artemiou</a:t>
            </a:r>
            <a:r>
              <a:rPr lang="en-GB" sz="1050" dirty="0">
                <a:effectLst/>
                <a:latin typeface="Calibri" panose="020F0502020204030204" pitchFamily="34" charset="0"/>
                <a:cs typeface="Calibri" panose="020F0502020204030204" pitchFamily="34" charset="0"/>
              </a:rPr>
              <a:t>, A., &amp; </a:t>
            </a:r>
            <a:r>
              <a:rPr lang="en-GB" sz="1050" dirty="0" err="1">
                <a:effectLst/>
                <a:latin typeface="Calibri" panose="020F0502020204030204" pitchFamily="34" charset="0"/>
                <a:cs typeface="Calibri" panose="020F0502020204030204" pitchFamily="34" charset="0"/>
              </a:rPr>
              <a:t>Qiao</a:t>
            </a:r>
            <a:r>
              <a:rPr lang="en-GB" sz="1050" dirty="0">
                <a:effectLst/>
                <a:latin typeface="Calibri" panose="020F0502020204030204" pitchFamily="34" charset="0"/>
                <a:cs typeface="Calibri" panose="020F0502020204030204" pitchFamily="34" charset="0"/>
              </a:rPr>
              <a:t>, X. (2020). Sufficient dimension reduction based on distance‐weighted discrimination. </a:t>
            </a:r>
            <a:r>
              <a:rPr lang="en-GB" sz="1050" i="1" dirty="0">
                <a:effectLst/>
                <a:latin typeface="Calibri" panose="020F0502020204030204" pitchFamily="34" charset="0"/>
                <a:cs typeface="Calibri" panose="020F0502020204030204" pitchFamily="34" charset="0"/>
              </a:rPr>
              <a:t>Scandinavian Journal of Statistics</a:t>
            </a:r>
            <a:r>
              <a:rPr lang="en-GB" sz="1050" dirty="0">
                <a:effectLst/>
                <a:latin typeface="Calibri" panose="020F0502020204030204" pitchFamily="34" charset="0"/>
                <a:cs typeface="Calibri" panose="020F0502020204030204" pitchFamily="34" charset="0"/>
              </a:rPr>
              <a:t>, </a:t>
            </a:r>
            <a:r>
              <a:rPr lang="en-GB" sz="1050" i="1" dirty="0">
                <a:effectLst/>
                <a:latin typeface="Calibri" panose="020F0502020204030204" pitchFamily="34" charset="0"/>
                <a:cs typeface="Calibri" panose="020F0502020204030204" pitchFamily="34" charset="0"/>
              </a:rPr>
              <a:t>48</a:t>
            </a:r>
            <a:r>
              <a:rPr lang="en-GB" sz="1050" dirty="0">
                <a:effectLst/>
                <a:latin typeface="Calibri" panose="020F0502020204030204" pitchFamily="34" charset="0"/>
                <a:cs typeface="Calibri" panose="020F0502020204030204" pitchFamily="34" charset="0"/>
              </a:rPr>
              <a:t>(4), 1186–1211. https://doi.org/10.1111/sjos.12484</a:t>
            </a:r>
          </a:p>
          <a:p>
            <a:pPr marL="457200" indent="-457200">
              <a:lnSpc>
                <a:spcPct val="200000"/>
              </a:lnSpc>
            </a:pPr>
            <a:endParaRPr lang="en-GB" sz="1050" dirty="0">
              <a:effectLst/>
              <a:latin typeface="Calibri" panose="020F0502020204030204" pitchFamily="34" charset="0"/>
              <a:cs typeface="Calibri" panose="020F0502020204030204" pitchFamily="34" charset="0"/>
            </a:endParaRPr>
          </a:p>
          <a:p>
            <a:pPr marL="457200" indent="-457200">
              <a:lnSpc>
                <a:spcPct val="200000"/>
              </a:lnSpc>
            </a:pPr>
            <a:endParaRPr lang="en-GB" sz="1050" dirty="0">
              <a:effectLst/>
              <a:latin typeface="Calibri" panose="020F0502020204030204" pitchFamily="34" charset="0"/>
              <a:cs typeface="Calibri" panose="020F0502020204030204" pitchFamily="34" charset="0"/>
            </a:endParaRPr>
          </a:p>
          <a:p>
            <a:pPr marL="457200" indent="-457200">
              <a:lnSpc>
                <a:spcPct val="200000"/>
              </a:lnSpc>
            </a:pPr>
            <a:endParaRPr lang="en-GB" sz="1050" dirty="0">
              <a:effectLst/>
              <a:latin typeface="Calibri" panose="020F0502020204030204" pitchFamily="34" charset="0"/>
              <a:cs typeface="Calibri" panose="020F0502020204030204" pitchFamily="34" charset="0"/>
            </a:endParaRPr>
          </a:p>
          <a:p>
            <a:pPr marL="457200" indent="-457200">
              <a:lnSpc>
                <a:spcPct val="200000"/>
              </a:lnSpc>
            </a:pPr>
            <a:endParaRPr lang="en-GB" sz="1050" dirty="0">
              <a:effectLst/>
              <a:latin typeface="Calibri" panose="020F0502020204030204" pitchFamily="34" charset="0"/>
              <a:cs typeface="Calibri" panose="020F0502020204030204" pitchFamily="34" charset="0"/>
            </a:endParaRPr>
          </a:p>
          <a:p>
            <a:pPr marL="0" indent="0">
              <a:buNone/>
            </a:pPr>
            <a:endParaRPr lang="en-GB" sz="105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0" y="0"/>
            <a:ext cx="12192000" cy="5410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0" y="541086"/>
            <a:ext cx="12191999" cy="6316914"/>
          </a:xfrm>
        </p:spPr>
        <p:txBody>
          <a:bodyPr>
            <a:noAutofit/>
          </a:bodyPr>
          <a:lstStyle/>
          <a:p>
            <a:pPr>
              <a:lnSpc>
                <a:spcPct val="200000"/>
              </a:lnSpc>
            </a:pPr>
            <a:r>
              <a:rPr lang="en-GB" sz="800" dirty="0">
                <a:effectLst/>
                <a:latin typeface="Calibri" panose="020F0502020204030204" pitchFamily="34" charset="0"/>
                <a:cs typeface="Calibri" panose="020F0502020204030204" pitchFamily="34" charset="0"/>
              </a:rPr>
              <a:t>Chen, R. (2020, July 23). </a:t>
            </a:r>
            <a:r>
              <a:rPr lang="en-GB" sz="8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800" dirty="0">
                <a:effectLst/>
                <a:latin typeface="Calibri" panose="020F0502020204030204" pitchFamily="34" charset="0"/>
                <a:cs typeface="Calibri" panose="020F0502020204030204" pitchFamily="34" charset="0"/>
              </a:rPr>
              <a:t>. Journal of Big Data. Retrieved October 28, 2021, from </a:t>
            </a:r>
            <a:r>
              <a:rPr lang="en-GB" sz="800" dirty="0">
                <a:latin typeface="Calibri" panose="020F0502020204030204" pitchFamily="34" charset="0"/>
                <a:cs typeface="Calibri" panose="020F0502020204030204" pitchFamily="34" charset="0"/>
              </a:rPr>
              <a:t>https://journalofbigdata.springeropen.com/articles/10.1186/s40537-020-00327-4</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Hasan, M. A., Hasan, M. K., &amp; </a:t>
            </a:r>
            <a:r>
              <a:rPr lang="en-GB" sz="800" dirty="0" err="1">
                <a:effectLst/>
                <a:latin typeface="Calibri" panose="020F0502020204030204" pitchFamily="34" charset="0"/>
                <a:cs typeface="Calibri" panose="020F0502020204030204" pitchFamily="34" charset="0"/>
              </a:rPr>
              <a:t>Mottalib</a:t>
            </a:r>
            <a:r>
              <a:rPr lang="en-GB" sz="8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800" i="1" dirty="0">
                <a:effectLst/>
                <a:latin typeface="Calibri" panose="020F0502020204030204" pitchFamily="34" charset="0"/>
                <a:cs typeface="Calibri" panose="020F0502020204030204" pitchFamily="34" charset="0"/>
              </a:rPr>
              <a:t>International Journal of Data Mining and Bioinformatics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(2), 167. </a:t>
            </a:r>
            <a:r>
              <a:rPr lang="en-GB" sz="800" dirty="0">
                <a:latin typeface="Calibri" panose="020F0502020204030204" pitchFamily="34" charset="0"/>
                <a:cs typeface="Calibri" panose="020F0502020204030204" pitchFamily="34" charset="0"/>
              </a:rPr>
              <a:t>https://doi.org/10.1504/ijdmb.2015.066776</a:t>
            </a:r>
          </a:p>
          <a:p>
            <a:pPr>
              <a:lnSpc>
                <a:spcPct val="200000"/>
              </a:lnSpc>
            </a:pPr>
            <a:r>
              <a:rPr lang="en-GB" sz="800" dirty="0">
                <a:effectLst/>
                <a:latin typeface="Calibri" panose="020F0502020204030204" pitchFamily="34" charset="0"/>
                <a:cs typeface="Calibri" panose="020F0502020204030204" pitchFamily="34" charset="0"/>
              </a:rPr>
              <a:t>Miao, J., &amp; </a:t>
            </a:r>
            <a:r>
              <a:rPr lang="en-GB" sz="800" dirty="0" err="1">
                <a:effectLst/>
                <a:latin typeface="Calibri" panose="020F0502020204030204" pitchFamily="34" charset="0"/>
                <a:cs typeface="Calibri" panose="020F0502020204030204" pitchFamily="34" charset="0"/>
              </a:rPr>
              <a:t>Niu</a:t>
            </a:r>
            <a:r>
              <a:rPr lang="en-GB" sz="800" dirty="0">
                <a:effectLst/>
                <a:latin typeface="Calibri" panose="020F0502020204030204" pitchFamily="34" charset="0"/>
                <a:cs typeface="Calibri" panose="020F0502020204030204" pitchFamily="34" charset="0"/>
              </a:rPr>
              <a:t>, L. (2016). A Survey on Feature Selection. </a:t>
            </a:r>
            <a:r>
              <a:rPr lang="en-GB" sz="800" i="1" dirty="0">
                <a:effectLst/>
                <a:latin typeface="Calibri" panose="020F0502020204030204" pitchFamily="34" charset="0"/>
                <a:cs typeface="Calibri" panose="020F0502020204030204" pitchFamily="34" charset="0"/>
              </a:rPr>
              <a:t>Procedia Computer Science</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91</a:t>
            </a:r>
            <a:r>
              <a:rPr lang="en-GB" sz="800" dirty="0">
                <a:effectLst/>
                <a:latin typeface="Calibri" panose="020F0502020204030204" pitchFamily="34" charset="0"/>
                <a:cs typeface="Calibri" panose="020F0502020204030204" pitchFamily="34" charset="0"/>
              </a:rPr>
              <a:t>, 919–926. </a:t>
            </a:r>
            <a:r>
              <a:rPr lang="en-GB" sz="800" dirty="0">
                <a:latin typeface="Calibri" panose="020F0502020204030204" pitchFamily="34" charset="0"/>
                <a:cs typeface="Calibri" panose="020F0502020204030204" pitchFamily="34" charset="0"/>
              </a:rPr>
              <a:t>https://doi.org/10.1016/j.procs.2016.07.111</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800" i="1" dirty="0">
                <a:effectLst/>
                <a:latin typeface="Calibri" panose="020F0502020204030204" pitchFamily="34" charset="0"/>
                <a:cs typeface="Calibri" panose="020F0502020204030204" pitchFamily="34" charset="0"/>
              </a:rPr>
              <a:t>The Knowledge Engineering Review</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14</a:t>
            </a:r>
            <a:r>
              <a:rPr lang="en-GB" sz="800" dirty="0">
                <a:effectLst/>
                <a:latin typeface="Calibri" panose="020F0502020204030204" pitchFamily="34" charset="0"/>
                <a:cs typeface="Calibri" panose="020F0502020204030204" pitchFamily="34" charset="0"/>
              </a:rPr>
              <a:t>(4), 319–340. </a:t>
            </a:r>
            <a:r>
              <a:rPr lang="en-GB" sz="800" dirty="0">
                <a:latin typeface="Calibri" panose="020F0502020204030204" pitchFamily="34" charset="0"/>
                <a:cs typeface="Calibri" panose="020F0502020204030204" pitchFamily="34" charset="0"/>
              </a:rPr>
              <a:t>https://doi.org/10.1017/s026988899900404x</a:t>
            </a:r>
          </a:p>
          <a:p>
            <a:pPr>
              <a:lnSpc>
                <a:spcPct val="200000"/>
              </a:lnSpc>
            </a:pPr>
            <a:r>
              <a:rPr lang="en-GB" sz="800" dirty="0">
                <a:effectLst/>
                <a:latin typeface="Calibri" panose="020F0502020204030204" pitchFamily="34" charset="0"/>
                <a:cs typeface="Calibri" panose="020F0502020204030204" pitchFamily="34" charset="0"/>
              </a:rPr>
              <a:t>Lee, K.-Y &amp; Kim, K.-H &amp; Kang, J.-J &amp; Choi, S.-J &amp; </a:t>
            </a:r>
            <a:r>
              <a:rPr lang="en-GB" sz="800" dirty="0" err="1">
                <a:effectLst/>
                <a:latin typeface="Calibri" panose="020F0502020204030204" pitchFamily="34" charset="0"/>
                <a:cs typeface="Calibri" panose="020F0502020204030204" pitchFamily="34" charset="0"/>
              </a:rPr>
              <a:t>Im</a:t>
            </a:r>
            <a:r>
              <a:rPr lang="en-GB" sz="8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8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p>
          <a:p>
            <a:pPr>
              <a:lnSpc>
                <a:spcPct val="200000"/>
              </a:lnSpc>
            </a:pPr>
            <a:r>
              <a:rPr lang="en-GB" sz="800" dirty="0">
                <a:effectLst/>
                <a:latin typeface="Calibri" panose="020F0502020204030204" pitchFamily="34" charset="0"/>
                <a:cs typeface="Calibri" panose="020F0502020204030204" pitchFamily="34" charset="0"/>
              </a:rPr>
              <a:t>Singh Suri, G., Kaur, G., &amp; </a:t>
            </a:r>
            <a:r>
              <a:rPr lang="en-GB" sz="800" dirty="0" err="1">
                <a:effectLst/>
                <a:latin typeface="Calibri" panose="020F0502020204030204" pitchFamily="34" charset="0"/>
                <a:cs typeface="Calibri" panose="020F0502020204030204" pitchFamily="34" charset="0"/>
              </a:rPr>
              <a:t>Moein</a:t>
            </a:r>
            <a:r>
              <a:rPr lang="en-GB" sz="800" dirty="0">
                <a:effectLst/>
                <a:latin typeface="Calibri" panose="020F0502020204030204" pitchFamily="34" charset="0"/>
                <a:cs typeface="Calibri" panose="020F0502020204030204" pitchFamily="34" charset="0"/>
              </a:rPr>
              <a:t>, S. (2021). Machine Learning in Detecting Schizophrenia: An Overview. </a:t>
            </a:r>
            <a:r>
              <a:rPr lang="en-GB" sz="800" i="1" dirty="0">
                <a:effectLst/>
                <a:latin typeface="Calibri" panose="020F0502020204030204" pitchFamily="34" charset="0"/>
                <a:cs typeface="Calibri" panose="020F0502020204030204" pitchFamily="34" charset="0"/>
              </a:rPr>
              <a:t>Intelligent Automation &amp; Soft Computing</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27</a:t>
            </a:r>
            <a:r>
              <a:rPr lang="en-GB" sz="800" dirty="0">
                <a:effectLst/>
                <a:latin typeface="Calibri" panose="020F0502020204030204" pitchFamily="34" charset="0"/>
                <a:cs typeface="Calibri" panose="020F0502020204030204" pitchFamily="34" charset="0"/>
              </a:rPr>
              <a:t>(3), 723–735. </a:t>
            </a:r>
            <a:r>
              <a:rPr lang="en-GB" sz="800" dirty="0">
                <a:latin typeface="Calibri" panose="020F0502020204030204" pitchFamily="34" charset="0"/>
                <a:cs typeface="Calibri" panose="020F0502020204030204" pitchFamily="34" charset="0"/>
              </a:rPr>
              <a:t>https://doi.org/10.32604/iasc.2021.015049</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Lin, E., Lin, C. H., &amp; Lane, H. Y. (2021). Prediction of functional outcomes of schizophrenia with genetic biomarkers using a bagging ensemble machine learning method with feature selection. </a:t>
            </a:r>
            <a:r>
              <a:rPr lang="en-GB" sz="800" i="1" dirty="0">
                <a:effectLst/>
                <a:latin typeface="Calibri" panose="020F0502020204030204" pitchFamily="34" charset="0"/>
                <a:cs typeface="Calibri" panose="020F0502020204030204" pitchFamily="34" charset="0"/>
              </a:rPr>
              <a:t>Scientific Reports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(1). https://doi.org/10.1038/s41598-021-89540-6</a:t>
            </a:r>
          </a:p>
          <a:p>
            <a:pPr>
              <a:lnSpc>
                <a:spcPct val="200000"/>
              </a:lnSpc>
            </a:pPr>
            <a:r>
              <a:rPr lang="en-GB" sz="800" dirty="0">
                <a:effectLst/>
                <a:latin typeface="Calibri" panose="020F0502020204030204" pitchFamily="34" charset="0"/>
                <a:cs typeface="Calibri" panose="020F0502020204030204" pitchFamily="34" charset="0"/>
              </a:rPr>
              <a:t>Cortes-Briones, J. A., Tapia-Rivas, N. I., D’Souza, D. C., &amp; Estevez, P. A. (2021). Going deep into schizophrenia with artificial intelligence. </a:t>
            </a:r>
            <a:r>
              <a:rPr lang="en-GB" sz="800" i="1" dirty="0">
                <a:effectLst/>
                <a:latin typeface="Calibri" panose="020F0502020204030204" pitchFamily="34" charset="0"/>
                <a:cs typeface="Calibri" panose="020F0502020204030204" pitchFamily="34" charset="0"/>
              </a:rPr>
              <a:t>Schizophrenia Research</a:t>
            </a:r>
            <a:r>
              <a:rPr lang="en-GB" sz="800" dirty="0">
                <a:effectLst/>
                <a:latin typeface="Calibri" panose="020F0502020204030204" pitchFamily="34" charset="0"/>
                <a:cs typeface="Calibri" panose="020F0502020204030204" pitchFamily="34" charset="0"/>
              </a:rPr>
              <a:t>. Published. https://doi.org/10.1016/j.schres.2021.05.018</a:t>
            </a:r>
          </a:p>
          <a:p>
            <a:pPr>
              <a:lnSpc>
                <a:spcPct val="200000"/>
              </a:lnSpc>
            </a:pPr>
            <a:r>
              <a:rPr lang="en-GB" sz="800" i="0" dirty="0">
                <a:solidFill>
                  <a:srgbClr val="000000"/>
                </a:solidFill>
                <a:effectLst/>
                <a:latin typeface="Calibri" panose="020F0502020204030204" pitchFamily="34" charset="0"/>
                <a:cs typeface="Calibri" panose="020F0502020204030204" pitchFamily="34" charset="0"/>
              </a:rPr>
              <a:t>J. S. Marron, Michael J. Todd and </a:t>
            </a:r>
            <a:r>
              <a:rPr lang="en-GB" sz="800" i="0" dirty="0" err="1">
                <a:solidFill>
                  <a:srgbClr val="000000"/>
                </a:solidFill>
                <a:effectLst/>
                <a:latin typeface="Calibri" panose="020F0502020204030204" pitchFamily="34" charset="0"/>
                <a:cs typeface="Calibri" panose="020F0502020204030204" pitchFamily="34" charset="0"/>
              </a:rPr>
              <a:t>Jeongyoun</a:t>
            </a:r>
            <a:r>
              <a:rPr lang="en-GB" sz="800" i="0" dirty="0">
                <a:solidFill>
                  <a:srgbClr val="000000"/>
                </a:solidFill>
                <a:effectLst/>
                <a:latin typeface="Calibri" panose="020F0502020204030204" pitchFamily="34" charset="0"/>
                <a:cs typeface="Calibri" panose="020F0502020204030204" pitchFamily="34" charset="0"/>
              </a:rPr>
              <a:t> </a:t>
            </a:r>
            <a:r>
              <a:rPr lang="en-GB" sz="800" i="0" dirty="0" err="1">
                <a:solidFill>
                  <a:srgbClr val="000000"/>
                </a:solidFill>
                <a:effectLst/>
                <a:latin typeface="Calibri" panose="020F0502020204030204" pitchFamily="34" charset="0"/>
                <a:cs typeface="Calibri" panose="020F0502020204030204" pitchFamily="34" charset="0"/>
              </a:rPr>
              <a:t>Ahn</a:t>
            </a:r>
            <a:r>
              <a:rPr lang="en-GB" sz="800" dirty="0">
                <a:latin typeface="Calibri" panose="020F0502020204030204" pitchFamily="34" charset="0"/>
                <a:cs typeface="Calibri" panose="020F0502020204030204" pitchFamily="34" charset="0"/>
              </a:rPr>
              <a:t>. (2004) Distance Weighted Discrimination.</a:t>
            </a:r>
            <a:r>
              <a:rPr lang="en-GB" sz="800" b="0" i="0" dirty="0">
                <a:solidFill>
                  <a:srgbClr val="1C1E21"/>
                </a:solidFill>
                <a:effectLst/>
                <a:latin typeface="Calibri" panose="020F0502020204030204" pitchFamily="34" charset="0"/>
                <a:cs typeface="Calibri" panose="020F0502020204030204" pitchFamily="34" charset="0"/>
              </a:rPr>
              <a:t> Journal of the American Statistical Association,</a:t>
            </a:r>
            <a:r>
              <a:rPr lang="en-GB" sz="800" dirty="0">
                <a:solidFill>
                  <a:srgbClr val="343332"/>
                </a:solidFill>
                <a:latin typeface="Calibri" panose="020F0502020204030204" pitchFamily="34" charset="0"/>
                <a:cs typeface="Calibri" panose="020F0502020204030204" pitchFamily="34" charset="0"/>
              </a:rPr>
              <a:t> (no page number). http://www.optimization-online.org/DB_FILE/2002/07/513.pdf?fbclid=IwAR19LvTVhXEcSXK0hyO1JwoXaZN0_OS0GIwiAIFq2c3z5XMROUGud--QTPo</a:t>
            </a:r>
          </a:p>
          <a:p>
            <a:pPr>
              <a:lnSpc>
                <a:spcPct val="200000"/>
              </a:lnSpc>
            </a:pPr>
            <a:r>
              <a:rPr lang="en-GB" sz="800" b="0" i="0" dirty="0" err="1">
                <a:solidFill>
                  <a:srgbClr val="212121"/>
                </a:solidFill>
                <a:effectLst/>
                <a:latin typeface="Calibri" panose="020F0502020204030204" pitchFamily="34" charset="0"/>
                <a:cs typeface="Calibri" panose="020F0502020204030204" pitchFamily="34" charset="0"/>
              </a:rPr>
              <a:t>Qiao</a:t>
            </a:r>
            <a:r>
              <a:rPr lang="en-GB" sz="800" b="0" i="0" dirty="0">
                <a:solidFill>
                  <a:srgbClr val="212121"/>
                </a:solidFill>
                <a:effectLst/>
                <a:latin typeface="Calibri" panose="020F0502020204030204" pitchFamily="34" charset="0"/>
                <a:cs typeface="Calibri" panose="020F0502020204030204" pitchFamily="34" charset="0"/>
              </a:rPr>
              <a:t>, X., Zhang, H. H., Liu, Y., Todd, M. J., &amp; Marron, J. S. (2010). Weighted Distance Weighted Discrimination and Its Asymptotic Properties. </a:t>
            </a:r>
            <a:r>
              <a:rPr lang="en-GB" sz="800" b="0" i="1" dirty="0">
                <a:solidFill>
                  <a:srgbClr val="212121"/>
                </a:solidFill>
                <a:effectLst/>
                <a:latin typeface="Calibri" panose="020F0502020204030204" pitchFamily="34" charset="0"/>
                <a:cs typeface="Calibri" panose="020F0502020204030204" pitchFamily="34" charset="0"/>
              </a:rPr>
              <a:t>Journal of the American Statistical Association</a:t>
            </a:r>
            <a:r>
              <a:rPr lang="en-GB" sz="800" b="0" i="0" dirty="0">
                <a:solidFill>
                  <a:srgbClr val="212121"/>
                </a:solidFill>
                <a:effectLst/>
                <a:latin typeface="Calibri" panose="020F0502020204030204" pitchFamily="34" charset="0"/>
                <a:cs typeface="Calibri" panose="020F0502020204030204" pitchFamily="34" charset="0"/>
              </a:rPr>
              <a:t>, </a:t>
            </a:r>
            <a:r>
              <a:rPr lang="en-GB" sz="800" b="0" i="1" dirty="0">
                <a:solidFill>
                  <a:srgbClr val="212121"/>
                </a:solidFill>
                <a:effectLst/>
                <a:latin typeface="Calibri" panose="020F0502020204030204" pitchFamily="34" charset="0"/>
                <a:cs typeface="Calibri" panose="020F0502020204030204" pitchFamily="34" charset="0"/>
              </a:rPr>
              <a:t>105</a:t>
            </a:r>
            <a:r>
              <a:rPr lang="en-GB" sz="800" b="0" i="0" dirty="0">
                <a:solidFill>
                  <a:srgbClr val="212121"/>
                </a:solidFill>
                <a:effectLst/>
                <a:latin typeface="Calibri" panose="020F0502020204030204" pitchFamily="34" charset="0"/>
                <a:cs typeface="Calibri" panose="020F0502020204030204" pitchFamily="34" charset="0"/>
              </a:rPr>
              <a:t>(489), 401–414. https://doi.org/10.1198/jasa.2010.tm08487</a:t>
            </a:r>
            <a:endParaRPr lang="en-GB" sz="800" dirty="0">
              <a:effectLst/>
              <a:latin typeface="Calibri" panose="020F0502020204030204" pitchFamily="34" charset="0"/>
              <a:cs typeface="Calibri" panose="020F0502020204030204" pitchFamily="34" charset="0"/>
            </a:endParaRPr>
          </a:p>
          <a:p>
            <a:pPr>
              <a:lnSpc>
                <a:spcPct val="200000"/>
              </a:lnSpc>
            </a:pPr>
            <a:r>
              <a:rPr lang="en-GB" sz="800" b="0" i="0" dirty="0">
                <a:solidFill>
                  <a:srgbClr val="222222"/>
                </a:solidFill>
                <a:effectLst/>
                <a:latin typeface="Calibri" panose="020F0502020204030204" pitchFamily="34" charset="0"/>
                <a:cs typeface="Calibri" panose="020F0502020204030204" pitchFamily="34" charset="0"/>
              </a:rPr>
              <a:t>Wang, B., &amp; Zou, H. (2016). Sparse distance weighted discrimination. </a:t>
            </a:r>
            <a:r>
              <a:rPr lang="en-GB" sz="800" b="0" i="1" dirty="0">
                <a:solidFill>
                  <a:srgbClr val="222222"/>
                </a:solidFill>
                <a:effectLst/>
                <a:latin typeface="Calibri" panose="020F0502020204030204" pitchFamily="34" charset="0"/>
                <a:cs typeface="Calibri" panose="020F0502020204030204" pitchFamily="34" charset="0"/>
              </a:rPr>
              <a:t>Journal of Computational and Graphical Statistics</a:t>
            </a:r>
            <a:r>
              <a:rPr lang="en-GB" sz="800" b="0" i="0" dirty="0">
                <a:solidFill>
                  <a:srgbClr val="222222"/>
                </a:solidFill>
                <a:effectLst/>
                <a:latin typeface="Calibri" panose="020F0502020204030204" pitchFamily="34" charset="0"/>
                <a:cs typeface="Calibri" panose="020F0502020204030204" pitchFamily="34" charset="0"/>
              </a:rPr>
              <a:t>, </a:t>
            </a:r>
            <a:r>
              <a:rPr lang="en-GB" sz="800" b="0" i="1" dirty="0">
                <a:solidFill>
                  <a:srgbClr val="222222"/>
                </a:solidFill>
                <a:effectLst/>
                <a:latin typeface="Calibri" panose="020F0502020204030204" pitchFamily="34" charset="0"/>
                <a:cs typeface="Calibri" panose="020F0502020204030204" pitchFamily="34" charset="0"/>
              </a:rPr>
              <a:t>25</a:t>
            </a:r>
            <a:r>
              <a:rPr lang="en-GB" sz="800" b="0" i="0" dirty="0">
                <a:solidFill>
                  <a:srgbClr val="222222"/>
                </a:solidFill>
                <a:effectLst/>
                <a:latin typeface="Calibri" panose="020F0502020204030204" pitchFamily="34" charset="0"/>
                <a:cs typeface="Calibri" panose="020F0502020204030204" pitchFamily="34" charset="0"/>
              </a:rPr>
              <a:t>(3), 826-838. </a:t>
            </a:r>
            <a:r>
              <a:rPr lang="en-GB" sz="800" dirty="0">
                <a:solidFill>
                  <a:srgbClr val="222222"/>
                </a:solidFill>
                <a:latin typeface="Calibri" panose="020F0502020204030204" pitchFamily="34" charset="0"/>
                <a:cs typeface="Calibri" panose="020F0502020204030204" pitchFamily="34" charset="0"/>
              </a:rPr>
              <a:t>https://openreview.net/pdf?id=oVgon01wpfrlgPMRsB1E</a:t>
            </a:r>
            <a:endParaRPr lang="en-GB" sz="800" b="0" i="0" dirty="0">
              <a:solidFill>
                <a:srgbClr val="222222"/>
              </a:solidFill>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Wang, B., &amp; Zou, H. (2017). Another look at distance‐weighted discrimination. </a:t>
            </a:r>
            <a:r>
              <a:rPr lang="en-GB" sz="800" i="1" dirty="0">
                <a:effectLst/>
                <a:latin typeface="Calibri" panose="020F0502020204030204" pitchFamily="34" charset="0"/>
                <a:cs typeface="Calibri" panose="020F0502020204030204" pitchFamily="34" charset="0"/>
              </a:rPr>
              <a:t>Journal of the Royal Statistical Society: Series B (Statistical Methodology)</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80</a:t>
            </a:r>
            <a:r>
              <a:rPr lang="en-GB" sz="800" dirty="0">
                <a:effectLst/>
                <a:latin typeface="Calibri" panose="020F0502020204030204" pitchFamily="34" charset="0"/>
                <a:cs typeface="Calibri" panose="020F0502020204030204" pitchFamily="34" charset="0"/>
              </a:rPr>
              <a:t>(1), 177–198. </a:t>
            </a:r>
            <a:r>
              <a:rPr lang="en-GB" sz="800" dirty="0">
                <a:latin typeface="Calibri" panose="020F0502020204030204" pitchFamily="34" charset="0"/>
                <a:cs typeface="Calibri" panose="020F0502020204030204" pitchFamily="34" charset="0"/>
              </a:rPr>
              <a:t>https://doi.org/10.1111/rssb.12244</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Zahoor, J., &amp; Zafar, K. (2020). Classification of Microarray Gene Expression Data Using an Infiltration Tactics Optimization (ITO) Algorithm. </a:t>
            </a:r>
            <a:r>
              <a:rPr lang="en-GB" sz="800" i="1" dirty="0">
                <a:effectLst/>
                <a:latin typeface="Calibri" panose="020F0502020204030204" pitchFamily="34" charset="0"/>
                <a:cs typeface="Calibri" panose="020F0502020204030204" pitchFamily="34" charset="0"/>
              </a:rPr>
              <a:t>Genes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(7), 819. https://doi.org/10.3390/genes11070819</a:t>
            </a:r>
          </a:p>
          <a:p>
            <a:pPr>
              <a:lnSpc>
                <a:spcPct val="200000"/>
              </a:lnSpc>
            </a:pPr>
            <a:r>
              <a:rPr lang="en-GB" sz="800" dirty="0" err="1">
                <a:effectLst/>
                <a:latin typeface="Calibri" panose="020F0502020204030204" pitchFamily="34" charset="0"/>
                <a:cs typeface="Calibri" panose="020F0502020204030204" pitchFamily="34" charset="0"/>
              </a:rPr>
              <a:t>Ahn</a:t>
            </a:r>
            <a:r>
              <a:rPr lang="en-GB" sz="800" dirty="0">
                <a:effectLst/>
                <a:latin typeface="Calibri" panose="020F0502020204030204" pitchFamily="34" charset="0"/>
                <a:cs typeface="Calibri" panose="020F0502020204030204" pitchFamily="34" charset="0"/>
              </a:rPr>
              <a:t>, J., &amp; Jeon, Y. (2015). Sparse HDLSS discrimination with constrained data piling. </a:t>
            </a:r>
            <a:r>
              <a:rPr lang="en-GB" sz="800" i="1" dirty="0">
                <a:effectLst/>
                <a:latin typeface="Calibri" panose="020F0502020204030204" pitchFamily="34" charset="0"/>
                <a:cs typeface="Calibri" panose="020F0502020204030204" pitchFamily="34" charset="0"/>
              </a:rPr>
              <a:t>Computational Statistics &amp; Data Analysis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90</a:t>
            </a:r>
            <a:r>
              <a:rPr lang="en-GB" sz="800" dirty="0">
                <a:effectLst/>
                <a:latin typeface="Calibri" panose="020F0502020204030204" pitchFamily="34" charset="0"/>
                <a:cs typeface="Calibri" panose="020F0502020204030204" pitchFamily="34" charset="0"/>
              </a:rPr>
              <a:t>, 74–83. https://doi.org/10.1016/j.csda.2015.04.006</a:t>
            </a:r>
          </a:p>
          <a:p>
            <a:pPr>
              <a:lnSpc>
                <a:spcPct val="200000"/>
              </a:lnSpc>
            </a:pPr>
            <a:endParaRPr lang="en-GB" sz="800" dirty="0">
              <a:effectLst/>
              <a:latin typeface="Calibri" panose="020F0502020204030204" pitchFamily="34" charset="0"/>
              <a:cs typeface="Calibri" panose="020F0502020204030204" pitchFamily="34" charset="0"/>
            </a:endParaRPr>
          </a:p>
          <a:p>
            <a:pPr>
              <a:lnSpc>
                <a:spcPct val="200000"/>
              </a:lnSpc>
            </a:pPr>
            <a:endParaRPr lang="en-GB" sz="8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a:xfrm>
            <a:off x="0" y="0"/>
            <a:ext cx="12192000" cy="524786"/>
          </a:xfrm>
        </p:spPr>
        <p:txBody>
          <a:bodyPr>
            <a:noAutofit/>
          </a:bodyPr>
          <a:lstStyle/>
          <a:p>
            <a:pPr algn="ctr"/>
            <a:r>
              <a:rPr lang="en-GB" sz="4000" dirty="0">
                <a:latin typeface="Times New Roman" panose="02020603050405020304" pitchFamily="18" charset="0"/>
                <a:cs typeface="Times New Roman" panose="02020603050405020304" pitchFamily="18" charset="0"/>
              </a:rPr>
              <a:t>Data needed for experimental purposes</a:t>
            </a:r>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a:xfrm>
            <a:off x="0" y="524786"/>
            <a:ext cx="12192000" cy="6333214"/>
          </a:xfrm>
        </p:spPr>
        <p:txBody>
          <a:bodyPr>
            <a:normAutofit fontScale="40000" lnSpcReduction="20000"/>
          </a:bodyPr>
          <a:lstStyle/>
          <a:p>
            <a:pPr marL="0" indent="0" algn="ctr">
              <a:buNone/>
            </a:pPr>
            <a:r>
              <a:rPr lang="en-GB" sz="3200" b="1" i="0" u="none" strike="noStrike" baseline="0" dirty="0">
                <a:latin typeface="Calibri" panose="020F0502020204030204" pitchFamily="34" charset="0"/>
                <a:cs typeface="Calibri" panose="020F0502020204030204" pitchFamily="34" charset="0"/>
              </a:rPr>
              <a:t>Mind Research Network’s Schizophrenia Dataset</a:t>
            </a:r>
          </a:p>
          <a:p>
            <a:r>
              <a:rPr lang="en-US" sz="2200" u="sng" dirty="0">
                <a:latin typeface="Calibri" panose="020F0502020204030204" pitchFamily="34" charset="0"/>
                <a:cs typeface="Calibri" panose="020F0502020204030204" pitchFamily="34" charset="0"/>
              </a:rPr>
              <a:t>Total observations in dataset:</a:t>
            </a:r>
            <a:r>
              <a:rPr lang="en-US" sz="2200" dirty="0">
                <a:latin typeface="Calibri" panose="020F0502020204030204" pitchFamily="34" charset="0"/>
                <a:cs typeface="Calibri" panose="020F0502020204030204" pitchFamily="34" charset="0"/>
              </a:rPr>
              <a:t> 35,432</a:t>
            </a:r>
          </a:p>
          <a:p>
            <a:r>
              <a:rPr lang="en-US" sz="2200" u="sng" dirty="0">
                <a:latin typeface="Calibri" panose="020F0502020204030204" pitchFamily="34" charset="0"/>
                <a:cs typeface="Calibri" panose="020F0502020204030204" pitchFamily="34" charset="0"/>
              </a:rPr>
              <a:t>Trying to predict:</a:t>
            </a:r>
            <a:r>
              <a:rPr lang="en-US" sz="2200" dirty="0">
                <a:latin typeface="Calibri" panose="020F0502020204030204" pitchFamily="34" charset="0"/>
                <a:cs typeface="Calibri" panose="020F0502020204030204" pitchFamily="34" charset="0"/>
              </a:rPr>
              <a:t> The class/id pair indicated by a binary column called class with a range of 1 or 0 representing patients with and without schizophrenia</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No differentiation between stages of schizophrenia, types of schizophrenia, age of patients and extent of their illness </a:t>
            </a:r>
            <a:endParaRPr lang="en-US" sz="2200" u="sng" dirty="0">
              <a:latin typeface="Calibri" panose="020F0502020204030204" pitchFamily="34" charset="0"/>
              <a:cs typeface="Calibri" panose="020F0502020204030204" pitchFamily="34" charset="0"/>
            </a:endParaRPr>
          </a:p>
          <a:p>
            <a:pPr marL="0" indent="0" algn="ctr">
              <a:buNone/>
            </a:pPr>
            <a:r>
              <a:rPr lang="en-US" sz="3200" b="1" dirty="0">
                <a:latin typeface="Calibri" panose="020F0502020204030204" pitchFamily="34" charset="0"/>
                <a:cs typeface="Calibri" panose="020F0502020204030204" pitchFamily="34" charset="0"/>
              </a:rPr>
              <a:t>FNC Features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FNC has 86 (rows) x 379 (columns) </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FNC column names range from </a:t>
            </a:r>
            <a:r>
              <a:rPr lang="en-US" sz="2200" b="1" dirty="0">
                <a:latin typeface="Calibri" panose="020F0502020204030204" pitchFamily="34" charset="0"/>
                <a:cs typeface="Calibri" panose="020F0502020204030204" pitchFamily="34" charset="0"/>
              </a:rPr>
              <a:t>FNC1</a:t>
            </a:r>
            <a:r>
              <a:rPr lang="en-US" sz="2200" dirty="0">
                <a:latin typeface="Calibri" panose="020F0502020204030204" pitchFamily="34" charset="0"/>
                <a:cs typeface="Calibri" panose="020F0502020204030204" pitchFamily="34" charset="0"/>
              </a:rPr>
              <a:t> to </a:t>
            </a:r>
            <a:r>
              <a:rPr lang="en-US" sz="2200" b="1" dirty="0">
                <a:latin typeface="Calibri" panose="020F0502020204030204" pitchFamily="34" charset="0"/>
                <a:cs typeface="Calibri" panose="020F0502020204030204" pitchFamily="34" charset="0"/>
              </a:rPr>
              <a:t>378</a:t>
            </a:r>
            <a:r>
              <a:rPr lang="en-US" sz="2200" dirty="0">
                <a:latin typeface="Calibri" panose="020F0502020204030204" pitchFamily="34" charset="0"/>
                <a:cs typeface="Calibri" panose="020F0502020204030204" pitchFamily="34" charset="0"/>
              </a:rPr>
              <a:t> and one </a:t>
            </a:r>
            <a:r>
              <a:rPr lang="en-US" sz="2200" b="1" dirty="0">
                <a:latin typeface="Calibri" panose="020F0502020204030204" pitchFamily="34" charset="0"/>
                <a:cs typeface="Calibri" panose="020F0502020204030204" pitchFamily="34" charset="0"/>
              </a:rPr>
              <a:t>Id</a:t>
            </a:r>
            <a:r>
              <a:rPr lang="en-US" sz="2200" dirty="0">
                <a:latin typeface="Calibri" panose="020F0502020204030204" pitchFamily="34" charset="0"/>
                <a:cs typeface="Calibri" panose="020F0502020204030204" pitchFamily="34" charset="0"/>
              </a:rPr>
              <a:t> 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a:t>
            </a:r>
            <a:r>
              <a:rPr lang="en-US" sz="2400" dirty="0">
                <a:latin typeface="Calibri" panose="020F0502020204030204" pitchFamily="34" charset="0"/>
                <a:cs typeface="Calibri" panose="020F0502020204030204" pitchFamily="34" charset="0"/>
              </a:rPr>
              <a:t>correlation values that describe the overall connection between pairs of brain maps over time</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Unique Identifier </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FNC1-378</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-0.9871 to 0.9858</a:t>
            </a:r>
            <a:endParaRPr lang="en-US" sz="2200" b="1" dirty="0">
              <a:latin typeface="Calibri" panose="020F0502020204030204" pitchFamily="34" charset="0"/>
              <a:cs typeface="Calibri" panose="020F0502020204030204" pitchFamily="34" charset="0"/>
            </a:endParaRPr>
          </a:p>
          <a:p>
            <a:pPr marL="0" indent="0" algn="ctr">
              <a:buNone/>
            </a:pPr>
            <a:r>
              <a:rPr lang="en-US" sz="3500" b="1" dirty="0">
                <a:latin typeface="Calibri" panose="020F0502020204030204" pitchFamily="34" charset="0"/>
                <a:cs typeface="Calibri" panose="020F0502020204030204" pitchFamily="34" charset="0"/>
              </a:rPr>
              <a:t>SBM Loadings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SBM 86 (rows) x 14 (columns)</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SBM column names range from </a:t>
            </a:r>
            <a:r>
              <a:rPr lang="en-US" sz="2200" b="1" dirty="0">
                <a:latin typeface="Calibri" panose="020F0502020204030204" pitchFamily="34" charset="0"/>
                <a:cs typeface="Calibri" panose="020F0502020204030204" pitchFamily="34" charset="0"/>
              </a:rPr>
              <a:t>SBM_MAP1 </a:t>
            </a:r>
            <a:r>
              <a:rPr lang="en-US" sz="2200" dirty="0">
                <a:latin typeface="Calibri" panose="020F0502020204030204" pitchFamily="34" charset="0"/>
                <a:cs typeface="Calibri" panose="020F0502020204030204" pitchFamily="34" charset="0"/>
              </a:rPr>
              <a:t>to </a:t>
            </a:r>
            <a:r>
              <a:rPr lang="en-US" sz="2200" b="1" dirty="0">
                <a:latin typeface="Calibri" panose="020F0502020204030204" pitchFamily="34" charset="0"/>
                <a:cs typeface="Calibri" panose="020F0502020204030204" pitchFamily="34" charset="0"/>
              </a:rPr>
              <a:t>75 </a:t>
            </a:r>
            <a:r>
              <a:rPr lang="en-US" sz="2200" dirty="0">
                <a:latin typeface="Calibri" panose="020F0502020204030204" pitchFamily="34" charset="0"/>
                <a:cs typeface="Calibri" panose="020F0502020204030204" pitchFamily="34" charset="0"/>
              </a:rPr>
              <a:t>and one </a:t>
            </a:r>
            <a:r>
              <a:rPr lang="en-US" sz="2200" b="1" dirty="0">
                <a:latin typeface="Calibri" panose="020F0502020204030204" pitchFamily="34" charset="0"/>
                <a:cs typeface="Calibri" panose="020F0502020204030204" pitchFamily="34" charset="0"/>
              </a:rPr>
              <a:t>Id </a:t>
            </a:r>
            <a:r>
              <a:rPr lang="en-US" sz="2200" dirty="0">
                <a:latin typeface="Calibri" panose="020F0502020204030204" pitchFamily="34" charset="0"/>
                <a:cs typeface="Calibri" panose="020F0502020204030204" pitchFamily="34" charset="0"/>
              </a:rPr>
              <a:t>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standardized </a:t>
            </a:r>
            <a:r>
              <a:rPr lang="en-US" sz="2400" dirty="0">
                <a:latin typeface="Calibri" panose="020F0502020204030204" pitchFamily="34" charset="0"/>
                <a:cs typeface="Calibri" panose="020F0502020204030204" pitchFamily="34" charset="0"/>
              </a:rPr>
              <a:t>weights of brain maps that describe the expression level of ICA brain maps derived from gray-matter concentration</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SBM_MAP1-75</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-8.10 to 13.07</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43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2324</TotalTime>
  <Words>2851</Words>
  <Application>Microsoft Office PowerPoint</Application>
  <PresentationFormat>Widescreen</PresentationFormat>
  <Paragraphs>99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Rockwell</vt:lpstr>
      <vt:lpstr>Rockwell Condensed</vt:lpstr>
      <vt:lpstr>Times New Roman</vt:lpstr>
      <vt:lpstr>Wingdings</vt:lpstr>
      <vt:lpstr>Wood Type</vt:lpstr>
      <vt:lpstr>Research Question, Hypothesis and preliminary design</vt:lpstr>
      <vt:lpstr>Domain and scope – ACM 2012 </vt:lpstr>
      <vt:lpstr>Gaps in the literature review and research question</vt:lpstr>
      <vt:lpstr>hypothesis + research methods</vt:lpstr>
      <vt:lpstr>General and specific research objectives for experimental purposes towards hypothesis testing using statistical tools</vt:lpstr>
      <vt:lpstr>Bibliography</vt:lpstr>
      <vt:lpstr>Bibliography</vt:lpstr>
      <vt:lpstr>Data needed for experimental purposes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529</cp:revision>
  <dcterms:created xsi:type="dcterms:W3CDTF">2021-10-10T11:23:27Z</dcterms:created>
  <dcterms:modified xsi:type="dcterms:W3CDTF">2021-11-25T19:57:47Z</dcterms:modified>
</cp:coreProperties>
</file>