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11/23/2021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11/23/2021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11/23/2021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98/0162145070000011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 y="0"/>
            <a:ext cx="12191999"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0" y="578004"/>
            <a:ext cx="12192000" cy="6279996"/>
          </a:xfrm>
        </p:spPr>
        <p:txBody>
          <a:bodyPr>
            <a:normAutofit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examining classification techniques such as SVM, DWD </a:t>
            </a:r>
            <a:r>
              <a:rPr lang="en-US" sz="2000" dirty="0">
                <a:latin typeface="Calibri" panose="020F0502020204030204" pitchFamily="34" charset="0"/>
                <a:cs typeface="Calibri" panose="020F0502020204030204" pitchFamily="34" charset="0"/>
              </a:rPr>
              <a:t>over a period of ~13 weeks </a:t>
            </a:r>
            <a:r>
              <a:rPr lang="en-US" dirty="0">
                <a:latin typeface="Calibri" panose="020F0502020204030204" pitchFamily="34" charset="0"/>
                <a:cs typeface="Calibri" panose="020F0502020204030204" pitchFamily="34" charset="0"/>
              </a:rPr>
              <a:t>applied to FNC/SBM correlation values gathered from HDLSS data from the </a:t>
            </a:r>
            <a:r>
              <a:rPr lang="en-GB" sz="2000" b="0" i="0" u="none" strike="noStrike" baseline="0" dirty="0">
                <a:latin typeface="Calibri" panose="020F0502020204030204" pitchFamily="34" charset="0"/>
                <a:cs typeface="Calibri" panose="020F0502020204030204" pitchFamily="34" charset="0"/>
              </a:rPr>
              <a:t>Mind Research Network’s Schizophrenia Dataset consisting of </a:t>
            </a:r>
            <a:r>
              <a:rPr lang="en-US" sz="2000" dirty="0">
                <a:latin typeface="Calibri" panose="020F0502020204030204" pitchFamily="34" charset="0"/>
                <a:cs typeface="Calibri" panose="020F0502020204030204" pitchFamily="34" charset="0"/>
              </a:rPr>
              <a:t>35,432 observations gathered from 162 patients and 169 healthy controls. The Aim of this study is to derive the differences in classification accuracy via the F1 score and examine state of the art HDLSS classification techniques.</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was properly prepared and filtered when extracted from MRI images as it was overseen by now a distinguished professor in his discipline among other experts. </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no information about the stage or severity of schizophrenia of patients which this data was gathered from. </a:t>
            </a:r>
            <a:r>
              <a:rPr lang="en-GB" dirty="0">
                <a:solidFill>
                  <a:srgbClr val="FF0000"/>
                </a:solidFill>
                <a:latin typeface="Calibri" panose="020F0502020204030204" pitchFamily="34" charset="0"/>
                <a:cs typeface="Calibri" panose="020F0502020204030204" pitchFamily="34" charset="0"/>
              </a:rPr>
              <a:t>slide 4-5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Classification was chosen over other techniques such as deep learning, deep learning models tend to overfit significantly when compared to their traditional statistical counterparts when working with HDLSS data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0" y="0"/>
            <a:ext cx="12192000" cy="1065475"/>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Gaps in the literature review and research question - </a:t>
            </a:r>
            <a:r>
              <a:rPr lang="en-US" sz="4000" b="1" dirty="0">
                <a:solidFill>
                  <a:srgbClr val="FF0000"/>
                </a:solidFill>
                <a:latin typeface="Times New Roman" panose="02020603050405020304" pitchFamily="18" charset="0"/>
                <a:cs typeface="Times New Roman" panose="02020603050405020304" pitchFamily="18" charset="0"/>
              </a:rPr>
              <a:t>update</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0" y="1065474"/>
            <a:ext cx="12192000" cy="5792525"/>
          </a:xfrm>
        </p:spPr>
        <p:txBody>
          <a:bodyPr>
            <a:normAutofit/>
          </a:bodyPr>
          <a:lstStyle/>
          <a:p>
            <a:r>
              <a:rPr lang="en-US" dirty="0">
                <a:latin typeface="Calibri" panose="020F0502020204030204" pitchFamily="34" charset="0"/>
                <a:cs typeface="Calibri" panose="020F0502020204030204" pitchFamily="34" charset="0"/>
              </a:rPr>
              <a:t>There is an application gap because of a limited amount of data making it even more difficult when working with an already complex and elusive condition. Deep learning models seem to attain the best performance, however its short lived as it plumets by ~0.25 on an AUC when used to classify new datasets especially from younger cohorts with less extreme or early symptoms. This routes back to the issue of overfitting due to a lack of data, deep learning is prone to overfitting when used on HDLSS data. GANs and CADs could be investigated to see the effectiveness of synthesized data. Required literature exists, most techniques used for HDLSS datasets are in microbiology where researchers work on gene arrays, I think these methodologies could be leveraged for rare mental health disorders, this sparked the investigation to use more traditional approaches such as SVM. </a:t>
            </a:r>
          </a:p>
          <a:p>
            <a:r>
              <a:rPr lang="en-US" dirty="0">
                <a:latin typeface="Calibri" panose="020F0502020204030204" pitchFamily="34" charset="0"/>
                <a:cs typeface="Calibri" panose="020F0502020204030204" pitchFamily="34" charset="0"/>
              </a:rPr>
              <a:t>(</a:t>
            </a:r>
            <a:r>
              <a:rPr lang="en-GB" sz="2000" dirty="0">
                <a:effectLst/>
                <a:latin typeface="Calibri" panose="020F0502020204030204" pitchFamily="34" charset="0"/>
                <a:cs typeface="Calibri" panose="020F0502020204030204" pitchFamily="34" charset="0"/>
              </a:rPr>
              <a:t>Sadeghi, D et al. 2021; Cortes-Briones, J. A. et al. 2021</a:t>
            </a:r>
            <a:r>
              <a:rPr lang="en-US" sz="2000" dirty="0">
                <a:effectLst/>
                <a:latin typeface="Calibri" panose="020F0502020204030204" pitchFamily="34" charset="0"/>
                <a:cs typeface="Calibri" panose="020F0502020204030204" pitchFamily="34" charset="0"/>
              </a:rPr>
              <a:t>; </a:t>
            </a:r>
            <a:r>
              <a:rPr lang="en-GB" sz="2000"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dirty="0" err="1">
                <a:effectLst/>
                <a:latin typeface="Calibri" panose="020F0502020204030204" pitchFamily="34" charset="0"/>
                <a:cs typeface="Calibri" panose="020F0502020204030204" pitchFamily="34" charset="0"/>
              </a:rPr>
              <a:t>Castanon</a:t>
            </a:r>
            <a:r>
              <a:rPr lang="en-GB" sz="2000" dirty="0">
                <a:effectLst/>
                <a:latin typeface="Calibri" panose="020F0502020204030204" pitchFamily="34" charset="0"/>
                <a:cs typeface="Calibri" panose="020F0502020204030204" pitchFamily="34" charset="0"/>
              </a:rPr>
              <a:t>, J. 2019, March 19; Lin E et al. 2021; Wang, H et al. 2013; </a:t>
            </a:r>
            <a:r>
              <a:rPr lang="en-GB" sz="2000" dirty="0" err="1">
                <a:effectLst/>
                <a:latin typeface="Calibri" panose="020F0502020204030204" pitchFamily="34" charset="0"/>
                <a:cs typeface="Calibri" panose="020F0502020204030204" pitchFamily="34" charset="0"/>
              </a:rPr>
              <a:t>Colyer</a:t>
            </a:r>
            <a:r>
              <a:rPr lang="en-GB" sz="2000" dirty="0">
                <a:effectLst/>
                <a:latin typeface="Calibri" panose="020F0502020204030204" pitchFamily="34" charset="0"/>
                <a:cs typeface="Calibri" panose="020F0502020204030204" pitchFamily="34" charset="0"/>
              </a:rPr>
              <a:t>, A. 2019, June 5; </a:t>
            </a:r>
            <a:r>
              <a:rPr lang="en-GB" sz="2000" dirty="0" err="1">
                <a:effectLst/>
                <a:latin typeface="Calibri" panose="020F0502020204030204" pitchFamily="34" charset="0"/>
                <a:cs typeface="Calibri" panose="020F0502020204030204" pitchFamily="34" charset="0"/>
              </a:rPr>
              <a:t>Vadavalasa</a:t>
            </a:r>
            <a:r>
              <a:rPr lang="en-GB" sz="2000" dirty="0">
                <a:effectLst/>
                <a:latin typeface="Calibri" panose="020F0502020204030204" pitchFamily="34" charset="0"/>
                <a:cs typeface="Calibri" panose="020F0502020204030204" pitchFamily="34" charset="0"/>
              </a:rPr>
              <a:t>, </a:t>
            </a:r>
            <a:r>
              <a:rPr lang="en-GB" sz="2000" dirty="0" err="1">
                <a:effectLst/>
                <a:latin typeface="Calibri" panose="020F0502020204030204" pitchFamily="34" charset="0"/>
                <a:cs typeface="Calibri" panose="020F0502020204030204" pitchFamily="34" charset="0"/>
              </a:rPr>
              <a:t>Rammohan</a:t>
            </a:r>
            <a:r>
              <a:rPr lang="en-GB" sz="2000" dirty="0">
                <a:effectLst/>
                <a:latin typeface="Calibri" panose="020F0502020204030204" pitchFamily="34" charset="0"/>
                <a:cs typeface="Calibri" panose="020F0502020204030204" pitchFamily="34" charset="0"/>
              </a:rPr>
              <a:t> et al. 2021; Chen, R. 2020, July 23; Hasan, M. A et al. 2015; Miao, J et al. 2016; </a:t>
            </a:r>
            <a:r>
              <a:rPr lang="en-GB" sz="2000" dirty="0">
                <a:effectLst/>
                <a:latin typeface="Calibri" panose="020F0502020204030204" pitchFamily="34" charset="0"/>
              </a:rPr>
              <a:t>Marron, J. S </a:t>
            </a:r>
            <a:r>
              <a:rPr lang="en-GB" sz="2000" dirty="0">
                <a:effectLst/>
                <a:latin typeface="Calibri" panose="020F0502020204030204" pitchFamily="34" charset="0"/>
                <a:cs typeface="Calibri" panose="020F0502020204030204" pitchFamily="34" charset="0"/>
              </a:rPr>
              <a:t>et al. 2007; </a:t>
            </a:r>
            <a:r>
              <a:rPr lang="es-ES" sz="2000" dirty="0" err="1">
                <a:effectLst/>
                <a:latin typeface="Calibri" panose="020F0502020204030204" pitchFamily="34" charset="0"/>
                <a:cs typeface="Calibri" panose="020F0502020204030204" pitchFamily="34" charset="0"/>
              </a:rPr>
              <a:t>Qiao</a:t>
            </a:r>
            <a:r>
              <a:rPr lang="es-ES" sz="2000" dirty="0">
                <a:effectLst/>
                <a:latin typeface="Calibri" panose="020F0502020204030204" pitchFamily="34" charset="0"/>
                <a:cs typeface="Calibri" panose="020F0502020204030204" pitchFamily="34" charset="0"/>
              </a:rPr>
              <a:t>, X et al. 2015; Liu, Y et al. 2011; Randall, H et al. 2020;</a:t>
            </a:r>
            <a:r>
              <a:rPr lang="en-GB" sz="2000" dirty="0">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marL="0" indent="0" algn="ctr">
              <a:buNone/>
            </a:pPr>
            <a:r>
              <a:rPr lang="en-US" dirty="0">
                <a:latin typeface="Calibri" panose="020F0502020204030204" pitchFamily="34" charset="0"/>
                <a:cs typeface="Calibri" panose="020F0502020204030204" pitchFamily="34" charset="0"/>
              </a:rPr>
              <a:t>Research Question - </a:t>
            </a:r>
            <a:r>
              <a:rPr lang="en-US" dirty="0">
                <a:solidFill>
                  <a:srgbClr val="FF0000"/>
                </a:solidFill>
                <a:latin typeface="Calibri" panose="020F0502020204030204" pitchFamily="34" charset="0"/>
                <a:cs typeface="Calibri" panose="020F0502020204030204" pitchFamily="34" charset="0"/>
              </a:rPr>
              <a:t>Update</a:t>
            </a:r>
          </a:p>
          <a:p>
            <a:r>
              <a:rPr lang="en-GB" dirty="0">
                <a:latin typeface="Calibri" panose="020F0502020204030204" pitchFamily="34" charset="0"/>
                <a:cs typeface="Calibri" panose="020F0502020204030204" pitchFamily="34" charset="0"/>
              </a:rPr>
              <a:t>What are the differences in classification accuracy between different implementations of regression techniques when classifying Schizophrenia using HDLSS data through sMRI and fMRI modalities?</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0" y="0"/>
            <a:ext cx="12192000" cy="65200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0" y="652008"/>
            <a:ext cx="12192000" cy="6205992"/>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a:t>
            </a:r>
            <a:endParaRPr lang="en-US" sz="1800" b="1" dirty="0">
              <a:solidFill>
                <a:srgbClr val="FF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the class of schizophrenic patients vs healthy controls using fMRI/FNC features (correlation values that summarize connection between brain maps over time) and sMRI/SBM loadings (weights of brain maps derived from gray matter concentration of all subjects) with Support Vector Machine compared to Distance Weighted Discrimination.</a:t>
            </a:r>
          </a:p>
          <a:p>
            <a:r>
              <a:rPr lang="en-US" sz="1800" dirty="0">
                <a:latin typeface="Calibri" panose="020F0502020204030204" pitchFamily="34" charset="0"/>
                <a:cs typeface="Calibri" panose="020F0502020204030204" pitchFamily="34" charset="0"/>
              </a:rPr>
              <a:t>Can someone preform the experiment given just this slide – idk why you’d do that but w/e </a:t>
            </a:r>
          </a:p>
          <a:p>
            <a:pPr marL="0" indent="0" algn="ctr">
              <a:buNone/>
            </a:pPr>
            <a:r>
              <a:rPr lang="en-US" sz="1800" b="1" dirty="0">
                <a:latin typeface="Calibri" panose="020F0502020204030204" pitchFamily="34" charset="0"/>
                <a:cs typeface="Calibri" panose="020F0502020204030204" pitchFamily="34" charset="0"/>
              </a:rPr>
              <a:t>Alternate Hypothesis - </a:t>
            </a:r>
            <a:r>
              <a:rPr lang="en-US" sz="1800" b="1" dirty="0">
                <a:solidFill>
                  <a:srgbClr val="FF0000"/>
                </a:solidFill>
                <a:latin typeface="Calibri" panose="020F0502020204030204" pitchFamily="34" charset="0"/>
                <a:cs typeface="Calibri" panose="020F0502020204030204" pitchFamily="34" charset="0"/>
              </a:rPr>
              <a:t>Update</a:t>
            </a:r>
            <a:endParaRPr lang="en-US" sz="1800" b="1"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DWD is used to classify the class a patient belongs to using fMRI/FNC features and sMRI/SBM loadings, then on average a lower statistically significant F1 score, Log Loss, Categorical Cross entropy or AUC is expected compared to Support Vector Machine	</a:t>
            </a:r>
          </a:p>
          <a:p>
            <a:pPr marL="0" indent="0" algn="ctr">
              <a:buNone/>
            </a:pPr>
            <a:r>
              <a:rPr lang="en-US" sz="1800" b="1" dirty="0">
                <a:latin typeface="Calibri" panose="020F0502020204030204" pitchFamily="34" charset="0"/>
                <a:cs typeface="Calibri" panose="020F0502020204030204" pitchFamily="34" charset="0"/>
              </a:rPr>
              <a:t>Testing Hypothesis </a:t>
            </a:r>
          </a:p>
          <a:p>
            <a:r>
              <a:rPr lang="en-US" sz="1800" dirty="0">
                <a:latin typeface="Calibri" panose="020F0502020204030204" pitchFamily="34" charset="0"/>
                <a:cs typeface="Calibri" panose="020F0502020204030204" pitchFamily="34" charset="0"/>
              </a:rPr>
              <a:t>Type: Secondary research, using Mind Research Networks dataset supported by a systematic review of existing research on SVM use cases for mental illness classification along with state of the art HDLSS data analysis methodologies such as DWD in order to create a statistical model to compare performance among other differences when examining HDLSS data</a:t>
            </a:r>
          </a:p>
          <a:p>
            <a:r>
              <a:rPr lang="en-US" sz="1800" dirty="0">
                <a:latin typeface="Calibri" panose="020F0502020204030204" pitchFamily="34" charset="0"/>
                <a:cs typeface="Calibri" panose="020F0502020204030204" pitchFamily="34" charset="0"/>
              </a:rPr>
              <a:t>Objective: Quantitative research, via the development of classification models evaluated by F1 score, Log Loss, Categorical Cross entropy or AUC on top of investigating the causation of differences in accuracy between a specialized method such as DWD </a:t>
            </a:r>
          </a:p>
          <a:p>
            <a:r>
              <a:rPr lang="en-US" sz="1800" dirty="0">
                <a:latin typeface="Calibri" panose="020F0502020204030204" pitchFamily="34" charset="0"/>
                <a:cs typeface="Calibri" panose="020F0502020204030204" pitchFamily="34" charset="0"/>
              </a:rPr>
              <a:t>Form: Empirical research, accept or reject the null hypothesis based on results gathered from model evaluation once the experiment is concluded and evaluate the differences between a method that is more suited for HDLSS data</a:t>
            </a:r>
          </a:p>
          <a:p>
            <a:r>
              <a:rPr lang="en-US" sz="1800" dirty="0">
                <a:latin typeface="Calibri" panose="020F0502020204030204" pitchFamily="34" charset="0"/>
                <a:cs typeface="Calibri" panose="020F0502020204030204" pitchFamily="34" charset="0"/>
              </a:rPr>
              <a:t>Reasoning: Deductive approach, comparing SVM with DWD to form a hypothesis that will lead to an experiment from which metrics can be gathered that will either confirm or refute the null hypothesis</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a:xfrm>
            <a:off x="0" y="0"/>
            <a:ext cx="12192000" cy="1121134"/>
          </a:xfrm>
        </p:spPr>
        <p:txBody>
          <a:bodyPr>
            <a:normAutofit fontScale="90000"/>
          </a:bodyPr>
          <a:lstStyle/>
          <a:p>
            <a:pPr algn="ctr"/>
            <a:r>
              <a:rPr lang="en-GB" sz="32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a:xfrm>
            <a:off x="0" y="1217146"/>
            <a:ext cx="12192000" cy="5640854"/>
          </a:xfrm>
        </p:spPr>
        <p:txBody>
          <a:bodyPr>
            <a:normAutofit fontScale="62500" lnSpcReduction="20000"/>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AIM: Derive the differences in classification examine state of the art HDLSS classification techniques</a:t>
            </a:r>
          </a:p>
          <a:p>
            <a:r>
              <a:rPr lang="en-US" sz="2400" dirty="0">
                <a:latin typeface="Calibri" panose="020F0502020204030204" pitchFamily="34" charset="0"/>
                <a:cs typeface="Calibri" panose="020F0502020204030204" pitchFamily="34" charset="0"/>
              </a:rPr>
              <a:t>O1: Review dataset again along with the supplied “support scripts”</a:t>
            </a:r>
          </a:p>
          <a:p>
            <a:r>
              <a:rPr lang="en-US" sz="2400" dirty="0">
                <a:latin typeface="Calibri" panose="020F0502020204030204" pitchFamily="34" charset="0"/>
                <a:cs typeface="Calibri" panose="020F0502020204030204" pitchFamily="34" charset="0"/>
              </a:rPr>
              <a:t>O2: Review state of the art implementations of SVM for mental illness classification from identified papers/literature review</a:t>
            </a:r>
          </a:p>
          <a:p>
            <a:r>
              <a:rPr lang="en-US" sz="2400" dirty="0">
                <a:latin typeface="Calibri" panose="020F0502020204030204" pitchFamily="34" charset="0"/>
                <a:cs typeface="Calibri" panose="020F0502020204030204" pitchFamily="34" charset="0"/>
              </a:rPr>
              <a:t>O3: Review state of the art techniques for HDLSS data analysis/classification such as DWD from identified papers/literature review</a:t>
            </a:r>
          </a:p>
          <a:p>
            <a:r>
              <a:rPr lang="en-US" sz="2400" dirty="0">
                <a:latin typeface="Calibri" panose="020F0502020204030204" pitchFamily="34" charset="0"/>
                <a:cs typeface="Calibri" panose="020F0502020204030204" pitchFamily="34" charset="0"/>
              </a:rPr>
              <a:t>O4: Review how the dataset fits into both categories and how to best optimize each approach given time restrictions and data available</a:t>
            </a:r>
          </a:p>
          <a:p>
            <a:r>
              <a:rPr lang="en-US" sz="2400" dirty="0">
                <a:latin typeface="Calibri" panose="020F0502020204030204" pitchFamily="34" charset="0"/>
                <a:cs typeface="Calibri" panose="020F0502020204030204" pitchFamily="34" charset="0"/>
              </a:rPr>
              <a:t>O5: Once both areas are reviewed and notes have been gathered box time for each implementation SVM and DWD, this is so that there is time to document and submit the results</a:t>
            </a:r>
          </a:p>
          <a:p>
            <a:r>
              <a:rPr lang="en-US" sz="2400" dirty="0">
                <a:latin typeface="Calibri" panose="020F0502020204030204" pitchFamily="34" charset="0"/>
                <a:cs typeface="Calibri" panose="020F0502020204030204" pitchFamily="34" charset="0"/>
              </a:rPr>
              <a:t>O6: Given the allocated time, develop a basic prototype with default params to act as benchmark</a:t>
            </a:r>
          </a:p>
          <a:p>
            <a:r>
              <a:rPr lang="en-US" sz="2400" dirty="0">
                <a:latin typeface="Calibri" panose="020F0502020204030204" pitchFamily="34" charset="0"/>
                <a:cs typeface="Calibri" panose="020F0502020204030204" pitchFamily="34" charset="0"/>
              </a:rPr>
              <a:t>O7: Using gathered notes tune hyperparameters and prepare dataset to best suit SVM, document process</a:t>
            </a:r>
          </a:p>
          <a:p>
            <a:r>
              <a:rPr lang="en-US" sz="2400" dirty="0">
                <a:latin typeface="Calibri" panose="020F0502020204030204" pitchFamily="34" charset="0"/>
                <a:cs typeface="Calibri" panose="020F0502020204030204" pitchFamily="34" charset="0"/>
              </a:rPr>
              <a:t>O8: Repeat O7 for DWD, however DWD doesn’t require any feature selection more time can be spent on data preparation </a:t>
            </a:r>
          </a:p>
          <a:p>
            <a:r>
              <a:rPr lang="en-US" sz="2400" dirty="0">
                <a:latin typeface="Calibri" panose="020F0502020204030204" pitchFamily="34" charset="0"/>
                <a:cs typeface="Calibri" panose="020F0502020204030204" pitchFamily="34" charset="0"/>
              </a:rPr>
              <a:t>O9: Build SVM model/s gather results from F1 score, Log Loss, Categorical Cross entropy and AUC – format into tables</a:t>
            </a:r>
          </a:p>
          <a:p>
            <a:r>
              <a:rPr lang="en-US" sz="2400" dirty="0">
                <a:latin typeface="Calibri" panose="020F0502020204030204" pitchFamily="34" charset="0"/>
                <a:cs typeface="Calibri" panose="020F0502020204030204" pitchFamily="34" charset="0"/>
              </a:rPr>
              <a:t>O10: Repeat O9 for DWD</a:t>
            </a:r>
          </a:p>
          <a:p>
            <a:r>
              <a:rPr lang="en-US" sz="2400" dirty="0">
                <a:latin typeface="Calibri" panose="020F0502020204030204" pitchFamily="34" charset="0"/>
                <a:cs typeface="Calibri" panose="020F0502020204030204" pitchFamily="34" charset="0"/>
              </a:rPr>
              <a:t>O11: Compare results from O9 and O10</a:t>
            </a:r>
          </a:p>
          <a:p>
            <a:r>
              <a:rPr lang="en-US" sz="2400" dirty="0">
                <a:latin typeface="Calibri" panose="020F0502020204030204" pitchFamily="34" charset="0"/>
                <a:cs typeface="Calibri" panose="020F0502020204030204" pitchFamily="34" charset="0"/>
              </a:rPr>
              <a:t>O12: Review material from O2 and O3 to support the differences and potentially identify more material to do so</a:t>
            </a:r>
          </a:p>
          <a:p>
            <a:r>
              <a:rPr lang="en-US" sz="2400" dirty="0">
                <a:latin typeface="Calibri" panose="020F0502020204030204" pitchFamily="34" charset="0"/>
                <a:cs typeface="Calibri" panose="020F0502020204030204" pitchFamily="34" charset="0"/>
              </a:rPr>
              <a:t>O13: Write report – LDA or </a:t>
            </a:r>
            <a:r>
              <a:rPr lang="en-US" sz="2400" dirty="0" err="1">
                <a:latin typeface="Calibri" panose="020F0502020204030204" pitchFamily="34" charset="0"/>
                <a:cs typeface="Calibri" panose="020F0502020204030204" pitchFamily="34" charset="0"/>
              </a:rPr>
              <a:t>Regularised</a:t>
            </a:r>
            <a:r>
              <a:rPr lang="en-US" sz="2400" dirty="0">
                <a:latin typeface="Calibri" panose="020F0502020204030204" pitchFamily="34" charset="0"/>
                <a:cs typeface="Calibri" panose="020F0502020204030204" pitchFamily="34" charset="0"/>
              </a:rPr>
              <a:t> LDA</a:t>
            </a:r>
          </a:p>
          <a:p>
            <a:r>
              <a:rPr lang="en-GB" sz="2400" dirty="0">
                <a:latin typeface="Calibri" panose="020F0502020204030204" pitchFamily="34" charset="0"/>
                <a:cs typeface="Calibri" panose="020F0502020204030204" pitchFamily="34" charset="0"/>
              </a:rPr>
              <a:t>General and specific research objectives can be multiple and the goal is to guide the reader to implement and execute your experiment and generate the empirical evidence to accept/reject your research hypothesis using statistical tests. You have to mention which statistical tests you will be using and why. Marks will be awarded based on the granularity of explanations and on the capability to inform the readers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0" y="0"/>
            <a:ext cx="121920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572494"/>
            <a:ext cx="12192000" cy="6285506"/>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Sadeghi, D., </a:t>
            </a:r>
            <a:r>
              <a:rPr lang="en-GB" sz="900" dirty="0" err="1">
                <a:effectLst/>
                <a:latin typeface="Calibri" panose="020F0502020204030204" pitchFamily="34" charset="0"/>
                <a:cs typeface="Calibri" panose="020F0502020204030204" pitchFamily="34" charset="0"/>
              </a:rPr>
              <a:t>Shoeibi</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Ghassemi</a:t>
            </a:r>
            <a:r>
              <a:rPr lang="en-GB" sz="900" dirty="0">
                <a:effectLst/>
                <a:latin typeface="Calibri" panose="020F0502020204030204" pitchFamily="34" charset="0"/>
                <a:cs typeface="Calibri" panose="020F0502020204030204" pitchFamily="34" charset="0"/>
              </a:rPr>
              <a:t>, N., </a:t>
            </a:r>
            <a:r>
              <a:rPr lang="en-GB" sz="900" dirty="0" err="1">
                <a:effectLst/>
                <a:latin typeface="Calibri" panose="020F0502020204030204" pitchFamily="34" charset="0"/>
                <a:cs typeface="Calibri" panose="020F0502020204030204" pitchFamily="34" charset="0"/>
              </a:rPr>
              <a:t>Moridian</a:t>
            </a:r>
            <a:r>
              <a:rPr lang="en-GB" sz="900" dirty="0">
                <a:effectLst/>
                <a:latin typeface="Calibri" panose="020F0502020204030204" pitchFamily="34" charset="0"/>
                <a:cs typeface="Calibri" panose="020F0502020204030204" pitchFamily="34" charset="0"/>
              </a:rPr>
              <a:t>, P., </a:t>
            </a:r>
            <a:r>
              <a:rPr lang="en-GB" sz="900" dirty="0" err="1">
                <a:effectLst/>
                <a:latin typeface="Calibri" panose="020F0502020204030204" pitchFamily="34" charset="0"/>
                <a:cs typeface="Calibri" panose="020F0502020204030204" pitchFamily="34" charset="0"/>
              </a:rPr>
              <a:t>Khadem</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Alizadehsani</a:t>
            </a:r>
            <a:r>
              <a:rPr lang="en-GB" sz="900" dirty="0">
                <a:effectLst/>
                <a:latin typeface="Calibri" panose="020F0502020204030204" pitchFamily="34" charset="0"/>
                <a:cs typeface="Calibri" panose="020F0502020204030204" pitchFamily="34" charset="0"/>
              </a:rPr>
              <a:t>, R., </a:t>
            </a:r>
            <a:r>
              <a:rPr lang="en-GB" sz="900" dirty="0" err="1">
                <a:effectLst/>
                <a:latin typeface="Calibri" panose="020F0502020204030204" pitchFamily="34" charset="0"/>
                <a:cs typeface="Calibri" panose="020F0502020204030204" pitchFamily="34" charset="0"/>
              </a:rPr>
              <a:t>Teshnehlab</a:t>
            </a:r>
            <a:r>
              <a:rPr lang="en-GB" sz="900" dirty="0">
                <a:effectLst/>
                <a:latin typeface="Calibri" panose="020F0502020204030204" pitchFamily="34" charset="0"/>
                <a:cs typeface="Calibri" panose="020F0502020204030204" pitchFamily="34" charset="0"/>
              </a:rPr>
              <a:t>, M., </a:t>
            </a:r>
            <a:r>
              <a:rPr lang="en-GB" sz="900" dirty="0" err="1">
                <a:effectLst/>
                <a:latin typeface="Calibri" panose="020F0502020204030204" pitchFamily="34" charset="0"/>
                <a:cs typeface="Calibri" panose="020F0502020204030204" pitchFamily="34" charset="0"/>
              </a:rPr>
              <a:t>Gorriz</a:t>
            </a:r>
            <a:r>
              <a:rPr lang="en-GB" sz="900" dirty="0">
                <a:effectLst/>
                <a:latin typeface="Calibri" panose="020F0502020204030204" pitchFamily="34" charset="0"/>
                <a:cs typeface="Calibri" panose="020F0502020204030204" pitchFamily="34" charset="0"/>
              </a:rPr>
              <a:t>, J. M., &amp; </a:t>
            </a:r>
            <a:r>
              <a:rPr lang="en-GB" sz="900" dirty="0" err="1">
                <a:effectLst/>
                <a:latin typeface="Calibri" panose="020F0502020204030204" pitchFamily="34" charset="0"/>
                <a:cs typeface="Calibri" panose="020F0502020204030204" pitchFamily="34" charset="0"/>
              </a:rPr>
              <a:t>Nahavandi</a:t>
            </a:r>
            <a:r>
              <a:rPr lang="en-GB" sz="9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900" i="1" dirty="0">
                <a:effectLst/>
                <a:latin typeface="Calibri" panose="020F0502020204030204" pitchFamily="34" charset="0"/>
                <a:cs typeface="Calibri" panose="020F0502020204030204" pitchFamily="34" charset="0"/>
              </a:rPr>
              <a:t>Advanced Researches In Biomedical Engineering Lab.</a:t>
            </a:r>
            <a:r>
              <a:rPr lang="en-GB" sz="9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900" dirty="0" err="1">
                <a:effectLst/>
                <a:latin typeface="Calibri" panose="020F0502020204030204" pitchFamily="34" charset="0"/>
                <a:cs typeface="Calibri" panose="020F0502020204030204" pitchFamily="34" charset="0"/>
              </a:rPr>
              <a:t>Castanon</a:t>
            </a:r>
            <a:r>
              <a:rPr lang="en-GB" sz="900" dirty="0">
                <a:effectLst/>
                <a:latin typeface="Calibri" panose="020F0502020204030204" pitchFamily="34" charset="0"/>
                <a:cs typeface="Calibri" panose="020F0502020204030204" pitchFamily="34" charset="0"/>
              </a:rPr>
              <a:t>, J. (2019, March 19). </a:t>
            </a:r>
            <a:r>
              <a:rPr lang="en-GB" sz="900" i="1" dirty="0">
                <a:effectLst/>
                <a:latin typeface="Calibri" panose="020F0502020204030204" pitchFamily="34" charset="0"/>
                <a:cs typeface="Calibri" panose="020F0502020204030204" pitchFamily="34" charset="0"/>
              </a:rPr>
              <a:t>10 Machine Learning Methods that Every Data Scientist Should Know</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Towardsdatascience.Com</a:t>
            </a:r>
            <a:r>
              <a:rPr lang="en-GB" sz="9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900" dirty="0">
                <a:effectLst/>
                <a:latin typeface="Calibri" panose="020F0502020204030204" pitchFamily="34" charset="0"/>
                <a:cs typeface="Calibri" panose="020F0502020204030204" pitchFamily="34" charset="0"/>
              </a:rPr>
              <a:t>Wang, H., &amp; Zheng, H. (2013). Model Validation, Machine Learning. </a:t>
            </a:r>
            <a:r>
              <a:rPr lang="en-GB" sz="900" i="1" dirty="0" err="1">
                <a:effectLst/>
                <a:latin typeface="Calibri" panose="020F0502020204030204" pitchFamily="34" charset="0"/>
                <a:cs typeface="Calibri" panose="020F0502020204030204" pitchFamily="34" charset="0"/>
              </a:rPr>
              <a:t>Encyclopedia</a:t>
            </a:r>
            <a:r>
              <a:rPr lang="en-GB" sz="900" i="1" dirty="0">
                <a:effectLst/>
                <a:latin typeface="Calibri" panose="020F0502020204030204" pitchFamily="34" charset="0"/>
                <a:cs typeface="Calibri" panose="020F0502020204030204" pitchFamily="34" charset="0"/>
              </a:rPr>
              <a:t> of Systems Biology</a:t>
            </a:r>
            <a:r>
              <a:rPr lang="en-GB" sz="9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800" dirty="0">
                <a:effectLst/>
                <a:latin typeface="Calibri" panose="020F0502020204030204" pitchFamily="34" charset="0"/>
                <a:cs typeface="Calibri" panose="020F0502020204030204" pitchFamily="34" charset="0"/>
              </a:rPr>
              <a:t>Riccio, V. (2020, September 15). </a:t>
            </a:r>
            <a:r>
              <a:rPr lang="en-GB" sz="800" i="1" dirty="0">
                <a:effectLst/>
                <a:latin typeface="Calibri" panose="020F0502020204030204" pitchFamily="34" charset="0"/>
                <a:cs typeface="Calibri" panose="020F0502020204030204" pitchFamily="34" charset="0"/>
              </a:rPr>
              <a:t>Testing machine learning based systems: a. . .</a:t>
            </a:r>
            <a:r>
              <a:rPr lang="en-GB" sz="800" dirty="0">
                <a:effectLst/>
                <a:latin typeface="Calibri" panose="020F0502020204030204" pitchFamily="34" charset="0"/>
                <a:cs typeface="Calibri" panose="020F0502020204030204" pitchFamily="34" charset="0"/>
              </a:rPr>
              <a:t> Empirical Software Engineering. Retrieved October 28, 2021, from </a:t>
            </a:r>
            <a:r>
              <a:rPr lang="en-GB" sz="8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800" dirty="0">
              <a:effectLst/>
              <a:latin typeface="Calibri" panose="020F0502020204030204" pitchFamily="34" charset="0"/>
              <a:cs typeface="Calibri" panose="020F0502020204030204" pitchFamily="34" charset="0"/>
            </a:endParaRPr>
          </a:p>
          <a:p>
            <a:pPr marL="457200" indent="-457200">
              <a:lnSpc>
                <a:spcPct val="200000"/>
              </a:lnSpc>
            </a:pPr>
            <a:r>
              <a:rPr lang="en-GB" sz="800" dirty="0" err="1">
                <a:effectLst/>
                <a:latin typeface="Calibri" panose="020F0502020204030204" pitchFamily="34" charset="0"/>
                <a:cs typeface="Calibri" panose="020F0502020204030204" pitchFamily="34" charset="0"/>
              </a:rPr>
              <a:t>Colyer</a:t>
            </a:r>
            <a:r>
              <a:rPr lang="en-GB" sz="800" dirty="0">
                <a:effectLst/>
                <a:latin typeface="Calibri" panose="020F0502020204030204" pitchFamily="34" charset="0"/>
                <a:cs typeface="Calibri" panose="020F0502020204030204" pitchFamily="34" charset="0"/>
              </a:rPr>
              <a:t>, A. (2019, June 5). </a:t>
            </a:r>
            <a:r>
              <a:rPr lang="en-GB" sz="800" i="1" dirty="0">
                <a:effectLst/>
                <a:latin typeface="Calibri" panose="020F0502020204030204" pitchFamily="34" charset="0"/>
                <a:cs typeface="Calibri" panose="020F0502020204030204" pitchFamily="34" charset="0"/>
              </a:rPr>
              <a:t>Data validation for machine learning | the morning paper</a:t>
            </a:r>
            <a:r>
              <a:rPr lang="en-GB" sz="800" dirty="0">
                <a:effectLst/>
                <a:latin typeface="Calibri" panose="020F0502020204030204" pitchFamily="34" charset="0"/>
                <a:cs typeface="Calibri" panose="020F0502020204030204" pitchFamily="34" charset="0"/>
              </a:rPr>
              <a:t>. </a:t>
            </a:r>
            <a:r>
              <a:rPr lang="en-GB" sz="800" dirty="0" err="1">
                <a:effectLst/>
                <a:latin typeface="Calibri" panose="020F0502020204030204" pitchFamily="34" charset="0"/>
                <a:cs typeface="Calibri" panose="020F0502020204030204" pitchFamily="34" charset="0"/>
              </a:rPr>
              <a:t>Blog.Acolyer.Org</a:t>
            </a:r>
            <a:r>
              <a:rPr lang="en-GB" sz="8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800" dirty="0">
              <a:latin typeface="Calibri" panose="020F0502020204030204" pitchFamily="34" charset="0"/>
              <a:cs typeface="Calibri" panose="020F0502020204030204" pitchFamily="34" charset="0"/>
            </a:endParaRPr>
          </a:p>
          <a:p>
            <a:pPr marL="457200" indent="-457200">
              <a:lnSpc>
                <a:spcPct val="200000"/>
              </a:lnSpc>
            </a:pPr>
            <a:r>
              <a:rPr lang="en-GB" sz="800" dirty="0" err="1">
                <a:effectLst/>
                <a:latin typeface="Calibri" panose="020F0502020204030204" pitchFamily="34" charset="0"/>
                <a:cs typeface="Calibri" panose="020F0502020204030204" pitchFamily="34" charset="0"/>
              </a:rPr>
              <a:t>Vadavalasa</a:t>
            </a:r>
            <a:r>
              <a:rPr lang="en-GB" sz="800" dirty="0">
                <a:effectLst/>
                <a:latin typeface="Calibri" panose="020F0502020204030204" pitchFamily="34" charset="0"/>
                <a:cs typeface="Calibri" panose="020F0502020204030204" pitchFamily="34" charset="0"/>
              </a:rPr>
              <a:t>, </a:t>
            </a:r>
            <a:r>
              <a:rPr lang="en-GB" sz="800" dirty="0" err="1">
                <a:effectLst/>
                <a:latin typeface="Calibri" panose="020F0502020204030204" pitchFamily="34" charset="0"/>
                <a:cs typeface="Calibri" panose="020F0502020204030204" pitchFamily="34" charset="0"/>
              </a:rPr>
              <a:t>Rammohan</a:t>
            </a:r>
            <a:r>
              <a:rPr lang="en-GB" sz="800" dirty="0">
                <a:effectLst/>
                <a:latin typeface="Calibri" panose="020F0502020204030204" pitchFamily="34" charset="0"/>
                <a:cs typeface="Calibri" panose="020F0502020204030204" pitchFamily="34" charset="0"/>
              </a:rPr>
              <a:t>. (2021). Data Validation Process in Machine Learning Pipeline. </a:t>
            </a:r>
            <a:r>
              <a:rPr lang="en-GB" sz="80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800" dirty="0">
              <a:effectLst/>
              <a:latin typeface="Calibri" panose="020F0502020204030204" pitchFamily="34" charset="0"/>
              <a:cs typeface="Calibri" panose="020F0502020204030204" pitchFamily="34" charset="0"/>
            </a:endParaRPr>
          </a:p>
          <a:p>
            <a:pPr marL="457200" indent="-457200">
              <a:lnSpc>
                <a:spcPct val="200000"/>
              </a:lnSpc>
            </a:pPr>
            <a:r>
              <a:rPr lang="en-GB" sz="80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800" i="1" dirty="0">
                <a:effectLst/>
                <a:latin typeface="Calibri" panose="020F0502020204030204" pitchFamily="34" charset="0"/>
                <a:cs typeface="Calibri" panose="020F0502020204030204" pitchFamily="34" charset="0"/>
              </a:rPr>
              <a:t>Frontiers in Psychiatry</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 </a:t>
            </a:r>
            <a:r>
              <a:rPr lang="en-GB" sz="800" dirty="0">
                <a:latin typeface="Calibri" panose="020F0502020204030204" pitchFamily="34" charset="0"/>
                <a:cs typeface="Calibri" panose="020F0502020204030204" pitchFamily="34" charset="0"/>
              </a:rPr>
              <a:t>https://doi.org/10.3389/fpsyt.2020.00016</a:t>
            </a:r>
          </a:p>
          <a:p>
            <a:pPr marL="457200" indent="-457200">
              <a:lnSpc>
                <a:spcPct val="200000"/>
              </a:lnSpc>
            </a:pPr>
            <a:r>
              <a:rPr lang="en-GB" sz="800" dirty="0">
                <a:effectLst/>
                <a:latin typeface="Calibri" panose="020F0502020204030204" pitchFamily="34" charset="0"/>
              </a:rPr>
              <a:t>Marron, J. S., Todd, M. J., &amp; </a:t>
            </a:r>
            <a:r>
              <a:rPr lang="en-GB" sz="800" dirty="0" err="1">
                <a:effectLst/>
                <a:latin typeface="Calibri" panose="020F0502020204030204" pitchFamily="34" charset="0"/>
              </a:rPr>
              <a:t>Ahn</a:t>
            </a:r>
            <a:r>
              <a:rPr lang="en-GB" sz="800" dirty="0">
                <a:effectLst/>
                <a:latin typeface="Calibri" panose="020F0502020204030204" pitchFamily="34" charset="0"/>
              </a:rPr>
              <a:t>, J. (2007). Distance-Weighted Discrimination. </a:t>
            </a:r>
            <a:r>
              <a:rPr lang="en-GB" sz="800" i="1" dirty="0">
                <a:effectLst/>
                <a:latin typeface="Calibri" panose="020F0502020204030204" pitchFamily="34" charset="0"/>
              </a:rPr>
              <a:t>Journal of the American Statistical Association</a:t>
            </a:r>
            <a:r>
              <a:rPr lang="en-GB" sz="800" dirty="0">
                <a:effectLst/>
                <a:latin typeface="Calibri" panose="020F0502020204030204" pitchFamily="34" charset="0"/>
              </a:rPr>
              <a:t>, </a:t>
            </a:r>
            <a:r>
              <a:rPr lang="en-GB" sz="800" i="1" dirty="0">
                <a:effectLst/>
                <a:latin typeface="Calibri" panose="020F0502020204030204" pitchFamily="34" charset="0"/>
              </a:rPr>
              <a:t>102</a:t>
            </a:r>
            <a:r>
              <a:rPr lang="en-GB" sz="800" dirty="0">
                <a:effectLst/>
                <a:latin typeface="Calibri" panose="020F0502020204030204" pitchFamily="34" charset="0"/>
              </a:rPr>
              <a:t>(480), 1267–1271. </a:t>
            </a:r>
            <a:r>
              <a:rPr lang="en-GB" sz="800" dirty="0">
                <a:effectLst/>
                <a:latin typeface="Calibri" panose="020F0502020204030204" pitchFamily="34" charset="0"/>
                <a:hlinkClick r:id="rId2"/>
              </a:rPr>
              <a:t>https://doi.org/10.1198/016214507000001120</a:t>
            </a:r>
            <a:endParaRPr lang="en-GB" sz="800" dirty="0">
              <a:effectLst/>
              <a:latin typeface="Calibri" panose="020F0502020204030204" pitchFamily="34" charset="0"/>
            </a:endParaRPr>
          </a:p>
          <a:p>
            <a:pPr marL="457200" indent="-457200">
              <a:lnSpc>
                <a:spcPct val="200000"/>
              </a:lnSpc>
            </a:pPr>
            <a:r>
              <a:rPr lang="en-GB" sz="800" b="0" i="0" dirty="0" err="1">
                <a:solidFill>
                  <a:srgbClr val="222222"/>
                </a:solidFill>
                <a:effectLst/>
                <a:latin typeface="Arial" panose="020B0604020202020204" pitchFamily="34" charset="0"/>
              </a:rPr>
              <a:t>Qiao</a:t>
            </a:r>
            <a:r>
              <a:rPr lang="en-GB" sz="800" b="0" i="0" dirty="0">
                <a:solidFill>
                  <a:srgbClr val="222222"/>
                </a:solidFill>
                <a:effectLst/>
                <a:latin typeface="Arial" panose="020B0604020202020204" pitchFamily="34" charset="0"/>
              </a:rPr>
              <a:t>, X., &amp; Zhang, L. (2015). Flexible high-dimensional classification machines and their asymptotic properties. </a:t>
            </a:r>
            <a:r>
              <a:rPr lang="en-GB" sz="800" b="0" i="1" dirty="0">
                <a:solidFill>
                  <a:srgbClr val="222222"/>
                </a:solidFill>
                <a:effectLst/>
                <a:latin typeface="Arial" panose="020B0604020202020204" pitchFamily="34" charset="0"/>
              </a:rPr>
              <a:t>The Journal of Machine Learning Research</a:t>
            </a:r>
            <a:r>
              <a:rPr lang="en-GB" sz="800" b="0" i="0" dirty="0">
                <a:solidFill>
                  <a:srgbClr val="222222"/>
                </a:solidFill>
                <a:effectLst/>
                <a:latin typeface="Arial" panose="020B0604020202020204" pitchFamily="34" charset="0"/>
              </a:rPr>
              <a:t>, </a:t>
            </a:r>
            <a:r>
              <a:rPr lang="en-GB" sz="800" b="0" i="1" dirty="0">
                <a:solidFill>
                  <a:srgbClr val="222222"/>
                </a:solidFill>
                <a:effectLst/>
                <a:latin typeface="Arial" panose="020B0604020202020204" pitchFamily="34" charset="0"/>
              </a:rPr>
              <a:t>16</a:t>
            </a:r>
            <a:r>
              <a:rPr lang="en-GB" sz="800" b="0" i="0" dirty="0">
                <a:solidFill>
                  <a:srgbClr val="222222"/>
                </a:solidFill>
                <a:effectLst/>
                <a:latin typeface="Arial" panose="020B0604020202020204" pitchFamily="34" charset="0"/>
              </a:rPr>
              <a:t>(1), 1547-1572.</a:t>
            </a:r>
            <a:r>
              <a:rPr lang="en-GB" sz="800" b="0" i="0" dirty="0">
                <a:solidFill>
                  <a:srgbClr val="222222"/>
                </a:solidFill>
                <a:latin typeface="Calibri" panose="020F0502020204030204" pitchFamily="34" charset="0"/>
              </a:rPr>
              <a:t> </a:t>
            </a:r>
            <a:endParaRPr lang="en-GB" sz="800" dirty="0">
              <a:effectLst/>
              <a:latin typeface="Calibri" panose="020F0502020204030204" pitchFamily="34" charset="0"/>
            </a:endParaRPr>
          </a:p>
          <a:p>
            <a:pPr marL="457200" indent="-457200">
              <a:lnSpc>
                <a:spcPct val="200000"/>
              </a:lnSpc>
            </a:pPr>
            <a:r>
              <a:rPr lang="en-GB" sz="800" i="1" dirty="0">
                <a:effectLst/>
                <a:latin typeface="Calibri" panose="020F0502020204030204" pitchFamily="34" charset="0"/>
              </a:rPr>
              <a:t>Liu, Y., Zhang, H. H., &amp; Wu, Y. (2011). Hard or Soft Classification? Large-Margin Unified Machines. Journal of the American Statistical Association, 106(493), 166–177. https://doi.org/10.1198/jasa.2011.tm10319</a:t>
            </a:r>
          </a:p>
          <a:p>
            <a:pPr marL="457200" indent="-457200">
              <a:lnSpc>
                <a:spcPct val="200000"/>
              </a:lnSpc>
            </a:pPr>
            <a:r>
              <a:rPr lang="en-GB" sz="800" dirty="0">
                <a:effectLst/>
                <a:latin typeface="Calibri" panose="020F0502020204030204" pitchFamily="34" charset="0"/>
              </a:rPr>
              <a:t>Randall, H., </a:t>
            </a:r>
            <a:r>
              <a:rPr lang="en-GB" sz="800" dirty="0" err="1">
                <a:effectLst/>
                <a:latin typeface="Calibri" panose="020F0502020204030204" pitchFamily="34" charset="0"/>
              </a:rPr>
              <a:t>Artemiou</a:t>
            </a:r>
            <a:r>
              <a:rPr lang="en-GB" sz="800" dirty="0">
                <a:effectLst/>
                <a:latin typeface="Calibri" panose="020F0502020204030204" pitchFamily="34" charset="0"/>
              </a:rPr>
              <a:t>, A., &amp; </a:t>
            </a:r>
            <a:r>
              <a:rPr lang="en-GB" sz="800" dirty="0" err="1">
                <a:effectLst/>
                <a:latin typeface="Calibri" panose="020F0502020204030204" pitchFamily="34" charset="0"/>
              </a:rPr>
              <a:t>Qiao</a:t>
            </a:r>
            <a:r>
              <a:rPr lang="en-GB" sz="800" dirty="0">
                <a:effectLst/>
                <a:latin typeface="Calibri" panose="020F0502020204030204" pitchFamily="34" charset="0"/>
              </a:rPr>
              <a:t>, X. (2020). Sufficient dimension reduction based on distance‐weighted discrimination. </a:t>
            </a:r>
            <a:r>
              <a:rPr lang="en-GB" sz="800" i="1" dirty="0">
                <a:effectLst/>
                <a:latin typeface="Calibri" panose="020F0502020204030204" pitchFamily="34" charset="0"/>
              </a:rPr>
              <a:t>Scandinavian Journal of Statistics</a:t>
            </a:r>
            <a:r>
              <a:rPr lang="en-GB" sz="800" dirty="0">
                <a:effectLst/>
                <a:latin typeface="Calibri" panose="020F0502020204030204" pitchFamily="34" charset="0"/>
              </a:rPr>
              <a:t>, </a:t>
            </a:r>
            <a:r>
              <a:rPr lang="en-GB" sz="800" i="1" dirty="0">
                <a:effectLst/>
                <a:latin typeface="Calibri" panose="020F0502020204030204" pitchFamily="34" charset="0"/>
              </a:rPr>
              <a:t>48</a:t>
            </a:r>
            <a:r>
              <a:rPr lang="en-GB" sz="800" dirty="0">
                <a:effectLst/>
                <a:latin typeface="Calibri" panose="020F0502020204030204" pitchFamily="34" charset="0"/>
              </a:rPr>
              <a:t>(4), 1186–1211. https://doi.org/10.1111/sjos.12484</a:t>
            </a:r>
          </a:p>
          <a:p>
            <a:pPr marL="457200" indent="-457200">
              <a:lnSpc>
                <a:spcPct val="200000"/>
              </a:lnSpc>
            </a:pPr>
            <a:endParaRPr lang="en-GB" sz="9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0" indent="0">
              <a:buNone/>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0" y="0"/>
            <a:ext cx="121920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541086"/>
            <a:ext cx="12191999" cy="6316914"/>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Chen, R. (2020, July 23). </a:t>
            </a:r>
            <a:r>
              <a:rPr lang="en-GB" sz="9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900" dirty="0">
                <a:effectLst/>
                <a:latin typeface="Calibri" panose="020F0502020204030204" pitchFamily="34" charset="0"/>
                <a:cs typeface="Calibri" panose="020F0502020204030204" pitchFamily="34" charset="0"/>
              </a:rPr>
              <a:t>. Journal of Big Data. Retrieved October 28, 2021, from </a:t>
            </a:r>
            <a:r>
              <a:rPr lang="en-GB" sz="900" dirty="0">
                <a:latin typeface="Calibri" panose="020F0502020204030204" pitchFamily="34" charset="0"/>
                <a:cs typeface="Calibri" panose="020F0502020204030204" pitchFamily="34" charset="0"/>
              </a:rPr>
              <a:t>https://journalofbigdata.springeropen.com/articles/10.1186/s40537-020-00327-4</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Hasan, M. A., Hasan, M. K., &amp; </a:t>
            </a:r>
            <a:r>
              <a:rPr lang="en-GB" sz="900" dirty="0" err="1">
                <a:effectLst/>
                <a:latin typeface="Calibri" panose="020F0502020204030204" pitchFamily="34" charset="0"/>
                <a:cs typeface="Calibri" panose="020F0502020204030204" pitchFamily="34" charset="0"/>
              </a:rPr>
              <a:t>Mottalib</a:t>
            </a:r>
            <a:r>
              <a:rPr lang="en-GB" sz="9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900" i="1" dirty="0">
                <a:effectLst/>
                <a:latin typeface="Calibri" panose="020F0502020204030204" pitchFamily="34" charset="0"/>
                <a:cs typeface="Calibri" panose="020F0502020204030204" pitchFamily="34" charset="0"/>
              </a:rPr>
              <a:t>International Journal of Data Mining and Bioinformatics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(2), 167. </a:t>
            </a:r>
            <a:r>
              <a:rPr lang="en-GB" sz="900" dirty="0">
                <a:latin typeface="Calibri" panose="020F0502020204030204" pitchFamily="34" charset="0"/>
                <a:cs typeface="Calibri" panose="020F0502020204030204" pitchFamily="34" charset="0"/>
              </a:rPr>
              <a:t>https://doi.org/10.1504/ijdmb.2015.066776</a:t>
            </a:r>
          </a:p>
          <a:p>
            <a:pPr marL="457200" indent="-457200">
              <a:lnSpc>
                <a:spcPct val="200000"/>
              </a:lnSpc>
            </a:pPr>
            <a:r>
              <a:rPr lang="en-GB" sz="900" dirty="0">
                <a:effectLst/>
                <a:latin typeface="Calibri" panose="020F0502020204030204" pitchFamily="34" charset="0"/>
                <a:cs typeface="Calibri" panose="020F0502020204030204" pitchFamily="34" charset="0"/>
              </a:rPr>
              <a:t>Miao, J., &amp; </a:t>
            </a:r>
            <a:r>
              <a:rPr lang="en-GB" sz="900" dirty="0" err="1">
                <a:effectLst/>
                <a:latin typeface="Calibri" panose="020F0502020204030204" pitchFamily="34" charset="0"/>
                <a:cs typeface="Calibri" panose="020F0502020204030204" pitchFamily="34" charset="0"/>
              </a:rPr>
              <a:t>Niu</a:t>
            </a:r>
            <a:r>
              <a:rPr lang="en-GB" sz="900" dirty="0">
                <a:effectLst/>
                <a:latin typeface="Calibri" panose="020F0502020204030204" pitchFamily="34" charset="0"/>
                <a:cs typeface="Calibri" panose="020F0502020204030204" pitchFamily="34" charset="0"/>
              </a:rPr>
              <a:t>, L. (2016). A Survey on Feature Selection. </a:t>
            </a:r>
            <a:r>
              <a:rPr lang="en-GB" sz="900" i="1" dirty="0">
                <a:effectLst/>
                <a:latin typeface="Calibri" panose="020F0502020204030204" pitchFamily="34" charset="0"/>
                <a:cs typeface="Calibri" panose="020F0502020204030204" pitchFamily="34" charset="0"/>
              </a:rPr>
              <a:t>Procedia Computer Science</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91</a:t>
            </a:r>
            <a:r>
              <a:rPr lang="en-GB" sz="900" dirty="0">
                <a:effectLst/>
                <a:latin typeface="Calibri" panose="020F0502020204030204" pitchFamily="34" charset="0"/>
                <a:cs typeface="Calibri" panose="020F0502020204030204" pitchFamily="34" charset="0"/>
              </a:rPr>
              <a:t>, 919–926. </a:t>
            </a:r>
            <a:r>
              <a:rPr lang="en-GB" sz="900" dirty="0">
                <a:latin typeface="Calibri" panose="020F0502020204030204" pitchFamily="34" charset="0"/>
                <a:cs typeface="Calibri" panose="020F0502020204030204" pitchFamily="34" charset="0"/>
              </a:rPr>
              <a:t>https://doi.org/10.1016/j.procs.2016.07.111</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900" i="1" dirty="0">
                <a:effectLst/>
                <a:latin typeface="Calibri" panose="020F0502020204030204" pitchFamily="34" charset="0"/>
                <a:cs typeface="Calibri" panose="020F0502020204030204" pitchFamily="34" charset="0"/>
              </a:rPr>
              <a:t>The Knowledge Engineering Review</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14</a:t>
            </a:r>
            <a:r>
              <a:rPr lang="en-GB" sz="900" dirty="0">
                <a:effectLst/>
                <a:latin typeface="Calibri" panose="020F0502020204030204" pitchFamily="34" charset="0"/>
                <a:cs typeface="Calibri" panose="020F0502020204030204" pitchFamily="34" charset="0"/>
              </a:rPr>
              <a:t>(4), 319–340. </a:t>
            </a:r>
            <a:r>
              <a:rPr lang="en-GB" sz="900" dirty="0">
                <a:latin typeface="Calibri" panose="020F0502020204030204" pitchFamily="34" charset="0"/>
                <a:cs typeface="Calibri" panose="020F0502020204030204" pitchFamily="34" charset="0"/>
              </a:rPr>
              <a:t>https://doi.org/10.1017/s026988899900404x</a:t>
            </a:r>
          </a:p>
          <a:p>
            <a:pPr marL="457200" indent="-457200">
              <a:lnSpc>
                <a:spcPct val="200000"/>
              </a:lnSpc>
            </a:pPr>
            <a:r>
              <a:rPr lang="en-GB" sz="900" dirty="0">
                <a:effectLst/>
                <a:latin typeface="Calibri" panose="020F0502020204030204" pitchFamily="34" charset="0"/>
                <a:cs typeface="Calibri" panose="020F0502020204030204" pitchFamily="34" charset="0"/>
              </a:rPr>
              <a:t>Lee, K.-Y &amp; Kim, K.-H &amp; Kang, J.-J &amp; Choi, S.-J &amp; </a:t>
            </a:r>
            <a:r>
              <a:rPr lang="en-GB" sz="900" dirty="0" err="1">
                <a:effectLst/>
                <a:latin typeface="Calibri" panose="020F0502020204030204" pitchFamily="34" charset="0"/>
                <a:cs typeface="Calibri" panose="020F0502020204030204" pitchFamily="34" charset="0"/>
              </a:rPr>
              <a:t>Im</a:t>
            </a:r>
            <a:r>
              <a:rPr lang="en-GB" sz="9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9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marL="457200" indent="-457200">
              <a:lnSpc>
                <a:spcPct val="200000"/>
              </a:lnSpc>
            </a:pPr>
            <a:r>
              <a:rPr lang="en-GB" sz="900" dirty="0">
                <a:effectLst/>
                <a:latin typeface="Calibri" panose="020F0502020204030204" pitchFamily="34" charset="0"/>
                <a:cs typeface="Calibri" panose="020F0502020204030204" pitchFamily="34" charset="0"/>
              </a:rPr>
              <a:t>Singh Suri, G., Kaur, G., &amp; </a:t>
            </a:r>
            <a:r>
              <a:rPr lang="en-GB" sz="900" dirty="0" err="1">
                <a:effectLst/>
                <a:latin typeface="Calibri" panose="020F0502020204030204" pitchFamily="34" charset="0"/>
                <a:cs typeface="Calibri" panose="020F0502020204030204" pitchFamily="34" charset="0"/>
              </a:rPr>
              <a:t>Moein</a:t>
            </a:r>
            <a:r>
              <a:rPr lang="en-GB" sz="900" dirty="0">
                <a:effectLst/>
                <a:latin typeface="Calibri" panose="020F0502020204030204" pitchFamily="34" charset="0"/>
                <a:cs typeface="Calibri" panose="020F0502020204030204" pitchFamily="34" charset="0"/>
              </a:rPr>
              <a:t>, S. (2021). Machine Learning in Detecting Schizophrenia: An Overview. </a:t>
            </a:r>
            <a:r>
              <a:rPr lang="en-GB" sz="900" i="1" dirty="0">
                <a:effectLst/>
                <a:latin typeface="Calibri" panose="020F0502020204030204" pitchFamily="34" charset="0"/>
                <a:cs typeface="Calibri" panose="020F0502020204030204" pitchFamily="34" charset="0"/>
              </a:rPr>
              <a:t>Intelligent Automation &amp; Soft Computing</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27</a:t>
            </a:r>
            <a:r>
              <a:rPr lang="en-GB" sz="900" dirty="0">
                <a:effectLst/>
                <a:latin typeface="Calibri" panose="020F0502020204030204" pitchFamily="34" charset="0"/>
                <a:cs typeface="Calibri" panose="020F0502020204030204" pitchFamily="34" charset="0"/>
              </a:rPr>
              <a:t>(3), 723–735. </a:t>
            </a:r>
            <a:r>
              <a:rPr lang="en-GB" sz="900" dirty="0">
                <a:latin typeface="Calibri" panose="020F0502020204030204" pitchFamily="34" charset="0"/>
                <a:cs typeface="Calibri" panose="020F0502020204030204" pitchFamily="34" charset="0"/>
              </a:rPr>
              <a:t>https://doi.org/10.32604/iasc.2021.015049</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900" i="1" dirty="0">
                <a:effectLst/>
                <a:latin typeface="Calibri" panose="020F0502020204030204" pitchFamily="34" charset="0"/>
                <a:cs typeface="Calibri" panose="020F0502020204030204" pitchFamily="34" charset="0"/>
              </a:rPr>
              <a:t>Scientific Reports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(1). https://doi.org/10.1038/s41598-021-89540-6</a:t>
            </a:r>
          </a:p>
          <a:p>
            <a:pPr marL="457200" indent="-457200">
              <a:lnSpc>
                <a:spcPct val="200000"/>
              </a:lnSpc>
            </a:pPr>
            <a:r>
              <a:rPr lang="en-GB" sz="9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900" i="1" dirty="0">
                <a:effectLst/>
                <a:latin typeface="Calibri" panose="020F0502020204030204" pitchFamily="34" charset="0"/>
                <a:cs typeface="Calibri" panose="020F0502020204030204" pitchFamily="34" charset="0"/>
              </a:rPr>
              <a:t>Schizophrenia Research</a:t>
            </a:r>
            <a:r>
              <a:rPr lang="en-GB" sz="900" dirty="0">
                <a:effectLst/>
                <a:latin typeface="Calibri" panose="020F0502020204030204" pitchFamily="34" charset="0"/>
                <a:cs typeface="Calibri" panose="020F0502020204030204" pitchFamily="34" charset="0"/>
              </a:rPr>
              <a:t>. Published. https://doi.org/10.1016/j.schres.2021.05.018</a:t>
            </a:r>
          </a:p>
          <a:p>
            <a:pPr marL="457200" indent="-457200">
              <a:lnSpc>
                <a:spcPct val="200000"/>
              </a:lnSpc>
            </a:pPr>
            <a:endParaRPr lang="en-GB" sz="1100" dirty="0">
              <a:effectLst/>
              <a:latin typeface="Calibri" panose="020F0502020204030204" pitchFamily="34" charset="0"/>
              <a:cs typeface="Calibri" panose="020F0502020204030204" pitchFamily="34" charset="0"/>
            </a:endParaRPr>
          </a:p>
          <a:p>
            <a:pPr marL="457200" indent="-457200">
              <a:lnSpc>
                <a:spcPct val="200000"/>
              </a:lnSpc>
            </a:pPr>
            <a:endParaRPr lang="en-GB" sz="11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400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p>
          <a:p>
            <a:r>
              <a:rPr lang="en-US" sz="2200" u="sng" dirty="0">
                <a:latin typeface="Calibri" panose="020F0502020204030204" pitchFamily="34" charset="0"/>
                <a:cs typeface="Calibri" panose="020F0502020204030204" pitchFamily="34" charset="0"/>
              </a:rPr>
              <a:t>Trying to predict:</a:t>
            </a:r>
            <a:r>
              <a:rPr lang="en-US" sz="2200" dirty="0">
                <a:latin typeface="Calibri" panose="020F0502020204030204" pitchFamily="34" charset="0"/>
                <a:cs typeface="Calibri" panose="020F0502020204030204" pitchFamily="34" charset="0"/>
              </a:rPr>
              <a:t> The class/id pair indicated by a binary column called class with a range of 1 or 0 representing patients with and without schizophrenia</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No differentiation between stages of schizophrenia or types of schizophrenia </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a:t>
            </a:r>
            <a:r>
              <a:rPr lang="en-US" sz="2400" dirty="0">
                <a:latin typeface="Calibri" panose="020F0502020204030204" pitchFamily="34" charset="0"/>
                <a:cs typeface="Calibri" panose="020F0502020204030204" pitchFamily="34" charset="0"/>
              </a:rPr>
              <a:t>correlation values that describe the overall connection between pairs of brain maps over time</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Unique Identifier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standardized </a:t>
            </a:r>
            <a:r>
              <a:rPr lang="en-US" sz="2400" dirty="0">
                <a:latin typeface="Calibri" panose="020F0502020204030204" pitchFamily="34" charset="0"/>
                <a:cs typeface="Calibri" panose="020F0502020204030204" pitchFamily="34" charset="0"/>
              </a:rPr>
              <a:t>weights of brain maps that describe the expression level of ICA brain maps derived from gray-matter concentration</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FE0C-AF28-4ADF-921E-D00CECBC1D56}"/>
              </a:ext>
            </a:extLst>
          </p:cNvPr>
          <p:cNvSpPr>
            <a:spLocks noGrp="1"/>
          </p:cNvSpPr>
          <p:nvPr>
            <p:ph type="title"/>
          </p:nvPr>
        </p:nvSpPr>
        <p:spPr/>
        <p:txBody>
          <a:bodyPr/>
          <a:lstStyle/>
          <a:p>
            <a:r>
              <a:rPr lang="en-US" dirty="0"/>
              <a:t>Notes </a:t>
            </a:r>
            <a:endParaRPr lang="en-GB" dirty="0"/>
          </a:p>
        </p:txBody>
      </p:sp>
      <p:sp>
        <p:nvSpPr>
          <p:cNvPr id="3" name="Content Placeholder 2">
            <a:extLst>
              <a:ext uri="{FF2B5EF4-FFF2-40B4-BE49-F238E27FC236}">
                <a16:creationId xmlns:a16="http://schemas.microsoft.com/office/drawing/2014/main" id="{B26B860C-7807-40C8-BA1D-D75DC3A54DB4}"/>
              </a:ext>
            </a:extLst>
          </p:cNvPr>
          <p:cNvSpPr>
            <a:spLocks noGrp="1"/>
          </p:cNvSpPr>
          <p:nvPr>
            <p:ph idx="1"/>
          </p:nvPr>
        </p:nvSpPr>
        <p:spPr/>
        <p:txBody>
          <a:bodyPr/>
          <a:lstStyle/>
          <a:p>
            <a:r>
              <a:rPr lang="en-GB" dirty="0"/>
              <a:t>SVM is resistant to the imbalanced data issue, but it overfits high-dimensional data sets by showing the undesired data-piling phenomenon. The DWD method was proposed to improve SVM in the high dimensional setting, but its decision boundary is sensitive to the imbalanced ratio of sample sizes</a:t>
            </a:r>
          </a:p>
        </p:txBody>
      </p:sp>
    </p:spTree>
    <p:extLst>
      <p:ext uri="{BB962C8B-B14F-4D97-AF65-F5344CB8AC3E}">
        <p14:creationId xmlns:p14="http://schemas.microsoft.com/office/powerpoint/2010/main" val="2775147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2196</TotalTime>
  <Words>2554</Words>
  <Application>Microsoft Office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 - update</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lpstr>Notes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442</cp:revision>
  <dcterms:created xsi:type="dcterms:W3CDTF">2021-10-10T11:23:27Z</dcterms:created>
  <dcterms:modified xsi:type="dcterms:W3CDTF">2021-11-23T21:29:14Z</dcterms:modified>
</cp:coreProperties>
</file>